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10"/>
  </p:notesMasterIdLst>
  <p:handoutMasterIdLst>
    <p:handoutMasterId r:id="rId11"/>
  </p:handoutMasterIdLst>
  <p:sldIdLst>
    <p:sldId id="337" r:id="rId3"/>
    <p:sldId id="399" r:id="rId4"/>
    <p:sldId id="402" r:id="rId5"/>
    <p:sldId id="404" r:id="rId6"/>
    <p:sldId id="400" r:id="rId7"/>
    <p:sldId id="405" r:id="rId8"/>
    <p:sldId id="406" r:id="rId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houevi David Agoungbome" initials="SDA" lastIdx="4" clrIdx="0">
    <p:extLst>
      <p:ext uri="{19B8F6BF-5375-455C-9EA6-DF929625EA0E}">
        <p15:presenceInfo xmlns:p15="http://schemas.microsoft.com/office/powerpoint/2012/main" userId="S-1-5-21-2082945442-480271342-340043625-405654" providerId="AD"/>
      </p:ext>
    </p:extLst>
  </p:cmAuthor>
  <p:cmAuthor id="2" name="Mónica" initials="M" lastIdx="3" clrIdx="1">
    <p:extLst>
      <p:ext uri="{19B8F6BF-5375-455C-9EA6-DF929625EA0E}">
        <p15:presenceInfo xmlns:p15="http://schemas.microsoft.com/office/powerpoint/2012/main" userId="Mónic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C062"/>
    <a:srgbClr val="009800"/>
    <a:srgbClr val="FFFFFF"/>
    <a:srgbClr val="9A00CD"/>
    <a:srgbClr val="006730"/>
    <a:srgbClr val="993300"/>
    <a:srgbClr val="5E5EFF"/>
    <a:srgbClr val="666600"/>
    <a:srgbClr val="FF0000"/>
    <a:srgbClr val="1A1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5" autoAdjust="0"/>
    <p:restoredTop sz="90183" autoAdjust="0"/>
  </p:normalViewPr>
  <p:slideViewPr>
    <p:cSldViewPr snapToGrid="0" snapToObjects="1">
      <p:cViewPr varScale="1">
        <p:scale>
          <a:sx n="82" d="100"/>
          <a:sy n="82" d="100"/>
        </p:scale>
        <p:origin x="744" y="4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286F1B-708C-4F7B-9B4C-2BE3AC4EB8CC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05CE2E-D20D-4BE7-AEF4-5D828B3BB0B2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AquaCrop</a:t>
          </a:r>
          <a:endParaRPr lang="en-US" sz="1600" dirty="0">
            <a:solidFill>
              <a:schemeClr val="tx1"/>
            </a:solidFill>
          </a:endParaRPr>
        </a:p>
      </dgm:t>
    </dgm:pt>
    <dgm:pt modelId="{CE94D6D9-C00A-436A-BD00-7AB2910B3F0B}" type="parTrans" cxnId="{17ECEA26-37C3-48AB-9A31-94946DD36B8C}">
      <dgm:prSet/>
      <dgm:spPr/>
      <dgm:t>
        <a:bodyPr/>
        <a:lstStyle/>
        <a:p>
          <a:endParaRPr lang="en-US"/>
        </a:p>
      </dgm:t>
    </dgm:pt>
    <dgm:pt modelId="{9A43A8F7-23EE-46A4-85A4-A905D88CF791}" type="sibTrans" cxnId="{17ECEA26-37C3-48AB-9A31-94946DD36B8C}">
      <dgm:prSet/>
      <dgm:spPr/>
      <dgm:t>
        <a:bodyPr/>
        <a:lstStyle/>
        <a:p>
          <a:endParaRPr lang="en-US"/>
        </a:p>
      </dgm:t>
    </dgm:pt>
    <dgm:pt modelId="{34FEB2B7-267B-48A5-B50A-92EE6F940B78}">
      <dgm:prSet phldrT="[Text]" custT="1"/>
      <dgm:spPr/>
      <dgm:t>
        <a:bodyPr/>
        <a:lstStyle/>
        <a:p>
          <a:r>
            <a:rPr lang="en-US" sz="1600" b="0" dirty="0" smtClean="0">
              <a:solidFill>
                <a:schemeClr val="tx1"/>
              </a:solidFill>
            </a:rPr>
            <a:t>Management Practices</a:t>
          </a:r>
          <a:endParaRPr lang="en-US" sz="1600" b="0" dirty="0">
            <a:solidFill>
              <a:schemeClr val="tx1"/>
            </a:solidFill>
          </a:endParaRPr>
        </a:p>
      </dgm:t>
    </dgm:pt>
    <dgm:pt modelId="{34050287-3B43-4188-832D-06D461D262F1}" type="parTrans" cxnId="{BA559C70-2C6A-47E8-974B-881984DEC35E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C4BA4BD9-1CB0-4E51-85C3-8FDBEBE106C9}" type="sibTrans" cxnId="{BA559C70-2C6A-47E8-974B-881984DEC35E}">
      <dgm:prSet/>
      <dgm:spPr/>
      <dgm:t>
        <a:bodyPr/>
        <a:lstStyle/>
        <a:p>
          <a:endParaRPr lang="en-US"/>
        </a:p>
      </dgm:t>
    </dgm:pt>
    <dgm:pt modelId="{E0A09843-1871-461B-8A87-E97DF52BEBCF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Climate</a:t>
          </a:r>
        </a:p>
        <a:p>
          <a:r>
            <a:rPr lang="en-US" dirty="0" smtClean="0">
              <a:solidFill>
                <a:schemeClr val="tx1"/>
              </a:solidFill>
            </a:rPr>
            <a:t>Data</a:t>
          </a:r>
          <a:endParaRPr lang="en-US" dirty="0">
            <a:solidFill>
              <a:schemeClr val="tx1"/>
            </a:solidFill>
          </a:endParaRPr>
        </a:p>
      </dgm:t>
    </dgm:pt>
    <dgm:pt modelId="{1077D1EC-8D2C-42C9-9622-2737E2254CCA}" type="parTrans" cxnId="{247674BE-1522-4276-A417-913E2515124F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B1448330-F2D1-482F-A8DC-69C78DDAFD0B}" type="sibTrans" cxnId="{247674BE-1522-4276-A417-913E2515124F}">
      <dgm:prSet/>
      <dgm:spPr/>
      <dgm:t>
        <a:bodyPr/>
        <a:lstStyle/>
        <a:p>
          <a:endParaRPr lang="en-US"/>
        </a:p>
      </dgm:t>
    </dgm:pt>
    <dgm:pt modelId="{13FB1BCE-CC9F-4CBF-97B7-60294EA3F142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Soil Profile</a:t>
          </a:r>
          <a:endParaRPr lang="en-US" dirty="0">
            <a:solidFill>
              <a:schemeClr val="tx1"/>
            </a:solidFill>
          </a:endParaRPr>
        </a:p>
      </dgm:t>
    </dgm:pt>
    <dgm:pt modelId="{9E2C11B8-247F-44B4-A527-478222B0F85B}" type="parTrans" cxnId="{03B07A79-649A-44B6-A41B-FDAED795CAC4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70EFEB39-4F6D-4EDD-8E0A-BA5D120E57FA}" type="sibTrans" cxnId="{03B07A79-649A-44B6-A41B-FDAED795CAC4}">
      <dgm:prSet/>
      <dgm:spPr/>
      <dgm:t>
        <a:bodyPr/>
        <a:lstStyle/>
        <a:p>
          <a:endParaRPr lang="en-US"/>
        </a:p>
      </dgm:t>
    </dgm:pt>
    <dgm:pt modelId="{BEAAA0D1-5247-4403-8DE3-A316230DDCEF}" type="pres">
      <dgm:prSet presAssocID="{7F286F1B-708C-4F7B-9B4C-2BE3AC4EB8C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F44552-D879-49CE-B4A7-5150B447C4FD}" type="pres">
      <dgm:prSet presAssocID="{1205CE2E-D20D-4BE7-AEF4-5D828B3BB0B2}" presName="centerShape" presStyleLbl="node0" presStyleIdx="0" presStyleCnt="1" custScaleX="139391" custScaleY="112184" custLinFactNeighborX="-9573" custLinFactNeighborY="4224"/>
      <dgm:spPr/>
      <dgm:t>
        <a:bodyPr/>
        <a:lstStyle/>
        <a:p>
          <a:endParaRPr lang="en-US"/>
        </a:p>
      </dgm:t>
    </dgm:pt>
    <dgm:pt modelId="{AE712DD5-C29D-40CD-9273-6D29D39A4B82}" type="pres">
      <dgm:prSet presAssocID="{34050287-3B43-4188-832D-06D461D262F1}" presName="parTrans" presStyleLbl="bgSibTrans2D1" presStyleIdx="0" presStyleCnt="3" custLinFactNeighborX="-13735" custLinFactNeighborY="34926"/>
      <dgm:spPr/>
      <dgm:t>
        <a:bodyPr/>
        <a:lstStyle/>
        <a:p>
          <a:endParaRPr lang="en-US"/>
        </a:p>
      </dgm:t>
    </dgm:pt>
    <dgm:pt modelId="{398BDD02-CE33-4F48-AA8C-89B72276294F}" type="pres">
      <dgm:prSet presAssocID="{34FEB2B7-267B-48A5-B50A-92EE6F940B78}" presName="node" presStyleLbl="node1" presStyleIdx="0" presStyleCnt="3" custAng="851345" custScaleX="200684" custRadScaleRad="126708" custRadScaleInc="12184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en-US"/>
        </a:p>
      </dgm:t>
    </dgm:pt>
    <dgm:pt modelId="{438AEE79-6D27-4066-8428-A203D729E253}" type="pres">
      <dgm:prSet presAssocID="{1077D1EC-8D2C-42C9-9622-2737E2254CCA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9FDE0E22-BDFB-4C15-9D44-9EBE656AB565}" type="pres">
      <dgm:prSet presAssocID="{E0A09843-1871-461B-8A87-E97DF52BEBCF}" presName="node" presStyleLbl="node1" presStyleIdx="1" presStyleCnt="3" custAng="328880" custRadScaleRad="96551" custRadScaleInc="21156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en-US"/>
        </a:p>
      </dgm:t>
    </dgm:pt>
    <dgm:pt modelId="{C71A804A-9FF4-4996-951D-37A90F83CDAB}" type="pres">
      <dgm:prSet presAssocID="{9E2C11B8-247F-44B4-A527-478222B0F85B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ED4EB356-9554-4D2B-B9F5-3EB0BBE26484}" type="pres">
      <dgm:prSet presAssocID="{13FB1BCE-CC9F-4CBF-97B7-60294EA3F142}" presName="node" presStyleLbl="node1" presStyleIdx="2" presStyleCnt="3" custRadScaleRad="92153" custRadScaleInc="22394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en-US"/>
        </a:p>
      </dgm:t>
    </dgm:pt>
  </dgm:ptLst>
  <dgm:cxnLst>
    <dgm:cxn modelId="{247674BE-1522-4276-A417-913E2515124F}" srcId="{1205CE2E-D20D-4BE7-AEF4-5D828B3BB0B2}" destId="{E0A09843-1871-461B-8A87-E97DF52BEBCF}" srcOrd="1" destOrd="0" parTransId="{1077D1EC-8D2C-42C9-9622-2737E2254CCA}" sibTransId="{B1448330-F2D1-482F-A8DC-69C78DDAFD0B}"/>
    <dgm:cxn modelId="{E260A1D3-BC8F-4A7C-9B64-C3B3F9EDE900}" type="presOf" srcId="{34FEB2B7-267B-48A5-B50A-92EE6F940B78}" destId="{398BDD02-CE33-4F48-AA8C-89B72276294F}" srcOrd="0" destOrd="0" presId="urn:microsoft.com/office/officeart/2005/8/layout/radial4"/>
    <dgm:cxn modelId="{17ECEA26-37C3-48AB-9A31-94946DD36B8C}" srcId="{7F286F1B-708C-4F7B-9B4C-2BE3AC4EB8CC}" destId="{1205CE2E-D20D-4BE7-AEF4-5D828B3BB0B2}" srcOrd="0" destOrd="0" parTransId="{CE94D6D9-C00A-436A-BD00-7AB2910B3F0B}" sibTransId="{9A43A8F7-23EE-46A4-85A4-A905D88CF791}"/>
    <dgm:cxn modelId="{23E324A5-6821-4253-B874-7FF32113B648}" type="presOf" srcId="{34050287-3B43-4188-832D-06D461D262F1}" destId="{AE712DD5-C29D-40CD-9273-6D29D39A4B82}" srcOrd="0" destOrd="0" presId="urn:microsoft.com/office/officeart/2005/8/layout/radial4"/>
    <dgm:cxn modelId="{949B8017-283B-47F1-8CDF-33C7E1A4164F}" type="presOf" srcId="{9E2C11B8-247F-44B4-A527-478222B0F85B}" destId="{C71A804A-9FF4-4996-951D-37A90F83CDAB}" srcOrd="0" destOrd="0" presId="urn:microsoft.com/office/officeart/2005/8/layout/radial4"/>
    <dgm:cxn modelId="{BA559C70-2C6A-47E8-974B-881984DEC35E}" srcId="{1205CE2E-D20D-4BE7-AEF4-5D828B3BB0B2}" destId="{34FEB2B7-267B-48A5-B50A-92EE6F940B78}" srcOrd="0" destOrd="0" parTransId="{34050287-3B43-4188-832D-06D461D262F1}" sibTransId="{C4BA4BD9-1CB0-4E51-85C3-8FDBEBE106C9}"/>
    <dgm:cxn modelId="{2445EED2-9F48-4AB3-8CF2-00B912D3C8AE}" type="presOf" srcId="{13FB1BCE-CC9F-4CBF-97B7-60294EA3F142}" destId="{ED4EB356-9554-4D2B-B9F5-3EB0BBE26484}" srcOrd="0" destOrd="0" presId="urn:microsoft.com/office/officeart/2005/8/layout/radial4"/>
    <dgm:cxn modelId="{052262FB-0D8F-4DB6-9357-679949435F67}" type="presOf" srcId="{1077D1EC-8D2C-42C9-9622-2737E2254CCA}" destId="{438AEE79-6D27-4066-8428-A203D729E253}" srcOrd="0" destOrd="0" presId="urn:microsoft.com/office/officeart/2005/8/layout/radial4"/>
    <dgm:cxn modelId="{630E2F64-1993-4ACC-B67F-B8124B7D8A88}" type="presOf" srcId="{7F286F1B-708C-4F7B-9B4C-2BE3AC4EB8CC}" destId="{BEAAA0D1-5247-4403-8DE3-A316230DDCEF}" srcOrd="0" destOrd="0" presId="urn:microsoft.com/office/officeart/2005/8/layout/radial4"/>
    <dgm:cxn modelId="{00D7AA13-0759-438D-88FE-C0F49EC400E4}" type="presOf" srcId="{1205CE2E-D20D-4BE7-AEF4-5D828B3BB0B2}" destId="{BCF44552-D879-49CE-B4A7-5150B447C4FD}" srcOrd="0" destOrd="0" presId="urn:microsoft.com/office/officeart/2005/8/layout/radial4"/>
    <dgm:cxn modelId="{44740194-A834-407B-9C6D-548A01537225}" type="presOf" srcId="{E0A09843-1871-461B-8A87-E97DF52BEBCF}" destId="{9FDE0E22-BDFB-4C15-9D44-9EBE656AB565}" srcOrd="0" destOrd="0" presId="urn:microsoft.com/office/officeart/2005/8/layout/radial4"/>
    <dgm:cxn modelId="{03B07A79-649A-44B6-A41B-FDAED795CAC4}" srcId="{1205CE2E-D20D-4BE7-AEF4-5D828B3BB0B2}" destId="{13FB1BCE-CC9F-4CBF-97B7-60294EA3F142}" srcOrd="2" destOrd="0" parTransId="{9E2C11B8-247F-44B4-A527-478222B0F85B}" sibTransId="{70EFEB39-4F6D-4EDD-8E0A-BA5D120E57FA}"/>
    <dgm:cxn modelId="{FDA0FA90-B54B-48CB-A4C6-C297F0EE24E9}" type="presParOf" srcId="{BEAAA0D1-5247-4403-8DE3-A316230DDCEF}" destId="{BCF44552-D879-49CE-B4A7-5150B447C4FD}" srcOrd="0" destOrd="0" presId="urn:microsoft.com/office/officeart/2005/8/layout/radial4"/>
    <dgm:cxn modelId="{1FFB6584-2912-4498-AE0C-7B3B43C37BBE}" type="presParOf" srcId="{BEAAA0D1-5247-4403-8DE3-A316230DDCEF}" destId="{AE712DD5-C29D-40CD-9273-6D29D39A4B82}" srcOrd="1" destOrd="0" presId="urn:microsoft.com/office/officeart/2005/8/layout/radial4"/>
    <dgm:cxn modelId="{F2E0863A-F796-48DB-814F-4A2E1BFD51D5}" type="presParOf" srcId="{BEAAA0D1-5247-4403-8DE3-A316230DDCEF}" destId="{398BDD02-CE33-4F48-AA8C-89B72276294F}" srcOrd="2" destOrd="0" presId="urn:microsoft.com/office/officeart/2005/8/layout/radial4"/>
    <dgm:cxn modelId="{35C851C7-A879-44CB-9FA7-B86949F03679}" type="presParOf" srcId="{BEAAA0D1-5247-4403-8DE3-A316230DDCEF}" destId="{438AEE79-6D27-4066-8428-A203D729E253}" srcOrd="3" destOrd="0" presId="urn:microsoft.com/office/officeart/2005/8/layout/radial4"/>
    <dgm:cxn modelId="{2854694A-45B6-464C-B897-D3E9D4161A24}" type="presParOf" srcId="{BEAAA0D1-5247-4403-8DE3-A316230DDCEF}" destId="{9FDE0E22-BDFB-4C15-9D44-9EBE656AB565}" srcOrd="4" destOrd="0" presId="urn:microsoft.com/office/officeart/2005/8/layout/radial4"/>
    <dgm:cxn modelId="{3E55E2E3-AA54-432C-A7D0-E6F2AB49ED3A}" type="presParOf" srcId="{BEAAA0D1-5247-4403-8DE3-A316230DDCEF}" destId="{C71A804A-9FF4-4996-951D-37A90F83CDAB}" srcOrd="5" destOrd="0" presId="urn:microsoft.com/office/officeart/2005/8/layout/radial4"/>
    <dgm:cxn modelId="{171EDF53-6657-4F47-8FDF-E94B0EF74AD3}" type="presParOf" srcId="{BEAAA0D1-5247-4403-8DE3-A316230DDCEF}" destId="{ED4EB356-9554-4D2B-B9F5-3EB0BBE26484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F44552-D879-49CE-B4A7-5150B447C4FD}">
      <dsp:nvSpPr>
        <dsp:cNvPr id="0" name=""/>
        <dsp:cNvSpPr/>
      </dsp:nvSpPr>
      <dsp:spPr>
        <a:xfrm>
          <a:off x="934792" y="1705708"/>
          <a:ext cx="1502643" cy="12093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AquaCrop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1154849" y="1882813"/>
        <a:ext cx="1062529" cy="855140"/>
      </dsp:txXfrm>
    </dsp:sp>
    <dsp:sp modelId="{AE712DD5-C29D-40CD-9273-6D29D39A4B82}">
      <dsp:nvSpPr>
        <dsp:cNvPr id="0" name=""/>
        <dsp:cNvSpPr/>
      </dsp:nvSpPr>
      <dsp:spPr>
        <a:xfrm rot="14171620">
          <a:off x="428788" y="1290960"/>
          <a:ext cx="950386" cy="30723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8BDD02-CE33-4F48-AA8C-89B72276294F}">
      <dsp:nvSpPr>
        <dsp:cNvPr id="0" name=""/>
        <dsp:cNvSpPr/>
      </dsp:nvSpPr>
      <dsp:spPr>
        <a:xfrm rot="851345">
          <a:off x="-257482" y="532781"/>
          <a:ext cx="2055217" cy="819284"/>
        </a:xfrm>
        <a:prstGeom prst="hexag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chemeClr val="tx1"/>
              </a:solidFill>
            </a:rPr>
            <a:t>Management Practices</a:t>
          </a:r>
          <a:endParaRPr lang="en-US" sz="1600" b="0" kern="1200" dirty="0">
            <a:solidFill>
              <a:schemeClr val="tx1"/>
            </a:solidFill>
          </a:endParaRPr>
        </a:p>
      </dsp:txBody>
      <dsp:txXfrm>
        <a:off x="-17940" y="628271"/>
        <a:ext cx="1576133" cy="628304"/>
      </dsp:txXfrm>
    </dsp:sp>
    <dsp:sp modelId="{438AEE79-6D27-4066-8428-A203D729E253}">
      <dsp:nvSpPr>
        <dsp:cNvPr id="0" name=""/>
        <dsp:cNvSpPr/>
      </dsp:nvSpPr>
      <dsp:spPr>
        <a:xfrm rot="17488004">
          <a:off x="1636155" y="1094280"/>
          <a:ext cx="935542" cy="30723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DE0E22-BDFB-4C15-9D44-9EBE656AB565}">
      <dsp:nvSpPr>
        <dsp:cNvPr id="0" name=""/>
        <dsp:cNvSpPr/>
      </dsp:nvSpPr>
      <dsp:spPr>
        <a:xfrm rot="328880">
          <a:off x="1763059" y="402931"/>
          <a:ext cx="1024106" cy="819284"/>
        </a:xfrm>
        <a:prstGeom prst="hexag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</a:rPr>
            <a:t>Climate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</a:rPr>
            <a:t>Data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1916675" y="525824"/>
        <a:ext cx="716874" cy="573498"/>
      </dsp:txXfrm>
    </dsp:sp>
    <dsp:sp modelId="{C71A804A-9FF4-4996-951D-37A90F83CDAB}">
      <dsp:nvSpPr>
        <dsp:cNvPr id="0" name=""/>
        <dsp:cNvSpPr/>
      </dsp:nvSpPr>
      <dsp:spPr>
        <a:xfrm rot="20236769">
          <a:off x="2364948" y="1699149"/>
          <a:ext cx="828076" cy="30723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4EB356-9554-4D2B-B9F5-3EB0BBE26484}">
      <dsp:nvSpPr>
        <dsp:cNvPr id="0" name=""/>
        <dsp:cNvSpPr/>
      </dsp:nvSpPr>
      <dsp:spPr>
        <a:xfrm>
          <a:off x="2648842" y="1283206"/>
          <a:ext cx="1024106" cy="819284"/>
        </a:xfrm>
        <a:prstGeom prst="hexag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</a:rPr>
            <a:t>Soil Profile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2802458" y="1406099"/>
        <a:ext cx="716874" cy="5734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E3B3E-782A-9745-8E84-372F7B6771BF}" type="datetimeFigureOut">
              <a:rPr lang="en-US" smtClean="0"/>
              <a:t>5/25/2022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71C0A-6FC9-E54E-92BE-11816E6C8A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06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EA835-AC92-4A71-A67A-E4BD07F7EDF7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DD6C2-0DF2-4E88-8339-C1A659AF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DD6C2-0DF2-4E88-8339-C1A659AFF3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40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236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147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080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2192" y="617247"/>
            <a:ext cx="7265534" cy="2229538"/>
          </a:xfrm>
        </p:spPr>
        <p:txBody>
          <a:bodyPr>
            <a:noAutofit/>
          </a:bodyPr>
          <a:lstStyle>
            <a:lvl1pPr algn="l">
              <a:defRPr sz="7200">
                <a:solidFill>
                  <a:srgbClr val="00A6D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2192" y="3203297"/>
            <a:ext cx="7067378" cy="10258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5834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7433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4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781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Afbeelding 2" descr="TUDelft_LogoZWAR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46" y="4663753"/>
            <a:ext cx="1104294" cy="323006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3990281" y="41865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058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832CF66-B496-874C-8E08-71A5E0622B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53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9144000" cy="51434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5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e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63106" y="205979"/>
            <a:ext cx="71064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3106" y="1200150"/>
            <a:ext cx="7106464" cy="3486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Picture 3" descr="TU_P5#white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581184"/>
            <a:ext cx="1368883" cy="632424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28"/>
          <p:cNvSpPr>
            <a:spLocks noChangeArrowheads="1"/>
          </p:cNvSpPr>
          <p:nvPr userDrawn="1"/>
        </p:nvSpPr>
        <p:spPr bwMode="auto">
          <a:xfrm>
            <a:off x="0" y="0"/>
            <a:ext cx="1576384" cy="514900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  <p:pic>
        <p:nvPicPr>
          <p:cNvPr id="11" name="Picture 3" descr="TU_P5#white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389330"/>
            <a:ext cx="1368883" cy="84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4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0" r:id="rId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72404" y="205979"/>
            <a:ext cx="709051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404" y="1200150"/>
            <a:ext cx="7090513" cy="3615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Afbeelding 8" descr="TUDelft_LogoZWART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24" y="4515071"/>
            <a:ext cx="1104294" cy="4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4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.m.d.agoungbome@tudelft.nl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s.m.d.agoungbome@tudelft.nl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7AF5CA-7B1B-4946-9F20-465326FC927D}"/>
              </a:ext>
            </a:extLst>
          </p:cNvPr>
          <p:cNvSpPr txBox="1">
            <a:spLocks/>
          </p:cNvSpPr>
          <p:nvPr/>
        </p:nvSpPr>
        <p:spPr>
          <a:xfrm>
            <a:off x="1053845" y="4337009"/>
            <a:ext cx="7366762" cy="857250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Sehouevi </a:t>
            </a:r>
            <a:r>
              <a:rPr lang="en-US" sz="1600" dirty="0" smtClean="0">
                <a:solidFill>
                  <a:schemeClr val="tx1"/>
                </a:solidFill>
              </a:rPr>
              <a:t>M. D. AGOUNGBOME</a:t>
            </a:r>
            <a:r>
              <a:rPr lang="en-US" sz="1600" dirty="0">
                <a:solidFill>
                  <a:schemeClr val="tx1"/>
                </a:solidFill>
              </a:rPr>
              <a:t>, Nick van de </a:t>
            </a:r>
            <a:r>
              <a:rPr lang="en-US" sz="1600" dirty="0" smtClean="0">
                <a:solidFill>
                  <a:schemeClr val="tx1"/>
                </a:solidFill>
              </a:rPr>
              <a:t>Giesen</a:t>
            </a:r>
            <a:r>
              <a:rPr lang="en-US" sz="1600" dirty="0">
                <a:solidFill>
                  <a:schemeClr val="tx1"/>
                </a:solidFill>
              </a:rPr>
              <a:t>, Marie-Claire ten Veldhuis 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           EGU General Assembly 2022, May 26th, 2022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                Email: </a:t>
            </a:r>
            <a:r>
              <a:rPr lang="en-US" sz="1600" dirty="0" smtClean="0">
                <a:hlinkClick r:id="rId3"/>
              </a:rPr>
              <a:t>s.m.d.agoungbome@tudelft.nl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536" y="1076856"/>
            <a:ext cx="4882817" cy="326015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39282" y="-14714"/>
            <a:ext cx="8263284" cy="974158"/>
          </a:xfrm>
        </p:spPr>
        <p:txBody>
          <a:bodyPr/>
          <a:lstStyle/>
          <a:p>
            <a:pPr algn="ctr"/>
            <a:r>
              <a:rPr lang="en-US" sz="2800" b="1" dirty="0"/>
              <a:t>Rainfall onset no longer a starting signal for planting crops?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AA26FFB-4E3F-44AE-95B9-DBE5D087CF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922" y="4714875"/>
            <a:ext cx="2369583" cy="4229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805" y="1843091"/>
            <a:ext cx="914802" cy="1089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7" y="1843090"/>
            <a:ext cx="1089839" cy="10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7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7293"/>
            <a:ext cx="4595518" cy="3446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519" y="0"/>
            <a:ext cx="4548482" cy="34113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4105" y="529616"/>
            <a:ext cx="34647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“We can’t trust the rain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anymore”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648575" y="3799777"/>
            <a:ext cx="4405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“We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are now afraid to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apply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our ancestors techniques as of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when to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start planting”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98902" y="1065835"/>
            <a:ext cx="3463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90% rainfed Agriculture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5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4CC942-BA4B-4824-A364-D6B472435484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5437585" y="501888"/>
            <a:ext cx="3415466" cy="3255465"/>
            <a:chOff x="5226596" y="831911"/>
            <a:chExt cx="3786774" cy="3078722"/>
          </a:xfrm>
        </p:grpSpPr>
        <p:sp>
          <p:nvSpPr>
            <p:cNvPr id="21" name="Down Arrow 20"/>
            <p:cNvSpPr/>
            <p:nvPr/>
          </p:nvSpPr>
          <p:spPr>
            <a:xfrm rot="2519938">
              <a:off x="6289980" y="3336887"/>
              <a:ext cx="221209" cy="573746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aphicFrame>
          <p:nvGraphicFramePr>
            <p:cNvPr id="20" name="Diagram 19"/>
            <p:cNvGraphicFramePr/>
            <p:nvPr>
              <p:extLst>
                <p:ext uri="{D42A27DB-BD31-4B8C-83A1-F6EECF244321}">
                  <p14:modId xmlns:p14="http://schemas.microsoft.com/office/powerpoint/2010/main" val="1028190846"/>
                </p:ext>
              </p:extLst>
            </p:nvPr>
          </p:nvGraphicFramePr>
          <p:xfrm>
            <a:off x="5226596" y="831911"/>
            <a:ext cx="3786774" cy="29411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9" r="-40" b="34229"/>
          <a:stretch/>
        </p:blipFill>
        <p:spPr>
          <a:xfrm>
            <a:off x="1777982" y="3044997"/>
            <a:ext cx="4308953" cy="180573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480402" y="272053"/>
            <a:ext cx="201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Crop modeling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68030" y="195109"/>
            <a:ext cx="3335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A6D6"/>
                </a:solidFill>
                <a:latin typeface="Arial"/>
                <a:ea typeface="+mj-ea"/>
                <a:cs typeface="Arial"/>
              </a:rPr>
              <a:t>How </a:t>
            </a:r>
            <a:r>
              <a:rPr lang="en-US" sz="2400" b="1" dirty="0" smtClean="0">
                <a:solidFill>
                  <a:srgbClr val="00A6D6"/>
                </a:solidFill>
                <a:latin typeface="Arial"/>
                <a:ea typeface="+mj-ea"/>
                <a:cs typeface="Arial"/>
              </a:rPr>
              <a:t>do dry spells affect </a:t>
            </a:r>
            <a:r>
              <a:rPr lang="en-US" sz="2400" b="1" dirty="0" smtClean="0">
                <a:solidFill>
                  <a:srgbClr val="00A6D6"/>
                </a:solidFill>
                <a:latin typeface="Arial"/>
                <a:ea typeface="+mj-ea"/>
                <a:cs typeface="Arial"/>
              </a:rPr>
              <a:t>crop yield?</a:t>
            </a:r>
            <a:endParaRPr lang="en-US" sz="2400" b="1" dirty="0">
              <a:solidFill>
                <a:srgbClr val="00A6D6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78308" y="4854961"/>
            <a:ext cx="509894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https://www.farmersweekly.co.za/crops/field-crops/maize-production-managing-critical-plant-growth-stages/</a:t>
            </a:r>
          </a:p>
        </p:txBody>
      </p:sp>
    </p:spTree>
    <p:extLst>
      <p:ext uri="{BB962C8B-B14F-4D97-AF65-F5344CB8AC3E}">
        <p14:creationId xmlns:p14="http://schemas.microsoft.com/office/powerpoint/2010/main" val="327855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4CC942-BA4B-4824-A364-D6B47243548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764" y="835931"/>
            <a:ext cx="5738568" cy="40577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2763" y="36036"/>
            <a:ext cx="6436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A6D6"/>
                </a:solidFill>
                <a:latin typeface="Arial"/>
                <a:ea typeface="+mj-ea"/>
                <a:cs typeface="Arial"/>
              </a:rPr>
              <a:t>Climate data: 20 </a:t>
            </a:r>
            <a:r>
              <a:rPr lang="en-US" sz="2400" b="1" dirty="0">
                <a:solidFill>
                  <a:srgbClr val="00A6D6"/>
                </a:solidFill>
                <a:latin typeface="Arial"/>
                <a:ea typeface="+mj-ea"/>
                <a:cs typeface="Arial"/>
              </a:rPr>
              <a:t>Stations across </a:t>
            </a:r>
            <a:r>
              <a:rPr lang="en-US" sz="2400" b="1" dirty="0" smtClean="0">
                <a:solidFill>
                  <a:srgbClr val="00A6D6"/>
                </a:solidFill>
                <a:latin typeface="Arial"/>
                <a:ea typeface="+mj-ea"/>
                <a:cs typeface="Arial"/>
              </a:rPr>
              <a:t>Sudanian region in West Africa </a:t>
            </a:r>
            <a:endParaRPr lang="en-US" sz="2400" b="1" dirty="0">
              <a:solidFill>
                <a:srgbClr val="00A6D6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30" y="4202006"/>
            <a:ext cx="1750931" cy="5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4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30603" y="102220"/>
            <a:ext cx="6007292" cy="269158"/>
          </a:xfr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 b="1" dirty="0" smtClean="0"/>
              <a:t>Rainfall, planting date  and crop </a:t>
            </a:r>
            <a:r>
              <a:rPr lang="en-US" sz="2400" b="1" dirty="0"/>
              <a:t>y</a:t>
            </a:r>
            <a:r>
              <a:rPr lang="en-US" sz="2400" b="1" dirty="0" smtClean="0"/>
              <a:t>ield</a:t>
            </a:r>
            <a:endParaRPr lang="en-US" sz="2400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2924540" y="2653335"/>
            <a:ext cx="5845592" cy="2384534"/>
            <a:chOff x="2640761" y="2824280"/>
            <a:chExt cx="5845592" cy="238453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5" t="11410" r="8959" b="3348"/>
            <a:stretch/>
          </p:blipFill>
          <p:spPr>
            <a:xfrm>
              <a:off x="2640761" y="2824280"/>
              <a:ext cx="5845592" cy="2384534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3137346" y="2877735"/>
              <a:ext cx="4016770" cy="1906534"/>
              <a:chOff x="2291701" y="1098096"/>
              <a:chExt cx="5007170" cy="3020786"/>
            </a:xfrm>
          </p:grpSpPr>
          <p:sp>
            <p:nvSpPr>
              <p:cNvPr id="4" name="Right Brace 3"/>
              <p:cNvSpPr/>
              <p:nvPr/>
            </p:nvSpPr>
            <p:spPr>
              <a:xfrm rot="16200000">
                <a:off x="2823225" y="3451593"/>
                <a:ext cx="285750" cy="1048828"/>
              </a:xfrm>
              <a:prstGeom prst="rightBrace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5423326" y="1098096"/>
                <a:ext cx="1875545" cy="428625"/>
              </a:xfrm>
              <a:prstGeom prst="ellipse">
                <a:avLst/>
              </a:prstGeom>
              <a:noFill/>
              <a:ln w="28575">
                <a:solidFill>
                  <a:srgbClr val="00673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 flipH="1" flipV="1">
                <a:off x="6470196" y="1526721"/>
                <a:ext cx="289832" cy="665389"/>
              </a:xfrm>
              <a:prstGeom prst="straightConnector1">
                <a:avLst/>
              </a:prstGeom>
              <a:ln>
                <a:solidFill>
                  <a:srgbClr val="00673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5910606" y="2223798"/>
                <a:ext cx="1177358" cy="926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Safe window</a:t>
                </a:r>
                <a:endParaRPr lang="en-US" sz="16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291701" y="2823358"/>
                <a:ext cx="1744395" cy="926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0000"/>
                    </a:solidFill>
                  </a:rPr>
                  <a:t>Current window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992707" y="638355"/>
            <a:ext cx="5709257" cy="1963961"/>
            <a:chOff x="2677997" y="382877"/>
            <a:chExt cx="5709257" cy="22391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0" t="11706" r="9042" b="7032"/>
            <a:stretch/>
          </p:blipFill>
          <p:spPr>
            <a:xfrm>
              <a:off x="2677997" y="382877"/>
              <a:ext cx="5709257" cy="223915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818330" y="1549135"/>
              <a:ext cx="865590" cy="6667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</a:rPr>
                <a:t>Dry spells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96198" y="1146827"/>
              <a:ext cx="865590" cy="38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Onset</a:t>
              </a:r>
              <a:endParaRPr lang="en-US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40012" y="507282"/>
              <a:ext cx="8655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Peak</a:t>
              </a:r>
              <a:endParaRPr lang="en-US" sz="1100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3257661" y="1554030"/>
              <a:ext cx="0" cy="70719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ight Brace 17"/>
            <p:cNvSpPr/>
            <p:nvPr/>
          </p:nvSpPr>
          <p:spPr>
            <a:xfrm rot="16200000">
              <a:off x="4242497" y="1793205"/>
              <a:ext cx="113945" cy="869380"/>
            </a:xfrm>
            <a:prstGeom prst="rightBrace">
              <a:avLst/>
            </a:prstGeom>
            <a:ln w="95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732532" y="1726974"/>
            <a:ext cx="10360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Dori</a:t>
            </a:r>
            <a:r>
              <a:rPr lang="en-US" sz="1600" b="1" dirty="0" smtClean="0"/>
              <a:t>, Burkina </a:t>
            </a:r>
            <a:r>
              <a:rPr lang="en-US" sz="1600" b="1" dirty="0" smtClean="0"/>
              <a:t>Faso</a:t>
            </a:r>
            <a:r>
              <a:rPr lang="en-US" sz="1600" b="1" dirty="0" smtClean="0"/>
              <a:t>, </a:t>
            </a:r>
            <a:r>
              <a:rPr lang="en-US" sz="1600" b="1" dirty="0" smtClean="0"/>
              <a:t>2019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8179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81876" y="249749"/>
            <a:ext cx="4774766" cy="299698"/>
          </a:xfr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b="1" dirty="0" smtClean="0"/>
              <a:t>Main conclusions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058526" y="1396374"/>
            <a:ext cx="6594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It</a:t>
            </a:r>
            <a:r>
              <a:rPr lang="en-US" dirty="0"/>
              <a:t> </a:t>
            </a:r>
            <a:r>
              <a:rPr lang="en-US" dirty="0" smtClean="0"/>
              <a:t>is risky for famers in West Africa to start planting after the first rains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58526" y="3133235"/>
            <a:ext cx="6594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Delay sowing until mid-June is safer.  This late dates ensures there is enough soil water storage to overcome dry spells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58526" y="2403304"/>
            <a:ext cx="6594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Dry spells during growing season affects yields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71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0E62E-F854-42F0-A504-1221D4364E09}"/>
              </a:ext>
            </a:extLst>
          </p:cNvPr>
          <p:cNvSpPr txBox="1">
            <a:spLocks/>
          </p:cNvSpPr>
          <p:nvPr/>
        </p:nvSpPr>
        <p:spPr>
          <a:xfrm>
            <a:off x="2433233" y="643178"/>
            <a:ext cx="4874217" cy="107564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4000" dirty="0">
                <a:solidFill>
                  <a:schemeClr val="tx2"/>
                </a:solidFill>
              </a:rPr>
              <a:t>Thank </a:t>
            </a:r>
            <a:r>
              <a:rPr lang="en-US" sz="4000" dirty="0" smtClean="0">
                <a:solidFill>
                  <a:schemeClr val="tx2"/>
                </a:solidFill>
              </a:rPr>
              <a:t>you!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81565" y="2774196"/>
            <a:ext cx="724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Email: </a:t>
            </a:r>
            <a:r>
              <a:rPr lang="en-US" dirty="0" smtClean="0">
                <a:hlinkClick r:id="rId2"/>
              </a:rPr>
              <a:t>s.m.d.agoungbome@tudelft.nl</a:t>
            </a:r>
            <a:r>
              <a:rPr lang="en-US" dirty="0" smtClean="0"/>
              <a:t>           @</a:t>
            </a:r>
            <a:r>
              <a:rPr lang="en-US" dirty="0" err="1" smtClean="0"/>
              <a:t>davidagoungbome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372" y="3870962"/>
            <a:ext cx="1089839" cy="10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0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U Delft">
      <a:dk1>
        <a:sysClr val="windowText" lastClr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33480</TotalTime>
  <Words>179</Words>
  <Application>Microsoft Office PowerPoint</Application>
  <PresentationFormat>On-screen Show (16:9)</PresentationFormat>
  <Paragraphs>32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Tahoma</vt:lpstr>
      <vt:lpstr>Times New Roman</vt:lpstr>
      <vt:lpstr>Wingdings</vt:lpstr>
      <vt:lpstr>Office Theme</vt:lpstr>
      <vt:lpstr>Custom Design</vt:lpstr>
      <vt:lpstr>Rainfall onset no longer a starting signal for planting crops?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TU Delft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Saskia de Been</dc:creator>
  <cp:lastModifiedBy>Sehouevi M. David Agoungbome</cp:lastModifiedBy>
  <cp:revision>393</cp:revision>
  <dcterms:created xsi:type="dcterms:W3CDTF">2015-07-09T11:57:30Z</dcterms:created>
  <dcterms:modified xsi:type="dcterms:W3CDTF">2022-05-25T13:14:55Z</dcterms:modified>
</cp:coreProperties>
</file>