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3" r:id="rId4"/>
    <p:sldId id="265" r:id="rId5"/>
    <p:sldId id="260" r:id="rId6"/>
    <p:sldId id="261" r:id="rId7"/>
    <p:sldId id="264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A38"/>
    <a:srgbClr val="619CFF"/>
    <a:srgbClr val="F876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8" d="100"/>
          <a:sy n="78" d="100"/>
        </p:scale>
        <p:origin x="120" y="6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006BDC-2BDA-48FC-932C-2A831F99C4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1FEA95A-1053-4FC0-B7D4-FCF04E4951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GB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2DE76B0-C1F4-4420-A4BA-1A46A0F7C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F4632-CEDC-4B1D-AAD2-24F38E791D49}" type="datetimeFigureOut">
              <a:rPr lang="en-GB" smtClean="0"/>
              <a:t>18/05/2022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5FCC22F-72C0-40A3-BCC9-B46959049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63B9848-CDED-4168-A95E-71266C521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08578-7CB4-4A78-861D-C878B74439F8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3122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D50829-158A-425D-9E74-9A063C545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875B1FD-9E1C-4AC1-A9F7-94547E30E1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0B4561B-70B4-41C3-B04A-B7AE66CE5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F4632-CEDC-4B1D-AAD2-24F38E791D49}" type="datetimeFigureOut">
              <a:rPr lang="en-GB" smtClean="0"/>
              <a:t>18/05/2022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3DE1DE6-44A6-437C-B682-20B65E7DC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9585061-6157-4A0C-8935-CC0DF0B9F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08578-7CB4-4A78-861D-C878B74439F8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9482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ED57D8D-B731-4E44-A9D8-8F8831489F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31AF649-97A9-43A5-81CF-53B22867E3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A72E795-1E78-409F-AC1A-FE515CA4E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F4632-CEDC-4B1D-AAD2-24F38E791D49}" type="datetimeFigureOut">
              <a:rPr lang="en-GB" smtClean="0"/>
              <a:t>18/05/2022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175DD5E-120F-4E7C-8EED-632B3A2D7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F265FE0-7D64-4230-8DF3-3B50AC344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08578-7CB4-4A78-861D-C878B74439F8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9553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BC68FA-2FED-4D08-9968-47D1DC37A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16C7155-0A2B-4994-8E33-16346C1FD1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22CDE36-FFB8-4694-8C40-D0A7A1F1A1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F4632-CEDC-4B1D-AAD2-24F38E791D49}" type="datetimeFigureOut">
              <a:rPr lang="en-GB" smtClean="0"/>
              <a:t>18/05/2022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AA8B550-AF14-4ABF-891E-FD8179FEC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D89C1C7-240E-4F53-85C4-D3096C4AC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08578-7CB4-4A78-861D-C878B74439F8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8447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F81555-76D4-4C17-B146-867208FD7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52D0B61-A4EC-4961-9699-6463ED48C8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BF8E335-F91D-4A77-A237-586D1492DF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F4632-CEDC-4B1D-AAD2-24F38E791D49}" type="datetimeFigureOut">
              <a:rPr lang="en-GB" smtClean="0"/>
              <a:t>18/05/2022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50BEA56-05CC-4465-83BD-3D1595BAE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DF4BC5B-68DF-4AD4-904B-FE0D230EE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08578-7CB4-4A78-861D-C878B74439F8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1741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1137EB-F8A6-479C-9494-8AAFD8099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FF47B18-B94D-47F8-B477-A1E0B05DA9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DA1E76C-0A51-4934-AE1E-56110D9A6F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3B5A5D4-82A6-4C53-8E2F-B162F2554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F4632-CEDC-4B1D-AAD2-24F38E791D49}" type="datetimeFigureOut">
              <a:rPr lang="en-GB" smtClean="0"/>
              <a:t>18/05/2022</a:t>
            </a:fld>
            <a:endParaRPr lang="en-GB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60FF76C-FA68-4B53-85F9-9C60AC6F8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ED7EC4C-E4D4-4495-A9D0-D0C5AD609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08578-7CB4-4A78-861D-C878B74439F8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1352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1F6D94-4553-4239-B3CA-671FEA09F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ECBE581-C2E9-4434-9C7A-DC1FDCFFBE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ACEF3D6-1823-4192-81B5-CC7D666DBC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B7519A1-BE23-4792-9299-37A6BFF03E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8F484B8-C275-49D6-B863-698922E74F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912BB04-F2C8-490D-A769-6709F87B20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F4632-CEDC-4B1D-AAD2-24F38E791D49}" type="datetimeFigureOut">
              <a:rPr lang="en-GB" smtClean="0"/>
              <a:t>18/05/2022</a:t>
            </a:fld>
            <a:endParaRPr lang="en-GB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D93BD54-C61D-4165-B8FF-9F3674902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38CB1E5-1286-410D-BE8F-18C6864FD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08578-7CB4-4A78-861D-C878B74439F8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6173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2933FA-491B-45C0-A140-3B8D1D4A7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FA87E66-C01B-4EC8-8D4F-9F1A4AB33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F4632-CEDC-4B1D-AAD2-24F38E791D49}" type="datetimeFigureOut">
              <a:rPr lang="en-GB" smtClean="0"/>
              <a:t>18/05/2022</a:t>
            </a:fld>
            <a:endParaRPr lang="en-GB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1BAE03B-DB34-421D-8511-98A60F693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6DDB5BC-8EC3-40E2-AADC-781B63664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08578-7CB4-4A78-861D-C878B74439F8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1985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FFEE7B9-A586-4DFB-8F7F-571B962B4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F4632-CEDC-4B1D-AAD2-24F38E791D49}" type="datetimeFigureOut">
              <a:rPr lang="en-GB" smtClean="0"/>
              <a:t>18/05/2022</a:t>
            </a:fld>
            <a:endParaRPr lang="en-GB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417E174-A15F-4C53-98C8-4B91EAC23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46BBD8F-E1C7-4DD4-A558-3214AB361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08578-7CB4-4A78-861D-C878B74439F8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2631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AB6B02-ABA2-48A6-B650-3CF5E3760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E717F9D-4AB6-4E94-97FD-AE61358AE0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845C216-1043-4D7F-AAF3-EC4BBF7A56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CC26612-5316-4D00-BD90-D0D899971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F4632-CEDC-4B1D-AAD2-24F38E791D49}" type="datetimeFigureOut">
              <a:rPr lang="en-GB" smtClean="0"/>
              <a:t>18/05/2022</a:t>
            </a:fld>
            <a:endParaRPr lang="en-GB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0B9412F-0B42-457E-960A-BDEA55116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1977E9C-D93E-4D5C-8377-703681392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08578-7CB4-4A78-861D-C878B74439F8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3204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4D0CED-5E48-4305-BA81-10A853E14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0F29493-DCA5-43AF-9974-4F82741C4F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4AA100B-9073-4C8A-B38C-E97D2851A2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035B72E-23FD-44F0-B39B-BC8F8A7F15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F4632-CEDC-4B1D-AAD2-24F38E791D49}" type="datetimeFigureOut">
              <a:rPr lang="en-GB" smtClean="0"/>
              <a:t>18/05/2022</a:t>
            </a:fld>
            <a:endParaRPr lang="en-GB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47A856C-5C7B-47FF-9DCC-FC0D3A204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8B5F5FA-B87A-4A91-841B-DED1A0CFF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08578-7CB4-4A78-861D-C878B74439F8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1112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3659E66-3C4F-47D1-AD65-BCAAE8F76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A861D3C-FBDA-4BED-B218-E6ABA73EC9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545A223-96D3-4651-AF46-F0FF414AD4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3F4632-CEDC-4B1D-AAD2-24F38E791D49}" type="datetimeFigureOut">
              <a:rPr lang="en-GB" smtClean="0"/>
              <a:t>18/05/2022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6BF9020-0952-4E45-9121-EFBDCD2E9E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99E72B3-840B-48FD-9913-E1C50523FE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D08578-7CB4-4A78-861D-C878B74439F8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7837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4.png"/><Relationship Id="rId5" Type="http://schemas.openxmlformats.org/officeDocument/2006/relationships/image" Target="../media/image10.png"/><Relationship Id="rId10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1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.png"/><Relationship Id="rId7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3.png"/><Relationship Id="rId4" Type="http://schemas.openxmlformats.org/officeDocument/2006/relationships/image" Target="../media/image16.png"/><Relationship Id="rId9" Type="http://schemas.openxmlformats.org/officeDocument/2006/relationships/image" Target="../media/image1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F698E462-72D2-47CF-858A-D7EA167BA4DB}"/>
              </a:ext>
            </a:extLst>
          </p:cNvPr>
          <p:cNvSpPr/>
          <p:nvPr/>
        </p:nvSpPr>
        <p:spPr>
          <a:xfrm>
            <a:off x="12032" y="17760"/>
            <a:ext cx="12192000" cy="6858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23BDAD28-1EC2-4DD9-AF75-33DAAE2ABC45}"/>
              </a:ext>
            </a:extLst>
          </p:cNvPr>
          <p:cNvSpPr/>
          <p:nvPr/>
        </p:nvSpPr>
        <p:spPr>
          <a:xfrm>
            <a:off x="0" y="-17759"/>
            <a:ext cx="12192000" cy="165576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74D4327-1D63-436F-B7D3-2E86B0547D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28800" y="17760"/>
            <a:ext cx="8338823" cy="1655762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chemeClr val="accent6">
                    <a:lumMod val="50000"/>
                  </a:schemeClr>
                </a:solidFill>
              </a:rPr>
              <a:t>Clustering arid rangeland pixels using NDVI series and fractal analysis to classify land uses. </a:t>
            </a:r>
            <a:br>
              <a:rPr lang="en-US" sz="3200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</a:rPr>
              <a:t>Case in Southeastern Spain</a:t>
            </a:r>
            <a:endParaRPr lang="en-GB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3955F5C-741B-48CF-8DB5-E47169F079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3039" y="1709041"/>
            <a:ext cx="9550343" cy="997499"/>
          </a:xfrm>
        </p:spPr>
        <p:txBody>
          <a:bodyPr/>
          <a:lstStyle/>
          <a:p>
            <a:pPr hangingPunct="0"/>
            <a:r>
              <a:rPr lang="es-ES" sz="2000" dirty="0"/>
              <a:t>Ernesto Sanz, Andrés Almeida-</a:t>
            </a:r>
            <a:r>
              <a:rPr lang="es-ES" sz="2000" dirty="0" err="1"/>
              <a:t>Ñauñay</a:t>
            </a:r>
            <a:r>
              <a:rPr lang="es-ES" sz="2000" dirty="0"/>
              <a:t>, Carlos G. Diaz-Ambrona, Antonio </a:t>
            </a:r>
            <a:r>
              <a:rPr lang="es-ES" sz="2000" dirty="0" err="1"/>
              <a:t>Saa</a:t>
            </a:r>
            <a:r>
              <a:rPr lang="es-ES" sz="2000" dirty="0"/>
              <a:t>-Requejo, Margarita Ruiz-Ramos, Alfredo Rodríguez, and Ana M. </a:t>
            </a:r>
            <a:r>
              <a:rPr lang="es-ES" sz="2000" dirty="0" err="1"/>
              <a:t>Tarquis</a:t>
            </a:r>
            <a:endParaRPr lang="es-ES" sz="2000" dirty="0"/>
          </a:p>
          <a:p>
            <a:pPr hangingPunct="0">
              <a:spcBef>
                <a:spcPts val="600"/>
              </a:spcBef>
            </a:pPr>
            <a:r>
              <a:rPr lang="es-ES" sz="2000" dirty="0"/>
              <a:t>Email: ernesto.sanz@upm.es</a:t>
            </a:r>
          </a:p>
          <a:p>
            <a:pPr hangingPunct="0"/>
            <a:endParaRPr lang="es-ES" dirty="0"/>
          </a:p>
        </p:txBody>
      </p:sp>
      <p:pic>
        <p:nvPicPr>
          <p:cNvPr id="7" name="Picture 8" descr="https://ceigram.upm.es/wp-content/themes/ceigram/img/logo-ceigram-upm.png">
            <a:extLst>
              <a:ext uri="{FF2B5EF4-FFF2-40B4-BE49-F238E27FC236}">
                <a16:creationId xmlns:a16="http://schemas.microsoft.com/office/drawing/2014/main" id="{9D466A39-A097-419A-A7FE-5BD9B94415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0995" y="17760"/>
            <a:ext cx="1724066" cy="449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>
            <a:extLst>
              <a:ext uri="{FF2B5EF4-FFF2-40B4-BE49-F238E27FC236}">
                <a16:creationId xmlns:a16="http://schemas.microsoft.com/office/drawing/2014/main" id="{8247C4E4-F1A4-49ED-A260-9E56058B28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0996" y="514777"/>
            <a:ext cx="1717646" cy="541813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FB6BD4D8-C048-49F3-BA81-432BB31CD8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79" y="65020"/>
            <a:ext cx="1581904" cy="449757"/>
          </a:xfrm>
          <a:prstGeom prst="rect">
            <a:avLst/>
          </a:prstGeom>
        </p:spPr>
      </p:pic>
      <p:pic>
        <p:nvPicPr>
          <p:cNvPr id="1036" name="Picture 12" descr="https://e00-elmundo.uecdn.es/assets/multimedia/imagenes/2016/06/23/14666953166404.jpg">
            <a:extLst>
              <a:ext uri="{FF2B5EF4-FFF2-40B4-BE49-F238E27FC236}">
                <a16:creationId xmlns:a16="http://schemas.microsoft.com/office/drawing/2014/main" id="{53A14A9E-5DED-4A17-A4A6-DF8ABAB9FC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9460" y="4656208"/>
            <a:ext cx="3641557" cy="2050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6F091DE3-4DAA-4D71-B067-9FB1FB9CE0F2}"/>
              </a:ext>
            </a:extLst>
          </p:cNvPr>
          <p:cNvSpPr txBox="1"/>
          <p:nvPr/>
        </p:nvSpPr>
        <p:spPr>
          <a:xfrm>
            <a:off x="2199460" y="6448645"/>
            <a:ext cx="39399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solidFill>
                  <a:schemeClr val="bg1"/>
                </a:solidFill>
              </a:rPr>
              <a:t>elmundo.es. </a:t>
            </a:r>
            <a:r>
              <a:rPr lang="es-ES" sz="1000" dirty="0" err="1">
                <a:solidFill>
                  <a:schemeClr val="bg1"/>
                </a:solidFill>
              </a:rPr>
              <a:t>Author</a:t>
            </a:r>
            <a:r>
              <a:rPr lang="es-ES" sz="1000" dirty="0">
                <a:solidFill>
                  <a:schemeClr val="bg1"/>
                </a:solidFill>
              </a:rPr>
              <a:t>: Jaime Martínez</a:t>
            </a:r>
            <a:endParaRPr lang="en-GB" sz="1000" dirty="0">
              <a:solidFill>
                <a:schemeClr val="bg1"/>
              </a:solidFill>
            </a:endParaRPr>
          </a:p>
        </p:txBody>
      </p:sp>
      <p:pic>
        <p:nvPicPr>
          <p:cNvPr id="1032" name="Picture 8" descr="https://santomeraviva.files.wordpress.com/2020/09/dsc_3827.jpg?w=1024">
            <a:extLst>
              <a:ext uri="{FF2B5EF4-FFF2-40B4-BE49-F238E27FC236}">
                <a16:creationId xmlns:a16="http://schemas.microsoft.com/office/drawing/2014/main" id="{257586F7-DCC8-4F38-9AB5-BF100E4460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472" y="4656220"/>
            <a:ext cx="3470486" cy="2050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8BD6FCD2-C9A6-40DA-8816-4745DDB7CB5A}"/>
              </a:ext>
            </a:extLst>
          </p:cNvPr>
          <p:cNvSpPr txBox="1"/>
          <p:nvPr/>
        </p:nvSpPr>
        <p:spPr>
          <a:xfrm>
            <a:off x="6378988" y="6448644"/>
            <a:ext cx="38957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chemeClr val="bg1"/>
                </a:solidFill>
              </a:rPr>
              <a:t>https://santomeraviva.wordpress.com/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B6E47343-18A3-494C-84AA-4C6CB53AC511}"/>
              </a:ext>
            </a:extLst>
          </p:cNvPr>
          <p:cNvPicPr/>
          <p:nvPr/>
        </p:nvPicPr>
        <p:blipFill rotWithShape="1">
          <a:blip r:embed="rId7"/>
          <a:srcRect l="-641" t="31958" r="641" b="32235"/>
          <a:stretch/>
        </p:blipFill>
        <p:spPr bwMode="auto">
          <a:xfrm>
            <a:off x="3820855" y="2876378"/>
            <a:ext cx="4627216" cy="138050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08500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77A8FFB8-9F4A-4F58-94FE-D47B7E3651F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8" descr="https://ceigram.upm.es/wp-content/themes/ceigram/img/logo-ceigram-upm.png">
            <a:extLst>
              <a:ext uri="{FF2B5EF4-FFF2-40B4-BE49-F238E27FC236}">
                <a16:creationId xmlns:a16="http://schemas.microsoft.com/office/drawing/2014/main" id="{FF92A7F2-5EA2-4421-A3A9-C71A3367D9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4057" y="111424"/>
            <a:ext cx="1724066" cy="449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16375A53-A88B-4EFD-BBB3-4E415C3FFD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4058" y="608441"/>
            <a:ext cx="1717646" cy="541813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690EBD51-F8ED-48A8-874B-4EE44C7762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14056" y="1195592"/>
            <a:ext cx="1724065" cy="449757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0F48055-3E4D-4E6D-9DD7-4F62386B7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Area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study</a:t>
            </a:r>
            <a:endParaRPr lang="en-GB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338D454-992B-4C4B-9612-B6B619E08B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72300" y="1843060"/>
            <a:ext cx="5159404" cy="4351338"/>
          </a:xfrm>
        </p:spPr>
        <p:txBody>
          <a:bodyPr>
            <a:normAutofit/>
          </a:bodyPr>
          <a:lstStyle/>
          <a:p>
            <a:r>
              <a:rPr lang="en-GB" dirty="0"/>
              <a:t>Arid Rangelands, provided by ENESA*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 err="1"/>
              <a:t>Temp</a:t>
            </a:r>
            <a:r>
              <a:rPr lang="en-GB" baseline="-25000" dirty="0" err="1"/>
              <a:t>ave</a:t>
            </a:r>
            <a:r>
              <a:rPr lang="en-GB" dirty="0"/>
              <a:t>: 12,8 -15,9ºC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 err="1"/>
              <a:t>Temp</a:t>
            </a:r>
            <a:r>
              <a:rPr lang="en-GB" baseline="-25000" dirty="0" err="1"/>
              <a:t>min</a:t>
            </a:r>
            <a:r>
              <a:rPr lang="en-GB" dirty="0"/>
              <a:t>: -4,8 - -6,3ºC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 err="1"/>
              <a:t>Temp</a:t>
            </a:r>
            <a:r>
              <a:rPr lang="en-GB" baseline="-25000" dirty="0" err="1"/>
              <a:t>max</a:t>
            </a:r>
            <a:r>
              <a:rPr lang="en-GB" dirty="0"/>
              <a:t>:</a:t>
            </a:r>
            <a:r>
              <a:rPr lang="en-GB" baseline="-25000" dirty="0"/>
              <a:t> </a:t>
            </a:r>
            <a:r>
              <a:rPr lang="en-GB" dirty="0"/>
              <a:t>30 - 32,8 ºC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/>
              <a:t>Yearly </a:t>
            </a:r>
            <a:r>
              <a:rPr lang="en-GB" dirty="0" err="1"/>
              <a:t>accum</a:t>
            </a:r>
            <a:r>
              <a:rPr lang="en-GB" dirty="0"/>
              <a:t> </a:t>
            </a:r>
            <a:r>
              <a:rPr lang="en-GB" dirty="0" err="1"/>
              <a:t>precip</a:t>
            </a:r>
            <a:r>
              <a:rPr lang="en-GB" dirty="0"/>
              <a:t>: 298-394 mm</a:t>
            </a:r>
          </a:p>
          <a:p>
            <a:r>
              <a:rPr lang="en-GB" dirty="0"/>
              <a:t>Composed</a:t>
            </a:r>
            <a:r>
              <a:rPr lang="es-ES" dirty="0"/>
              <a:t> </a:t>
            </a:r>
            <a:r>
              <a:rPr lang="en-GB" dirty="0"/>
              <a:t>of: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>
                <a:solidFill>
                  <a:srgbClr val="619CFF"/>
                </a:solidFill>
              </a:rPr>
              <a:t>Grasslands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>
                <a:solidFill>
                  <a:srgbClr val="F8766D"/>
                </a:solidFill>
              </a:rPr>
              <a:t>Shrublands</a:t>
            </a:r>
            <a:r>
              <a:rPr lang="es-ES" dirty="0"/>
              <a:t>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s-ES" dirty="0">
                <a:solidFill>
                  <a:srgbClr val="00BA38"/>
                </a:solidFill>
              </a:rPr>
              <a:t>Open </a:t>
            </a:r>
            <a:r>
              <a:rPr lang="en-GB" dirty="0">
                <a:solidFill>
                  <a:srgbClr val="00BA38"/>
                </a:solidFill>
              </a:rPr>
              <a:t>woodlands</a:t>
            </a:r>
          </a:p>
          <a:p>
            <a:endParaRPr lang="es-ES" dirty="0"/>
          </a:p>
        </p:txBody>
      </p:sp>
      <p:grpSp>
        <p:nvGrpSpPr>
          <p:cNvPr id="27" name="Grupo 26">
            <a:extLst>
              <a:ext uri="{FF2B5EF4-FFF2-40B4-BE49-F238E27FC236}">
                <a16:creationId xmlns:a16="http://schemas.microsoft.com/office/drawing/2014/main" id="{3AAD335B-ED0B-438E-8F71-D2C8F6FCF6A8}"/>
              </a:ext>
            </a:extLst>
          </p:cNvPr>
          <p:cNvGrpSpPr/>
          <p:nvPr/>
        </p:nvGrpSpPr>
        <p:grpSpPr>
          <a:xfrm>
            <a:off x="261103" y="1843060"/>
            <a:ext cx="6551788" cy="4157009"/>
            <a:chOff x="4980660" y="1736026"/>
            <a:chExt cx="6551788" cy="4157009"/>
          </a:xfrm>
        </p:grpSpPr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D3355CD2-0173-417A-8B26-0D478150F30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980660" y="2927896"/>
              <a:ext cx="2938777" cy="2146795"/>
            </a:xfrm>
            <a:prstGeom prst="rect">
              <a:avLst/>
            </a:prstGeom>
          </p:spPr>
        </p:pic>
        <p:pic>
          <p:nvPicPr>
            <p:cNvPr id="13" name="Imagen 12">
              <a:extLst>
                <a:ext uri="{FF2B5EF4-FFF2-40B4-BE49-F238E27FC236}">
                  <a16:creationId xmlns:a16="http://schemas.microsoft.com/office/drawing/2014/main" id="{C5DD637C-B368-4EEA-9173-3921824DAF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r="2032"/>
            <a:stretch/>
          </p:blipFill>
          <p:spPr>
            <a:xfrm>
              <a:off x="8226997" y="1736026"/>
              <a:ext cx="3305451" cy="4157009"/>
            </a:xfrm>
            <a:prstGeom prst="rect">
              <a:avLst/>
            </a:prstGeom>
          </p:spPr>
        </p:pic>
        <p:sp>
          <p:nvSpPr>
            <p:cNvPr id="25" name="CuadroTexto 24">
              <a:extLst>
                <a:ext uri="{FF2B5EF4-FFF2-40B4-BE49-F238E27FC236}">
                  <a16:creationId xmlns:a16="http://schemas.microsoft.com/office/drawing/2014/main" id="{3D3C6CF0-A91E-476B-9176-78AC1B6F2DF1}"/>
                </a:ext>
              </a:extLst>
            </p:cNvPr>
            <p:cNvSpPr txBox="1"/>
            <p:nvPr/>
          </p:nvSpPr>
          <p:spPr>
            <a:xfrm>
              <a:off x="5143500" y="3687530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dirty="0"/>
                <a:t>PT</a:t>
              </a:r>
              <a:endParaRPr lang="en-GB" dirty="0"/>
            </a:p>
          </p:txBody>
        </p:sp>
        <p:sp>
          <p:nvSpPr>
            <p:cNvPr id="26" name="CuadroTexto 25">
              <a:extLst>
                <a:ext uri="{FF2B5EF4-FFF2-40B4-BE49-F238E27FC236}">
                  <a16:creationId xmlns:a16="http://schemas.microsoft.com/office/drawing/2014/main" id="{93D41058-D53B-428E-9A3A-A3A96AF873F3}"/>
                </a:ext>
              </a:extLst>
            </p:cNvPr>
            <p:cNvSpPr txBox="1"/>
            <p:nvPr/>
          </p:nvSpPr>
          <p:spPr>
            <a:xfrm>
              <a:off x="5935493" y="3318198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dirty="0"/>
                <a:t>ES</a:t>
              </a:r>
              <a:endParaRPr lang="en-GB" dirty="0"/>
            </a:p>
          </p:txBody>
        </p:sp>
      </p:grpSp>
      <p:sp>
        <p:nvSpPr>
          <p:cNvPr id="28" name="CuadroTexto 27">
            <a:extLst>
              <a:ext uri="{FF2B5EF4-FFF2-40B4-BE49-F238E27FC236}">
                <a16:creationId xmlns:a16="http://schemas.microsoft.com/office/drawing/2014/main" id="{3534B438-4FF2-4D45-A0EF-24F936733826}"/>
              </a:ext>
            </a:extLst>
          </p:cNvPr>
          <p:cNvSpPr txBox="1"/>
          <p:nvPr/>
        </p:nvSpPr>
        <p:spPr>
          <a:xfrm>
            <a:off x="5248179" y="6371471"/>
            <a:ext cx="69438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* Entidad Nacional de Seguros Agrarios/</a:t>
            </a:r>
            <a:r>
              <a:rPr lang="en-GB" dirty="0"/>
              <a:t>State Agrarian Insurance Agency</a:t>
            </a:r>
          </a:p>
        </p:txBody>
      </p:sp>
    </p:spTree>
    <p:extLst>
      <p:ext uri="{BB962C8B-B14F-4D97-AF65-F5344CB8AC3E}">
        <p14:creationId xmlns:p14="http://schemas.microsoft.com/office/powerpoint/2010/main" val="26533233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ángulo 35">
            <a:extLst>
              <a:ext uri="{FF2B5EF4-FFF2-40B4-BE49-F238E27FC236}">
                <a16:creationId xmlns:a16="http://schemas.microsoft.com/office/drawing/2014/main" id="{DFDC50EC-5231-4E47-9F6E-9D675281D1D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ángulo 21">
                <a:extLst>
                  <a:ext uri="{FF2B5EF4-FFF2-40B4-BE49-F238E27FC236}">
                    <a16:creationId xmlns:a16="http://schemas.microsoft.com/office/drawing/2014/main" id="{D283415B-1881-4B4D-A0A7-699E8983AF95}"/>
                  </a:ext>
                </a:extLst>
              </p:cNvPr>
              <p:cNvSpPr/>
              <p:nvPr/>
            </p:nvSpPr>
            <p:spPr>
              <a:xfrm>
                <a:off x="5131325" y="5754306"/>
                <a:ext cx="1595950" cy="52883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) ∝</m:t>
                    </m:r>
                  </m:oMath>
                </a14:m>
                <a:r>
                  <a:rPr lang="en-GB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(2)</m:t>
                        </m:r>
                      </m:sup>
                    </m:sSup>
                  </m:oMath>
                </a14:m>
                <a:r>
                  <a:rPr lang="en-GB" dirty="0"/>
                  <a:t>	</a:t>
                </a:r>
              </a:p>
            </p:txBody>
          </p:sp>
        </mc:Choice>
        <mc:Fallback xmlns="">
          <p:sp>
            <p:nvSpPr>
              <p:cNvPr id="22" name="Rectángulo 21">
                <a:extLst>
                  <a:ext uri="{FF2B5EF4-FFF2-40B4-BE49-F238E27FC236}">
                    <a16:creationId xmlns:a16="http://schemas.microsoft.com/office/drawing/2014/main" id="{D283415B-1881-4B4D-A0A7-699E8983AF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1325" y="5754306"/>
                <a:ext cx="1595950" cy="528833"/>
              </a:xfrm>
              <a:prstGeom prst="rect">
                <a:avLst/>
              </a:prstGeom>
              <a:blipFill>
                <a:blip r:embed="rId2"/>
                <a:stretch>
                  <a:fillRect t="-804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8" descr="https://ceigram.upm.es/wp-content/themes/ceigram/img/logo-ceigram-upm.png">
            <a:extLst>
              <a:ext uri="{FF2B5EF4-FFF2-40B4-BE49-F238E27FC236}">
                <a16:creationId xmlns:a16="http://schemas.microsoft.com/office/drawing/2014/main" id="{FF92A7F2-5EA2-4421-A3A9-C71A3367D9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4057" y="111424"/>
            <a:ext cx="1724066" cy="449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16375A53-A88B-4EFD-BBB3-4E415C3FFD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4058" y="608441"/>
            <a:ext cx="1717646" cy="541813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0F48055-3E4D-4E6D-9DD7-4F62386B7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178" y="467429"/>
            <a:ext cx="7928370" cy="1325563"/>
          </a:xfrm>
        </p:spPr>
        <p:txBody>
          <a:bodyPr/>
          <a:lstStyle/>
          <a:p>
            <a:r>
              <a:rPr lang="en-GB" dirty="0"/>
              <a:t>Hurst exponent and unsupervised </a:t>
            </a:r>
            <a:br>
              <a:rPr lang="en-GB" dirty="0"/>
            </a:br>
            <a:r>
              <a:rPr lang="en-GB" dirty="0"/>
              <a:t>random forest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ángulo 9">
                <a:extLst>
                  <a:ext uri="{FF2B5EF4-FFF2-40B4-BE49-F238E27FC236}">
                    <a16:creationId xmlns:a16="http://schemas.microsoft.com/office/drawing/2014/main" id="{9AF648B0-4D62-4F51-A18A-36F2A87C5BDC}"/>
                  </a:ext>
                </a:extLst>
              </p:cNvPr>
              <p:cNvSpPr/>
              <p:nvPr/>
            </p:nvSpPr>
            <p:spPr>
              <a:xfrm>
                <a:off x="5203505" y="3797403"/>
                <a:ext cx="1595950" cy="6790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E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"/>
                              <m:ctrlPr>
                                <a:rPr lang="es-E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a:rPr lang="es-ES" i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</m:d>
                        </m:num>
                        <m:den>
                          <m:d>
                            <m:dPr>
                              <m:begChr m:val=""/>
                              <m:ctrlPr>
                                <a:rPr lang="es-E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es-ES" i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</m:d>
                        </m:den>
                      </m:f>
                      <m:r>
                        <a:rPr lang="es-ES" i="0">
                          <a:latin typeface="Cambria Math" panose="02040503050406030204" pitchFamily="18" charset="0"/>
                        </a:rPr>
                        <m:t> =</m:t>
                      </m:r>
                      <m:sSup>
                        <m:sSupPr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s-E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</m:d>
                        </m:e>
                        <m:sup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𝐻</m:t>
                          </m:r>
                        </m:sup>
                      </m:sSup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10" name="Rectángulo 9">
                <a:extLst>
                  <a:ext uri="{FF2B5EF4-FFF2-40B4-BE49-F238E27FC236}">
                    <a16:creationId xmlns:a16="http://schemas.microsoft.com/office/drawing/2014/main" id="{9AF648B0-4D62-4F51-A18A-36F2A87C5B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3505" y="3797403"/>
                <a:ext cx="1595950" cy="6790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CuadroTexto 10">
            <a:extLst>
              <a:ext uri="{FF2B5EF4-FFF2-40B4-BE49-F238E27FC236}">
                <a16:creationId xmlns:a16="http://schemas.microsoft.com/office/drawing/2014/main" id="{27F51425-983F-45F6-98A2-0D35C5BB45C4}"/>
              </a:ext>
            </a:extLst>
          </p:cNvPr>
          <p:cNvSpPr txBox="1"/>
          <p:nvPr/>
        </p:nvSpPr>
        <p:spPr>
          <a:xfrm>
            <a:off x="900177" y="2172813"/>
            <a:ext cx="3285851" cy="120032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MODIS </a:t>
            </a:r>
            <a:r>
              <a:rPr lang="es-ES" b="1" dirty="0"/>
              <a:t>MOD09Q1</a:t>
            </a:r>
            <a:endParaRPr lang="es-ES" dirty="0"/>
          </a:p>
          <a:p>
            <a:pPr algn="ctr"/>
            <a:r>
              <a:rPr lang="es-ES" dirty="0"/>
              <a:t>Temporal resolution:8 -</a:t>
            </a:r>
            <a:r>
              <a:rPr lang="es-ES" dirty="0" err="1"/>
              <a:t>days</a:t>
            </a:r>
            <a:endParaRPr lang="es-ES" dirty="0"/>
          </a:p>
          <a:p>
            <a:pPr algn="ctr"/>
            <a:r>
              <a:rPr lang="es-ES" dirty="0" err="1"/>
              <a:t>Spatial</a:t>
            </a:r>
            <a:r>
              <a:rPr lang="es-ES" dirty="0"/>
              <a:t> </a:t>
            </a:r>
            <a:r>
              <a:rPr lang="es-ES" dirty="0" err="1"/>
              <a:t>resolution</a:t>
            </a:r>
            <a:r>
              <a:rPr lang="es-ES" dirty="0"/>
              <a:t>: 250 m</a:t>
            </a:r>
          </a:p>
          <a:p>
            <a:pPr algn="ctr"/>
            <a:r>
              <a:rPr lang="es-ES" dirty="0"/>
              <a:t>Time series: 2000-2019</a:t>
            </a:r>
          </a:p>
        </p:txBody>
      </p:sp>
      <p:cxnSp>
        <p:nvCxnSpPr>
          <p:cNvPr id="13" name="Conector recto de flecha 12">
            <a:extLst>
              <a:ext uri="{FF2B5EF4-FFF2-40B4-BE49-F238E27FC236}">
                <a16:creationId xmlns:a16="http://schemas.microsoft.com/office/drawing/2014/main" id="{02985F01-92C0-4882-ABAE-4EDF968C04AB}"/>
              </a:ext>
            </a:extLst>
          </p:cNvPr>
          <p:cNvCxnSpPr/>
          <p:nvPr/>
        </p:nvCxnSpPr>
        <p:spPr>
          <a:xfrm>
            <a:off x="2543102" y="3496252"/>
            <a:ext cx="0" cy="6790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uadroTexto 13">
            <a:extLst>
              <a:ext uri="{FF2B5EF4-FFF2-40B4-BE49-F238E27FC236}">
                <a16:creationId xmlns:a16="http://schemas.microsoft.com/office/drawing/2014/main" id="{55C9D132-F811-4746-BCA8-C25B6DEE5285}"/>
              </a:ext>
            </a:extLst>
          </p:cNvPr>
          <p:cNvSpPr txBox="1"/>
          <p:nvPr/>
        </p:nvSpPr>
        <p:spPr>
          <a:xfrm>
            <a:off x="1226658" y="4233014"/>
            <a:ext cx="26347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err="1"/>
              <a:t>Normalized</a:t>
            </a:r>
            <a:r>
              <a:rPr lang="es-ES" dirty="0"/>
              <a:t> </a:t>
            </a:r>
            <a:r>
              <a:rPr lang="es-ES" dirty="0" err="1"/>
              <a:t>Differenciated</a:t>
            </a:r>
            <a:r>
              <a:rPr lang="es-ES" dirty="0"/>
              <a:t> </a:t>
            </a:r>
          </a:p>
          <a:p>
            <a:pPr algn="ctr"/>
            <a:r>
              <a:rPr lang="es-ES" dirty="0" err="1"/>
              <a:t>Vegetation</a:t>
            </a:r>
            <a:r>
              <a:rPr lang="es-ES" dirty="0"/>
              <a:t> </a:t>
            </a:r>
            <a:r>
              <a:rPr lang="es-ES" dirty="0" err="1"/>
              <a:t>Index</a:t>
            </a:r>
            <a:endParaRPr lang="en-GB" dirty="0"/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A7A54889-29BC-49AB-93FB-39D8873C9719}"/>
              </a:ext>
            </a:extLst>
          </p:cNvPr>
          <p:cNvPicPr/>
          <p:nvPr/>
        </p:nvPicPr>
        <p:blipFill rotWithShape="1">
          <a:blip r:embed="rId6"/>
          <a:srcRect t="579" b="66344"/>
          <a:stretch/>
        </p:blipFill>
        <p:spPr bwMode="auto">
          <a:xfrm>
            <a:off x="680263" y="4966290"/>
            <a:ext cx="4041788" cy="106495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704AFAE6-4CCE-4685-98B9-3E748470DFB3}"/>
              </a:ext>
            </a:extLst>
          </p:cNvPr>
          <p:cNvSpPr txBox="1"/>
          <p:nvPr/>
        </p:nvSpPr>
        <p:spPr>
          <a:xfrm>
            <a:off x="5047204" y="3290455"/>
            <a:ext cx="2599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/>
              <a:t>Rescaled</a:t>
            </a:r>
            <a:r>
              <a:rPr lang="es-ES" dirty="0"/>
              <a:t> </a:t>
            </a:r>
            <a:r>
              <a:rPr lang="es-ES" dirty="0" err="1"/>
              <a:t>Range</a:t>
            </a:r>
            <a:r>
              <a:rPr lang="es-ES" dirty="0"/>
              <a:t> (R/S)</a:t>
            </a:r>
            <a:endParaRPr lang="en-GB" dirty="0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73A91654-A970-44FA-91D6-F18DE0240B73}"/>
              </a:ext>
            </a:extLst>
          </p:cNvPr>
          <p:cNvSpPr txBox="1"/>
          <p:nvPr/>
        </p:nvSpPr>
        <p:spPr>
          <a:xfrm>
            <a:off x="5010234" y="5208823"/>
            <a:ext cx="3698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/>
              <a:t>Detrended</a:t>
            </a:r>
            <a:r>
              <a:rPr lang="es-ES" dirty="0"/>
              <a:t> </a:t>
            </a:r>
            <a:r>
              <a:rPr lang="es-ES" dirty="0" err="1"/>
              <a:t>fluctuation</a:t>
            </a:r>
            <a:r>
              <a:rPr lang="es-ES" dirty="0"/>
              <a:t> </a:t>
            </a:r>
            <a:r>
              <a:rPr lang="es-ES" dirty="0" err="1"/>
              <a:t>analysis</a:t>
            </a:r>
            <a:r>
              <a:rPr lang="es-ES" dirty="0"/>
              <a:t> (DFA)</a:t>
            </a:r>
            <a:endParaRPr lang="en-GB" dirty="0"/>
          </a:p>
        </p:txBody>
      </p:sp>
      <p:cxnSp>
        <p:nvCxnSpPr>
          <p:cNvPr id="24" name="Conector recto 23">
            <a:extLst>
              <a:ext uri="{FF2B5EF4-FFF2-40B4-BE49-F238E27FC236}">
                <a16:creationId xmlns:a16="http://schemas.microsoft.com/office/drawing/2014/main" id="{C0B25950-0096-4EF8-9832-D6A48E885618}"/>
              </a:ext>
            </a:extLst>
          </p:cNvPr>
          <p:cNvCxnSpPr>
            <a:cxnSpLocks/>
          </p:cNvCxnSpPr>
          <p:nvPr/>
        </p:nvCxnSpPr>
        <p:spPr>
          <a:xfrm>
            <a:off x="4769606" y="2148285"/>
            <a:ext cx="0" cy="32452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24">
            <a:extLst>
              <a:ext uri="{FF2B5EF4-FFF2-40B4-BE49-F238E27FC236}">
                <a16:creationId xmlns:a16="http://schemas.microsoft.com/office/drawing/2014/main" id="{E6072721-A81E-49F9-8A35-5585B260F51A}"/>
              </a:ext>
            </a:extLst>
          </p:cNvPr>
          <p:cNvCxnSpPr>
            <a:cxnSpLocks/>
          </p:cNvCxnSpPr>
          <p:nvPr/>
        </p:nvCxnSpPr>
        <p:spPr>
          <a:xfrm>
            <a:off x="4084893" y="4388937"/>
            <a:ext cx="6847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cto de flecha 29">
            <a:extLst>
              <a:ext uri="{FF2B5EF4-FFF2-40B4-BE49-F238E27FC236}">
                <a16:creationId xmlns:a16="http://schemas.microsoft.com/office/drawing/2014/main" id="{6629CFFB-A1E0-499A-9D64-52229910201A}"/>
              </a:ext>
            </a:extLst>
          </p:cNvPr>
          <p:cNvCxnSpPr>
            <a:cxnSpLocks/>
          </p:cNvCxnSpPr>
          <p:nvPr/>
        </p:nvCxnSpPr>
        <p:spPr>
          <a:xfrm>
            <a:off x="4769606" y="3496252"/>
            <a:ext cx="31598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cto de flecha 30">
            <a:extLst>
              <a:ext uri="{FF2B5EF4-FFF2-40B4-BE49-F238E27FC236}">
                <a16:creationId xmlns:a16="http://schemas.microsoft.com/office/drawing/2014/main" id="{A6AF29BA-0670-4E02-B5CD-F8A8989581AF}"/>
              </a:ext>
            </a:extLst>
          </p:cNvPr>
          <p:cNvCxnSpPr/>
          <p:nvPr/>
        </p:nvCxnSpPr>
        <p:spPr>
          <a:xfrm>
            <a:off x="4769606" y="5393489"/>
            <a:ext cx="28818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cto de flecha 32">
            <a:extLst>
              <a:ext uri="{FF2B5EF4-FFF2-40B4-BE49-F238E27FC236}">
                <a16:creationId xmlns:a16="http://schemas.microsoft.com/office/drawing/2014/main" id="{EDC29511-2BE5-44D5-B675-2D52C1A70154}"/>
              </a:ext>
            </a:extLst>
          </p:cNvPr>
          <p:cNvCxnSpPr/>
          <p:nvPr/>
        </p:nvCxnSpPr>
        <p:spPr>
          <a:xfrm>
            <a:off x="4769606" y="2148026"/>
            <a:ext cx="28818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uadroTexto 33">
            <a:extLst>
              <a:ext uri="{FF2B5EF4-FFF2-40B4-BE49-F238E27FC236}">
                <a16:creationId xmlns:a16="http://schemas.microsoft.com/office/drawing/2014/main" id="{482895D7-DAC0-4411-9B09-71B526F2B96D}"/>
              </a:ext>
            </a:extLst>
          </p:cNvPr>
          <p:cNvSpPr txBox="1"/>
          <p:nvPr/>
        </p:nvSpPr>
        <p:spPr>
          <a:xfrm>
            <a:off x="5094125" y="2009782"/>
            <a:ext cx="27790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/>
              <a:t>Summary</a:t>
            </a:r>
            <a:r>
              <a:rPr lang="es-ES" dirty="0"/>
              <a:t> </a:t>
            </a:r>
            <a:r>
              <a:rPr lang="es-ES" dirty="0" err="1"/>
              <a:t>statistics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NDVI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err="1"/>
              <a:t>Variances</a:t>
            </a:r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err="1"/>
              <a:t>Quartiles</a:t>
            </a:r>
            <a:endParaRPr lang="en-GB" dirty="0"/>
          </a:p>
        </p:txBody>
      </p:sp>
      <p:sp>
        <p:nvSpPr>
          <p:cNvPr id="37" name="Cerrar llave 36">
            <a:extLst>
              <a:ext uri="{FF2B5EF4-FFF2-40B4-BE49-F238E27FC236}">
                <a16:creationId xmlns:a16="http://schemas.microsoft.com/office/drawing/2014/main" id="{42ED707C-0BF6-4B94-B691-C07FF112EF1F}"/>
              </a:ext>
            </a:extLst>
          </p:cNvPr>
          <p:cNvSpPr/>
          <p:nvPr/>
        </p:nvSpPr>
        <p:spPr>
          <a:xfrm>
            <a:off x="8444315" y="2009782"/>
            <a:ext cx="288184" cy="389162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688E6ACF-B352-44F8-BE7A-DD4367C130F8}"/>
              </a:ext>
            </a:extLst>
          </p:cNvPr>
          <p:cNvSpPr txBox="1"/>
          <p:nvPr/>
        </p:nvSpPr>
        <p:spPr>
          <a:xfrm>
            <a:off x="9084734" y="2198151"/>
            <a:ext cx="2980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/>
              <a:t>Unsupervised</a:t>
            </a:r>
            <a:r>
              <a:rPr lang="es-ES" dirty="0"/>
              <a:t> </a:t>
            </a:r>
            <a:r>
              <a:rPr lang="es-ES" dirty="0" err="1"/>
              <a:t>Random</a:t>
            </a:r>
            <a:r>
              <a:rPr lang="es-ES" dirty="0"/>
              <a:t> Forest</a:t>
            </a:r>
            <a:endParaRPr lang="en-GB" dirty="0"/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214BF823-BB1A-4ABC-B402-EBCC45B9CF40}"/>
              </a:ext>
            </a:extLst>
          </p:cNvPr>
          <p:cNvGrpSpPr/>
          <p:nvPr/>
        </p:nvGrpSpPr>
        <p:grpSpPr>
          <a:xfrm>
            <a:off x="8828548" y="2573027"/>
            <a:ext cx="3527850" cy="4253807"/>
            <a:chOff x="8828548" y="2573027"/>
            <a:chExt cx="3527850" cy="4253807"/>
          </a:xfrm>
        </p:grpSpPr>
        <p:pic>
          <p:nvPicPr>
            <p:cNvPr id="1026" name="Picture 2" descr="Forest free vector icons designed by Freepik | Free icons, Vector free,  Vector icon design">
              <a:extLst>
                <a:ext uri="{FF2B5EF4-FFF2-40B4-BE49-F238E27FC236}">
                  <a16:creationId xmlns:a16="http://schemas.microsoft.com/office/drawing/2014/main" id="{279937CB-0AC2-44D6-B777-8369C598F2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86249" y="4732479"/>
              <a:ext cx="2079432" cy="20794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Imagen 42">
              <a:extLst>
                <a:ext uri="{FF2B5EF4-FFF2-40B4-BE49-F238E27FC236}">
                  <a16:creationId xmlns:a16="http://schemas.microsoft.com/office/drawing/2014/main" id="{201847CA-7AF6-4B9A-967D-F03006EBCDFF}"/>
                </a:ext>
              </a:extLst>
            </p:cNvPr>
            <p:cNvPicPr/>
            <p:nvPr/>
          </p:nvPicPr>
          <p:blipFill rotWithShape="1">
            <a:blip r:embed="rId8"/>
            <a:srcRect l="808" t="1396"/>
            <a:stretch/>
          </p:blipFill>
          <p:spPr bwMode="auto">
            <a:xfrm>
              <a:off x="8828548" y="2874986"/>
              <a:ext cx="3315073" cy="193934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4" name="Imagen 43">
              <a:extLst>
                <a:ext uri="{FF2B5EF4-FFF2-40B4-BE49-F238E27FC236}">
                  <a16:creationId xmlns:a16="http://schemas.microsoft.com/office/drawing/2014/main" id="{0100A044-ECEB-44AA-AAB6-87F84FC28BCB}"/>
                </a:ext>
              </a:extLst>
            </p:cNvPr>
            <p:cNvPicPr/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369" t="42744" r="15655" b="24633"/>
            <a:stretch/>
          </p:blipFill>
          <p:spPr bwMode="auto">
            <a:xfrm>
              <a:off x="10183236" y="2573027"/>
              <a:ext cx="1948468" cy="1659987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42" name="CuadroTexto 41">
              <a:extLst>
                <a:ext uri="{FF2B5EF4-FFF2-40B4-BE49-F238E27FC236}">
                  <a16:creationId xmlns:a16="http://schemas.microsoft.com/office/drawing/2014/main" id="{4D076EDE-215E-4184-B815-599D67ECD64E}"/>
                </a:ext>
              </a:extLst>
            </p:cNvPr>
            <p:cNvSpPr txBox="1"/>
            <p:nvPr/>
          </p:nvSpPr>
          <p:spPr>
            <a:xfrm>
              <a:off x="10795309" y="6580613"/>
              <a:ext cx="156108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/>
                <a:t>Flaticon.com</a:t>
              </a:r>
            </a:p>
          </p:txBody>
        </p:sp>
      </p:grpSp>
      <p:pic>
        <p:nvPicPr>
          <p:cNvPr id="46" name="Imagen 45">
            <a:extLst>
              <a:ext uri="{FF2B5EF4-FFF2-40B4-BE49-F238E27FC236}">
                <a16:creationId xmlns:a16="http://schemas.microsoft.com/office/drawing/2014/main" id="{C671BA82-D556-4CFA-BC4B-A6F7DE03FE3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410848" y="1232878"/>
            <a:ext cx="1724065" cy="449757"/>
          </a:xfrm>
          <a:prstGeom prst="rect">
            <a:avLst/>
          </a:prstGeom>
        </p:spPr>
      </p:pic>
      <p:sp>
        <p:nvSpPr>
          <p:cNvPr id="45" name="Elipse 44">
            <a:extLst>
              <a:ext uri="{FF2B5EF4-FFF2-40B4-BE49-F238E27FC236}">
                <a16:creationId xmlns:a16="http://schemas.microsoft.com/office/drawing/2014/main" id="{37CAC829-91E1-4982-ABE6-F1E07A32D275}"/>
              </a:ext>
            </a:extLst>
          </p:cNvPr>
          <p:cNvSpPr/>
          <p:nvPr/>
        </p:nvSpPr>
        <p:spPr>
          <a:xfrm>
            <a:off x="6567422" y="4371808"/>
            <a:ext cx="1732129" cy="72134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err="1">
                <a:solidFill>
                  <a:schemeClr val="tx1"/>
                </a:solidFill>
              </a:rPr>
              <a:t>Hurst</a:t>
            </a:r>
            <a:r>
              <a:rPr lang="es-ES" dirty="0">
                <a:solidFill>
                  <a:schemeClr val="tx1"/>
                </a:solidFill>
              </a:rPr>
              <a:t> </a:t>
            </a:r>
            <a:r>
              <a:rPr lang="es-ES" dirty="0" err="1">
                <a:solidFill>
                  <a:schemeClr val="tx1"/>
                </a:solidFill>
              </a:rPr>
              <a:t>exponent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50" name="Conector recto de flecha 49">
            <a:extLst>
              <a:ext uri="{FF2B5EF4-FFF2-40B4-BE49-F238E27FC236}">
                <a16:creationId xmlns:a16="http://schemas.microsoft.com/office/drawing/2014/main" id="{5761BAFE-3CBF-4659-BA04-F34B4A9E9FB0}"/>
              </a:ext>
            </a:extLst>
          </p:cNvPr>
          <p:cNvCxnSpPr>
            <a:cxnSpLocks/>
            <a:stCxn id="45" idx="1"/>
          </p:cNvCxnSpPr>
          <p:nvPr/>
        </p:nvCxnSpPr>
        <p:spPr>
          <a:xfrm flipH="1" flipV="1">
            <a:off x="6645218" y="4317878"/>
            <a:ext cx="175868" cy="1595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ector recto de flecha 52">
            <a:extLst>
              <a:ext uri="{FF2B5EF4-FFF2-40B4-BE49-F238E27FC236}">
                <a16:creationId xmlns:a16="http://schemas.microsoft.com/office/drawing/2014/main" id="{19C0B82D-0594-46A1-8263-DCB56AE4C3B3}"/>
              </a:ext>
            </a:extLst>
          </p:cNvPr>
          <p:cNvCxnSpPr>
            <a:cxnSpLocks/>
          </p:cNvCxnSpPr>
          <p:nvPr/>
        </p:nvCxnSpPr>
        <p:spPr>
          <a:xfrm flipH="1">
            <a:off x="6645218" y="5032964"/>
            <a:ext cx="208124" cy="1554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4">
                <a:extLst>
                  <a:ext uri="{FF2B5EF4-FFF2-40B4-BE49-F238E27FC236}">
                    <a16:creationId xmlns:a16="http://schemas.microsoft.com/office/drawing/2014/main" id="{3CD2E2F0-E3BF-418D-AA3C-CFFFFACBD5E8}"/>
                  </a:ext>
                </a:extLst>
              </p:cNvPr>
              <p:cNvSpPr/>
              <p:nvPr/>
            </p:nvSpPr>
            <p:spPr>
              <a:xfrm>
                <a:off x="247333" y="5995752"/>
                <a:ext cx="4041783" cy="861456"/>
              </a:xfrm>
              <a:prstGeom prst="rect">
                <a:avLst/>
              </a:prstGeom>
            </p:spPr>
            <p:txBody>
              <a:bodyPr wrap="square" lIns="335036" tIns="167514" rIns="335036" bIns="167514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i="1">
                          <a:latin typeface="Cambria Math"/>
                        </a:rPr>
                        <m:t>𝑁𝐷𝑉𝐼</m:t>
                      </m:r>
                      <m:r>
                        <a:rPr lang="en-GB" i="1">
                          <a:latin typeface="Cambria Math"/>
                        </a:rPr>
                        <m:t>=100 ×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GB">
                              <a:latin typeface="Cambria Math"/>
                            </a:rPr>
                            <m:t>NIR</m:t>
                          </m:r>
                          <m:r>
                            <a:rPr lang="en-GB" i="1">
                              <a:latin typeface="Cambria Math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GB">
                              <a:latin typeface="Cambria Math"/>
                            </a:rPr>
                            <m:t>RED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GB">
                              <a:latin typeface="Cambria Math"/>
                            </a:rPr>
                            <m:t>NIR</m:t>
                          </m:r>
                          <m:r>
                            <a:rPr lang="en-GB">
                              <a:latin typeface="Cambria Math"/>
                            </a:rPr>
                            <m:t> + </m:t>
                          </m:r>
                          <m:r>
                            <m:rPr>
                              <m:sty m:val="p"/>
                            </m:rPr>
                            <a:rPr lang="en-GB">
                              <a:latin typeface="Cambria Math"/>
                            </a:rPr>
                            <m:t>RED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Rectangle 4">
                <a:extLst>
                  <a:ext uri="{FF2B5EF4-FFF2-40B4-BE49-F238E27FC236}">
                    <a16:creationId xmlns:a16="http://schemas.microsoft.com/office/drawing/2014/main" id="{3CD2E2F0-E3BF-418D-AA3C-CFFFFACBD5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333" y="5995752"/>
                <a:ext cx="4041783" cy="86145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97383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77A8FFB8-9F4A-4F58-94FE-D47B7E3651F0}"/>
              </a:ext>
            </a:extLst>
          </p:cNvPr>
          <p:cNvSpPr/>
          <p:nvPr/>
        </p:nvSpPr>
        <p:spPr>
          <a:xfrm>
            <a:off x="0" y="4034"/>
            <a:ext cx="12192000" cy="6858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8" descr="https://ceigram.upm.es/wp-content/themes/ceigram/img/logo-ceigram-upm.png">
            <a:extLst>
              <a:ext uri="{FF2B5EF4-FFF2-40B4-BE49-F238E27FC236}">
                <a16:creationId xmlns:a16="http://schemas.microsoft.com/office/drawing/2014/main" id="{FF92A7F2-5EA2-4421-A3A9-C71A3367D9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4057" y="111424"/>
            <a:ext cx="1724066" cy="449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16375A53-A88B-4EFD-BBB3-4E415C3FFD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4058" y="608441"/>
            <a:ext cx="1717646" cy="541813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0F48055-3E4D-4E6D-9DD7-4F62386B7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Comparison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Hurst</a:t>
            </a:r>
            <a:r>
              <a:rPr lang="es-ES" dirty="0"/>
              <a:t> </a:t>
            </a:r>
            <a:r>
              <a:rPr lang="es-ES" dirty="0" err="1"/>
              <a:t>Exponents</a:t>
            </a:r>
            <a:endParaRPr lang="en-GB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338D454-992B-4C4B-9612-B6B619E08B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956" y="1404965"/>
            <a:ext cx="9967892" cy="4794499"/>
          </a:xfrm>
        </p:spPr>
        <p:txBody>
          <a:bodyPr numCol="2"/>
          <a:lstStyle/>
          <a:p>
            <a:pPr marL="801688" indent="0" algn="just">
              <a:buNone/>
            </a:pPr>
            <a:r>
              <a:rPr lang="es-ES" dirty="0"/>
              <a:t>R/S </a:t>
            </a:r>
            <a:r>
              <a:rPr lang="es-ES" dirty="0" err="1"/>
              <a:t>Hurst</a:t>
            </a:r>
            <a:r>
              <a:rPr lang="es-ES" dirty="0"/>
              <a:t> </a:t>
            </a:r>
            <a:r>
              <a:rPr lang="es-ES" dirty="0" err="1"/>
              <a:t>Exponent</a:t>
            </a:r>
            <a:endParaRPr lang="es-ES" dirty="0"/>
          </a:p>
          <a:p>
            <a:pPr algn="just"/>
            <a:endParaRPr lang="es-ES" dirty="0"/>
          </a:p>
          <a:p>
            <a:pPr algn="just"/>
            <a:endParaRPr lang="es-ES" dirty="0"/>
          </a:p>
          <a:p>
            <a:pPr algn="just"/>
            <a:endParaRPr lang="es-ES" dirty="0"/>
          </a:p>
          <a:p>
            <a:pPr algn="just"/>
            <a:endParaRPr lang="es-ES" dirty="0"/>
          </a:p>
          <a:p>
            <a:pPr algn="just"/>
            <a:endParaRPr lang="es-ES" dirty="0"/>
          </a:p>
          <a:p>
            <a:pPr algn="just"/>
            <a:endParaRPr lang="es-ES" dirty="0"/>
          </a:p>
          <a:p>
            <a:pPr algn="just"/>
            <a:endParaRPr lang="es-ES" dirty="0"/>
          </a:p>
          <a:p>
            <a:pPr algn="just"/>
            <a:endParaRPr lang="es-ES" dirty="0"/>
          </a:p>
          <a:p>
            <a:pPr marL="1793875" indent="0" algn="just">
              <a:buNone/>
            </a:pPr>
            <a:r>
              <a:rPr lang="es-ES" dirty="0"/>
              <a:t>DFA </a:t>
            </a:r>
            <a:r>
              <a:rPr lang="es-ES" dirty="0" err="1"/>
              <a:t>Hurst</a:t>
            </a:r>
            <a:r>
              <a:rPr lang="es-ES" dirty="0"/>
              <a:t> </a:t>
            </a:r>
            <a:r>
              <a:rPr lang="es-ES" dirty="0" err="1"/>
              <a:t>Exponent</a:t>
            </a:r>
            <a:r>
              <a:rPr lang="es-ES" dirty="0"/>
              <a:t> 			</a:t>
            </a:r>
            <a:endParaRPr lang="en-GB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36BF91ED-B372-4EF4-A507-47FF617AB1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10848" y="1232878"/>
            <a:ext cx="1724065" cy="449757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2B654801-5380-4166-8583-DF0C21205CF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4" r="17188"/>
          <a:stretch/>
        </p:blipFill>
        <p:spPr>
          <a:xfrm>
            <a:off x="268046" y="2078286"/>
            <a:ext cx="4338769" cy="3491174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601268DA-DD9F-4A7E-B4AB-FE7ED70CA2F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44" t="39791" r="8119" b="36163"/>
          <a:stretch/>
        </p:blipFill>
        <p:spPr>
          <a:xfrm>
            <a:off x="5171812" y="3641612"/>
            <a:ext cx="838899" cy="1417739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13F105AA-A527-4EC9-BC5A-0D5BCBBB8B0A}"/>
              </a:ext>
            </a:extLst>
          </p:cNvPr>
          <p:cNvSpPr txBox="1"/>
          <p:nvPr/>
        </p:nvSpPr>
        <p:spPr>
          <a:xfrm>
            <a:off x="4781725" y="3287178"/>
            <a:ext cx="161907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dirty="0" err="1"/>
              <a:t>Hurst</a:t>
            </a:r>
            <a:r>
              <a:rPr lang="es-ES" dirty="0"/>
              <a:t> </a:t>
            </a:r>
            <a:r>
              <a:rPr lang="es-ES" dirty="0" err="1"/>
              <a:t>exponent</a:t>
            </a:r>
            <a:endParaRPr lang="en-GB" dirty="0"/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52243CFF-45D0-4C5C-A493-45403021F06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0" r="16681"/>
          <a:stretch/>
        </p:blipFill>
        <p:spPr>
          <a:xfrm>
            <a:off x="6545279" y="2078286"/>
            <a:ext cx="4338767" cy="3510420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744ADE58-EC82-4788-904C-8911C2B693A9}"/>
              </a:ext>
            </a:extLst>
          </p:cNvPr>
          <p:cNvSpPr txBox="1"/>
          <p:nvPr/>
        </p:nvSpPr>
        <p:spPr>
          <a:xfrm>
            <a:off x="838200" y="5740048"/>
            <a:ext cx="4186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/>
              <a:t>Persistent</a:t>
            </a:r>
            <a:r>
              <a:rPr lang="es-ES" dirty="0"/>
              <a:t> </a:t>
            </a:r>
            <a:r>
              <a:rPr lang="es-ES" dirty="0" err="1"/>
              <a:t>character</a:t>
            </a:r>
            <a:r>
              <a:rPr lang="es-ES" dirty="0"/>
              <a:t>: 0.6-0.9</a:t>
            </a:r>
            <a:endParaRPr lang="en-GB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B467DAC9-5F0B-4DA5-9CA2-546D42912E46}"/>
              </a:ext>
            </a:extLst>
          </p:cNvPr>
          <p:cNvSpPr txBox="1"/>
          <p:nvPr/>
        </p:nvSpPr>
        <p:spPr>
          <a:xfrm>
            <a:off x="7294489" y="5726173"/>
            <a:ext cx="4186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/>
              <a:t>Antipersistent</a:t>
            </a:r>
            <a:r>
              <a:rPr lang="es-ES" dirty="0"/>
              <a:t> </a:t>
            </a:r>
            <a:r>
              <a:rPr lang="es-ES" dirty="0" err="1"/>
              <a:t>character</a:t>
            </a:r>
            <a:r>
              <a:rPr lang="es-ES" dirty="0"/>
              <a:t>: 0.4-0.5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73233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77A8FFB8-9F4A-4F58-94FE-D47B7E3651F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8" descr="https://ceigram.upm.es/wp-content/themes/ceigram/img/logo-ceigram-upm.png">
            <a:extLst>
              <a:ext uri="{FF2B5EF4-FFF2-40B4-BE49-F238E27FC236}">
                <a16:creationId xmlns:a16="http://schemas.microsoft.com/office/drawing/2014/main" id="{FF92A7F2-5EA2-4421-A3A9-C71A3367D9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4057" y="111424"/>
            <a:ext cx="1724066" cy="449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16375A53-A88B-4EFD-BBB3-4E415C3FFD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4058" y="608441"/>
            <a:ext cx="1717646" cy="541813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0F48055-3E4D-4E6D-9DD7-4F62386B7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587" y="12812"/>
            <a:ext cx="10515600" cy="1325563"/>
          </a:xfrm>
        </p:spPr>
        <p:txBody>
          <a:bodyPr/>
          <a:lstStyle/>
          <a:p>
            <a:r>
              <a:rPr lang="es-ES" dirty="0" err="1"/>
              <a:t>Differences</a:t>
            </a:r>
            <a:r>
              <a:rPr lang="es-ES" dirty="0"/>
              <a:t> </a:t>
            </a:r>
            <a:r>
              <a:rPr lang="es-ES" dirty="0" err="1"/>
              <a:t>between</a:t>
            </a:r>
            <a:r>
              <a:rPr lang="es-ES" dirty="0"/>
              <a:t> </a:t>
            </a:r>
            <a:r>
              <a:rPr lang="es-ES" dirty="0" err="1"/>
              <a:t>Hurst</a:t>
            </a:r>
            <a:r>
              <a:rPr lang="es-ES" dirty="0"/>
              <a:t> </a:t>
            </a:r>
            <a:r>
              <a:rPr lang="es-ES" dirty="0" err="1"/>
              <a:t>exponent</a:t>
            </a:r>
            <a:endParaRPr lang="en-GB" dirty="0"/>
          </a:p>
        </p:txBody>
      </p:sp>
      <p:pic>
        <p:nvPicPr>
          <p:cNvPr id="9" name="Marcador de contenido 8">
            <a:extLst>
              <a:ext uri="{FF2B5EF4-FFF2-40B4-BE49-F238E27FC236}">
                <a16:creationId xmlns:a16="http://schemas.microsoft.com/office/drawing/2014/main" id="{00B5FB38-5FC2-46F0-887C-C5F5624FDA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55985" y="2186532"/>
            <a:ext cx="3287666" cy="169395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B8A5875F-9E62-4F02-B0C3-82FD19387E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10848" y="1232878"/>
            <a:ext cx="1724065" cy="449757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1BEDAF85-C541-4A70-A00D-32A565998A9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5339"/>
          <a:stretch/>
        </p:blipFill>
        <p:spPr>
          <a:xfrm>
            <a:off x="152078" y="4804456"/>
            <a:ext cx="3287666" cy="169395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1BC20DF2-6997-48BE-8B9C-CD8DF234D263}"/>
              </a:ext>
            </a:extLst>
          </p:cNvPr>
          <p:cNvPicPr/>
          <p:nvPr/>
        </p:nvPicPr>
        <p:blipFill rotWithShape="1">
          <a:blip r:embed="rId7"/>
          <a:srcRect l="47990" b="25940"/>
          <a:stretch/>
        </p:blipFill>
        <p:spPr>
          <a:xfrm>
            <a:off x="7796144" y="1857870"/>
            <a:ext cx="2240784" cy="2024303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C854F018-2312-4961-9F41-A8F3B12492AF}"/>
              </a:ext>
            </a:extLst>
          </p:cNvPr>
          <p:cNvPicPr/>
          <p:nvPr/>
        </p:nvPicPr>
        <p:blipFill rotWithShape="1">
          <a:blip r:embed="rId8"/>
          <a:srcRect l="47770" t="-1" b="25812"/>
          <a:stretch/>
        </p:blipFill>
        <p:spPr>
          <a:xfrm>
            <a:off x="7851851" y="4678655"/>
            <a:ext cx="2269716" cy="2027824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2B75BE12-0782-4A80-BCE2-488EB463CF76}"/>
              </a:ext>
            </a:extLst>
          </p:cNvPr>
          <p:cNvSpPr txBox="1"/>
          <p:nvPr/>
        </p:nvSpPr>
        <p:spPr>
          <a:xfrm>
            <a:off x="323355" y="1133824"/>
            <a:ext cx="2952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Almería</a:t>
            </a:r>
            <a:endParaRPr lang="en-GB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751F4273-8751-407A-A85D-6BA3C50B621D}"/>
              </a:ext>
            </a:extLst>
          </p:cNvPr>
          <p:cNvSpPr txBox="1"/>
          <p:nvPr/>
        </p:nvSpPr>
        <p:spPr>
          <a:xfrm>
            <a:off x="155985" y="1554697"/>
            <a:ext cx="3287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/>
              <a:t>R/S Hurst exponent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D482F30B-67EA-4250-AF4E-4DD28955BE4E}"/>
              </a:ext>
            </a:extLst>
          </p:cNvPr>
          <p:cNvSpPr txBox="1"/>
          <p:nvPr/>
        </p:nvSpPr>
        <p:spPr>
          <a:xfrm>
            <a:off x="254887" y="4157803"/>
            <a:ext cx="3287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/>
              <a:t>DFA Hurst exponent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0B083C3E-93F2-4356-A26C-9BD717E5257D}"/>
              </a:ext>
            </a:extLst>
          </p:cNvPr>
          <p:cNvSpPr txBox="1"/>
          <p:nvPr/>
        </p:nvSpPr>
        <p:spPr>
          <a:xfrm>
            <a:off x="7395236" y="4157803"/>
            <a:ext cx="3287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/>
              <a:t>DFA Hurst exponent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AA291647-FB78-4C63-9960-79A96C3A566F}"/>
              </a:ext>
            </a:extLst>
          </p:cNvPr>
          <p:cNvSpPr txBox="1"/>
          <p:nvPr/>
        </p:nvSpPr>
        <p:spPr>
          <a:xfrm>
            <a:off x="7447204" y="1095063"/>
            <a:ext cx="2952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/>
              <a:t>Murcia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67EC2BC7-A415-4F32-B8BF-7B798743565B}"/>
              </a:ext>
            </a:extLst>
          </p:cNvPr>
          <p:cNvSpPr txBox="1"/>
          <p:nvPr/>
        </p:nvSpPr>
        <p:spPr>
          <a:xfrm>
            <a:off x="7231771" y="1420698"/>
            <a:ext cx="3287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/>
              <a:t>R/S Hurst exponent</a:t>
            </a:r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1F670B39-D3AF-49B2-B3A3-3F831B8C6416}"/>
              </a:ext>
            </a:extLst>
          </p:cNvPr>
          <p:cNvGrpSpPr/>
          <p:nvPr/>
        </p:nvGrpSpPr>
        <p:grpSpPr>
          <a:xfrm>
            <a:off x="4129595" y="1526537"/>
            <a:ext cx="2825318" cy="3959415"/>
            <a:chOff x="4106008" y="1758447"/>
            <a:chExt cx="2825318" cy="3959415"/>
          </a:xfrm>
        </p:grpSpPr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76D70D0B-1F12-4D20-92D1-2850E621F609}"/>
                </a:ext>
              </a:extLst>
            </p:cNvPr>
            <p:cNvPicPr/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93" t="7575" r="49026" b="34312"/>
            <a:stretch/>
          </p:blipFill>
          <p:spPr bwMode="auto">
            <a:xfrm>
              <a:off x="4106008" y="1775547"/>
              <a:ext cx="2825318" cy="394231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3" name="CuadroTexto 2">
              <a:extLst>
                <a:ext uri="{FF2B5EF4-FFF2-40B4-BE49-F238E27FC236}">
                  <a16:creationId xmlns:a16="http://schemas.microsoft.com/office/drawing/2014/main" id="{D9C5C71F-0C04-4FB4-B57A-4458FEB40973}"/>
                </a:ext>
              </a:extLst>
            </p:cNvPr>
            <p:cNvSpPr txBox="1"/>
            <p:nvPr/>
          </p:nvSpPr>
          <p:spPr>
            <a:xfrm>
              <a:off x="4150212" y="1764262"/>
              <a:ext cx="1749988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1400"/>
                <a:t>URF with R/S</a:t>
              </a:r>
            </a:p>
          </p:txBody>
        </p:sp>
        <p:sp>
          <p:nvSpPr>
            <p:cNvPr id="21" name="CuadroTexto 20">
              <a:extLst>
                <a:ext uri="{FF2B5EF4-FFF2-40B4-BE49-F238E27FC236}">
                  <a16:creationId xmlns:a16="http://schemas.microsoft.com/office/drawing/2014/main" id="{37C4BFD7-8084-4AEB-9099-D60F361AF770}"/>
                </a:ext>
              </a:extLst>
            </p:cNvPr>
            <p:cNvSpPr txBox="1"/>
            <p:nvPr/>
          </p:nvSpPr>
          <p:spPr>
            <a:xfrm>
              <a:off x="5734227" y="1758447"/>
              <a:ext cx="1184579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1400"/>
                <a:t>URF with DFA</a:t>
              </a:r>
            </a:p>
          </p:txBody>
        </p:sp>
      </p:grpSp>
      <p:graphicFrame>
        <p:nvGraphicFramePr>
          <p:cNvPr id="11" name="Tabla 10">
            <a:extLst>
              <a:ext uri="{FF2B5EF4-FFF2-40B4-BE49-F238E27FC236}">
                <a16:creationId xmlns:a16="http://schemas.microsoft.com/office/drawing/2014/main" id="{591B8AD7-E69B-43FF-9CDB-10E0E3492E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9536682"/>
              </p:ext>
            </p:extLst>
          </p:nvPr>
        </p:nvGraphicFramePr>
        <p:xfrm>
          <a:off x="3825853" y="5525886"/>
          <a:ext cx="3592970" cy="11125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796485">
                  <a:extLst>
                    <a:ext uri="{9D8B030D-6E8A-4147-A177-3AD203B41FA5}">
                      <a16:colId xmlns:a16="http://schemas.microsoft.com/office/drawing/2014/main" val="576733716"/>
                    </a:ext>
                  </a:extLst>
                </a:gridCol>
                <a:gridCol w="1796485">
                  <a:extLst>
                    <a:ext uri="{9D8B030D-6E8A-4147-A177-3AD203B41FA5}">
                      <a16:colId xmlns:a16="http://schemas.microsoft.com/office/drawing/2014/main" val="27603792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/>
                        <a:t>Analysis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/>
                        <a:t>Silhouette Index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52844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URF with R/S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0.50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05614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URF with DFA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0.62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03209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75324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77A8FFB8-9F4A-4F58-94FE-D47B7E3651F0}"/>
              </a:ext>
            </a:extLst>
          </p:cNvPr>
          <p:cNvSpPr/>
          <p:nvPr/>
        </p:nvSpPr>
        <p:spPr>
          <a:xfrm>
            <a:off x="6252" y="0"/>
            <a:ext cx="12192000" cy="6858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8" descr="https://ceigram.upm.es/wp-content/themes/ceigram/img/logo-ceigram-upm.png">
            <a:extLst>
              <a:ext uri="{FF2B5EF4-FFF2-40B4-BE49-F238E27FC236}">
                <a16:creationId xmlns:a16="http://schemas.microsoft.com/office/drawing/2014/main" id="{FF92A7F2-5EA2-4421-A3A9-C71A3367D9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4057" y="111424"/>
            <a:ext cx="1724066" cy="449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16375A53-A88B-4EFD-BBB3-4E415C3FFD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4058" y="608441"/>
            <a:ext cx="1717646" cy="541813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0F48055-3E4D-4E6D-9DD7-4F62386B7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Conclusions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338D454-992B-4C4B-9612-B6B619E08B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956" y="1404965"/>
            <a:ext cx="9720219" cy="2619375"/>
          </a:xfrm>
        </p:spPr>
        <p:txBody>
          <a:bodyPr/>
          <a:lstStyle/>
          <a:p>
            <a:pPr algn="just"/>
            <a:r>
              <a:rPr lang="en-GB" dirty="0"/>
              <a:t>Detrending before calculating Hurst Exponent is key to understand the dynamics in vegetation time series.</a:t>
            </a:r>
          </a:p>
          <a:p>
            <a:pPr algn="just"/>
            <a:r>
              <a:rPr lang="en-GB" dirty="0"/>
              <a:t>Using the persistence or antipersistence of the vegetation time series and their trend, calculated with Mann-Kendall, can be used by farmers or managers to prioritize areas to study and improve management strategies.</a:t>
            </a:r>
          </a:p>
          <a:p>
            <a:pPr algn="just"/>
            <a:endParaRPr lang="en-GB" dirty="0"/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0718C1D6-58B1-4FD0-A9B3-BC3CB9C69AE2}"/>
              </a:ext>
            </a:extLst>
          </p:cNvPr>
          <p:cNvSpPr txBox="1">
            <a:spLocks/>
          </p:cNvSpPr>
          <p:nvPr/>
        </p:nvSpPr>
        <p:spPr>
          <a:xfrm>
            <a:off x="757281" y="398303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/>
              <a:t>Future </a:t>
            </a:r>
            <a:r>
              <a:rPr lang="en-GB" dirty="0"/>
              <a:t>research</a:t>
            </a:r>
          </a:p>
        </p:txBody>
      </p:sp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id="{BFA3404F-1A52-46A8-9310-40252690BA2D}"/>
              </a:ext>
            </a:extLst>
          </p:cNvPr>
          <p:cNvSpPr txBox="1">
            <a:spLocks/>
          </p:cNvSpPr>
          <p:nvPr/>
        </p:nvSpPr>
        <p:spPr>
          <a:xfrm>
            <a:off x="442956" y="5149901"/>
            <a:ext cx="9720219" cy="14199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GB" dirty="0"/>
              <a:t>Include more types of rangeland, as well as other types of land uses.</a:t>
            </a:r>
          </a:p>
          <a:p>
            <a:pPr algn="just"/>
            <a:r>
              <a:rPr lang="en-GB" dirty="0"/>
              <a:t>Compare differently managed rangeland</a:t>
            </a:r>
          </a:p>
          <a:p>
            <a:pPr algn="just"/>
            <a:endParaRPr lang="en-GB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36BF91ED-B372-4EF4-A507-47FF617AB1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10848" y="1232878"/>
            <a:ext cx="1724065" cy="449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3065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77A8FFB8-9F4A-4F58-94FE-D47B7E3651F0}"/>
              </a:ext>
            </a:extLst>
          </p:cNvPr>
          <p:cNvSpPr/>
          <p:nvPr/>
        </p:nvSpPr>
        <p:spPr>
          <a:xfrm>
            <a:off x="-53877" y="-1334"/>
            <a:ext cx="12192000" cy="6858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8" descr="https://ceigram.upm.es/wp-content/themes/ceigram/img/logo-ceigram-upm.png">
            <a:extLst>
              <a:ext uri="{FF2B5EF4-FFF2-40B4-BE49-F238E27FC236}">
                <a16:creationId xmlns:a16="http://schemas.microsoft.com/office/drawing/2014/main" id="{FF92A7F2-5EA2-4421-A3A9-C71A3367D9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4057" y="111424"/>
            <a:ext cx="1724066" cy="449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16375A53-A88B-4EFD-BBB3-4E415C3FFD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4058" y="608441"/>
            <a:ext cx="1717646" cy="541813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0F48055-3E4D-4E6D-9DD7-4F62386B7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s-ES" dirty="0" err="1"/>
              <a:t>References</a:t>
            </a:r>
            <a:endParaRPr lang="en-GB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338D454-992B-4C4B-9612-B6B619E08B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0" y="1765258"/>
            <a:ext cx="10766523" cy="4981317"/>
          </a:xfrm>
        </p:spPr>
        <p:txBody>
          <a:bodyPr>
            <a:noAutofit/>
          </a:bodyPr>
          <a:lstStyle/>
          <a:p>
            <a:r>
              <a:rPr lang="es-ES" sz="1600" dirty="0"/>
              <a:t>Sanz, E., </a:t>
            </a:r>
            <a:r>
              <a:rPr lang="es-ES" sz="1600" dirty="0" err="1"/>
              <a:t>Saa</a:t>
            </a:r>
            <a:r>
              <a:rPr lang="es-ES" sz="1600" dirty="0"/>
              <a:t>-Requejo, A., Díaz-Ambrona, C.H., Ruiz-Ramos, M., Rodríguez, A., Iglesias, E., Esteve, P., Soriano, B., </a:t>
            </a:r>
            <a:r>
              <a:rPr lang="es-ES" sz="1600" dirty="0" err="1"/>
              <a:t>Tarquis</a:t>
            </a:r>
            <a:r>
              <a:rPr lang="es-ES" sz="1600" dirty="0"/>
              <a:t>, A.M., 2021a. </a:t>
            </a:r>
            <a:r>
              <a:rPr lang="en-US" sz="1600" dirty="0"/>
              <a:t>Generalized Structure Functions and Multifractal Detrended Fluctuation Analysis Applied to Vegetation Index Time Series: An Arid Rangeland Study. </a:t>
            </a:r>
            <a:r>
              <a:rPr lang="es-ES" sz="1600" dirty="0" err="1"/>
              <a:t>Entropy</a:t>
            </a:r>
            <a:r>
              <a:rPr lang="es-ES" sz="1600" dirty="0"/>
              <a:t> 23, 576.</a:t>
            </a:r>
            <a:endParaRPr lang="en-GB" sz="1600" dirty="0"/>
          </a:p>
          <a:p>
            <a:r>
              <a:rPr lang="es-ES" sz="1600" dirty="0"/>
              <a:t>Sanz, E., </a:t>
            </a:r>
            <a:r>
              <a:rPr lang="es-ES" sz="1600" dirty="0" err="1"/>
              <a:t>Saa</a:t>
            </a:r>
            <a:r>
              <a:rPr lang="es-ES" sz="1600" dirty="0"/>
              <a:t>-Requejo, A., Díaz-Ambrona, C.H., Ruiz-Ramos, M., Rodríguez, A., Iglesias, E., Esteve, P., Soriano, B., </a:t>
            </a:r>
            <a:r>
              <a:rPr lang="es-ES" sz="1600" dirty="0" err="1"/>
              <a:t>Tarquis</a:t>
            </a:r>
            <a:r>
              <a:rPr lang="es-ES" sz="1600" dirty="0"/>
              <a:t>, A.M., 2021b. </a:t>
            </a:r>
            <a:r>
              <a:rPr lang="en-US" sz="1600" dirty="0"/>
              <a:t>Normalized Difference Vegetation Index Temporal Responses to Temperature and Precipitation in Arid Rangelands. Remote Sensing 13, 840.</a:t>
            </a:r>
            <a:endParaRPr lang="en-GB" sz="1600" dirty="0"/>
          </a:p>
          <a:p>
            <a:r>
              <a:rPr lang="en-US" sz="1600" dirty="0"/>
              <a:t>Rivas-</a:t>
            </a:r>
            <a:r>
              <a:rPr lang="en-US" sz="1600" dirty="0" err="1"/>
              <a:t>Tabares</a:t>
            </a:r>
            <a:r>
              <a:rPr lang="en-US" sz="1600" dirty="0"/>
              <a:t>, D., </a:t>
            </a:r>
            <a:r>
              <a:rPr lang="en-US" sz="1600" dirty="0" err="1"/>
              <a:t>Saa-Requejo</a:t>
            </a:r>
            <a:r>
              <a:rPr lang="en-US" sz="1600" dirty="0"/>
              <a:t>, A., Martín-</a:t>
            </a:r>
            <a:r>
              <a:rPr lang="en-US" sz="1600" dirty="0" err="1"/>
              <a:t>Sotoca</a:t>
            </a:r>
            <a:r>
              <a:rPr lang="en-US" sz="1600" dirty="0"/>
              <a:t>, J.J., </a:t>
            </a:r>
            <a:r>
              <a:rPr lang="en-US" sz="1600" dirty="0" err="1"/>
              <a:t>Tarquis</a:t>
            </a:r>
            <a:r>
              <a:rPr lang="en-US" sz="1600" dirty="0"/>
              <a:t>, A.M., 2021. </a:t>
            </a:r>
            <a:r>
              <a:rPr lang="en-US" sz="1600" dirty="0" err="1"/>
              <a:t>Multiscaling</a:t>
            </a:r>
            <a:r>
              <a:rPr lang="en-US" sz="1600" dirty="0"/>
              <a:t> NDVI Series Analysis of Rainfed Cereal in Central Spain. Remote Sensing 13, 568.</a:t>
            </a:r>
          </a:p>
          <a:p>
            <a:r>
              <a:rPr lang="en-US" sz="1600" dirty="0"/>
              <a:t>Almeida-</a:t>
            </a:r>
            <a:r>
              <a:rPr lang="en-US" sz="1600" dirty="0" err="1"/>
              <a:t>Ñauñay</a:t>
            </a:r>
            <a:r>
              <a:rPr lang="en-US" sz="1600" dirty="0"/>
              <a:t>, A.F., Benito, R.M., Quemada, M., </a:t>
            </a:r>
            <a:r>
              <a:rPr lang="en-US" sz="1600" dirty="0" err="1"/>
              <a:t>Losada</a:t>
            </a:r>
            <a:r>
              <a:rPr lang="en-US" sz="1600" dirty="0"/>
              <a:t>, J.C., </a:t>
            </a:r>
            <a:r>
              <a:rPr lang="en-US" sz="1600" dirty="0" err="1"/>
              <a:t>Tarquis</a:t>
            </a:r>
            <a:r>
              <a:rPr lang="en-US" sz="1600" dirty="0"/>
              <a:t>, A.M., 2021. The Vegetation–Climate System Complexity through Recurrence Analysis. Entropy 23, 559.</a:t>
            </a:r>
            <a:endParaRPr lang="en-GB" sz="1600" dirty="0"/>
          </a:p>
          <a:p>
            <a:r>
              <a:rPr lang="en-US" sz="1600" dirty="0" err="1"/>
              <a:t>Kantelhardt</a:t>
            </a:r>
            <a:r>
              <a:rPr lang="en-US" sz="1600" dirty="0"/>
              <a:t>, J.W., </a:t>
            </a:r>
            <a:r>
              <a:rPr lang="en-US" sz="1600" dirty="0" err="1"/>
              <a:t>Zschiegner</a:t>
            </a:r>
            <a:r>
              <a:rPr lang="en-US" sz="1600" dirty="0"/>
              <a:t>, S.A., Koscielny-</a:t>
            </a:r>
            <a:r>
              <a:rPr lang="en-US" sz="1600" dirty="0" err="1"/>
              <a:t>Bunde</a:t>
            </a:r>
            <a:r>
              <a:rPr lang="en-US" sz="1600" dirty="0"/>
              <a:t>, E., </a:t>
            </a:r>
            <a:r>
              <a:rPr lang="en-US" sz="1600" dirty="0" err="1"/>
              <a:t>Havlin</a:t>
            </a:r>
            <a:r>
              <a:rPr lang="en-US" sz="1600" dirty="0"/>
              <a:t>, S., </a:t>
            </a:r>
            <a:r>
              <a:rPr lang="en-US" sz="1600" dirty="0" err="1"/>
              <a:t>Bunde</a:t>
            </a:r>
            <a:r>
              <a:rPr lang="en-US" sz="1600" dirty="0"/>
              <a:t>, A., Stanley, H.E., 2002. Multifractal detrended fluctuation analysis of nonstationary time series. </a:t>
            </a:r>
            <a:r>
              <a:rPr lang="en-US" sz="1600" dirty="0" err="1"/>
              <a:t>Physica</a:t>
            </a:r>
            <a:r>
              <a:rPr lang="en-US" sz="1600" dirty="0"/>
              <a:t> A: Statistical Mechanics and its Applications 316, 87–114.</a:t>
            </a:r>
            <a:endParaRPr lang="en-GB" sz="1600" dirty="0"/>
          </a:p>
          <a:p>
            <a:r>
              <a:rPr lang="en-US" sz="1600" dirty="0"/>
              <a:t>Kendall, M.G., 1975. Rank Correlation Methods. London: Charles Griffin &amp; Co.</a:t>
            </a:r>
            <a:endParaRPr lang="en-GB" sz="1600" dirty="0"/>
          </a:p>
          <a:p>
            <a:r>
              <a:rPr lang="en-US" sz="1600" dirty="0"/>
              <a:t>Hurst, H.E., 1951. Long-term Storage Capacity of Reservoirs. Transactions of the American Society of Civil Engineers 116, 770–799</a:t>
            </a:r>
            <a:endParaRPr lang="en-GB" sz="1600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B8A5875F-9E62-4F02-B0C3-82FD19387E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10848" y="1232878"/>
            <a:ext cx="1724065" cy="449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1586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Abierto plazo para solicitar aprovechamiento de pastos, esparto y plantas aromáticas - 1, Foto 1">
            <a:extLst>
              <a:ext uri="{FF2B5EF4-FFF2-40B4-BE49-F238E27FC236}">
                <a16:creationId xmlns:a16="http://schemas.microsoft.com/office/drawing/2014/main" id="{B7D4458E-5E91-4089-9B29-46D8EB3569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608" y="0"/>
            <a:ext cx="12333216" cy="8228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https://ceigram.upm.es/wp-content/themes/ceigram/img/logo-ceigram-upm.png">
            <a:extLst>
              <a:ext uri="{FF2B5EF4-FFF2-40B4-BE49-F238E27FC236}">
                <a16:creationId xmlns:a16="http://schemas.microsoft.com/office/drawing/2014/main" id="{FF92A7F2-5EA2-4421-A3A9-C71A3367D9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4057" y="111424"/>
            <a:ext cx="1724066" cy="449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16375A53-A88B-4EFD-BBB3-4E415C3FFD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4058" y="608441"/>
            <a:ext cx="1717646" cy="541813"/>
          </a:xfrm>
          <a:prstGeom prst="rect">
            <a:avLst/>
          </a:prstGeom>
        </p:spPr>
      </p:pic>
      <p:sp>
        <p:nvSpPr>
          <p:cNvPr id="9" name="Título 8">
            <a:extLst>
              <a:ext uri="{FF2B5EF4-FFF2-40B4-BE49-F238E27FC236}">
                <a16:creationId xmlns:a16="http://schemas.microsoft.com/office/drawing/2014/main" id="{2EA0688C-70C8-4D46-BB41-724FDB9A5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080" y="2569114"/>
            <a:ext cx="11422020" cy="4549775"/>
          </a:xfrm>
        </p:spPr>
        <p:txBody>
          <a:bodyPr>
            <a:normAutofit/>
          </a:bodyPr>
          <a:lstStyle/>
          <a:p>
            <a:pPr algn="ctr"/>
            <a:r>
              <a:rPr lang="es-ES" sz="5400" b="1" dirty="0" err="1">
                <a:solidFill>
                  <a:schemeClr val="bg1"/>
                </a:solidFill>
              </a:rPr>
              <a:t>Thank</a:t>
            </a:r>
            <a:r>
              <a:rPr lang="es-ES" sz="5400" b="1" dirty="0">
                <a:solidFill>
                  <a:schemeClr val="bg1"/>
                </a:solidFill>
              </a:rPr>
              <a:t> </a:t>
            </a:r>
            <a:r>
              <a:rPr lang="es-ES" sz="5400" b="1" dirty="0" err="1">
                <a:solidFill>
                  <a:schemeClr val="bg1"/>
                </a:solidFill>
              </a:rPr>
              <a:t>you</a:t>
            </a:r>
            <a:r>
              <a:rPr lang="es-ES" sz="5400" b="1" dirty="0">
                <a:solidFill>
                  <a:schemeClr val="bg1"/>
                </a:solidFill>
              </a:rPr>
              <a:t> </a:t>
            </a:r>
            <a:r>
              <a:rPr lang="es-ES" sz="5400" b="1" dirty="0" err="1">
                <a:solidFill>
                  <a:schemeClr val="bg1"/>
                </a:solidFill>
              </a:rPr>
              <a:t>very</a:t>
            </a:r>
            <a:r>
              <a:rPr lang="es-ES" sz="5400" b="1" dirty="0">
                <a:solidFill>
                  <a:schemeClr val="bg1"/>
                </a:solidFill>
              </a:rPr>
              <a:t> </a:t>
            </a:r>
            <a:r>
              <a:rPr lang="es-ES" sz="5400" b="1" dirty="0" err="1">
                <a:solidFill>
                  <a:schemeClr val="bg1"/>
                </a:solidFill>
              </a:rPr>
              <a:t>much</a:t>
            </a:r>
            <a:r>
              <a:rPr lang="es-ES" sz="5400" b="1" dirty="0">
                <a:solidFill>
                  <a:schemeClr val="bg1"/>
                </a:solidFill>
              </a:rPr>
              <a:t> </a:t>
            </a:r>
            <a:r>
              <a:rPr lang="es-ES" sz="5400" b="1" dirty="0" err="1">
                <a:solidFill>
                  <a:schemeClr val="bg1"/>
                </a:solidFill>
              </a:rPr>
              <a:t>for</a:t>
            </a:r>
            <a:r>
              <a:rPr lang="es-ES" sz="5400" b="1" dirty="0">
                <a:solidFill>
                  <a:schemeClr val="bg1"/>
                </a:solidFill>
              </a:rPr>
              <a:t> </a:t>
            </a:r>
            <a:r>
              <a:rPr lang="es-ES" sz="5400" b="1" dirty="0" err="1">
                <a:solidFill>
                  <a:schemeClr val="bg1"/>
                </a:solidFill>
              </a:rPr>
              <a:t>your</a:t>
            </a:r>
            <a:r>
              <a:rPr lang="es-ES" sz="5400" b="1" dirty="0">
                <a:solidFill>
                  <a:schemeClr val="bg1"/>
                </a:solidFill>
              </a:rPr>
              <a:t> </a:t>
            </a:r>
            <a:r>
              <a:rPr lang="es-ES" sz="5400" b="1" dirty="0" err="1">
                <a:solidFill>
                  <a:schemeClr val="bg1"/>
                </a:solidFill>
              </a:rPr>
              <a:t>attention</a:t>
            </a:r>
            <a:r>
              <a:rPr lang="es-ES" sz="5400" b="1" dirty="0">
                <a:solidFill>
                  <a:schemeClr val="bg1"/>
                </a:solidFill>
              </a:rPr>
              <a:t>!</a:t>
            </a:r>
            <a:br>
              <a:rPr lang="es-ES" sz="5400" b="1" dirty="0">
                <a:solidFill>
                  <a:schemeClr val="bg1"/>
                </a:solidFill>
              </a:rPr>
            </a:br>
            <a:br>
              <a:rPr lang="es-ES" sz="5400" b="1" dirty="0">
                <a:solidFill>
                  <a:schemeClr val="bg1"/>
                </a:solidFill>
              </a:rPr>
            </a:br>
            <a:r>
              <a:rPr lang="es-ES" sz="5400" b="1" dirty="0" err="1">
                <a:solidFill>
                  <a:schemeClr val="bg1"/>
                </a:solidFill>
              </a:rPr>
              <a:t>Happy</a:t>
            </a:r>
            <a:r>
              <a:rPr lang="es-ES" sz="5400" b="1" dirty="0">
                <a:solidFill>
                  <a:schemeClr val="bg1"/>
                </a:solidFill>
              </a:rPr>
              <a:t> </a:t>
            </a:r>
            <a:r>
              <a:rPr lang="es-ES" sz="5400" b="1" dirty="0" err="1">
                <a:solidFill>
                  <a:schemeClr val="bg1"/>
                </a:solidFill>
              </a:rPr>
              <a:t>to</a:t>
            </a:r>
            <a:r>
              <a:rPr lang="es-ES" sz="5400" b="1" dirty="0">
                <a:solidFill>
                  <a:schemeClr val="bg1"/>
                </a:solidFill>
              </a:rPr>
              <a:t> </a:t>
            </a:r>
            <a:r>
              <a:rPr lang="es-ES" sz="5400" b="1" dirty="0" err="1">
                <a:solidFill>
                  <a:schemeClr val="bg1"/>
                </a:solidFill>
              </a:rPr>
              <a:t>answer</a:t>
            </a:r>
            <a:r>
              <a:rPr lang="es-ES" sz="5400" b="1" dirty="0">
                <a:solidFill>
                  <a:schemeClr val="bg1"/>
                </a:solidFill>
              </a:rPr>
              <a:t> </a:t>
            </a:r>
            <a:r>
              <a:rPr lang="es-ES" sz="5400" b="1" dirty="0" err="1">
                <a:solidFill>
                  <a:schemeClr val="bg1"/>
                </a:solidFill>
              </a:rPr>
              <a:t>any</a:t>
            </a:r>
            <a:r>
              <a:rPr lang="es-ES" sz="5400" b="1" dirty="0">
                <a:solidFill>
                  <a:schemeClr val="bg1"/>
                </a:solidFill>
              </a:rPr>
              <a:t> </a:t>
            </a:r>
            <a:r>
              <a:rPr lang="es-ES" sz="5400" b="1" dirty="0" err="1">
                <a:solidFill>
                  <a:schemeClr val="bg1"/>
                </a:solidFill>
              </a:rPr>
              <a:t>questions</a:t>
            </a:r>
            <a:br>
              <a:rPr lang="es-ES" sz="5400" b="1" dirty="0">
                <a:solidFill>
                  <a:schemeClr val="bg1"/>
                </a:solidFill>
              </a:rPr>
            </a:br>
            <a:endParaRPr lang="en-GB" sz="5400" b="1" dirty="0">
              <a:solidFill>
                <a:schemeClr val="bg1"/>
              </a:solidFill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753D719E-48E6-417C-8ADF-33B742DECA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10848" y="1232878"/>
            <a:ext cx="1724065" cy="449757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93121B57-2A99-47B5-960A-E0E27EED04D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80" y="11747340"/>
            <a:ext cx="9753600" cy="277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63078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3080</TotalTime>
  <Words>665</Words>
  <Application>Microsoft Office PowerPoint</Application>
  <PresentationFormat>Panorámica</PresentationFormat>
  <Paragraphs>80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Cambria Math</vt:lpstr>
      <vt:lpstr>Wingdings</vt:lpstr>
      <vt:lpstr>Tema de Office</vt:lpstr>
      <vt:lpstr>Clustering arid rangeland pixels using NDVI series and fractal analysis to classify land uses.  Case in Southeastern Spain</vt:lpstr>
      <vt:lpstr>Area of study</vt:lpstr>
      <vt:lpstr>Hurst exponent and unsupervised  random forest</vt:lpstr>
      <vt:lpstr>Comparison of Hurst Exponents</vt:lpstr>
      <vt:lpstr>Differences between Hurst exponent</vt:lpstr>
      <vt:lpstr>Conclusions</vt:lpstr>
      <vt:lpstr>References</vt:lpstr>
      <vt:lpstr>Thank you very much for your attention!  Happy to answer any questions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Clustering arid rangeland pixels using NDVI series and fractal analysis to classify land uses. Case in Southeastern Spain</dc:title>
  <dc:creator>Usuario</dc:creator>
  <cp:lastModifiedBy>Usuario</cp:lastModifiedBy>
  <cp:revision>59</cp:revision>
  <dcterms:created xsi:type="dcterms:W3CDTF">2022-05-03T09:14:35Z</dcterms:created>
  <dcterms:modified xsi:type="dcterms:W3CDTF">2022-05-18T14:33:21Z</dcterms:modified>
</cp:coreProperties>
</file>