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15"/>
  </p:notesMasterIdLst>
  <p:sldIdLst>
    <p:sldId id="334" r:id="rId2"/>
    <p:sldId id="270" r:id="rId3"/>
    <p:sldId id="323" r:id="rId4"/>
    <p:sldId id="326" r:id="rId5"/>
    <p:sldId id="333" r:id="rId6"/>
    <p:sldId id="346" r:id="rId7"/>
    <p:sldId id="354" r:id="rId8"/>
    <p:sldId id="256" r:id="rId9"/>
    <p:sldId id="348" r:id="rId10"/>
    <p:sldId id="347" r:id="rId11"/>
    <p:sldId id="349" r:id="rId12"/>
    <p:sldId id="351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39BDFA-EB63-4DEC-B066-BDBC1E1424E7}" v="3" dt="2022-05-24T20:37:49.1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4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0.26178" units="1/cm"/>
          <inkml:channelProperty channel="Y" name="resolution" value="50.23256" units="1/cm"/>
          <inkml:channelProperty channel="T" name="resolution" value="1" units="1/dev"/>
        </inkml:channelProperties>
      </inkml:inkSource>
      <inkml:timestamp xml:id="ts0" timeString="2020-04-23T23:18:55.3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20865 3855 0,'22'0'128,"0"0"-89,1 0-22,-1 0-9,0 0 8,0-23-8,0 23-1,23 0 1,-1 0 1,22-22-1,-21 22 0,-1 0 0,22 0 0,-44 0 0,1-22 0,-1 22 0,0 0-1,0 0 1,0 0 0,0 0 1,23-22-1,-23 22 0,0 0-1,22 0 2,-22 0-1,1-22-1,43 22 2,-44-22-2,0 22 2,0 0-1,1 0-1,-1 0 2,0 0-1,0 0 0,0 0 0,0 0 0,1 0 0,-1-23 0,0 23 0,22 0 0,-22-22 0,0 22 0,1 0 0,-1 0 0,22 0 0,-22 0 0,22 0 0,23 0 0,-23 0 1,1 0-3,21-44 3,-22 44-1,-22 0 0,23 0 0,-23 0 0,44 0 0,-44 0 0,23 0-1,-1 0 1,-22 0 0,23 0 1,-23 0-2,0 0 2,0 0-2,0 0 2,0 0-1,0 0 0,1 0 0,-1 0 0,0 0 0,0 0-1,22 0 1,-22 0 1,1 0-1,-1 0 8,0 0-8,0 0 0,0 22 0,22-22 0,-21 22 0,21-22 0,-22 22 0,0-22 0,0 23 1,1-23-2,21 44 1,-22-22 0,0-22 0,0 22 0,0 0 0,23-22 0,-23 0 0,-22 23-1,22-23 2,-22 22-1,22-22 0,0 22 0,0-22 0,-22 22 0,23 0 0,-1 0 0,0 0-1,0-22 1,0 23 2,0-1-3,1 0 0,-1 0 2,0 0-2,0 0 2,0 1-2,0-1 2,0 0-1,1 0 0,-1 0-1,0 0 2,0-22-2,0 22 2,0 1-1,0-23 0,1 22 0,-1-22 0,0 22 8,0-22 0,-22 22-8,22-22 0,-22 22 0,22-22 8,1 22-7,-23 0-2,22-22 1,-22 23 0,22-23 0,-22 22 0,22 0-1,0-22 2,0 22-1,0 0 0,1 0-1,-1 1 2,0-1-2,22 0 2,-22 22-1,0-22 0,1 0-1,-1 1 2,0-1 0,22 22-2,-22-22 0,23 0 2,-23 45-2,44-23 2,-21-22-1,-1 45 0,0-23 0,-22-22 0,0 0 0,1 45 0,-1-45 0,22 22 1,-22-22-2,0 23 1,1-23 0,-1 0 0,0 0 0,0 0-1,0 0 2,0 45-1,-22-45 0,22 22-1,-22-22 2,0 1-1,23 21-1,-23-22 2,0 22-1,0-21 0,22 43 0,-22-44 0,0 0 0,0 0 0,0 23 0,22-23 0,-22 0-1,0 0 1,0 23 1,0-23-1,0 22 0,0-22 0,0 45 0,0-23 0,0 0 0,44 23-1,-44-45 2,0 22-1,0 0 0,0-21 0,0 21 0,0-22 0,0 22 0,0 1 0,0-1 0,0 0 0,0 1 0,22-23 0,-22 22 0,0 22 0,0-43 0,0 21 0,0 0 0,0-22 0,0 45 0,0-23 0,0-22 0,0 23 0,0-1 0,0-22 0,0 44 0,0-43 0,0 21 0,22-22 0,-22 22 0,0-22 0,0 23 0,0-23 0,0 0 1,0 22-2,0-21 0,0 43 1,0-44 0,23 22 1,-23-21-1,0-1 0,0 22-1,0-22 2,0 0-2,0 23 2,0-23-1,0 0 0,0 22 0,0 1-1,0-23 2,0 0-1,0 0 0,0 0 0,0 0 8</inkml:trace>
  <inkml:trace contextRef="#ctx0" brushRef="#br0" timeOffset="4007">17388 15971 0,'22'-44'177,"44"-23"-169,-21 23 0,21-22 0,1 21 0,-23-21-1,22-23 2,23 23-2,-45 22 3,23-23-3,-1 23 1,-22-23 0,-22 45 0,23-22 0,21-23 0,-21 45 0,21-44 0,0 22 0,-21-23 0,21 23-1,-22-23 2,45 1-2,0 22 2,-23-23-1,-22 23 0,23 0 0,-23-1-1,23 23 2,-45 0-1,0 0 0,0 0 0,0 0 0,0 22 0,1-23-1,-1 23 2,0-22-2,0 22 2,0-44-1,0 44-1,0-22 2,1 0-1,-1 22-1,0-23 2,0 1-1,44 22 0,-43 0 0,-1-22 0,0 22 0,0 0 0,0 0 0,0 0 0,23 0 0,-1-22 0,22 22 0,-21 0 0,-1 0 0,0 0-1,23 0 2,-23 0-1,-22 0 0,0 0 0,23 0 0,-23 0 0,0 0 0,0 0 0,0 0 0,45 0 0,-23 0 0,-22 0 0,22 0 0,-21 0 0,21 0-1,22 0 2,-43 0-2,21 0 2,0 0-1,0 0 0,23 0 0,-23 0 0,0 0 0,-21 0 0,43 0 0,-22 0 0,1 0 0,21 0 0,-22 0 0,1 0 0,21 0 0,-22 0 0,1 0-1,21 44 2,-22-44-1,1 22 0,21-22 0,-21 23 0,21-1 0,-22 22 0,45-44 0,-1 22 0,1 0-1,-45 1 2,23 21-1,-23-22-1,0-22 1,23 22 0,-23-22 1,-22 22-2,23 0 2,-1 1-1,0-23 0,-22 22 0,1-22 0,-1 22 0,0 0-1,22 0 2,-22-22-1,0 0 0,1 22-1,-1 0 2,0-22-2,0 45 2,0-23-1,22 0 0,-21 0 0,21 0 0,-22 1 0,22-1 0,-21 0-1,-1 0 2,0 0-1,0-22 0,0 22-1,0 0 2,0 1-1,1-1 0,-1 0 0,0 22 0,44 23 0,-44-45 0,23 22 0,-23-22-1,22 45 2,-22-45 0,0 0-2,1 0 1,-1 0 0,-22 0 0,22 1 0,0-1-1,22 0 2,-21 0-2,-1 0 2,0 23 0,0-23-2,0 0 1,0 0 1,0 0-2,-22 0 1,23 0 0,-1 23 0,-22-23-1,22 0 2,0 0-1,-22 22-1,22-21 2,-22-1-1,22 22 0,-22-22 0,0 0 0,22 23 0,-22-23 0,23 22-1,-23 23 2,0-23-1,0-22 0,0 0 0,0 23 0,0-23 0,0 0 0,0 0-1,0 0 2,0 0-2,0 45 2,0-45-1,0 0 0,0 0 0,0 22 0,0-21-1,0-1 3,0 0-4,-23 22 4,23-22-3,0 1 1,-22 21 0,22-22 0,-22 44 0,22-43 0,-22-1 0,22 0 0,0 0 1,0 0 7,-22 0-9,22 0 1,-22 1 1,22-1-2,0 0 1,-22-22 0,22 22 0,-23 0 0,23 0 0,0 1-1,-22-1 2,0 0 0,22 0-2,-22 0 2,0 0-2,22 0 0,-22 1 2,22-1-1,-22 0 0,22 0 0,-23 0 0,1-22 0,22 22 0,-22 1 0,0-1 8,0 0 0,0 0 0,-1-22 127,23 22-134</inkml:trace>
  <inkml:trace contextRef="#ctx0" brushRef="#br0" timeOffset="8199">12050 7864 0,'-22'0'112,"22"22"-103,-23-22-1,1 0-1,0 0 2,0 0-2,-22 22 2,-1-22-2,-21 0 2,22 0-2,-1 0 2,-21 0-1,44 0 3,0 0-7,-23 0 6,23 0-3,-22 0 1,-1 0 0,-21 0 0,22 0 0,-1 0 0,-21 0-1,0 0 2,-1 0-1,23 0 0,-1 0 0,-21 0 0,0 0 0,-1 0 0,23 0 0,0 0 1,-23 0-2,23 0 1,0 0-1,-45 0 2,45 0-1,-23 0 0,45 0 0,-22 0 0,-1 0 0,-21-44 0,22 22-1,-1 22 1,1 0 1,0-22-1,22 22 0,-1-23-1,-21 23 2,22-22-1,0 0 0,0 22-1,0-22 2,-1 0-1,1 0-1,0 0 2,0-1-1,-22 1 0,22 22 0,-1-22 0,-43 22 0,44-22 1,0 0-2,-1 22 0,1-22 2,0-1-2,22 1 2,-22 0-1,0 0 0,0 0-1,0 0 1,-1-23 1,1 23-1,0 0 0,0 0 0,0 0 0,0 0 0,22 0 0,-22-1-1,-1 1 2,1 0-1,0 0 1,0 0-2,0 0 1,0-1 0,-1 1 0,1 0 0,0 0 0,0 0-1,0 0 1,0 0 1,0-1 0,-1 1-2,23 0 1,-22 0 0,22 0 0,-22 0 0,22 0 0,-22-1 0,0 1 0,22 0 0,-44 0 0,21 0 0,23 0 0,-22-1 0,22 1 0,0 0-1,-22 0 2,22 0-1,-22 0 0,22 0 0,-22-1 0,0 1 0,22-22 0,-23 22 0,23 0 0,0-1 0,0 1 0,-22 0 0,22 0 0,-22-22 0,0 22 0,0-1 0,22-21 0,0 22-1,-22 0 2,22 0-1,0 0 0,-22-1 0,22 1 0,-23 0 0,23-22 0,-22-1 0,22 23-1,-22-22 2,22 22-2,0 0 2,-22 0-1,22-23-1,-22 23 2,0 0-1,22 0-1,-22-23 2,22 23-1,-23 0 0,1-44 0,22 44 0,0-1 0,-44-21 0,22 22-1,22 0 2,0 0-2,-22-23 2,0 23-2,22 0 2,-23 0-1,23 0 1,-22 0-2,22-1 1,-22 1 0,22 0 0,0-22 0,-22 22 0,22 0 0,-22 22 0,22-23 0,-22 1-1,22 0 2,-23 0-2,23 0 1,-22 0 0,0 22 0,22-22 0,0-1 1,0 1 46,-22 22-47,22-22 0,0 0 1,-22 0-1,22 0 0,-22-1 0,22 1 8,-22 0-8,22 0-1,0 0 2,-23 0-1,23 0 0,-22 22 0,22-23 0,0 1 0,-22 0 0,22 0 0,0 0 0,-22 0 0,22-1 0,0 1 7,0 0 2,-22 0-9,22 0-1,0 0 2,-22 0-2,22-1 10,0 1-1,-22 0-9,22 0 1,0 0 9,-23 0-9,23-23 8,0 23-8,-22 0 8,22 0-8,0 0 7,0 0 2,0-1 7,-22 1 16,22 0-16,0 0-16,0 0 8,0 0-9,0 0 9,-22-1 1,22 1-9,0 0 16,0 0 7,0 0-14,0 0-10,0-1 9,0 1 1,-22 22-10,22-22 10</inkml:trace>
  <inkml:trace contextRef="#ctx0" brushRef="#br0" timeOffset="12039">11917 7864 0,'22'0'136,"0"0"-111,0 0-17,0 0-1,1 0 2,-1-44-1,22 44 0,-22 0 0,0-23 0,0 1-1,1 0 1,-1 0 0,0 0 0,0 0 0,0 0 0,0-1 0,0 1 0,1 0 1,-1 0-2,0 22 10,0-22-10,0 22 2,0-22-1,1-1 0,-23 1 0,22 22-1,0-22 2,0 0-2,0 0 10,-22 0-9,22 22-1,-22-22 2,22-1-1,1 1 0,-1 0 0,-22 0 0,22 0-1,-22 0 2,0 0-1,22-1 0,0 1 0,-22 0 0,0 0 0,0 0 0,0 0 0,0-1 0,22 1-1,-22 0 2,0 0-1,0-44 0,0 43 0,0-21-1,0 0 2,0 22-1,0 0 0,0-1-1,0 1 2,0 0-2,0 0 2,0 0-2,0 0 2,0-1-1,0 1 0,0 0 0,0 0 0,0 0 0,0 0-1,-22 0 1,22-1 17,0 1-17,-22 0 0,22-22-1,0 22 1,-22-1 1,22 1-2,0 0 2,0 0-1,0 0-1,0 0 2,-22 0-1,22-1 0,0 1 0,0-22-1,0 22 2,0 0-1,0 0 0,0-1 0,-22-21 0,22 22 0,0 0 0,0-45 0,0 45 0,0 0-1,0-22 2,0 22-2,-23-23 2,23 23-1,0 0 0,0 0-1,-22-23 2,22 23-2,-22-44 3,22 44-4,0 0 3,0-1-1,-22 1 0,22 0 0,0 0 0,-22 0 0,22 0 7,-22 0-7,22-1 9,0 1-9,-45 22 0,45-22 0,0 0 0,-22 0 0,0 0 0,22-1 0,0 1 0,-22 22 0,22-22 0,-22 0 0,22 0 0,-22 0-1,22 0 1,-23 22 1,23-23-1,0 1 0,-22 22 0,22-22 0,0 0 0,-22 22-1,22-22 1,-22 0 1,22 0-1,0-1 0,-22 23 0,22-22 0,-22 0 0,22 0 0,0 0 7,-22 0-6,22-1 15,0-21-8,-23 44-8,23-22 0,0 0 8,-22 22-8,22-22 0,-22 22 8,22-22-8,0-1 8,-22 23-8,0-22 0,22 0 24,0 0-17,-22 22 1,0-22-7,22 0 7,-23-1-8,1 1-1,22 0 26,-22 0-17,0 22-1,22-22-6,-22 0-1,0 0 23,22-1-14,-23 23-9,1-22-1,0 0 9,0 22-7,22-22-1,-22 0 8,0 0 8,0 22-9,22-22-6,-23 22 7,23-23-8,-22 23 8,22-22 0,-22 22 0,22-22-8,-22 22 8,22-22-9,-22 22 2,22-22-1,-22 22 0,0-22 0,-1 22 0,23-23 0,-22 23 0,22-22 24,-44 22-24,44-22 0,-22 22 0,0-22-1,-1 0 18,23 0-2,-22 22-14,22-22 7,-22 22 0,0-23 0,22 1 0,-22 22 7,22-22-6,-22 0 14,22-22-15,-22 44-7,22-23-2,-23 23 18,23-22-17,-22 0 16,22 0 0,-22 22-16,22-22 0,-22 22 0,22-22 0,0 0-1,-22 22 1,22-23 1,-22 23 0,22-22-2,-22 0 9,-1 0 16,1 0-1,0 0-14,22 0-1,-22 22-8,22-23 0,-22 23 0,22-22 0,-22 0 8,-1 0 0,1 22-1,22-22-7,-22 22 2,22-22 14,-22 22-17,0 0 17,22-23-16,-22 23 0,22-22 8,-22 22-8,-1-22 16,1 22-8,22-22-9,-22 22 2,0-22-1,0 0 24,0 22 0,0-22-8,-1 22 31,1-23-15,0 23-16,0 0 0,0 0 0,-22 0-7,21-22-1,1 22 0,0 0 7,0 0 1,0 0 9,0 0-1,-1 0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B5A3A-9761-41D3-AC10-7A6723AFBE0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52137-1E01-4FF7-95C9-7024A2FB1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51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01488-1A1B-4413-909F-A3B7FF0818D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0218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LMM to compare different variables influencing tracers </a:t>
            </a:r>
          </a:p>
          <a:p>
            <a:endParaRPr lang="en-GB" dirty="0"/>
          </a:p>
          <a:p>
            <a:r>
              <a:rPr lang="en-GB" dirty="0"/>
              <a:t>Wood is determined by proximity to tracers </a:t>
            </a:r>
          </a:p>
          <a:p>
            <a:endParaRPr lang="en-GB" dirty="0"/>
          </a:p>
          <a:p>
            <a:r>
              <a:rPr lang="en-GB" dirty="0"/>
              <a:t>Also compare, size, weight and proximity to other morphological features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01488-1A1B-4413-909F-A3B7FF0818D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017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Found that proximity to wood is significant </a:t>
            </a:r>
          </a:p>
          <a:p>
            <a:endParaRPr lang="en-GB" dirty="0"/>
          </a:p>
          <a:p>
            <a:r>
              <a:rPr lang="en-GB" dirty="0"/>
              <a:t>Tracer entrainment likelihood </a:t>
            </a:r>
          </a:p>
          <a:p>
            <a:endParaRPr lang="en-GB" dirty="0"/>
          </a:p>
          <a:p>
            <a:r>
              <a:rPr lang="en-GB" dirty="0"/>
              <a:t>Tracer transport distance</a:t>
            </a:r>
          </a:p>
          <a:p>
            <a:endParaRPr lang="en-GB" dirty="0"/>
          </a:p>
          <a:p>
            <a:r>
              <a:rPr lang="en-GB" dirty="0"/>
              <a:t>Premature deposition </a:t>
            </a:r>
          </a:p>
          <a:p>
            <a:endParaRPr lang="en-GB" dirty="0"/>
          </a:p>
          <a:p>
            <a:r>
              <a:rPr lang="en-GB" dirty="0"/>
              <a:t>Large wood major role in transport dynamics </a:t>
            </a:r>
          </a:p>
          <a:p>
            <a:endParaRPr lang="en-GB" dirty="0"/>
          </a:p>
          <a:p>
            <a:r>
              <a:rPr lang="en-GB" dirty="0"/>
              <a:t>Annual data problematic for determining precise changes in behaviour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52137-1E01-4FF7-95C9-7024A2FB132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398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Ongoing work developing tracers with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built in accelerometers, Gyroscope and magnetometers</a:t>
            </a:r>
          </a:p>
          <a:p>
            <a:endParaRPr lang="en-GB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Characterise precise movement patterns </a:t>
            </a:r>
          </a:p>
          <a:p>
            <a:endParaRPr lang="en-GB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Compare between sites with different quantities of woody debris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01488-1A1B-4413-909F-A3B7FF0818D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222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52137-1E01-4FF7-95C9-7024A2FB132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822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What's the context?</a:t>
            </a:r>
          </a:p>
          <a:p>
            <a:endParaRPr lang="en-GB" dirty="0"/>
          </a:p>
          <a:p>
            <a:r>
              <a:rPr lang="en-GB" dirty="0"/>
              <a:t>Previous studies miss out</a:t>
            </a:r>
          </a:p>
          <a:p>
            <a:endParaRPr lang="en-GB" dirty="0"/>
          </a:p>
          <a:p>
            <a:r>
              <a:rPr lang="en-GB" dirty="0"/>
              <a:t>Understand transport dynamics in these environments </a:t>
            </a:r>
          </a:p>
          <a:p>
            <a:endParaRPr lang="en-GB" dirty="0"/>
          </a:p>
          <a:p>
            <a:r>
              <a:rPr lang="en-GB" dirty="0"/>
              <a:t>Anthropogenic wood in natural flood management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52137-1E01-4FF7-95C9-7024A2FB132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012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Study site was St. Louis</a:t>
            </a:r>
          </a:p>
          <a:p>
            <a:endParaRPr lang="en-GB" dirty="0"/>
          </a:p>
          <a:p>
            <a:r>
              <a:rPr lang="en-GB" dirty="0"/>
              <a:t>Ideal location due to beetle infestation</a:t>
            </a:r>
          </a:p>
          <a:p>
            <a:endParaRPr lang="en-GB" dirty="0"/>
          </a:p>
          <a:p>
            <a:r>
              <a:rPr lang="en-GB" dirty="0"/>
              <a:t>Site acts as a Natural lab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01488-1A1B-4413-909F-A3B7FF0818D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17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2000 V 2018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E550C-3480-4E0E-A31E-F4F50D0E555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392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Key wood pieces with significant sediment build up surrounding them.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E550C-3480-4E0E-A31E-F4F50D0E555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59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Tagged over 950 cobbles</a:t>
            </a:r>
          </a:p>
          <a:p>
            <a:endParaRPr lang="en-GB" dirty="0"/>
          </a:p>
          <a:p>
            <a:r>
              <a:rPr lang="en-GB" dirty="0"/>
              <a:t>Location captured with GPS and a total station </a:t>
            </a:r>
          </a:p>
          <a:p>
            <a:endParaRPr lang="en-GB" dirty="0"/>
          </a:p>
          <a:p>
            <a:r>
              <a:rPr lang="en-GB" dirty="0"/>
              <a:t>Annual resurvey give transport of sediments over time</a:t>
            </a:r>
          </a:p>
          <a:p>
            <a:endParaRPr lang="en-GB" dirty="0"/>
          </a:p>
          <a:p>
            <a:r>
              <a:rPr lang="en-GB" dirty="0"/>
              <a:t>Involves manually scanning for tracers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01488-1A1B-4413-909F-A3B7FF0818D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797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Also surveyed other morphological features </a:t>
            </a:r>
          </a:p>
          <a:p>
            <a:endParaRPr lang="en-GB" dirty="0"/>
          </a:p>
          <a:p>
            <a:r>
              <a:rPr lang="en-GB" dirty="0"/>
              <a:t>Tagged large wood pieces with RFIDs to track movement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01488-1A1B-4413-909F-A3B7FF0818D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223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Cumulative</a:t>
            </a:r>
            <a:r>
              <a:rPr lang="en-GB" dirty="0"/>
              <a:t> tracer transport data </a:t>
            </a:r>
          </a:p>
          <a:p>
            <a:endParaRPr lang="en-GB" dirty="0"/>
          </a:p>
          <a:p>
            <a:r>
              <a:rPr lang="en-GB" dirty="0"/>
              <a:t>Original deployment locations </a:t>
            </a:r>
          </a:p>
          <a:p>
            <a:endParaRPr lang="en-GB" dirty="0"/>
          </a:p>
          <a:p>
            <a:r>
              <a:rPr lang="en-GB" dirty="0" err="1"/>
              <a:t>Avg</a:t>
            </a:r>
            <a:r>
              <a:rPr lang="en-GB" dirty="0"/>
              <a:t> 23 m , max 193 m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52137-1E01-4FF7-95C9-7024A2FB132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245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Qualitatively we could observe clustering 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Piece fell in 2017 progressively accumulated sediment</a:t>
            </a:r>
          </a:p>
          <a:p>
            <a:endParaRPr lang="en-GB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Disruption of expected trend </a:t>
            </a:r>
          </a:p>
          <a:p>
            <a:endParaRPr lang="en-GB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Wanted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quantitative data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52137-1E01-4FF7-95C9-7024A2FB132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218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40CF4-2A0D-4555-921B-070FACFEB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B3A53E-FC19-4566-9B2A-1CC243EB0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56EF0-31C7-4828-8C3B-1C3F73546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2949D-C617-493A-896B-CA81B4D99E7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39AF5-6389-4B18-A7EF-C6AB2E3E7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24140-BFCE-4500-B80B-B86A0ABF8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4609-678D-4CDF-81CE-F1B6561D3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901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A40F4-DD06-492A-BB9A-AB1E04F7A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078AC4-66B5-4033-92CF-1BCA38113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D43C5-3D3E-48B9-B85C-7645FC241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2949D-C617-493A-896B-CA81B4D99E7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56938-5517-4A90-A848-4A0AC3B8E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C67B9-382E-43E2-9469-DA7FB5082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4609-678D-4CDF-81CE-F1B6561D3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075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03EE01-631F-48D2-8CBF-7C18D4AD73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FE5A12-B742-45C2-A603-21E22FB85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D7C6B-11E8-48CB-B051-C5352DAB0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2949D-C617-493A-896B-CA81B4D99E7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9C86A-A36B-45E5-A097-CB0164B2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C09DC-AE82-4FEC-AEC4-2562CD250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4609-678D-4CDF-81CE-F1B6561D3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251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B2E6E-FCE2-4A90-8F8F-48AD21DB3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981A0B-42F0-4AE2-B5E3-9BEFCE61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2949D-C617-493A-896B-CA81B4D99E7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5573CB-BC07-475F-BA4A-7C7AB9573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89D048-CDF1-4D3B-AF73-8B34AE4D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4609-678D-4CDF-81CE-F1B6561D3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081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BC7C-BBD3-499C-A140-08876727A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4C5E3-9B3E-46CA-AC2D-F73D2C119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F2FDB-2B56-41F3-A682-765855A9D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F65AA-DE20-4A91-AE1A-C654724A83CA}" type="datetime1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7668B-A3A9-46A3-AE24-AC88A8F38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00516-1509-4580-B378-A2B5EE71D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D0A0-C46D-4E13-9006-13F874B17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033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F8D12-50E8-4064-A1E0-ABFB226EE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7CD60-D48D-482D-B877-B713FC89E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D12C2-69F7-4D65-AD10-30C02BEE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2949D-C617-493A-896B-CA81B4D99E7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59516-70E8-4AFB-ADE0-7029E1D4F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EFC69-1A74-405E-A254-7BA44202F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4609-678D-4CDF-81CE-F1B6561D3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707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3F009-CECC-4054-8CB9-D34FC4AB4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2ADC7-4653-4EB5-ABFD-F5AFDA457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75F256-DD16-468B-9C5D-CEA0E12C9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63B43-F1C1-43D9-8CFA-BEB8D99CD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2949D-C617-493A-896B-CA81B4D99E7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57675-20EC-4350-8EA4-A406BE4DF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70968-B272-42A5-BADA-AC005198A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4609-678D-4CDF-81CE-F1B6561D3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021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F2A39-CB17-41A5-B749-F2A62D3D0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5CC62-A441-4553-9DAF-076230144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007C5-E642-49AF-8C08-601A72D8B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B3DCAB-4CD4-4935-B1AA-D7B15B9847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02DA2B-A66A-442E-ADAF-4EB5826F16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E78457-D6FE-4E9E-BC5F-D26DF1A4A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2949D-C617-493A-896B-CA81B4D99E7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8FB6F7-212C-4E58-85AB-F2E757CB8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24726A-E7A7-41D9-8933-4AC367F2E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4609-678D-4CDF-81CE-F1B6561D3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67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5BFA5-D3D4-40B3-A5AA-AAA06CD76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F91E05-306B-4C72-B210-4FC738612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2949D-C617-493A-896B-CA81B4D99E7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E47B8-AC51-40F4-BE12-46E2B42F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7AD2E-E9FE-4DA7-B00C-FB985D6E7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4609-678D-4CDF-81CE-F1B6561D3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857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8BEF10-3A90-4733-9054-51EA4009D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0943-DCC2-4841-B0F1-7B7CD3E37E2F}" type="datetime1">
              <a:rPr lang="en-GB" smtClean="0"/>
              <a:t>24/05/2022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61648A-E1D7-436D-BF23-A42DEDA48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71173-0EB5-44D2-95FC-56DB44B1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D0A0-C46D-4E13-9006-13F874B17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06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7E81-9238-420F-93B1-BCF20A7F1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391C7-8C46-4F0B-9034-32E95F058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40B2A-383A-4858-B357-FFA111D88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51884-CE35-4C5E-88AC-4057E30E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2949D-C617-493A-896B-CA81B4D99E7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0A014-1E0F-40CF-BC1D-E4D1346B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74F3B-7055-4884-A6CE-360F76035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4609-678D-4CDF-81CE-F1B6561D3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21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0F16D-6D31-430A-B85C-5F71B53D9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94828C-8654-4F29-B9E2-CEDD927487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21FB8-01D8-4D43-9C00-F16029839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75C5A8-445D-4708-9BB0-D53DAE577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2949D-C617-493A-896B-CA81B4D99E7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4EC147-2E6C-46F8-ABE4-308551857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3FB56-0303-44DC-8B42-DEB94ADD3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4609-678D-4CDF-81CE-F1B6561D3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92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289C08-981A-4A49-9386-B342C0F2E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5788E-9AFB-4D6D-91A2-042A3E46C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4EBC-188B-402E-9178-53C1179592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2949D-C617-493A-896B-CA81B4D99E7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0B0E3-CCE3-4BBA-8E1D-1122882AA3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1173B-2CF4-4196-96EA-B9174BBB0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A4609-678D-4CDF-81CE-F1B6561D3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511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2/esp.5376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hyperlink" Target="https://doi.org/10.1002/esp.5376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3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A016A-2576-4A09-9AA5-EC2139095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349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sz="4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Capturing the Influence of Large Wood on Fluvial Bedload Transport with RFID Tracers and Linear Mixed Modelling </a:t>
            </a:r>
            <a:endParaRPr lang="en-GB" sz="17900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B057BF-8BD8-40A2-9951-548B5444E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9658"/>
            <a:ext cx="9144000" cy="1909076"/>
          </a:xfrm>
        </p:spPr>
        <p:txBody>
          <a:bodyPr>
            <a:noAutofit/>
          </a:bodyPr>
          <a:lstStyle/>
          <a:p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Miles Clark</a:t>
            </a:r>
            <a:r>
              <a:rPr lang="en-GB" sz="1800" b="1" baseline="30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Georgina Bennett</a:t>
            </a:r>
            <a:r>
              <a:rPr lang="en-GB" sz="1800" baseline="30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Sandra E Ryan</a:t>
            </a:r>
            <a:r>
              <a:rPr lang="en-GB" sz="1800" baseline="30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David Sear</a:t>
            </a:r>
            <a:r>
              <a:rPr lang="en-GB" sz="1800" baseline="30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Aldina Franco</a:t>
            </a:r>
            <a:r>
              <a:rPr lang="en-GB" sz="1800" baseline="30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24" y="90472"/>
            <a:ext cx="1022455" cy="613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1" r="1025" b="595"/>
          <a:stretch/>
        </p:blipFill>
        <p:spPr>
          <a:xfrm>
            <a:off x="119875" y="90472"/>
            <a:ext cx="855485" cy="928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78179" y="6028074"/>
            <a:ext cx="1676400" cy="668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8FFF9"/>
              </a:clrFrom>
              <a:clrTo>
                <a:srgbClr val="F8FF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875" y="6012182"/>
            <a:ext cx="1007885" cy="700723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41CB4E36-DAAD-488D-879D-AADF267E6FFA}"/>
              </a:ext>
            </a:extLst>
          </p:cNvPr>
          <p:cNvSpPr txBox="1">
            <a:spLocks/>
          </p:cNvSpPr>
          <p:nvPr/>
        </p:nvSpPr>
        <p:spPr>
          <a:xfrm>
            <a:off x="1524000" y="4020439"/>
            <a:ext cx="9144000" cy="1909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University of East Anglia, Norwich, United Kingdom of Great Britain</a:t>
            </a:r>
            <a:r>
              <a:rPr lang="en-GB" sz="1000" baseline="30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endParaRPr lang="en-GB" sz="1000" baseline="30000" dirty="0"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University of Exeter, Exeter, United Kingdom of Great Britain</a:t>
            </a:r>
            <a:r>
              <a:rPr lang="en-GB" sz="1000" baseline="30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U.S. Forest Service, Fort Collins, United States</a:t>
            </a:r>
            <a:r>
              <a:rPr lang="en-GB" sz="1000" baseline="30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University of Southampton, Southampton, United Kingdom of Great Britain</a:t>
            </a:r>
            <a:r>
              <a:rPr lang="en-GB" sz="1000" baseline="30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2E5DEAAA-F686-427B-A2BA-D824686408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948" y="5718964"/>
            <a:ext cx="856103" cy="856103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BE7DC737-C0A1-4FFE-B87E-0D98B90E4284}"/>
              </a:ext>
            </a:extLst>
          </p:cNvPr>
          <p:cNvSpPr txBox="1">
            <a:spLocks/>
          </p:cNvSpPr>
          <p:nvPr/>
        </p:nvSpPr>
        <p:spPr>
          <a:xfrm>
            <a:off x="1676400" y="4172839"/>
            <a:ext cx="9144000" cy="1909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800"/>
              </a:spcAft>
            </a:pP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B921C1D-F94C-4F37-97F2-CF34960A59DD}"/>
              </a:ext>
            </a:extLst>
          </p:cNvPr>
          <p:cNvSpPr txBox="1">
            <a:spLocks/>
          </p:cNvSpPr>
          <p:nvPr/>
        </p:nvSpPr>
        <p:spPr>
          <a:xfrm>
            <a:off x="2333624" y="6565516"/>
            <a:ext cx="7524750" cy="4652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GB" sz="1000" b="0" i="0" u="none" strike="noStrike" dirty="0">
                <a:solidFill>
                  <a:srgbClr val="005274"/>
                </a:solidFill>
                <a:effectLst/>
                <a:hlinkClick r:id="rId8"/>
              </a:rPr>
              <a:t>https://doi.org/10.1002/esp.5376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5681ED1-1E73-462A-84B6-2B7187C378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48" y="15192"/>
            <a:ext cx="2122503" cy="95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9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42"/>
    </mc:Choice>
    <mc:Fallback xmlns="">
      <p:transition spd="slow" advTm="4684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650D8-B8D5-44F2-AFED-AA559941C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Mixed Modelling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8FE873-41FD-4127-8B9F-8E8C711D7B5D}"/>
              </a:ext>
            </a:extLst>
          </p:cNvPr>
          <p:cNvSpPr/>
          <p:nvPr/>
        </p:nvSpPr>
        <p:spPr>
          <a:xfrm>
            <a:off x="404766" y="1723585"/>
            <a:ext cx="5533261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Linear mixed modelling was used to determine the relative significance of variables related to sediment transport 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Tracers proximity to wood at entrainment and deposition sites was used to represent woods influence on transport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Other variables, such as tracers distance from channel centreline, sediment size, and proximity to geomorphic features were also investigated</a:t>
            </a: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076F9-5271-42E5-94B8-6AC2CD09A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077" y="1361722"/>
            <a:ext cx="5849205" cy="51554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E5872F4-1923-4BE2-910B-70C54AD93FF0}"/>
              </a:ext>
            </a:extLst>
          </p:cNvPr>
          <p:cNvSpPr txBox="1"/>
          <p:nvPr/>
        </p:nvSpPr>
        <p:spPr>
          <a:xfrm>
            <a:off x="6046412" y="1581723"/>
            <a:ext cx="5947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solidFill>
                  <a:srgbClr val="202124"/>
                </a:solidFill>
                <a:latin typeface="arial" panose="020B0604020202020204" pitchFamily="34" charset="0"/>
              </a:rPr>
              <a:t>Relative significance of variables on the likelihood of tracer entrainment, including distance to wood, distance to thalweg, and sediment size  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95113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54"/>
    </mc:Choice>
    <mc:Fallback xmlns="">
      <p:transition spd="slow" advTm="4655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75DF0F3-8EF0-4EE7-A6B9-29C19502F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59" y="232503"/>
            <a:ext cx="10583681" cy="5662270"/>
          </a:xfrm>
          <a:prstGeom prst="rect">
            <a:avLst/>
          </a:prstGeom>
        </p:spPr>
      </p:pic>
      <p:sp>
        <p:nvSpPr>
          <p:cNvPr id="35" name="Text Box 236">
            <a:extLst>
              <a:ext uri="{FF2B5EF4-FFF2-40B4-BE49-F238E27FC236}">
                <a16:creationId xmlns:a16="http://schemas.microsoft.com/office/drawing/2014/main" id="{D8823870-E88D-46B5-B099-4258896B2CF7}"/>
              </a:ext>
            </a:extLst>
          </p:cNvPr>
          <p:cNvSpPr txBox="1"/>
          <p:nvPr/>
        </p:nvSpPr>
        <p:spPr>
          <a:xfrm>
            <a:off x="916361" y="6027112"/>
            <a:ext cx="10471479" cy="430887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Relative influence of tracer proximity to wood </a:t>
            </a: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</a:t>
            </a: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 distance, and probability of tracer entrainment. </a:t>
            </a:r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years were determined to </a:t>
            </a: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 significant with at least a 95% level of confidence. 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094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650D8-B8D5-44F2-AFED-AA559941C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Ongoing Work - SENSUM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8FE873-41FD-4127-8B9F-8E8C711D7B5D}"/>
              </a:ext>
            </a:extLst>
          </p:cNvPr>
          <p:cNvSpPr/>
          <p:nvPr/>
        </p:nvSpPr>
        <p:spPr>
          <a:xfrm>
            <a:off x="573443" y="1687161"/>
            <a:ext cx="56092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600" dirty="0"/>
              <a:t>Sediment transport can be captured in real time with ‘Smart’ tracer cobbles 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600" dirty="0"/>
              <a:t>Deployed at various SENSUM project sites around </a:t>
            </a:r>
            <a:br>
              <a:rPr lang="en-US" sz="1600" dirty="0"/>
            </a:br>
            <a:r>
              <a:rPr lang="en-US" sz="1600" dirty="0"/>
              <a:t>the UK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600" dirty="0"/>
              <a:t>Further investigate the change in movement behavior between wooded and wood free environments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6" name="Picture 5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3253D558-C188-4896-AD16-5F406AA2B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8463" y="3721089"/>
            <a:ext cx="2174623" cy="289949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D73FC9D-1E77-4657-8C03-63807662A60B}"/>
              </a:ext>
            </a:extLst>
          </p:cNvPr>
          <p:cNvGrpSpPr/>
          <p:nvPr/>
        </p:nvGrpSpPr>
        <p:grpSpPr>
          <a:xfrm>
            <a:off x="6887082" y="365125"/>
            <a:ext cx="4822997" cy="5382115"/>
            <a:chOff x="6887082" y="365125"/>
            <a:chExt cx="4822997" cy="538211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CCEDD76-60BA-46BE-A1DF-9534E9599707}"/>
                </a:ext>
              </a:extLst>
            </p:cNvPr>
            <p:cNvGrpSpPr/>
            <p:nvPr/>
          </p:nvGrpSpPr>
          <p:grpSpPr>
            <a:xfrm>
              <a:off x="6939072" y="365125"/>
              <a:ext cx="4771007" cy="5382115"/>
              <a:chOff x="6939072" y="365125"/>
              <a:chExt cx="4771007" cy="5382115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3DA36DA-A484-42FA-8B33-7C1AD1A62B3D}"/>
                  </a:ext>
                </a:extLst>
              </p:cNvPr>
              <p:cNvGrpSpPr/>
              <p:nvPr/>
            </p:nvGrpSpPr>
            <p:grpSpPr>
              <a:xfrm>
                <a:off x="6939072" y="365125"/>
                <a:ext cx="4771007" cy="5382115"/>
                <a:chOff x="6939072" y="365125"/>
                <a:chExt cx="4771007" cy="5382115"/>
              </a:xfrm>
            </p:grpSpPr>
            <p:pic>
              <p:nvPicPr>
                <p:cNvPr id="9" name="Picture 8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59D62A49-D58C-4770-8DB1-50A9861C9D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39072" y="365125"/>
                  <a:ext cx="4771007" cy="5382115"/>
                </a:xfrm>
                <a:prstGeom prst="rect">
                  <a:avLst/>
                </a:prstGeom>
              </p:spPr>
            </p:pic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2F61D6B-34E2-42B8-BC42-4917BB06446F}"/>
                    </a:ext>
                  </a:extLst>
                </p:cNvPr>
                <p:cNvSpPr txBox="1"/>
                <p:nvPr/>
              </p:nvSpPr>
              <p:spPr>
                <a:xfrm>
                  <a:off x="8562975" y="5314950"/>
                  <a:ext cx="37147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/>
                    <a:t>X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51D0F8-02BB-4B5A-AF82-D63289EB53D9}"/>
                    </a:ext>
                  </a:extLst>
                </p:cNvPr>
                <p:cNvSpPr txBox="1"/>
                <p:nvPr/>
              </p:nvSpPr>
              <p:spPr>
                <a:xfrm>
                  <a:off x="9276818" y="5304676"/>
                  <a:ext cx="37147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/>
                    <a:t>Y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2704795-3105-4A73-BCCE-2DB88AA05AF4}"/>
                    </a:ext>
                  </a:extLst>
                </p:cNvPr>
                <p:cNvSpPr txBox="1"/>
                <p:nvPr/>
              </p:nvSpPr>
              <p:spPr>
                <a:xfrm>
                  <a:off x="10074348" y="5318615"/>
                  <a:ext cx="37147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/>
                    <a:t>Z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1E850CD-C2F1-4C6C-9102-9962F550DF2D}"/>
                    </a:ext>
                  </a:extLst>
                </p:cNvPr>
                <p:cNvSpPr txBox="1"/>
                <p:nvPr/>
              </p:nvSpPr>
              <p:spPr>
                <a:xfrm>
                  <a:off x="8534400" y="2638134"/>
                  <a:ext cx="37147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/>
                    <a:t>X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841D7C7-DF9E-41D4-9531-5F82717103D0}"/>
                    </a:ext>
                  </a:extLst>
                </p:cNvPr>
                <p:cNvSpPr txBox="1"/>
                <p:nvPr/>
              </p:nvSpPr>
              <p:spPr>
                <a:xfrm>
                  <a:off x="9257768" y="2627860"/>
                  <a:ext cx="37147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/>
                    <a:t>Y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9125D35-E868-46FA-9C1B-9CC596CE3A34}"/>
                    </a:ext>
                  </a:extLst>
                </p:cNvPr>
                <p:cNvSpPr txBox="1"/>
                <p:nvPr/>
              </p:nvSpPr>
              <p:spPr>
                <a:xfrm>
                  <a:off x="10045773" y="2641799"/>
                  <a:ext cx="37147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/>
                    <a:t>Z</a:t>
                  </a: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AC12ED-A6D0-45E3-890E-27F75BFA07A1}"/>
                  </a:ext>
                </a:extLst>
              </p:cNvPr>
              <p:cNvSpPr txBox="1"/>
              <p:nvPr/>
            </p:nvSpPr>
            <p:spPr>
              <a:xfrm>
                <a:off x="8681192" y="506119"/>
                <a:ext cx="1736056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/>
                  <a:t>Accelerometer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1715610-5014-4952-AD24-D9231E5EA917}"/>
                  </a:ext>
                </a:extLst>
              </p:cNvPr>
              <p:cNvSpPr txBox="1"/>
              <p:nvPr/>
            </p:nvSpPr>
            <p:spPr>
              <a:xfrm>
                <a:off x="8780265" y="3196874"/>
                <a:ext cx="1736056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/>
                  <a:t>Gyroscope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347EF32-3A6B-4245-814D-94A48CF87A30}"/>
                </a:ext>
              </a:extLst>
            </p:cNvPr>
            <p:cNvSpPr txBox="1"/>
            <p:nvPr/>
          </p:nvSpPr>
          <p:spPr>
            <a:xfrm>
              <a:off x="6887082" y="4338183"/>
              <a:ext cx="7564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i="0" dirty="0">
                  <a:solidFill>
                    <a:srgbClr val="202124"/>
                  </a:solidFill>
                  <a:effectLst/>
                  <a:latin typeface="arial" panose="020B0604020202020204" pitchFamily="34" charset="0"/>
                </a:rPr>
                <a:t>°/s</a:t>
              </a:r>
              <a:endParaRPr lang="en-GB" sz="1400" b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36F92A-8C60-43B6-B105-ABC383FD5627}"/>
                </a:ext>
              </a:extLst>
            </p:cNvPr>
            <p:cNvSpPr txBox="1"/>
            <p:nvPr/>
          </p:nvSpPr>
          <p:spPr>
            <a:xfrm>
              <a:off x="6900942" y="1507459"/>
              <a:ext cx="7564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i="0" dirty="0">
                  <a:solidFill>
                    <a:srgbClr val="202124"/>
                  </a:solidFill>
                  <a:effectLst/>
                  <a:latin typeface="arial" panose="020B0604020202020204" pitchFamily="34" charset="0"/>
                </a:rPr>
                <a:t>g</a:t>
              </a:r>
              <a:endParaRPr lang="en-GB" sz="1400" b="1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42827E0-E2D8-4DA7-8EA0-B473FD1C64AF}"/>
              </a:ext>
            </a:extLst>
          </p:cNvPr>
          <p:cNvSpPr txBox="1"/>
          <p:nvPr/>
        </p:nvSpPr>
        <p:spPr>
          <a:xfrm>
            <a:off x="6939071" y="5880666"/>
            <a:ext cx="4771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202124"/>
                </a:solidFill>
                <a:latin typeface="arial" panose="020B0604020202020204" pitchFamily="34" charset="0"/>
              </a:rPr>
              <a:t>Provisional gyroscope and accelerometer output during lab tests</a:t>
            </a:r>
            <a:endParaRPr lang="en-GB" sz="1400" dirty="0"/>
          </a:p>
        </p:txBody>
      </p:sp>
      <p:pic>
        <p:nvPicPr>
          <p:cNvPr id="12" name="Content Placeholder 3" descr="A picture containing ground, outdoor, fungus, rock&#10;&#10;Description automatically generated">
            <a:extLst>
              <a:ext uri="{FF2B5EF4-FFF2-40B4-BE49-F238E27FC236}">
                <a16:creationId xmlns:a16="http://schemas.microsoft.com/office/drawing/2014/main" id="{B3E2B41E-3E7D-4F6C-922B-7D5D0B7562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5" b="10171"/>
          <a:stretch/>
        </p:blipFill>
        <p:spPr>
          <a:xfrm>
            <a:off x="3839686" y="4083526"/>
            <a:ext cx="2866262" cy="217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3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54"/>
    </mc:Choice>
    <mc:Fallback xmlns="">
      <p:transition spd="slow" advTm="4655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9EDABE9-6544-40A4-A0A9-E695F0989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9454" y="3577193"/>
            <a:ext cx="6167021" cy="2699782"/>
          </a:xfrm>
        </p:spPr>
        <p:txBody>
          <a:bodyPr>
            <a:normAutofit fontScale="92500" lnSpcReduction="20000"/>
          </a:bodyPr>
          <a:lstStyle/>
          <a:p>
            <a:r>
              <a:rPr lang="en-GB" b="0" i="0" dirty="0">
                <a:solidFill>
                  <a:srgbClr val="1C1D1E"/>
                </a:solidFill>
                <a:effectLst/>
              </a:rPr>
              <a:t>Clark, M.J., Bennett, G.L., Ryan-Burkett, S.E., Sear, D.A. &amp; Franco, A.M.A. (2022) Untangling the controls on bedload transport in a wood-loaded river with RFID tracers and linear mixed modelling. </a:t>
            </a:r>
            <a:r>
              <a:rPr lang="en-GB" b="0" i="1" dirty="0">
                <a:solidFill>
                  <a:srgbClr val="1C1D1E"/>
                </a:solidFill>
                <a:effectLst/>
              </a:rPr>
              <a:t>Earth Surface Processes and Landforms</a:t>
            </a:r>
            <a:r>
              <a:rPr lang="en-GB" b="0" i="0" dirty="0">
                <a:solidFill>
                  <a:srgbClr val="1C1D1E"/>
                </a:solidFill>
                <a:effectLst/>
              </a:rPr>
              <a:t>, 1– 16. Available from: </a:t>
            </a:r>
            <a:r>
              <a:rPr lang="en-GB" b="0" i="0" u="none" strike="noStrike" dirty="0">
                <a:solidFill>
                  <a:srgbClr val="005274"/>
                </a:solidFill>
                <a:effectLst/>
                <a:hlinkClick r:id="rId3"/>
              </a:rPr>
              <a:t>https://doi.org/10.1002/esp.5376</a:t>
            </a:r>
            <a:endParaRPr lang="en-GB" b="0" i="0" u="none" strike="noStrike" dirty="0">
              <a:solidFill>
                <a:srgbClr val="005274"/>
              </a:solidFill>
              <a:effectLst/>
            </a:endParaRPr>
          </a:p>
          <a:p>
            <a:endParaRPr lang="en-GB" b="0" i="0" u="none" strike="noStrike" dirty="0">
              <a:solidFill>
                <a:srgbClr val="005274"/>
              </a:solidFill>
              <a:effectLst/>
            </a:endParaRPr>
          </a:p>
          <a:p>
            <a:r>
              <a:rPr lang="en-GB" dirty="0">
                <a:solidFill>
                  <a:srgbClr val="1C1D1E"/>
                </a:solidFill>
              </a:rPr>
              <a:t>Contact: m.clark@uea.ac.uk</a:t>
            </a:r>
            <a:endParaRPr lang="en-GB" dirty="0">
              <a:solidFill>
                <a:srgbClr val="FF0000"/>
              </a:solidFill>
            </a:endParaRPr>
          </a:p>
          <a:p>
            <a:endParaRPr lang="en-GB" b="0" i="0" u="none" strike="noStrike" dirty="0">
              <a:solidFill>
                <a:srgbClr val="005274"/>
              </a:solidFill>
              <a:effectLst/>
            </a:endParaRPr>
          </a:p>
          <a:p>
            <a:endParaRPr lang="en-GB" b="0" i="0" u="none" strike="noStrike" dirty="0">
              <a:solidFill>
                <a:srgbClr val="005274"/>
              </a:solidFill>
              <a:effectLst/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0F00CB36-CF5D-4DAF-8046-889403730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97" y="1168660"/>
            <a:ext cx="2024743" cy="2024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653C83-5270-48BF-B3B7-05C87EF41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241" y="90472"/>
            <a:ext cx="1942890" cy="12505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788FF5-FEAE-4A00-9A3B-0E661FED58A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24" y="90472"/>
            <a:ext cx="1022455" cy="613473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5F1D52E8-5D6E-46F4-8E97-C22E0C10BB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41" y="5695845"/>
            <a:ext cx="1071684" cy="1071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33337D-9987-4768-8190-3ECA318442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1" r="1025" b="595"/>
          <a:stretch/>
        </p:blipFill>
        <p:spPr>
          <a:xfrm>
            <a:off x="11115608" y="5895204"/>
            <a:ext cx="855485" cy="92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48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48367B-1AC7-42F7-9F15-EAE9B33D4B2D}"/>
              </a:ext>
            </a:extLst>
          </p:cNvPr>
          <p:cNvSpPr/>
          <p:nvPr/>
        </p:nvSpPr>
        <p:spPr>
          <a:xfrm>
            <a:off x="600074" y="1690688"/>
            <a:ext cx="715013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Sediment transport tracer studies have previously omitted the influence of biological factors such as the presence of large wood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Additional data is required to evaluate the </a:t>
            </a:r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impact of wood on grain-scale transport dynamics and movement behaviour in a range of environments</a:t>
            </a:r>
          </a:p>
          <a:p>
            <a:endParaRPr lang="en-GB" sz="2000" dirty="0"/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Woody debris is being used more as a natural flood management tool, however, there is still a limited understanding of its consequences</a:t>
            </a:r>
          </a:p>
          <a:p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09389-EB64-438D-9ADC-942A9D6A0B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21"/>
          <a:stretch/>
        </p:blipFill>
        <p:spPr>
          <a:xfrm>
            <a:off x="7991375" y="3582415"/>
            <a:ext cx="3950036" cy="2495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5BF382-49EA-4C12-8D6C-A1007C209B17}"/>
              </a:ext>
            </a:extLst>
          </p:cNvPr>
          <p:cNvSpPr txBox="1"/>
          <p:nvPr/>
        </p:nvSpPr>
        <p:spPr>
          <a:xfrm>
            <a:off x="8089871" y="6106021"/>
            <a:ext cx="3753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Anthropogenic addition of woody debris dams for flood management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030E8B-17E0-4784-ACFD-CA51E4727217}"/>
              </a:ext>
            </a:extLst>
          </p:cNvPr>
          <p:cNvSpPr txBox="1">
            <a:spLocks/>
          </p:cNvSpPr>
          <p:nvPr/>
        </p:nvSpPr>
        <p:spPr>
          <a:xfrm>
            <a:off x="784932" y="-14107"/>
            <a:ext cx="599760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/>
              <a:t>Why Investigate Sediment – </a:t>
            </a:r>
          </a:p>
          <a:p>
            <a:pPr algn="l"/>
            <a:r>
              <a:rPr lang="en-GB" sz="3600" dirty="0"/>
              <a:t>Wood Interaction?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0A8DFF-A9F9-4BBC-8AC9-FB548ED12E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375" y="233433"/>
            <a:ext cx="3950036" cy="2962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F55BC1-CCF5-4A93-A614-2139B809C05A}"/>
              </a:ext>
            </a:extLst>
          </p:cNvPr>
          <p:cNvSpPr txBox="1"/>
          <p:nvPr/>
        </p:nvSpPr>
        <p:spPr>
          <a:xfrm>
            <a:off x="8621161" y="3214714"/>
            <a:ext cx="3835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Natural wood loading into stream</a:t>
            </a:r>
          </a:p>
        </p:txBody>
      </p:sp>
    </p:spTree>
    <p:extLst>
      <p:ext uri="{BB962C8B-B14F-4D97-AF65-F5344CB8AC3E}">
        <p14:creationId xmlns:p14="http://schemas.microsoft.com/office/powerpoint/2010/main" val="2410708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650D8-B8D5-44F2-AFED-AA559941C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St. Louis Creek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8FE873-41FD-4127-8B9F-8E8C711D7B5D}"/>
              </a:ext>
            </a:extLst>
          </p:cNvPr>
          <p:cNvSpPr/>
          <p:nvPr/>
        </p:nvSpPr>
        <p:spPr>
          <a:xfrm>
            <a:off x="600075" y="1690688"/>
            <a:ext cx="64389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Study area is a subalpine stream located within the Fraser Experimental Forest, Colorado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Flow regime characterised by snowmelt run off, with peak conditions throughout the summer months</a:t>
            </a:r>
          </a:p>
          <a:p>
            <a:endParaRPr lang="en-GB" sz="2000" dirty="0"/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High wood loading into environment due to mountain pine beetle infestation</a:t>
            </a:r>
          </a:p>
          <a:p>
            <a:endParaRPr lang="en-GB" sz="2000" dirty="0"/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Ideal case study for investigating sediment - wood interaction in a ‘natural laboratory’</a:t>
            </a:r>
          </a:p>
          <a:p>
            <a:endParaRPr lang="en-GB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4EF643-C257-4566-8EC2-B2EB23B144D2}"/>
              </a:ext>
            </a:extLst>
          </p:cNvPr>
          <p:cNvSpPr txBox="1"/>
          <p:nvPr/>
        </p:nvSpPr>
        <p:spPr>
          <a:xfrm>
            <a:off x="7383631" y="6354150"/>
            <a:ext cx="4529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Significant addition of large wood into St. Louis Creek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4EFD6F-F5AC-406B-B793-10AEF99211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7100" y="213764"/>
            <a:ext cx="4529739" cy="2940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E4D2D5-2FBE-4BD5-9476-F2BE534031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0" r="15128"/>
          <a:stretch/>
        </p:blipFill>
        <p:spPr>
          <a:xfrm rot="5400000">
            <a:off x="8013696" y="2502507"/>
            <a:ext cx="3075971" cy="454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8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54"/>
    </mc:Choice>
    <mc:Fallback xmlns="">
      <p:transition spd="slow" advTm="4655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036" y="209129"/>
            <a:ext cx="8828217" cy="601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5233" y="6237851"/>
            <a:ext cx="895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Extent of wood loading before and after beetle kill (Ryan, S. 2018).</a:t>
            </a:r>
          </a:p>
        </p:txBody>
      </p:sp>
    </p:spTree>
    <p:extLst>
      <p:ext uri="{BB962C8B-B14F-4D97-AF65-F5344CB8AC3E}">
        <p14:creationId xmlns:p14="http://schemas.microsoft.com/office/powerpoint/2010/main" val="155930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1"/>
    </mc:Choice>
    <mc:Fallback xmlns="">
      <p:transition spd="slow" advTm="2155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121" y="3653120"/>
            <a:ext cx="5653320" cy="26696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5121" y="344166"/>
            <a:ext cx="5653320" cy="2917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4" t="32741" r="21889"/>
          <a:stretch/>
        </p:blipFill>
        <p:spPr>
          <a:xfrm>
            <a:off x="492760" y="344166"/>
            <a:ext cx="5071512" cy="59804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2725746-6529-40E2-9316-5D492F18434D}"/>
                  </a:ext>
                </a:extLst>
              </p14:cNvPr>
              <p14:cNvContentPartPr/>
              <p14:nvPr/>
            </p14:nvContentPartPr>
            <p14:xfrm>
              <a:off x="2743200" y="1108440"/>
              <a:ext cx="6443280" cy="5215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2725746-6529-40E2-9316-5D492F18434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33840" y="1099080"/>
                <a:ext cx="6462000" cy="523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077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1"/>
    </mc:Choice>
    <mc:Fallback xmlns="">
      <p:transition spd="slow" advTm="1404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650D8-B8D5-44F2-AFED-AA559941C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RFID Tracer Survey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8FE873-41FD-4127-8B9F-8E8C711D7B5D}"/>
              </a:ext>
            </a:extLst>
          </p:cNvPr>
          <p:cNvSpPr/>
          <p:nvPr/>
        </p:nvSpPr>
        <p:spPr>
          <a:xfrm>
            <a:off x="573443" y="1687161"/>
            <a:ext cx="5609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957 tracer cobbles were deployed with embedded RFID tags from 2016 - 2019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Key geomorphological features of site surveyed and updated annually</a:t>
            </a:r>
          </a:p>
          <a:p>
            <a:endParaRPr lang="en-GB" sz="2000" dirty="0"/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Annual resurveys built an inventory of tracer movement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49% of cobbles moved, with a 80% retrieval rate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A85BAF-1F03-42E9-BB22-6F84326E92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27"/>
          <a:stretch/>
        </p:blipFill>
        <p:spPr>
          <a:xfrm>
            <a:off x="6722854" y="685799"/>
            <a:ext cx="5275266" cy="238864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00F8358-2D10-4F5C-AFCD-CC02758EB42B}"/>
              </a:ext>
            </a:extLst>
          </p:cNvPr>
          <p:cNvSpPr/>
          <p:nvPr/>
        </p:nvSpPr>
        <p:spPr>
          <a:xfrm>
            <a:off x="8616292" y="2011978"/>
            <a:ext cx="387552" cy="387552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0BE643C-59BB-423D-9903-83380DD91DA3}"/>
              </a:ext>
            </a:extLst>
          </p:cNvPr>
          <p:cNvSpPr/>
          <p:nvPr/>
        </p:nvSpPr>
        <p:spPr>
          <a:xfrm>
            <a:off x="9512321" y="1823648"/>
            <a:ext cx="387552" cy="387552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6003792-5FFB-4563-AB16-5E3434054A23}"/>
              </a:ext>
            </a:extLst>
          </p:cNvPr>
          <p:cNvSpPr/>
          <p:nvPr/>
        </p:nvSpPr>
        <p:spPr>
          <a:xfrm>
            <a:off x="9440250" y="1267190"/>
            <a:ext cx="387552" cy="387552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1470FE1-C05A-4B63-B906-8EAFE936D370}"/>
              </a:ext>
            </a:extLst>
          </p:cNvPr>
          <p:cNvSpPr/>
          <p:nvPr/>
        </p:nvSpPr>
        <p:spPr>
          <a:xfrm>
            <a:off x="8745019" y="1405375"/>
            <a:ext cx="387552" cy="387552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A7EADDA-A4A3-4B40-992C-36ABE9820379}"/>
              </a:ext>
            </a:extLst>
          </p:cNvPr>
          <p:cNvSpPr/>
          <p:nvPr/>
        </p:nvSpPr>
        <p:spPr>
          <a:xfrm>
            <a:off x="10525348" y="1752010"/>
            <a:ext cx="387552" cy="387552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6A65C4E-732A-4EA1-8028-16036ECC7CE7}"/>
              </a:ext>
            </a:extLst>
          </p:cNvPr>
          <p:cNvGrpSpPr/>
          <p:nvPr/>
        </p:nvGrpSpPr>
        <p:grpSpPr>
          <a:xfrm>
            <a:off x="6722854" y="3487101"/>
            <a:ext cx="5315178" cy="2988349"/>
            <a:chOff x="6704829" y="3268033"/>
            <a:chExt cx="5315178" cy="298834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D57E5AB-C3DF-4904-B563-1FAADD8AA360}"/>
                </a:ext>
              </a:extLst>
            </p:cNvPr>
            <p:cNvGrpSpPr/>
            <p:nvPr/>
          </p:nvGrpSpPr>
          <p:grpSpPr>
            <a:xfrm>
              <a:off x="8605756" y="3268033"/>
              <a:ext cx="3414251" cy="2988349"/>
              <a:chOff x="3262699" y="0"/>
              <a:chExt cx="6219124" cy="5247504"/>
            </a:xfrm>
          </p:grpSpPr>
          <p:pic>
            <p:nvPicPr>
              <p:cNvPr id="12" name="Content Placeholder 3">
                <a:extLst>
                  <a:ext uri="{FF2B5EF4-FFF2-40B4-BE49-F238E27FC236}">
                    <a16:creationId xmlns:a16="http://schemas.microsoft.com/office/drawing/2014/main" id="{CB0E3169-FAA6-42D6-97E7-B77103A9FE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178"/>
              <a:stretch/>
            </p:blipFill>
            <p:spPr>
              <a:xfrm>
                <a:off x="3262699" y="0"/>
                <a:ext cx="3377649" cy="524750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4774B35-D2B8-45D3-B69F-B7F931A30E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6" b="16781"/>
              <a:stretch/>
            </p:blipFill>
            <p:spPr>
              <a:xfrm rot="5400000">
                <a:off x="5500441" y="1266121"/>
                <a:ext cx="5232478" cy="273028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6126EF-6433-4848-B6B1-4E43EA14F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33" t="15557" b="17619"/>
            <a:stretch/>
          </p:blipFill>
          <p:spPr>
            <a:xfrm rot="5400000">
              <a:off x="6078529" y="3894333"/>
              <a:ext cx="2979790" cy="172719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DA40187-F199-434A-BB18-7E1423C95742}"/>
              </a:ext>
            </a:extLst>
          </p:cNvPr>
          <p:cNvSpPr txBox="1"/>
          <p:nvPr/>
        </p:nvSpPr>
        <p:spPr>
          <a:xfrm>
            <a:off x="7001538" y="6492875"/>
            <a:ext cx="502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RFID embedded cobble, surveying tracers, and total station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F9E8FB-76EE-4C17-BB37-F372EE23940B}"/>
              </a:ext>
            </a:extLst>
          </p:cNvPr>
          <p:cNvSpPr txBox="1"/>
          <p:nvPr/>
        </p:nvSpPr>
        <p:spPr>
          <a:xfrm>
            <a:off x="7523624" y="3109135"/>
            <a:ext cx="405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Tagged sediments in deployment position</a:t>
            </a:r>
          </a:p>
        </p:txBody>
      </p:sp>
    </p:spTree>
    <p:extLst>
      <p:ext uri="{BB962C8B-B14F-4D97-AF65-F5344CB8AC3E}">
        <p14:creationId xmlns:p14="http://schemas.microsoft.com/office/powerpoint/2010/main" val="7577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54"/>
    </mc:Choice>
    <mc:Fallback xmlns="">
      <p:transition spd="slow" advTm="4655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47EC7A4D-CBC7-474F-B24A-3208D2AFBA94}"/>
              </a:ext>
            </a:extLst>
          </p:cNvPr>
          <p:cNvSpPr txBox="1"/>
          <p:nvPr/>
        </p:nvSpPr>
        <p:spPr>
          <a:xfrm>
            <a:off x="433386" y="5742761"/>
            <a:ext cx="1132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Morphological features surveyed at St. Louis Creek including large wood, boulders, vegetation, gravel bars, and locations of steps. Area highlighted displays a typical section of the study area</a:t>
            </a: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FF9908-0C55-4317-BEC0-7D9C0A677647}"/>
              </a:ext>
            </a:extLst>
          </p:cNvPr>
          <p:cNvGrpSpPr/>
          <p:nvPr/>
        </p:nvGrpSpPr>
        <p:grpSpPr>
          <a:xfrm>
            <a:off x="774303" y="238939"/>
            <a:ext cx="10643393" cy="5418911"/>
            <a:chOff x="774303" y="238939"/>
            <a:chExt cx="10643393" cy="541891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0B962DF-ECBF-49FD-ADBC-0F97292F39A7}"/>
                </a:ext>
              </a:extLst>
            </p:cNvPr>
            <p:cNvGrpSpPr/>
            <p:nvPr/>
          </p:nvGrpSpPr>
          <p:grpSpPr>
            <a:xfrm>
              <a:off x="774303" y="238939"/>
              <a:ext cx="10643393" cy="5418911"/>
              <a:chOff x="774303" y="238939"/>
              <a:chExt cx="10643393" cy="5418911"/>
            </a:xfrm>
          </p:grpSpPr>
          <p:pic>
            <p:nvPicPr>
              <p:cNvPr id="21" name="Picture 20" descr="Chart&#10;&#10;Description automatically generated with medium confidence">
                <a:extLst>
                  <a:ext uri="{FF2B5EF4-FFF2-40B4-BE49-F238E27FC236}">
                    <a16:creationId xmlns:a16="http://schemas.microsoft.com/office/drawing/2014/main" id="{378E63A7-EE14-4ECD-ADFB-699876AB79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7798"/>
              <a:stretch/>
            </p:blipFill>
            <p:spPr>
              <a:xfrm>
                <a:off x="774303" y="238939"/>
                <a:ext cx="10643393" cy="5237122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B5A12A-5FF9-4BAD-8A3B-B683144FE95E}"/>
                  </a:ext>
                </a:extLst>
              </p:cNvPr>
              <p:cNvSpPr/>
              <p:nvPr/>
            </p:nvSpPr>
            <p:spPr>
              <a:xfrm>
                <a:off x="1800225" y="4857750"/>
                <a:ext cx="847725" cy="800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B49A601-A87E-4520-94FC-31E3F14C0EBA}"/>
                </a:ext>
              </a:extLst>
            </p:cNvPr>
            <p:cNvSpPr/>
            <p:nvPr/>
          </p:nvSpPr>
          <p:spPr>
            <a:xfrm>
              <a:off x="1953087" y="736847"/>
              <a:ext cx="461639" cy="463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0E09408-1720-4434-AFF7-429915748363}"/>
              </a:ext>
            </a:extLst>
          </p:cNvPr>
          <p:cNvCxnSpPr/>
          <p:nvPr/>
        </p:nvCxnSpPr>
        <p:spPr>
          <a:xfrm flipH="1">
            <a:off x="4909351" y="2698812"/>
            <a:ext cx="257453" cy="8078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2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3"/>
    </mc:Choice>
    <mc:Fallback xmlns="">
      <p:transition spd="slow" advTm="1481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1820959-9978-4B0E-BFFB-0237C5E66755}"/>
              </a:ext>
            </a:extLst>
          </p:cNvPr>
          <p:cNvGrpSpPr/>
          <p:nvPr/>
        </p:nvGrpSpPr>
        <p:grpSpPr>
          <a:xfrm>
            <a:off x="1473096" y="-5714"/>
            <a:ext cx="9622693" cy="6172200"/>
            <a:chOff x="432043" y="96555"/>
            <a:chExt cx="10143634" cy="65063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84D4C22-C036-4D62-8A98-A207C930F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00" t="6645" r="42242" b="5498"/>
            <a:stretch/>
          </p:blipFill>
          <p:spPr>
            <a:xfrm rot="5400000">
              <a:off x="3352051" y="-2299744"/>
              <a:ext cx="4266070" cy="10106086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849790A-34B7-4AF2-AA82-14CCA212E2CE}"/>
                </a:ext>
              </a:extLst>
            </p:cNvPr>
            <p:cNvCxnSpPr>
              <a:cxnSpLocks/>
            </p:cNvCxnSpPr>
            <p:nvPr/>
          </p:nvCxnSpPr>
          <p:spPr>
            <a:xfrm>
              <a:off x="4132490" y="4444451"/>
              <a:ext cx="1284132" cy="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0EABB56-6631-427D-A07D-9820B97E7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948" t="-4227" r="6884" b="673"/>
            <a:stretch/>
          </p:blipFill>
          <p:spPr>
            <a:xfrm rot="5072013">
              <a:off x="2176268" y="406045"/>
              <a:ext cx="2667823" cy="2445625"/>
            </a:xfrm>
            <a:prstGeom prst="ellipse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41A270-9587-4E02-90FA-BE8D25AB0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692" y="96555"/>
              <a:ext cx="3303495" cy="376534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D6C34F3-B054-42A5-B689-DC2F4546F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55" t="36118" r="20221" b="30802"/>
            <a:stretch/>
          </p:blipFill>
          <p:spPr>
            <a:xfrm>
              <a:off x="4807565" y="516995"/>
              <a:ext cx="1404478" cy="2544107"/>
            </a:xfrm>
            <a:prstGeom prst="rect">
              <a:avLst/>
            </a:prstGeom>
          </p:spPr>
        </p:pic>
        <p:sp>
          <p:nvSpPr>
            <p:cNvPr id="10" name="Rectangle 9" descr="A tree in a forest&#10;&#10;Description automatically generated">
              <a:extLst>
                <a:ext uri="{FF2B5EF4-FFF2-40B4-BE49-F238E27FC236}">
                  <a16:creationId xmlns:a16="http://schemas.microsoft.com/office/drawing/2014/main" id="{EEA39B3D-EAF5-4030-BD52-40F1545EE0F7}"/>
                </a:ext>
              </a:extLst>
            </p:cNvPr>
            <p:cNvSpPr/>
            <p:nvPr/>
          </p:nvSpPr>
          <p:spPr>
            <a:xfrm>
              <a:off x="4064669" y="4826731"/>
              <a:ext cx="3028430" cy="1776169"/>
            </a:xfrm>
            <a:prstGeom prst="rect">
              <a:avLst/>
            </a:prstGeom>
            <a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t="-46141" r="-7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11" name="Rectangle 10" descr="A waterfall in a forest&#10;&#10;Description automatically generated">
              <a:extLst>
                <a:ext uri="{FF2B5EF4-FFF2-40B4-BE49-F238E27FC236}">
                  <a16:creationId xmlns:a16="http://schemas.microsoft.com/office/drawing/2014/main" id="{1073EA6A-F012-49D3-8F25-71A3A897AF2B}"/>
                </a:ext>
              </a:extLst>
            </p:cNvPr>
            <p:cNvSpPr/>
            <p:nvPr/>
          </p:nvSpPr>
          <p:spPr>
            <a:xfrm>
              <a:off x="7547247" y="4826729"/>
              <a:ext cx="3028430" cy="1776169"/>
            </a:xfrm>
            <a:prstGeom prst="rect">
              <a:avLst/>
            </a:prstGeom>
            <a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t="-46142" r="-7000" b="1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12" name="Rectangle 11" descr="A tree in a forest&#10;&#10;Description automatically generated">
              <a:extLst>
                <a:ext uri="{FF2B5EF4-FFF2-40B4-BE49-F238E27FC236}">
                  <a16:creationId xmlns:a16="http://schemas.microsoft.com/office/drawing/2014/main" id="{0A6849CF-880A-4921-8FBE-AE5A2E821B53}"/>
                </a:ext>
              </a:extLst>
            </p:cNvPr>
            <p:cNvSpPr/>
            <p:nvPr/>
          </p:nvSpPr>
          <p:spPr>
            <a:xfrm>
              <a:off x="582091" y="4828107"/>
              <a:ext cx="3028430" cy="1773417"/>
            </a:xfrm>
            <a:prstGeom prst="rect">
              <a:avLst/>
            </a:prstGeom>
            <a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t="-46368" r="-7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A390FA2-0FC1-4886-9028-5AD89A7C5576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1213651" y="2591005"/>
              <a:ext cx="882654" cy="2237102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BC06A11-FAFC-435A-95BB-528871D9F406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V="1">
              <a:off x="9061462" y="4448120"/>
              <a:ext cx="655901" cy="378608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EB469F2-9F71-4CE4-99A0-92AF15B3B9C7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V="1">
              <a:off x="5578884" y="3474602"/>
              <a:ext cx="99984" cy="1352128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F28B091-FB30-4DAF-A911-CD11C3DD15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8315" y="463253"/>
              <a:ext cx="2137418" cy="45325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7CB2398-D9BF-44E2-94D6-A31692511D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31252" y="2589631"/>
              <a:ext cx="2527722" cy="30801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 Box 21">
            <a:extLst>
              <a:ext uri="{FF2B5EF4-FFF2-40B4-BE49-F238E27FC236}">
                <a16:creationId xmlns:a16="http://schemas.microsoft.com/office/drawing/2014/main" id="{C7453217-BAB5-4676-B301-8D378EF1CA63}"/>
              </a:ext>
            </a:extLst>
          </p:cNvPr>
          <p:cNvSpPr txBox="1"/>
          <p:nvPr/>
        </p:nvSpPr>
        <p:spPr>
          <a:xfrm>
            <a:off x="419100" y="6286821"/>
            <a:ext cx="11334749" cy="492443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(a) locations of tracer sediments, transport distances, and large wood pieces; (b) original locations of tracer sediments (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location of St. Louis Creek</a:t>
            </a: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2AEAC367-FCC1-41BB-B456-53463C562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5725" y="342152"/>
            <a:ext cx="588003" cy="33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GB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(b)</a:t>
            </a:r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44ED7A81-6F4A-4F5E-93C8-C3A104819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163" y="342152"/>
            <a:ext cx="588003" cy="33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GB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24" name="Text Box 2">
            <a:extLst>
              <a:ext uri="{FF2B5EF4-FFF2-40B4-BE49-F238E27FC236}">
                <a16:creationId xmlns:a16="http://schemas.microsoft.com/office/drawing/2014/main" id="{3D70A502-F55A-4CC3-9146-55446B318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6213" y="342152"/>
            <a:ext cx="588003" cy="33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GB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A37395-4610-4B80-A6BB-A0657A4DB8DA}"/>
              </a:ext>
            </a:extLst>
          </p:cNvPr>
          <p:cNvSpPr txBox="1"/>
          <p:nvPr/>
        </p:nvSpPr>
        <p:spPr>
          <a:xfrm>
            <a:off x="5049979" y="3877661"/>
            <a:ext cx="11220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>
                <a:latin typeface="Arial" panose="020B0604020202020204" pitchFamily="34" charset="0"/>
                <a:cs typeface="Arial" panose="020B0604020202020204" pitchFamily="34" charset="0"/>
              </a:rPr>
              <a:t>Flow direction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427547E-BEA8-4398-9EB3-84B41D7C3BDD}"/>
              </a:ext>
            </a:extLst>
          </p:cNvPr>
          <p:cNvCxnSpPr>
            <a:cxnSpLocks/>
          </p:cNvCxnSpPr>
          <p:nvPr/>
        </p:nvCxnSpPr>
        <p:spPr>
          <a:xfrm>
            <a:off x="2926574" y="4111068"/>
            <a:ext cx="1489151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2571C76-CE9B-468E-BD1A-6D859D00BD63}"/>
              </a:ext>
            </a:extLst>
          </p:cNvPr>
          <p:cNvSpPr txBox="1"/>
          <p:nvPr/>
        </p:nvSpPr>
        <p:spPr>
          <a:xfrm>
            <a:off x="3322060" y="3823890"/>
            <a:ext cx="823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20 (m)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1375B9-1A4D-4F82-BC60-48E3499F7CA1}"/>
              </a:ext>
            </a:extLst>
          </p:cNvPr>
          <p:cNvSpPr txBox="1"/>
          <p:nvPr/>
        </p:nvSpPr>
        <p:spPr>
          <a:xfrm>
            <a:off x="5444674" y="153990"/>
            <a:ext cx="174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 Total Tracer Distance (m)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5E626D-3FE2-49C0-B9BF-F11501ABD11D}"/>
              </a:ext>
            </a:extLst>
          </p:cNvPr>
          <p:cNvSpPr/>
          <p:nvPr/>
        </p:nvSpPr>
        <p:spPr>
          <a:xfrm>
            <a:off x="7792064" y="77735"/>
            <a:ext cx="2994305" cy="34155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111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2758DEF-56D5-448F-B195-7F1472263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249" y="908957"/>
            <a:ext cx="6377953" cy="45003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F2E45A-00D3-45AB-ABFE-46866FBDBB42}"/>
              </a:ext>
            </a:extLst>
          </p:cNvPr>
          <p:cNvSpPr/>
          <p:nvPr/>
        </p:nvSpPr>
        <p:spPr>
          <a:xfrm>
            <a:off x="573443" y="1687161"/>
            <a:ext cx="488552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Qualitative observations and initial analysis suggested a clustering of tracers around wood pieces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Clustering corresponded to a reversal of the expected transport distributions</a:t>
            </a:r>
          </a:p>
          <a:p>
            <a:endParaRPr lang="en-GB" sz="2000" dirty="0"/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Quantitative data needed to asses if wood is causing this disruption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FA6C05-6774-4347-A0DD-4788B5A93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Initial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3781F9-6AE1-44A8-80CD-573C7AADCB44}"/>
              </a:ext>
            </a:extLst>
          </p:cNvPr>
          <p:cNvSpPr txBox="1"/>
          <p:nvPr/>
        </p:nvSpPr>
        <p:spPr>
          <a:xfrm>
            <a:off x="5579249" y="5610241"/>
            <a:ext cx="6113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(a) observed clustering of tracer sediments surrounding wood piece, (b) reversal of expected transport distance distribution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D0BDBDCC-E805-4793-BDFC-BB2A4C556913}"/>
              </a:ext>
            </a:extLst>
          </p:cNvPr>
          <p:cNvSpPr txBox="1"/>
          <p:nvPr/>
        </p:nvSpPr>
        <p:spPr>
          <a:xfrm>
            <a:off x="5726998" y="1103634"/>
            <a:ext cx="536205" cy="5010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GB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7E8F22BC-5B5D-47E7-8B15-8F424C2ED2C8}"/>
              </a:ext>
            </a:extLst>
          </p:cNvPr>
          <p:cNvSpPr txBox="1"/>
          <p:nvPr/>
        </p:nvSpPr>
        <p:spPr>
          <a:xfrm>
            <a:off x="10006036" y="3302929"/>
            <a:ext cx="536205" cy="5010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GB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157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1275</TotalTime>
  <Words>955</Words>
  <Application>Microsoft Office PowerPoint</Application>
  <PresentationFormat>Widescreen</PresentationFormat>
  <Paragraphs>173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</vt:lpstr>
      <vt:lpstr>Calibri</vt:lpstr>
      <vt:lpstr>Google Sans</vt:lpstr>
      <vt:lpstr>Open Sans</vt:lpstr>
      <vt:lpstr>Times New Roman</vt:lpstr>
      <vt:lpstr>Office Theme</vt:lpstr>
      <vt:lpstr>Capturing the Influence of Large Wood on Fluvial Bedload Transport with RFID Tracers and Linear Mixed Modelling </vt:lpstr>
      <vt:lpstr>PowerPoint Presentation</vt:lpstr>
      <vt:lpstr>St. Louis Creek</vt:lpstr>
      <vt:lpstr>PowerPoint Presentation</vt:lpstr>
      <vt:lpstr>PowerPoint Presentation</vt:lpstr>
      <vt:lpstr>RFID Tracer Survey</vt:lpstr>
      <vt:lpstr>PowerPoint Presentation</vt:lpstr>
      <vt:lpstr>PowerPoint Presentation</vt:lpstr>
      <vt:lpstr>Initial Analysis</vt:lpstr>
      <vt:lpstr>Linear Mixed Modelling </vt:lpstr>
      <vt:lpstr>PowerPoint Presentation</vt:lpstr>
      <vt:lpstr>Ongoing Work - SENSUM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Capturing the Influence of Large Wood on Fluvial Bedload Transport with RFID Tracers and Linear Mixed Modelling</dc:title>
  <dc:creator>Miles Clark (ENV - Postgraduate Researcher)</dc:creator>
  <cp:lastModifiedBy>Miles Clark (ENV - Postgraduate Researcher)</cp:lastModifiedBy>
  <cp:revision>3</cp:revision>
  <dcterms:created xsi:type="dcterms:W3CDTF">2022-05-20T10:50:00Z</dcterms:created>
  <dcterms:modified xsi:type="dcterms:W3CDTF">2022-05-24T20:37:55Z</dcterms:modified>
</cp:coreProperties>
</file>