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350" r:id="rId4"/>
    <p:sldId id="352" r:id="rId5"/>
    <p:sldId id="351" r:id="rId6"/>
    <p:sldId id="344" r:id="rId7"/>
    <p:sldId id="345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FF"/>
    <a:srgbClr val="FF0000"/>
    <a:srgbClr val="00FF00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5" autoAdjust="0"/>
    <p:restoredTop sz="93515" autoAdjust="0"/>
  </p:normalViewPr>
  <p:slideViewPr>
    <p:cSldViewPr snapToGrid="0">
      <p:cViewPr varScale="1">
        <p:scale>
          <a:sx n="61" d="100"/>
          <a:sy n="61" d="100"/>
        </p:scale>
        <p:origin x="765" y="2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2067" y="-5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69A6A-63C9-4EA0-82D2-300ABE83BF0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BC3EF-4860-4901-95E4-B0DEC444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8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my PHD project I investigate which factors are relevant for storage and drainage behavior of catchments in the Plateau and in the Alps of Switzerland. The main topic is to find a new physically based approach to transfer</a:t>
            </a:r>
            <a:r>
              <a:rPr lang="en-US" baseline="0" dirty="0" smtClean="0"/>
              <a:t> the drainage behavior from gauged to ungauged catchments at low flow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C3EF-4860-4901-95E4-B0DEC444A5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6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different field campaigns during low flow periods I executed</a:t>
            </a:r>
            <a:r>
              <a:rPr lang="en-US" baseline="0" dirty="0" smtClean="0"/>
              <a:t> between</a:t>
            </a:r>
            <a:r>
              <a:rPr lang="en-US" dirty="0" smtClean="0"/>
              <a:t> 2015 to 2020 singular</a:t>
            </a:r>
            <a:r>
              <a:rPr lang="en-US" baseline="0" dirty="0" smtClean="0"/>
              <a:t> discharge measurements in over 100 </a:t>
            </a:r>
            <a:r>
              <a:rPr lang="en-US" baseline="0" dirty="0" err="1" smtClean="0"/>
              <a:t>catchemnts</a:t>
            </a:r>
            <a:r>
              <a:rPr lang="en-US" baseline="0" dirty="0" smtClean="0"/>
              <a:t> to better understand the influence of lithology on low flow. Plotted here is the resulting discharge values normalized on q95 and divided by </a:t>
            </a:r>
            <a:r>
              <a:rPr lang="en-US" baseline="0" dirty="0" err="1" smtClean="0"/>
              <a:t>chatchment</a:t>
            </a:r>
            <a:r>
              <a:rPr lang="en-US" baseline="0" dirty="0" smtClean="0"/>
              <a:t> area. </a:t>
            </a:r>
            <a:r>
              <a:rPr lang="en-US" dirty="0" smtClean="0"/>
              <a:t>The most important criteria were: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Lithological composition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no water loss by infiltration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no influence by water removal or supply by human.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C3EF-4860-4901-95E4-B0DEC444A5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3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Summarized</a:t>
            </a:r>
            <a:r>
              <a:rPr lang="en-US" baseline="0" dirty="0" smtClean="0"/>
              <a:t> we could observe, that the q95 in the UMM-dominated catchments in the central Swiss Plateau range between 6 and 14 l s-1 km-2. With 1 to 12 l s-1 km-2 the variation of q95 in the western Swiss Plateau is higher. </a:t>
            </a:r>
          </a:p>
          <a:p>
            <a:r>
              <a:rPr lang="en-US" baseline="0" dirty="0" smtClean="0"/>
              <a:t>In the LFM-dominated catchments q95 are with 1 to 6 l s-1 km-2 lower.</a:t>
            </a:r>
          </a:p>
          <a:p>
            <a:r>
              <a:rPr lang="en-US" baseline="0" dirty="0" smtClean="0"/>
              <a:t>In the UFM-catchments q95 are comparable to LFM-catchments.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C3EF-4860-4901-95E4-B0DEC444A5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Experts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Molasse</a:t>
            </a:r>
            <a:r>
              <a:rPr lang="en-US" baseline="0" dirty="0" smtClean="0"/>
              <a:t> lithology from the University of Bern helped me to </a:t>
            </a:r>
            <a:r>
              <a:rPr lang="en-US" baseline="0" dirty="0" err="1" smtClean="0"/>
              <a:t>interprete</a:t>
            </a:r>
            <a:r>
              <a:rPr lang="en-US" baseline="0" dirty="0" smtClean="0"/>
              <a:t> the spatial pattern of q95 geologically:</a:t>
            </a:r>
          </a:p>
          <a:p>
            <a:r>
              <a:rPr lang="en-US" baseline="0" dirty="0" smtClean="0"/>
              <a:t>Plotted on this map are only q95 of UMM-dominated catchments. In the central part dominate </a:t>
            </a:r>
            <a:r>
              <a:rPr lang="en-US" baseline="0" dirty="0" err="1" smtClean="0"/>
              <a:t>mittle</a:t>
            </a:r>
            <a:r>
              <a:rPr lang="en-US" baseline="0" dirty="0" smtClean="0"/>
              <a:t> to high q95. The UMM is dominated here by thick and homogeneous sandstone packages, built under a wave dominated sedimentation milieu. In the more western part, around Bern, the variation of q95 is higher. The obviously higher variation in storage capacity coincide with a high variability in grainsize composition of the bedrock.</a:t>
            </a:r>
            <a:r>
              <a:rPr lang="en-US" dirty="0" smtClean="0"/>
              <a:t> The UMM in this region</a:t>
            </a:r>
            <a:r>
              <a:rPr lang="en-US" baseline="0" dirty="0" smtClean="0"/>
              <a:t> was built by tides-dominated sedimentation milieus. There silent and more turbulent sedimentation alter in high spatial resolution.</a:t>
            </a:r>
          </a:p>
          <a:p>
            <a:r>
              <a:rPr lang="en-US" baseline="0" dirty="0" smtClean="0"/>
              <a:t>The thickness of UMM increases from west towards east. In the most western part no high q95 could be observed.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C3EF-4860-4901-95E4-B0DEC444A5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8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 not only the storage, but</a:t>
            </a:r>
            <a:r>
              <a:rPr lang="en-US" baseline="0" dirty="0" smtClean="0"/>
              <a:t> also the drainage behavior, I head for a better understanding how the lithological differences influence the recession behavior. At the moment,</a:t>
            </a:r>
            <a:r>
              <a:rPr lang="en-US" dirty="0" smtClean="0"/>
              <a:t> m</a:t>
            </a:r>
            <a:r>
              <a:rPr lang="en-US" baseline="0" dirty="0" smtClean="0"/>
              <a:t>aster recession curves of catchments with different lithology are </a:t>
            </a:r>
            <a:r>
              <a:rPr lang="en-US" baseline="0" dirty="0" err="1" smtClean="0"/>
              <a:t>analysed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C3EF-4860-4901-95E4-B0DEC444A5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51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Catchments composed of thick sandstone layers drain slowly.</a:t>
            </a:r>
            <a:r>
              <a:rPr lang="en-US" baseline="0" dirty="0" smtClean="0"/>
              <a:t> They provide high water reserves during low flow periods. The drainage behavior of catchments with alternating sandstone-</a:t>
            </a:r>
            <a:r>
              <a:rPr lang="en-US" baseline="0" dirty="0" err="1" smtClean="0"/>
              <a:t>marles</a:t>
            </a:r>
            <a:r>
              <a:rPr lang="en-US" baseline="0" dirty="0" smtClean="0"/>
              <a:t>-layers also drain slowly during low flow periods. But they provide less water reserves. In this type of catchments much </a:t>
            </a:r>
            <a:r>
              <a:rPr lang="en-US" dirty="0" smtClean="0"/>
              <a:t>more water drains </a:t>
            </a:r>
            <a:r>
              <a:rPr lang="en-US" baseline="0" dirty="0" smtClean="0"/>
              <a:t>at discharges greater q80 than in sandstone catchments. Out of conglomerate and </a:t>
            </a:r>
            <a:r>
              <a:rPr lang="en-US" baseline="0" dirty="0" err="1" smtClean="0"/>
              <a:t>marles</a:t>
            </a:r>
            <a:r>
              <a:rPr lang="en-US" baseline="0" dirty="0" smtClean="0"/>
              <a:t> constructed catchments drain faster. These ones also have small water reserves.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C3EF-4860-4901-95E4-B0DEC444A5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3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C3EF-4860-4901-95E4-B0DEC444A5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1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0FF0-7A22-4AA6-A665-69053DDDC0B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7B6-C0D3-4630-A12A-C59008B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9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0FF0-7A22-4AA6-A665-69053DDDC0B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7B6-C0D3-4630-A12A-C59008B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0FF0-7A22-4AA6-A665-69053DDDC0B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7B6-C0D3-4630-A12A-C59008B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6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524B-1B10-450C-9BC0-61BF7CB0C501}" type="datetimeFigureOut">
              <a:rPr lang="de-CH" smtClean="0"/>
              <a:t>26.05.2022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66B3-1258-4439-89F3-CDEC2F817A4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708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524B-1B10-450C-9BC0-61BF7CB0C501}" type="datetimeFigureOut">
              <a:rPr lang="de-CH" smtClean="0"/>
              <a:t>26.05.2022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66B3-1258-4439-89F3-CDEC2F817A4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061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524B-1B10-450C-9BC0-61BF7CB0C501}" type="datetimeFigureOut">
              <a:rPr lang="de-CH" smtClean="0"/>
              <a:t>26.05.2022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66B3-1258-4439-89F3-CDEC2F817A4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236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524B-1B10-450C-9BC0-61BF7CB0C501}" type="datetimeFigureOut">
              <a:rPr lang="de-CH" smtClean="0"/>
              <a:t>26.05.2022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66B3-1258-4439-89F3-CDEC2F817A4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5149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524B-1B10-450C-9BC0-61BF7CB0C501}" type="datetimeFigureOut">
              <a:rPr lang="de-CH" smtClean="0"/>
              <a:t>26.05.2022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66B3-1258-4439-89F3-CDEC2F817A4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2525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524B-1B10-450C-9BC0-61BF7CB0C501}" type="datetimeFigureOut">
              <a:rPr lang="de-CH" smtClean="0"/>
              <a:t>26.05.2022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66B3-1258-4439-89F3-CDEC2F817A4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2513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524B-1B10-450C-9BC0-61BF7CB0C501}" type="datetimeFigureOut">
              <a:rPr lang="de-CH" smtClean="0"/>
              <a:t>26.05.2022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66B3-1258-4439-89F3-CDEC2F817A4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0585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524B-1B10-450C-9BC0-61BF7CB0C501}" type="datetimeFigureOut">
              <a:rPr lang="de-CH" smtClean="0"/>
              <a:t>26.05.2022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66B3-1258-4439-89F3-CDEC2F817A4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478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0FF0-7A22-4AA6-A665-69053DDDC0B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7B6-C0D3-4630-A12A-C59008B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9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524B-1B10-450C-9BC0-61BF7CB0C501}" type="datetimeFigureOut">
              <a:rPr lang="de-CH" smtClean="0"/>
              <a:t>26.05.2022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66B3-1258-4439-89F3-CDEC2F817A4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2226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524B-1B10-450C-9BC0-61BF7CB0C501}" type="datetimeFigureOut">
              <a:rPr lang="de-CH" smtClean="0"/>
              <a:t>26.05.2022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66B3-1258-4439-89F3-CDEC2F817A4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5730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524B-1B10-450C-9BC0-61BF7CB0C501}" type="datetimeFigureOut">
              <a:rPr lang="de-CH" smtClean="0"/>
              <a:t>26.05.2022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66B3-1258-4439-89F3-CDEC2F817A4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499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0FF0-7A22-4AA6-A665-69053DDDC0B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7B6-C0D3-4630-A12A-C59008B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0FF0-7A22-4AA6-A665-69053DDDC0B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7B6-C0D3-4630-A12A-C59008B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9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0FF0-7A22-4AA6-A665-69053DDDC0B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7B6-C0D3-4630-A12A-C59008B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3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0FF0-7A22-4AA6-A665-69053DDDC0B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7B6-C0D3-4630-A12A-C59008B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1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0FF0-7A22-4AA6-A665-69053DDDC0B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7B6-C0D3-4630-A12A-C59008B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3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0FF0-7A22-4AA6-A665-69053DDDC0B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7B6-C0D3-4630-A12A-C59008B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2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0FF0-7A22-4AA6-A665-69053DDDC0B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7B6-C0D3-4630-A12A-C59008B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8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30FF0-7A22-4AA6-A665-69053DDDC0B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A97B6-C0D3-4630-A12A-C59008B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D524B-1B10-450C-9BC0-61BF7CB0C501}" type="datetimeFigureOut">
              <a:rPr lang="de-CH" smtClean="0"/>
              <a:t>26.05.2022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66B3-1258-4439-89F3-CDEC2F817A4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181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5557664" y="5900057"/>
            <a:ext cx="12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27.05.2022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54090" y="1424204"/>
            <a:ext cx="101106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de-DE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approach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transfer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drainage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gauged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ungauged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catchments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conditions</a:t>
            </a:r>
            <a:endParaRPr kumimoji="0" lang="de-DE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44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noProof="0" dirty="0" smtClean="0">
                <a:solidFill>
                  <a:prstClr val="black"/>
                </a:solidFill>
                <a:latin typeface="Calibri" panose="020F0502020204030204"/>
              </a:rPr>
              <a:t>EGU 2022</a:t>
            </a: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697" y="-301952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SL08" panose="000004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SL08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SL08" panose="00000400000000000000" pitchFamily="2" charset="0"/>
                <a:ea typeface="+mn-ea"/>
                <a:cs typeface="+mn-cs"/>
              </a:rPr>
              <a:t>w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7"/>
          <p:cNvSpPr txBox="1"/>
          <p:nvPr/>
        </p:nvSpPr>
        <p:spPr>
          <a:xfrm>
            <a:off x="1349789" y="4806219"/>
            <a:ext cx="9607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Margreth, </a:t>
            </a:r>
            <a:r>
              <a:rPr lang="de-DE" sz="2400" dirty="0" smtClean="0">
                <a:solidFill>
                  <a:prstClr val="black"/>
                </a:solidFill>
                <a:latin typeface="Calibri" panose="020F0502020204030204"/>
              </a:rPr>
              <a:t>M. Zappa,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Wanner, D.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Hug, F.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Lustenberger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F.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Schlunegger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2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8710" r="5005" b="10000"/>
          <a:stretch/>
        </p:blipFill>
        <p:spPr>
          <a:xfrm>
            <a:off x="734317" y="13229"/>
            <a:ext cx="10629315" cy="6844771"/>
          </a:xfrm>
          <a:prstGeom prst="rect">
            <a:avLst/>
          </a:prstGeom>
        </p:spPr>
      </p:pic>
      <p:sp>
        <p:nvSpPr>
          <p:cNvPr id="5" name="Textfeld 5"/>
          <p:cNvSpPr txBox="1"/>
          <p:nvPr/>
        </p:nvSpPr>
        <p:spPr>
          <a:xfrm>
            <a:off x="411274" y="162232"/>
            <a:ext cx="826815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Discharge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measurements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periods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2015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normalized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q</a:t>
            </a:r>
            <a:r>
              <a:rPr kumimoji="0" lang="de-DE" sz="28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 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[l s</a:t>
            </a:r>
            <a:r>
              <a:rPr kumimoji="0" lang="de-DE" sz="2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</a:t>
            </a:r>
            <a:r>
              <a:rPr kumimoji="0" lang="de-DE" sz="2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endParaRPr kumimoji="0" lang="de-CH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7855" y="2139815"/>
            <a:ext cx="1157748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Solothurn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2153" y="3826266"/>
            <a:ext cx="666134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23673" y="2592240"/>
            <a:ext cx="549823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Zug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26370" y="1020131"/>
            <a:ext cx="789578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Zurich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1257" y="5028363"/>
            <a:ext cx="681903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Thun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432366"/>
            <a:ext cx="899036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Yverdon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40205" y="3189731"/>
            <a:ext cx="787601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Luzern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5"/>
          <p:cNvSpPr txBox="1"/>
          <p:nvPr/>
        </p:nvSpPr>
        <p:spPr>
          <a:xfrm>
            <a:off x="79121" y="6519446"/>
            <a:ext cx="227331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Margreth &amp;</a:t>
            </a:r>
            <a:r>
              <a:rPr kumimoji="0" lang="de-DE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Naef</a:t>
            </a:r>
            <a:r>
              <a:rPr kumimoji="0" lang="de-DE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(2017)</a:t>
            </a:r>
            <a:endParaRPr kumimoji="0" lang="de-CH" sz="16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feld 5"/>
          <p:cNvSpPr txBox="1"/>
          <p:nvPr/>
        </p:nvSpPr>
        <p:spPr>
          <a:xfrm>
            <a:off x="2193181" y="6519446"/>
            <a:ext cx="2101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Margreth et al. (2021)</a:t>
            </a:r>
            <a:endParaRPr kumimoji="0" lang="de-CH" sz="16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4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94" y="266026"/>
            <a:ext cx="11072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[l s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 for different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stratigraphical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units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994" y="1827035"/>
            <a:ext cx="98700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to high q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central Swiss Plateau: 6 </a:t>
            </a:r>
            <a:r>
              <a:rPr kumimoji="0" lang="en-CH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 s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km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variantion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q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western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Swiss Plateau: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C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 s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km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994" y="1118974"/>
            <a:ext cx="9475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Catchments in the Upper Marine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Molasse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(UMM)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994" y="3871514"/>
            <a:ext cx="9475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Catchments in the Lower Freshwater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Molasse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(LFM):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994" y="4603151"/>
            <a:ext cx="4966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q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 </a:t>
            </a:r>
            <a:r>
              <a:rPr kumimoji="0" lang="en-C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 l s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km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994" y="5420057"/>
            <a:ext cx="9475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Catchments in the Upper Freshwater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Molasse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(UFM):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994" y="6151694"/>
            <a:ext cx="9566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 to LFM- catchments,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seperate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exceptions with higher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5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t="6972" r="11320" b="14007"/>
          <a:stretch/>
        </p:blipFill>
        <p:spPr>
          <a:xfrm>
            <a:off x="2428659" y="31152"/>
            <a:ext cx="9651488" cy="6780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40" y="3920195"/>
            <a:ext cx="1303664" cy="2875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470" y="3622774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 s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3900" y="1549879"/>
            <a:ext cx="1157748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Solothurn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3057" y="3848389"/>
            <a:ext cx="666134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90390" y="2783969"/>
            <a:ext cx="967245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Burgdorf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83570" y="939015"/>
            <a:ext cx="1191584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Langenthal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6161" y="5050486"/>
            <a:ext cx="1581759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Schwarzenburg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76180" y="6037050"/>
            <a:ext cx="899036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Yverdon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44221" y="4198697"/>
            <a:ext cx="2123769" cy="120032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Wave-dominated sedimentation: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homogeneous Sandstone layers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 rot="14652688">
            <a:off x="10050368" y="3362841"/>
            <a:ext cx="761150" cy="43774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21785" y="2590676"/>
            <a:ext cx="2938667" cy="175432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Tides-dominated sedimentation: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Alternating sequences of coarse grained Sandstones, silty Sandstones, conglomerates,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 rot="2659633">
            <a:off x="6899044" y="3052447"/>
            <a:ext cx="761150" cy="43774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4976" y="1092433"/>
            <a:ext cx="579024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 factor: Architecture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Molasse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as a consequence of the sedimentation environment during Tertiary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/>
          <p:cNvSpPr/>
          <p:nvPr/>
        </p:nvSpPr>
        <p:spPr>
          <a:xfrm rot="16200000">
            <a:off x="5625545" y="4104158"/>
            <a:ext cx="351835" cy="4321278"/>
          </a:xfrm>
          <a:prstGeom prst="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7763" y="5542909"/>
            <a:ext cx="3867834" cy="46166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 thickness of UMM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feld 5"/>
          <p:cNvSpPr txBox="1"/>
          <p:nvPr/>
        </p:nvSpPr>
        <p:spPr>
          <a:xfrm>
            <a:off x="411274" y="162232"/>
            <a:ext cx="74422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de-DE" sz="28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 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[l s</a:t>
            </a:r>
            <a:r>
              <a:rPr kumimoji="0" lang="de-DE" sz="2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</a:t>
            </a:r>
            <a:r>
              <a:rPr kumimoji="0" lang="de-DE" sz="2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catchments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dominated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UMM</a:t>
            </a:r>
            <a:endParaRPr kumimoji="0" lang="de-CH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40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265" y="196645"/>
            <a:ext cx="7044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Master recession curves for three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catchments of different lithological composition from Q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Q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85" t="14090" r="6538" b="6135"/>
          <a:stretch/>
        </p:blipFill>
        <p:spPr>
          <a:xfrm>
            <a:off x="154859" y="1519085"/>
            <a:ext cx="5687468" cy="2802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48" y="4210665"/>
            <a:ext cx="5338917" cy="2508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545" y="1299080"/>
            <a:ext cx="5412658" cy="2690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7309" y="1482212"/>
            <a:ext cx="5169310" cy="29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6329" y="1280647"/>
            <a:ext cx="5169310" cy="29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1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3" y="734393"/>
            <a:ext cx="11317596" cy="51991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55306" y="877530"/>
            <a:ext cx="4372897" cy="1659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5931408" y="484632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12.7mm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50346" y="5107714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13.2mm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095232" y="314928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77mm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809910" y="6007758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 rot="16200000">
            <a:off x="-421480" y="1627817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[l s</a:t>
            </a:r>
            <a:r>
              <a:rPr kumimoji="0" lang="de-DE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</a:t>
            </a:r>
            <a:r>
              <a:rPr kumimoji="0" lang="de-DE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9503" y="737419"/>
            <a:ext cx="5390536" cy="5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632288" y="1489583"/>
            <a:ext cx="612058" cy="7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629830" y="1863209"/>
            <a:ext cx="612058" cy="73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2"/>
          <p:cNvSpPr txBox="1"/>
          <p:nvPr/>
        </p:nvSpPr>
        <p:spPr>
          <a:xfrm>
            <a:off x="8355876" y="1686266"/>
            <a:ext cx="302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>
                <a:latin typeface="Calibri" panose="020F0502020204030204"/>
              </a:rPr>
              <a:t>alternating</a:t>
            </a:r>
            <a:r>
              <a:rPr lang="de-DE" dirty="0" smtClean="0">
                <a:latin typeface="Calibri" panose="020F0502020204030204"/>
              </a:rPr>
              <a:t> </a:t>
            </a:r>
            <a:r>
              <a:rPr lang="de-DE" dirty="0" err="1" smtClean="0">
                <a:latin typeface="Calibri" panose="020F0502020204030204"/>
              </a:rPr>
              <a:t>sandstones-marles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649494" y="2303201"/>
            <a:ext cx="612058" cy="7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2"/>
          <p:cNvSpPr txBox="1"/>
          <p:nvPr/>
        </p:nvSpPr>
        <p:spPr>
          <a:xfrm>
            <a:off x="8368166" y="2089387"/>
            <a:ext cx="335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>
                <a:latin typeface="Calibri" panose="020F0502020204030204"/>
              </a:rPr>
              <a:t>alternating</a:t>
            </a:r>
            <a:r>
              <a:rPr lang="de-DE" dirty="0" smtClean="0">
                <a:latin typeface="Calibri" panose="020F0502020204030204"/>
              </a:rPr>
              <a:t> </a:t>
            </a:r>
            <a:r>
              <a:rPr lang="de-DE" dirty="0" err="1" smtClean="0">
                <a:latin typeface="Calibri" panose="020F0502020204030204"/>
              </a:rPr>
              <a:t>conglomerates-marles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343586" y="1290518"/>
            <a:ext cx="259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>
                <a:latin typeface="Calibri" panose="020F0502020204030204"/>
              </a:rPr>
              <a:t>h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omogeneous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sandstone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feld 2"/>
          <p:cNvSpPr txBox="1"/>
          <p:nvPr/>
        </p:nvSpPr>
        <p:spPr>
          <a:xfrm>
            <a:off x="7522593" y="941473"/>
            <a:ext cx="254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err="1" smtClean="0">
                <a:latin typeface="Calibri" panose="020F0502020204030204"/>
              </a:rPr>
              <a:t>Lithological</a:t>
            </a:r>
            <a:r>
              <a:rPr lang="de-DE" b="1" dirty="0" smtClean="0">
                <a:latin typeface="Calibri" panose="020F0502020204030204"/>
              </a:rPr>
              <a:t> </a:t>
            </a:r>
            <a:r>
              <a:rPr lang="de-DE" b="1" dirty="0" err="1" smtClean="0">
                <a:latin typeface="Calibri" panose="020F0502020204030204"/>
              </a:rPr>
              <a:t>architecture</a:t>
            </a:r>
            <a:r>
              <a:rPr lang="de-DE" b="1" dirty="0" smtClean="0">
                <a:latin typeface="Calibri" panose="020F0502020204030204"/>
              </a:rPr>
              <a:t>:</a:t>
            </a:r>
            <a:endParaRPr kumimoji="0" lang="de-CH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265" y="196645"/>
            <a:ext cx="7044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Master recession curves for three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catchments of different lithological composition from q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q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5117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94" y="266026"/>
            <a:ext cx="9475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994" y="1141964"/>
            <a:ext cx="111531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Storage and drainage behavior in Swiss Plateau catchments are mainly controlled by lithological construction of catchments. A rough regionalization seem to be possible. With at least one discharge measurement during a low flow period the determination of drainage behavior of an ungauged catchment is much more reliable than without any measurements.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Infiltration and exfiltration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in and from river bed can be relevant (excluded in the measurement design)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Effects of mean annual precipitation</a:t>
            </a:r>
            <a:r>
              <a:rPr lang="en-US" sz="2400" noProof="0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vegetation cover or soil properties seem to be subsidiary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Sandstone composed catchments have slowest drainage and highest water reserves in low flow periods. Catchments with many interlayers of </a:t>
            </a:r>
            <a:r>
              <a:rPr lang="en-US" sz="2400" dirty="0" err="1" smtClean="0">
                <a:solidFill>
                  <a:prstClr val="black"/>
                </a:solidFill>
                <a:latin typeface="Calibri" panose="020F0502020204030204"/>
              </a:rPr>
              <a:t>marles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have fewer water reserves in dry periods. Catchments with conglomerates drain fast.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47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Widescreen</PresentationFormat>
  <Paragraphs>79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WSL08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WSL/SLF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Margreth</dc:creator>
  <cp:lastModifiedBy>Michael Margreth</cp:lastModifiedBy>
  <cp:revision>347</cp:revision>
  <dcterms:created xsi:type="dcterms:W3CDTF">2020-12-02T09:15:17Z</dcterms:created>
  <dcterms:modified xsi:type="dcterms:W3CDTF">2022-05-26T06:26:07Z</dcterms:modified>
</cp:coreProperties>
</file>