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42" r:id="rId1"/>
  </p:sldMasterIdLst>
  <p:notesMasterIdLst>
    <p:notesMasterId r:id="rId12"/>
  </p:notesMasterIdLst>
  <p:sldIdLst>
    <p:sldId id="282" r:id="rId2"/>
    <p:sldId id="256" r:id="rId3"/>
    <p:sldId id="261" r:id="rId4"/>
    <p:sldId id="272" r:id="rId5"/>
    <p:sldId id="271" r:id="rId6"/>
    <p:sldId id="275" r:id="rId7"/>
    <p:sldId id="264" r:id="rId8"/>
    <p:sldId id="268" r:id="rId9"/>
    <p:sldId id="280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1FA"/>
    <a:srgbClr val="F3F3A0"/>
    <a:srgbClr val="FF3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0691"/>
  </p:normalViewPr>
  <p:slideViewPr>
    <p:cSldViewPr snapToGrid="0" snapToObjects="1">
      <p:cViewPr varScale="1">
        <p:scale>
          <a:sx n="93" d="100"/>
          <a:sy n="93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86BD9-4776-AD40-AF33-B3926A110BCB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27A0F-C047-DA48-91B2-3F82C076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02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Name, University, Title , supervisors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27A0F-C047-DA48-91B2-3F82C07638C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55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27A0F-C047-DA48-91B2-3F82C07638C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70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27A0F-C047-DA48-91B2-3F82C07638C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94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lets quickly break this down with the other global climate models, all models also have several ensemble runs. This has also been included.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27A0F-C047-DA48-91B2-3F82C07638C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58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2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2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2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 Medians </a:t>
            </a:r>
            <a:endParaRPr lang="en-GB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EC-Earth-3P= +6.55 +/- 2.51 %/°C.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HadGEM-GC3.1 = +6.82 +/- 1.43 %/°C.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MPI-ESM1 = +1.81 +/- 5.02 %/°C.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27A0F-C047-DA48-91B2-3F82C07638C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326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27A0F-C047-DA48-91B2-3F82C07638C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353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want to know about the kinetic energy but it is sub grid scale, so we use 21 indexes as estimates, all equally good estimates.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 curve is a performance measurement for the classification problems at various threshold settings. ROC is a probability curve and AUC represents the degree or measure of separability. It tells how much the model is capable of distinguishing between classes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of these diagnostics are used for operational CAT forecasts such as the </a:t>
            </a:r>
            <a:r>
              <a:rPr lang="en-GB" dirty="0"/>
              <a:t>Graphical Turbulence Guidance which majority of piolets uses to avoid regions of turbulence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02BDC-7940-D24C-AD53-37743AF1A9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131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50263-AE05-9F47-BAEB-B000A0C84EA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38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27A0F-C047-DA48-91B2-3F82C07638C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8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00B88-724E-8F44-AFBE-BCC8D35D3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4C48C5-1442-2743-A5EF-0F0EA894D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22C63-E327-7848-92A0-49252F2B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D04B-CCCA-A240-9DF5-83100AA90EF2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0CE96-4B31-EE46-BDDA-7CCE5DE5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E7CA4-6C50-CF49-848B-1F2B3ECD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72D-0CDA-7943-809B-A505D3600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FB7ED-200A-8D44-A420-64FB6F4D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C5DC38-07B1-5444-BD1F-7C50E1B81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EFCB3-8CEB-944E-9C48-A33813C9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FA30-CBD1-A04B-AAF6-8DA47D0B5E2E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370CA-4C3B-3D48-84A8-544B7C37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93442-CD18-AE48-81B5-502FBC27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72D-0CDA-7943-809B-A505D3600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92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7AEB15-1AAA-C342-B034-F2B4A7142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75804-075B-BD4A-8B82-289177C5E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BEE6D-E9B1-2640-93C3-16C47EC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061A-D438-1A41-BE02-1E65F8B90786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2170A-B082-7247-B215-55E2C14D2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A5C87-403D-F942-98D4-69FA4CE4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72D-0CDA-7943-809B-A505D3600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03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5A4EE-6076-9545-9E82-450823859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4B528-C1A1-B841-B45E-E381CFD30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B2076-C98F-4A41-9865-DD0FEA9AC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7393-90C9-644E-A710-607E6755A9BE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D446-24BF-B042-8EE0-69A3CACB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B44-4D8A-E94A-9418-156DF9327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72D-0CDA-7943-809B-A505D3600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11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1E138-DDEB-AE4D-A3E7-F36709EBC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F63F-5620-0145-AEDC-CF19D9D89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16454-EED7-964A-8251-64BD06C7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1856-1F94-AA4E-A912-FE4EBF35F79D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BF677-42BD-D246-9FA6-D3CF580A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D6D1-3BAB-E948-915C-42932FEF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72D-0CDA-7943-809B-A505D3600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1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6BABD-0CEC-C94F-97CA-7B9DEC1C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82AE3-B451-7A45-92F3-C729CF07D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C55A1-979F-F740-B553-D9123E593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ECB40-8A18-B749-8B5B-42DDF3990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2C58-5631-934B-A80B-94A04CFB6106}" type="datetime1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9372F-FBC7-3547-A155-9A3754EA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6F730-ADA9-CC4D-9712-CC48292E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72D-0CDA-7943-809B-A505D3600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76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996DB-8077-6343-B1E1-FB561BBB6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3474C-4CB0-5643-B925-AB01AB818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D7C35-8357-844E-9B00-3A440A14B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85F21-35B4-4647-9307-5AB6EA987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4C36DE-97DA-FD43-B16F-40FF07E779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CFDBE0-22A5-EF4D-A1C0-A23F1708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D7D5-9D9C-9046-ACFA-55BE6C9280C6}" type="datetime1">
              <a:rPr lang="en-GB" smtClean="0"/>
              <a:t>26/05/2022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35D844-8DD3-DC42-A794-04CBABAD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4579AE-2CFA-5441-A6E4-EE4CEA71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72D-0CDA-7943-809B-A505D3600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47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A157-3D44-F748-8C28-F7265633D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885B4-7099-0D44-B640-0B4FFD38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6CF0-FC0F-9243-9307-043779EFF56E}" type="datetime1">
              <a:rPr lang="en-GB" smtClean="0"/>
              <a:t>26/05/2022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DD75E-9401-4349-AA4C-3E0E88B4A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CCFACA-8D19-9E49-B5EA-8B2E2B42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72D-0CDA-7943-809B-A505D3600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59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7DCBB-5199-4845-855F-EF131F57B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E92E-34A1-B948-A4D7-E0F070C1C24D}" type="datetime1">
              <a:rPr lang="en-GB" smtClean="0"/>
              <a:t>26/05/2022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B4E45-7FAE-274C-9DFC-B05D19204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10C19-5E20-C341-B4DD-76BACC012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72D-0CDA-7943-809B-A505D3600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38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CABFC-CB1F-AC4D-AF63-18B4DDDF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F560B-443F-4F46-935E-14D145CF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6C426-1143-A349-9766-207FA6562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43B6B-F5F5-BD48-B12F-687E4E5C6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54AF-F221-7241-B30E-8E619C5FCAEC}" type="datetime1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19E42-A83E-5D4B-A6CE-DAAB006A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A461C-0239-824A-9FC5-99D8897E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72D-0CDA-7943-809B-A505D3600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71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8F3E-C57F-5B4F-BEC0-F33D0AEBD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E2FCD-689C-3D48-8CDF-5F0811302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04142-226F-A94E-AF8B-7A13E93C3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E48A2-ED14-524B-824A-9A8FFA636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67AC-B2E6-914D-9BEE-51B8E673CF38}" type="datetime1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88F2F-C857-0B44-954F-5C6416857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6ECFF-E138-994E-BF99-944CB8F3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72D-0CDA-7943-809B-A505D3600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15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326AB-8438-D043-9775-FC6F1E1F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C23E4-A0D3-C141-B6FC-2C8C2275D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D6B94-8B2F-8F4E-9CA7-DC34B3C4E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0033F-E9DE-124E-ABEC-FB541DDF0FCD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AB9A0-039C-4A4E-8C1D-9E504D6A2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BC79B-8C82-7E44-96FD-4E0B2320D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A272D-0CDA-7943-809B-A505D3600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46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.h.smith@pgr.reading.ac.uk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0696F-822C-CA45-A0D4-6AF9DB412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Additional information is just slides from presentation, contact </a:t>
            </a:r>
            <a:r>
              <a:rPr lang="en-GB" dirty="0">
                <a:hlinkClick r:id="rId2"/>
              </a:rPr>
              <a:t>i.h.smith@pgr.reading.ac.uk</a:t>
            </a:r>
            <a:r>
              <a:rPr lang="en-GB" dirty="0"/>
              <a:t> for more.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C59D2-D4FF-6B4C-B772-E25DF828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72D-0CDA-7943-809B-A505D3600A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061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D985B-0620-6D46-9C61-5F2BE7529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72D-0CDA-7943-809B-A505D3600AE5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BD91A6-91AA-D647-A02E-81DF9BF4E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4450"/>
            <a:ext cx="12192000" cy="61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D977A-FCB9-6B41-939A-C3FD0C13E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272" y="2458577"/>
            <a:ext cx="9017184" cy="120801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high-resolution climate models to predict increases in atmospheric turbulence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95754D-9E72-E340-B43E-6F25F43B29FA}"/>
              </a:ext>
            </a:extLst>
          </p:cNvPr>
          <p:cNvSpPr txBox="1"/>
          <p:nvPr/>
        </p:nvSpPr>
        <p:spPr>
          <a:xfrm>
            <a:off x="335550" y="4662678"/>
            <a:ext cx="9345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PhD student: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Isabel H. Smith</a:t>
            </a:r>
          </a:p>
          <a:p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Supervisors:  Paul Williams and Reinhard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Schiemann</a:t>
            </a:r>
            <a:endParaRPr lang="en-GB" sz="20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Scenario DTP, NERC</a:t>
            </a:r>
          </a:p>
          <a:p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Meteorology Department </a:t>
            </a:r>
          </a:p>
          <a:p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Reading, UK</a:t>
            </a:r>
          </a:p>
          <a:p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i.h.smith@pgr.reading.ac.uk</a:t>
            </a:r>
            <a:endParaRPr lang="en-GB" sz="20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882E69-06B1-0A48-9F8F-A2F0A1D59090}"/>
              </a:ext>
            </a:extLst>
          </p:cNvPr>
          <p:cNvGrpSpPr/>
          <p:nvPr/>
        </p:nvGrpSpPr>
        <p:grpSpPr>
          <a:xfrm>
            <a:off x="10095647" y="0"/>
            <a:ext cx="2096352" cy="6857999"/>
            <a:chOff x="10364215" y="-79257"/>
            <a:chExt cx="2313102" cy="719036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4EC81F7-AD07-9C4F-BC46-3BBB852353DF}"/>
                </a:ext>
              </a:extLst>
            </p:cNvPr>
            <p:cNvSpPr txBox="1"/>
            <p:nvPr/>
          </p:nvSpPr>
          <p:spPr>
            <a:xfrm>
              <a:off x="10364215" y="-79257"/>
              <a:ext cx="2313102" cy="719036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1ED5998-B592-F84E-9CF8-62287C3D26DF}"/>
                </a:ext>
              </a:extLst>
            </p:cNvPr>
            <p:cNvGrpSpPr/>
            <p:nvPr/>
          </p:nvGrpSpPr>
          <p:grpSpPr>
            <a:xfrm>
              <a:off x="10557455" y="260864"/>
              <a:ext cx="1997278" cy="6510128"/>
              <a:chOff x="10557455" y="260864"/>
              <a:chExt cx="1997278" cy="651012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7472EE0-B6C4-2D40-B556-D91661894D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93136" y="260864"/>
                <a:ext cx="1925916" cy="2563925"/>
              </a:xfrm>
              <a:prstGeom prst="rect">
                <a:avLst/>
              </a:prstGeom>
            </p:spPr>
          </p:pic>
          <p:pic>
            <p:nvPicPr>
              <p:cNvPr id="4" name="Picture 3" descr="Qr code&#10;&#10;Description automatically generated">
                <a:extLst>
                  <a:ext uri="{FF2B5EF4-FFF2-40B4-BE49-F238E27FC236}">
                    <a16:creationId xmlns:a16="http://schemas.microsoft.com/office/drawing/2014/main" id="{5DCB4AF1-3FAC-1841-92BF-8AEDAB69A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57455" y="4809396"/>
                <a:ext cx="1961596" cy="1961596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2C1163-C285-164C-989D-7D72E27270EB}"/>
                  </a:ext>
                </a:extLst>
              </p:cNvPr>
              <p:cNvSpPr txBox="1"/>
              <p:nvPr/>
            </p:nvSpPr>
            <p:spPr>
              <a:xfrm>
                <a:off x="10593137" y="3878592"/>
                <a:ext cx="1961596" cy="74219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QR-code for Abstract </a:t>
                </a:r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0CB2F94-C789-354F-B764-72A2CD27C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206814" cy="12777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F2CEAF-D625-3A40-B6B9-70F32B35C6EA}"/>
              </a:ext>
            </a:extLst>
          </p:cNvPr>
          <p:cNvCxnSpPr>
            <a:cxnSpLocks/>
          </p:cNvCxnSpPr>
          <p:nvPr/>
        </p:nvCxnSpPr>
        <p:spPr>
          <a:xfrm>
            <a:off x="139854" y="0"/>
            <a:ext cx="20564" cy="6858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A4BAC8-039E-5746-BA76-4A2A6F60353B}"/>
              </a:ext>
            </a:extLst>
          </p:cNvPr>
          <p:cNvCxnSpPr>
            <a:cxnSpLocks/>
          </p:cNvCxnSpPr>
          <p:nvPr/>
        </p:nvCxnSpPr>
        <p:spPr>
          <a:xfrm flipH="1">
            <a:off x="300272" y="4431514"/>
            <a:ext cx="686022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3707BD6-B27C-164D-A343-254FFCE1FA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9625" y="324399"/>
            <a:ext cx="3078477" cy="582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73A2DE-88C7-5C46-B9FB-B921681210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8529" y="213875"/>
            <a:ext cx="3383611" cy="8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35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9CB71EB-B6AF-E34C-A6D3-ACD84A7C7AC0}"/>
              </a:ext>
            </a:extLst>
          </p:cNvPr>
          <p:cNvSpPr txBox="1"/>
          <p:nvPr/>
        </p:nvSpPr>
        <p:spPr>
          <a:xfrm>
            <a:off x="7988808" y="4535424"/>
            <a:ext cx="3364992" cy="1609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6EED90-307A-4AAC-97CD-CF1D49B8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FFC283-A485-5247-A55D-9C3B381BE68B}"/>
              </a:ext>
            </a:extLst>
          </p:cNvPr>
          <p:cNvSpPr txBox="1"/>
          <p:nvPr/>
        </p:nvSpPr>
        <p:spPr>
          <a:xfrm>
            <a:off x="305986" y="615870"/>
            <a:ext cx="11296495" cy="118494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en-GB" sz="2400" b="1" u="sng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What:</a:t>
            </a:r>
            <a:r>
              <a:rPr lang="en-GB" sz="2400" b="1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n-GB" sz="2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global climate models (GCM) to investigate Clear Air Turbulence (CAT) over North Atlantic Ocean at 200hpa (~</a:t>
            </a:r>
            <a:r>
              <a:rPr lang="en-GB" sz="2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km</a:t>
            </a:r>
            <a:r>
              <a:rPr lang="en-GB" sz="2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9015BFB-ACDD-4C4F-9AB0-F0E49B339328}"/>
              </a:ext>
            </a:extLst>
          </p:cNvPr>
          <p:cNvGrpSpPr/>
          <p:nvPr/>
        </p:nvGrpSpPr>
        <p:grpSpPr>
          <a:xfrm>
            <a:off x="323653" y="3981615"/>
            <a:ext cx="11278828" cy="2828008"/>
            <a:chOff x="652406" y="3856642"/>
            <a:chExt cx="11047813" cy="299921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A3284F-F5B5-E440-97F8-B1217DFB73B7}"/>
                </a:ext>
              </a:extLst>
            </p:cNvPr>
            <p:cNvSpPr txBox="1"/>
            <p:nvPr/>
          </p:nvSpPr>
          <p:spPr>
            <a:xfrm>
              <a:off x="652406" y="3856642"/>
              <a:ext cx="11047813" cy="200238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GB" sz="2400" b="1" u="sng" dirty="0">
                  <a:ln w="0"/>
                  <a:solidFill>
                    <a:schemeClr val="accent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How:</a:t>
              </a:r>
              <a:r>
                <a:rPr lang="en-GB" sz="2400" b="1" dirty="0">
                  <a:ln w="0"/>
                  <a:solidFill>
                    <a:schemeClr val="accent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marL="514350" indent="-514350" algn="just">
                <a:lnSpc>
                  <a:spcPct val="12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en-GB" sz="21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Using range of CMIP6* </a:t>
              </a:r>
              <a:r>
                <a:rPr lang="en-GB" sz="21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HighResMIP</a:t>
              </a:r>
              <a:r>
                <a:rPr lang="en-GB" sz="21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* GMC’s to quantify percentage change.</a:t>
              </a:r>
            </a:p>
            <a:p>
              <a:pPr marL="514350" indent="-514350" algn="just">
                <a:lnSpc>
                  <a:spcPct val="12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en-GB" sz="21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1950-1959 CAT values used as a basis/threshold decade to quantify change.</a:t>
              </a:r>
            </a:p>
            <a:p>
              <a:pPr marL="514350" indent="-514350" algn="just">
                <a:lnSpc>
                  <a:spcPct val="12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en-GB" sz="21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 ensemble of indices are used to represent CAT.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9C90B5F-173A-EB45-A4C3-2BDC4476F39D}"/>
                </a:ext>
              </a:extLst>
            </p:cNvPr>
            <p:cNvSpPr txBox="1"/>
            <p:nvPr/>
          </p:nvSpPr>
          <p:spPr>
            <a:xfrm>
              <a:off x="652409" y="6170394"/>
              <a:ext cx="5654114" cy="685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GB" dirty="0">
                  <a:solidFill>
                    <a:schemeClr val="accent4"/>
                  </a:solidFill>
                </a:rPr>
                <a:t>*Coupled Model Inter-comparison Project 6 		</a:t>
              </a:r>
            </a:p>
            <a:p>
              <a:pPr fontAlgn="base"/>
              <a:r>
                <a:rPr lang="en-GB" dirty="0">
                  <a:solidFill>
                    <a:schemeClr val="accent4"/>
                  </a:solidFill>
                </a:rPr>
                <a:t>*High-resolution inter-comparison project </a:t>
              </a:r>
            </a:p>
          </p:txBody>
        </p:sp>
      </p:grp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7E08D5E7-D210-CD4A-92CF-102EFF7E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1158" y="6407604"/>
            <a:ext cx="2743200" cy="365125"/>
          </a:xfrm>
        </p:spPr>
        <p:txBody>
          <a:bodyPr/>
          <a:lstStyle/>
          <a:p>
            <a:r>
              <a:rPr lang="en-GB" sz="1800" dirty="0">
                <a:solidFill>
                  <a:schemeClr val="bg1">
                    <a:lumMod val="85000"/>
                  </a:schemeClr>
                </a:solidFill>
              </a:rPr>
              <a:t>Slide </a:t>
            </a:r>
            <a:fld id="{763A272D-0CDA-7943-809B-A505D3600AE5}" type="slidenum">
              <a:rPr lang="en-GB" sz="1800" smtClean="0">
                <a:solidFill>
                  <a:schemeClr val="bg1">
                    <a:lumMod val="85000"/>
                  </a:schemeClr>
                </a:solidFill>
              </a:rPr>
              <a:t>3</a:t>
            </a:fld>
            <a:r>
              <a:rPr lang="en-GB" sz="1800" dirty="0">
                <a:solidFill>
                  <a:schemeClr val="bg1">
                    <a:lumMod val="85000"/>
                  </a:schemeClr>
                </a:solidFill>
              </a:rPr>
              <a:t>/6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9C6BFC0-CF65-104D-8C79-CEBF04D8A2E2}"/>
              </a:ext>
            </a:extLst>
          </p:cNvPr>
          <p:cNvGrpSpPr/>
          <p:nvPr/>
        </p:nvGrpSpPr>
        <p:grpSpPr>
          <a:xfrm>
            <a:off x="10190364" y="-16298"/>
            <a:ext cx="1953994" cy="593579"/>
            <a:chOff x="10190364" y="-16298"/>
            <a:chExt cx="1953994" cy="593579"/>
          </a:xfrm>
        </p:grpSpPr>
        <p:pic>
          <p:nvPicPr>
            <p:cNvPr id="48" name="Picture 47" descr="Qr code&#10;&#10;Description automatically generated">
              <a:extLst>
                <a:ext uri="{FF2B5EF4-FFF2-40B4-BE49-F238E27FC236}">
                  <a16:creationId xmlns:a16="http://schemas.microsoft.com/office/drawing/2014/main" id="{1241218C-90F2-354A-8AC9-75CFC209B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02482" y="35405"/>
              <a:ext cx="541876" cy="54187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68F2FB3-4A08-3A4C-8E35-FE259F07025E}"/>
                </a:ext>
              </a:extLst>
            </p:cNvPr>
            <p:cNvSpPr txBox="1"/>
            <p:nvPr/>
          </p:nvSpPr>
          <p:spPr>
            <a:xfrm>
              <a:off x="10190364" y="-16298"/>
              <a:ext cx="14121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Abstract QR: 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5591B2-E7DC-614D-9503-D6471CD2A4B6}"/>
              </a:ext>
            </a:extLst>
          </p:cNvPr>
          <p:cNvCxnSpPr>
            <a:cxnSpLocks/>
          </p:cNvCxnSpPr>
          <p:nvPr/>
        </p:nvCxnSpPr>
        <p:spPr>
          <a:xfrm>
            <a:off x="139854" y="0"/>
            <a:ext cx="20564" cy="685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05A3F19A-CACB-D04B-BE59-61438A324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29" y="81471"/>
            <a:ext cx="1412119" cy="46016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5DAE805-6F88-8F4E-9E64-A815B890B242}"/>
              </a:ext>
            </a:extLst>
          </p:cNvPr>
          <p:cNvGrpSpPr/>
          <p:nvPr/>
        </p:nvGrpSpPr>
        <p:grpSpPr>
          <a:xfrm>
            <a:off x="305986" y="2134260"/>
            <a:ext cx="12293878" cy="4638469"/>
            <a:chOff x="305986" y="2134260"/>
            <a:chExt cx="12293878" cy="463846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0AE2409-DA34-8A40-9C5F-7C7322A4B849}"/>
                </a:ext>
              </a:extLst>
            </p:cNvPr>
            <p:cNvSpPr txBox="1"/>
            <p:nvPr/>
          </p:nvSpPr>
          <p:spPr>
            <a:xfrm>
              <a:off x="305986" y="2134260"/>
              <a:ext cx="11278828" cy="155375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1000"/>
                </a:spcBef>
              </a:pPr>
              <a:r>
                <a:rPr lang="en-US" sz="2400" b="1" u="sng" dirty="0">
                  <a:ln w="0"/>
                  <a:solidFill>
                    <a:schemeClr val="accent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Why:</a:t>
              </a:r>
              <a:r>
                <a:rPr lang="en-US" sz="2400" b="1" dirty="0">
                  <a:ln w="0"/>
                  <a:solidFill>
                    <a:schemeClr val="accent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marL="342900" indent="-342900" algn="just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GB" sz="21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Atmospheric turbulence has a damaging and costly impact on the aviation sector, annually around $100 million US</a:t>
              </a:r>
              <a:r>
                <a:rPr lang="en-GB" sz="2100" baseline="30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en-GB" sz="21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</a:p>
            <a:p>
              <a:pPr marL="342900" indent="-342900" algn="just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sz="21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CAT occurs in a cloud-free environment, hard to detect and is dangerous.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B46932-13C0-1B45-8153-0F2390A099DC}"/>
                </a:ext>
              </a:extLst>
            </p:cNvPr>
            <p:cNvSpPr txBox="1"/>
            <p:nvPr/>
          </p:nvSpPr>
          <p:spPr>
            <a:xfrm>
              <a:off x="6445250" y="6495730"/>
              <a:ext cx="615461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1 Golding, W.L.,2002: Turbulence and its impact on commercial aviation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273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7003233-DD2C-BC44-89BF-F07C521CDE70}"/>
              </a:ext>
            </a:extLst>
          </p:cNvPr>
          <p:cNvSpPr txBox="1"/>
          <p:nvPr/>
        </p:nvSpPr>
        <p:spPr>
          <a:xfrm>
            <a:off x="-107043" y="0"/>
            <a:ext cx="4111391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CB71EB-B6AF-E34C-A6D3-ACD84A7C7AC0}"/>
              </a:ext>
            </a:extLst>
          </p:cNvPr>
          <p:cNvSpPr txBox="1"/>
          <p:nvPr/>
        </p:nvSpPr>
        <p:spPr>
          <a:xfrm>
            <a:off x="7988808" y="4535424"/>
            <a:ext cx="3364992" cy="1609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6EED90-307A-4AAC-97CD-CF1D49B8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7E08D5E7-D210-CD4A-92CF-102EFF7E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444" y="6492875"/>
            <a:ext cx="2743200" cy="365125"/>
          </a:xfrm>
        </p:spPr>
        <p:txBody>
          <a:bodyPr/>
          <a:lstStyle/>
          <a:p>
            <a:r>
              <a:rPr lang="en-GB" sz="1600" dirty="0">
                <a:solidFill>
                  <a:schemeClr val="tx1"/>
                </a:solidFill>
              </a:rPr>
              <a:t>Slide</a:t>
            </a:r>
            <a:r>
              <a:rPr lang="en-GB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fld id="{763A272D-0CDA-7943-809B-A505D3600AE5}" type="slidenum">
              <a:rPr lang="en-GB" sz="1800" smtClean="0">
                <a:solidFill>
                  <a:schemeClr val="tx1"/>
                </a:solidFill>
              </a:rPr>
              <a:t>4</a:t>
            </a:fld>
            <a:r>
              <a:rPr lang="en-GB" sz="1800" dirty="0">
                <a:solidFill>
                  <a:schemeClr val="tx1"/>
                </a:solidFill>
              </a:rPr>
              <a:t>/6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9C6BFC0-CF65-104D-8C79-CEBF04D8A2E2}"/>
              </a:ext>
            </a:extLst>
          </p:cNvPr>
          <p:cNvGrpSpPr/>
          <p:nvPr/>
        </p:nvGrpSpPr>
        <p:grpSpPr>
          <a:xfrm>
            <a:off x="10833504" y="-80815"/>
            <a:ext cx="1347140" cy="516884"/>
            <a:chOff x="10450109" y="-47366"/>
            <a:chExt cx="1509832" cy="481626"/>
          </a:xfrm>
        </p:grpSpPr>
        <p:pic>
          <p:nvPicPr>
            <p:cNvPr id="48" name="Picture 47" descr="Qr code&#10;&#10;Description automatically generated">
              <a:extLst>
                <a:ext uri="{FF2B5EF4-FFF2-40B4-BE49-F238E27FC236}">
                  <a16:creationId xmlns:a16="http://schemas.microsoft.com/office/drawing/2014/main" id="{1241218C-90F2-354A-8AC9-75CFC209B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56553" y="30872"/>
              <a:ext cx="403388" cy="40338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68F2FB3-4A08-3A4C-8E35-FE259F07025E}"/>
                </a:ext>
              </a:extLst>
            </p:cNvPr>
            <p:cNvSpPr txBox="1"/>
            <p:nvPr/>
          </p:nvSpPr>
          <p:spPr>
            <a:xfrm>
              <a:off x="10450109" y="-47366"/>
              <a:ext cx="1308138" cy="344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Abstract QR</a:t>
              </a:r>
              <a:r>
                <a:rPr lang="en-GB" dirty="0">
                  <a:solidFill>
                    <a:schemeClr val="bg1"/>
                  </a:solidFill>
                </a:rPr>
                <a:t>: 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4728E3-6578-B04E-8F55-38ED5367340C}"/>
              </a:ext>
            </a:extLst>
          </p:cNvPr>
          <p:cNvCxnSpPr>
            <a:cxnSpLocks/>
          </p:cNvCxnSpPr>
          <p:nvPr/>
        </p:nvCxnSpPr>
        <p:spPr>
          <a:xfrm>
            <a:off x="139854" y="0"/>
            <a:ext cx="20564" cy="685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id="{325B2C44-BA19-9B42-A695-715499791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257490"/>
              </p:ext>
            </p:extLst>
          </p:nvPr>
        </p:nvGraphicFramePr>
        <p:xfrm>
          <a:off x="338346" y="1147137"/>
          <a:ext cx="3525453" cy="468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143">
                  <a:extLst>
                    <a:ext uri="{9D8B030D-6E8A-4147-A177-3AD203B41FA5}">
                      <a16:colId xmlns:a16="http://schemas.microsoft.com/office/drawing/2014/main" val="3452038602"/>
                    </a:ext>
                  </a:extLst>
                </a:gridCol>
                <a:gridCol w="1675310">
                  <a:extLst>
                    <a:ext uri="{9D8B030D-6E8A-4147-A177-3AD203B41FA5}">
                      <a16:colId xmlns:a16="http://schemas.microsoft.com/office/drawing/2014/main" val="3751802007"/>
                    </a:ext>
                  </a:extLst>
                </a:gridCol>
              </a:tblGrid>
              <a:tr h="10644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PRIMAVERA CMIP6 </a:t>
                      </a:r>
                      <a:r>
                        <a:rPr lang="en-GB" sz="1600" b="0" dirty="0" err="1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HighResMIP</a:t>
                      </a:r>
                      <a:endParaRPr lang="en-GB" sz="1600" b="0" dirty="0">
                        <a:solidFill>
                          <a:schemeClr val="accent4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Global Climate Models  </a:t>
                      </a:r>
                      <a:endParaRPr lang="en-GB" sz="1600" b="0" i="0" dirty="0">
                        <a:solidFill>
                          <a:schemeClr val="accent4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2485" marR="122485" marT="61243" marB="612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FFC000"/>
                          </a:solidFill>
                        </a:rPr>
                        <a:t>Horizontal atmospheric mesh spacing (above 50</a:t>
                      </a:r>
                      <a:r>
                        <a:rPr lang="en-GB" sz="1600" b="0" kern="1200" dirty="0">
                          <a:solidFill>
                            <a:srgbClr val="FFC000"/>
                          </a:solidFill>
                          <a:effectLst/>
                        </a:rPr>
                        <a:t>°N)</a:t>
                      </a:r>
                      <a:endParaRPr lang="en-GB" sz="1600" b="0" i="0" kern="1200" dirty="0">
                        <a:solidFill>
                          <a:srgbClr val="FFC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2485" marR="122485" marT="61243" marB="61243"/>
                </a:tc>
                <a:extLst>
                  <a:ext uri="{0D108BD9-81ED-4DB2-BD59-A6C34878D82A}">
                    <a16:rowId xmlns:a16="http://schemas.microsoft.com/office/drawing/2014/main" val="2980448418"/>
                  </a:ext>
                </a:extLst>
              </a:tr>
              <a:tr h="1110569">
                <a:tc>
                  <a:txBody>
                    <a:bodyPr/>
                    <a:lstStyle/>
                    <a:p>
                      <a:pPr algn="ctr"/>
                      <a:r>
                        <a:rPr lang="en-GB" sz="1500" b="0" u="none" kern="1200" dirty="0">
                          <a:solidFill>
                            <a:schemeClr val="tx1"/>
                          </a:solidFill>
                          <a:effectLst/>
                        </a:rPr>
                        <a:t>HadGEM3-GC3.1 </a:t>
                      </a:r>
                    </a:p>
                    <a:p>
                      <a:pPr algn="ctr"/>
                      <a:r>
                        <a:rPr lang="en-GB" sz="1500" b="0" kern="1200" dirty="0">
                          <a:solidFill>
                            <a:schemeClr val="tx1"/>
                          </a:solidFill>
                          <a:effectLst/>
                        </a:rPr>
                        <a:t>(from the UK Met. Office)</a:t>
                      </a:r>
                      <a:endParaRPr lang="en-GB" sz="15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2485" marR="122485" marT="61243" marB="612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25km (HH,HM) </a:t>
                      </a:r>
                    </a:p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 60km (MM)</a:t>
                      </a:r>
                    </a:p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135km (LM,LL)</a:t>
                      </a:r>
                      <a:endParaRPr lang="en-GB" sz="15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2485" marR="122485" marT="61243" marB="61243"/>
                </a:tc>
                <a:extLst>
                  <a:ext uri="{0D108BD9-81ED-4DB2-BD59-A6C34878D82A}">
                    <a16:rowId xmlns:a16="http://schemas.microsoft.com/office/drawing/2014/main" val="226312192"/>
                  </a:ext>
                </a:extLst>
              </a:tr>
              <a:tr h="1171823">
                <a:tc>
                  <a:txBody>
                    <a:bodyPr/>
                    <a:lstStyle/>
                    <a:p>
                      <a:pPr algn="ctr"/>
                      <a:r>
                        <a:rPr lang="en-GB" sz="1500" b="0" u="none" kern="1200" dirty="0">
                          <a:solidFill>
                            <a:schemeClr val="tx1"/>
                          </a:solidFill>
                          <a:effectLst/>
                        </a:rPr>
                        <a:t>EC-Earth</a:t>
                      </a:r>
                    </a:p>
                    <a:p>
                      <a:pPr algn="ctr"/>
                      <a:r>
                        <a:rPr lang="en-GB" sz="1500" b="0" kern="1200" dirty="0">
                          <a:solidFill>
                            <a:schemeClr val="tx1"/>
                          </a:solidFill>
                          <a:effectLst/>
                        </a:rPr>
                        <a:t>(from a collection of European institutions)</a:t>
                      </a:r>
                      <a:endParaRPr lang="en-GB" sz="15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2485" marR="122485" marT="61243" marB="612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36km (3P-HR),</a:t>
                      </a:r>
                    </a:p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 71km (3P)</a:t>
                      </a:r>
                      <a:endParaRPr lang="en-GB" sz="15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2485" marR="122485" marT="61243" marB="61243"/>
                </a:tc>
                <a:extLst>
                  <a:ext uri="{0D108BD9-81ED-4DB2-BD59-A6C34878D82A}">
                    <a16:rowId xmlns:a16="http://schemas.microsoft.com/office/drawing/2014/main" val="1074177264"/>
                  </a:ext>
                </a:extLst>
              </a:tr>
              <a:tr h="10631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u="none" kern="1200" dirty="0">
                          <a:solidFill>
                            <a:schemeClr val="tx1"/>
                          </a:solidFill>
                          <a:effectLst/>
                        </a:rPr>
                        <a:t>MPI-ESMI-2</a:t>
                      </a:r>
                      <a:r>
                        <a:rPr lang="en-GB" sz="15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kern="1200" dirty="0">
                          <a:solidFill>
                            <a:schemeClr val="tx1"/>
                          </a:solidFill>
                          <a:effectLst/>
                        </a:rPr>
                        <a:t>(from the the Max-Planck Institute)</a:t>
                      </a:r>
                      <a:endParaRPr lang="en-GB" sz="15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2485" marR="122485" marT="61243" marB="612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34km (XR), </a:t>
                      </a:r>
                    </a:p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67km (HR)</a:t>
                      </a:r>
                      <a:endParaRPr lang="en-GB" sz="15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2485" marR="122485" marT="61243" marB="61243"/>
                </a:tc>
                <a:extLst>
                  <a:ext uri="{0D108BD9-81ED-4DB2-BD59-A6C34878D82A}">
                    <a16:rowId xmlns:a16="http://schemas.microsoft.com/office/drawing/2014/main" val="1652388677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557FA906-0804-0D4C-82ED-9D82C87EA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29" y="81471"/>
            <a:ext cx="1412119" cy="46016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1F0B285-159F-5140-A265-FD40C8090625}"/>
              </a:ext>
            </a:extLst>
          </p:cNvPr>
          <p:cNvGrpSpPr/>
          <p:nvPr/>
        </p:nvGrpSpPr>
        <p:grpSpPr>
          <a:xfrm>
            <a:off x="2272442" y="81471"/>
            <a:ext cx="9656629" cy="6650298"/>
            <a:chOff x="2232432" y="103851"/>
            <a:chExt cx="9656629" cy="665029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7066F90-63DC-5943-AA7D-C5163CF8AD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1296" b="66578"/>
            <a:stretch/>
          </p:blipFill>
          <p:spPr>
            <a:xfrm>
              <a:off x="5276894" y="713232"/>
              <a:ext cx="5559109" cy="5398867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909E925-92AD-8349-92EC-A63EBD31449F}"/>
                </a:ext>
              </a:extLst>
            </p:cNvPr>
            <p:cNvGrpSpPr/>
            <p:nvPr/>
          </p:nvGrpSpPr>
          <p:grpSpPr>
            <a:xfrm>
              <a:off x="2232432" y="103851"/>
              <a:ext cx="9656629" cy="6650298"/>
              <a:chOff x="2286285" y="103851"/>
              <a:chExt cx="9656629" cy="665029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E44DCA7-D5D6-8340-AE4C-5E17C7FFE062}"/>
                  </a:ext>
                </a:extLst>
              </p:cNvPr>
              <p:cNvGrpSpPr/>
              <p:nvPr/>
            </p:nvGrpSpPr>
            <p:grpSpPr>
              <a:xfrm>
                <a:off x="4175165" y="103851"/>
                <a:ext cx="7767749" cy="6650298"/>
                <a:chOff x="4424251" y="113932"/>
                <a:chExt cx="7767749" cy="6650298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B562471-63E8-204C-8E49-6EEDB22E188A}"/>
                    </a:ext>
                  </a:extLst>
                </p:cNvPr>
                <p:cNvSpPr txBox="1"/>
                <p:nvPr/>
              </p:nvSpPr>
              <p:spPr>
                <a:xfrm>
                  <a:off x="6063401" y="113932"/>
                  <a:ext cx="612859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u="sng" dirty="0">
                      <a:solidFill>
                        <a:schemeClr val="accent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Moderate CAT (for all seasons) vs global TAS change</a:t>
                  </a:r>
                </a:p>
              </p:txBody>
            </p: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EEA217CA-4A8E-0049-B540-B6C011CFF370}"/>
                    </a:ext>
                  </a:extLst>
                </p:cNvPr>
                <p:cNvGrpSpPr/>
                <p:nvPr/>
              </p:nvGrpSpPr>
              <p:grpSpPr>
                <a:xfrm>
                  <a:off x="4424251" y="5797033"/>
                  <a:ext cx="5172848" cy="967197"/>
                  <a:chOff x="4599024" y="5773784"/>
                  <a:chExt cx="5172848" cy="967197"/>
                </a:xfrm>
              </p:grpSpPr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63E0ED58-2476-BC4B-AF75-993A9B0754E1}"/>
                      </a:ext>
                    </a:extLst>
                  </p:cNvPr>
                  <p:cNvSpPr txBox="1"/>
                  <p:nvPr/>
                </p:nvSpPr>
                <p:spPr>
                  <a:xfrm>
                    <a:off x="4599024" y="6374443"/>
                    <a:ext cx="4759610" cy="3665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*TAS is near surface temperature </a:t>
                    </a: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B7F212E-8D9A-EF4E-A75D-F2C3EF054C98}"/>
                      </a:ext>
                    </a:extLst>
                  </p:cNvPr>
                  <p:cNvSpPr txBox="1"/>
                  <p:nvPr/>
                </p:nvSpPr>
                <p:spPr>
                  <a:xfrm>
                    <a:off x="9358634" y="5773784"/>
                    <a:ext cx="41323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*</a:t>
                    </a:r>
                    <a:endParaRPr lang="en-GB" dirty="0"/>
                  </a:p>
                </p:txBody>
              </p:sp>
            </p:grp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463FC0B-65CB-D04C-AF7B-649F82730D6F}"/>
                  </a:ext>
                </a:extLst>
              </p:cNvPr>
              <p:cNvSpPr/>
              <p:nvPr/>
            </p:nvSpPr>
            <p:spPr>
              <a:xfrm>
                <a:off x="2286285" y="2559725"/>
                <a:ext cx="1511760" cy="258599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200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7003233-DD2C-BC44-89BF-F07C521CDE70}"/>
              </a:ext>
            </a:extLst>
          </p:cNvPr>
          <p:cNvSpPr txBox="1"/>
          <p:nvPr/>
        </p:nvSpPr>
        <p:spPr>
          <a:xfrm>
            <a:off x="-107043" y="0"/>
            <a:ext cx="4111391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CB71EB-B6AF-E34C-A6D3-ACD84A7C7AC0}"/>
              </a:ext>
            </a:extLst>
          </p:cNvPr>
          <p:cNvSpPr txBox="1"/>
          <p:nvPr/>
        </p:nvSpPr>
        <p:spPr>
          <a:xfrm>
            <a:off x="7988808" y="4535424"/>
            <a:ext cx="3364992" cy="1609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6EED90-307A-4AAC-97CD-CF1D49B8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7E08D5E7-D210-CD4A-92CF-102EFF7E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444" y="6492875"/>
            <a:ext cx="2743200" cy="365125"/>
          </a:xfrm>
        </p:spPr>
        <p:txBody>
          <a:bodyPr/>
          <a:lstStyle/>
          <a:p>
            <a:r>
              <a:rPr lang="en-GB" sz="1600" dirty="0">
                <a:solidFill>
                  <a:schemeClr val="tx1"/>
                </a:solidFill>
              </a:rPr>
              <a:t>Slide</a:t>
            </a:r>
            <a:r>
              <a:rPr lang="en-GB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fld id="{763A272D-0CDA-7943-809B-A505D3600AE5}" type="slidenum">
              <a:rPr lang="en-GB" sz="1800" smtClean="0">
                <a:solidFill>
                  <a:schemeClr val="tx1"/>
                </a:solidFill>
              </a:rPr>
              <a:t>5</a:t>
            </a:fld>
            <a:r>
              <a:rPr lang="en-GB" sz="1800" dirty="0">
                <a:solidFill>
                  <a:schemeClr val="tx1"/>
                </a:solidFill>
              </a:rPr>
              <a:t>/6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9C6BFC0-CF65-104D-8C79-CEBF04D8A2E2}"/>
              </a:ext>
            </a:extLst>
          </p:cNvPr>
          <p:cNvGrpSpPr/>
          <p:nvPr/>
        </p:nvGrpSpPr>
        <p:grpSpPr>
          <a:xfrm>
            <a:off x="10833504" y="-80815"/>
            <a:ext cx="1347140" cy="516884"/>
            <a:chOff x="10450109" y="-47366"/>
            <a:chExt cx="1509832" cy="481626"/>
          </a:xfrm>
        </p:grpSpPr>
        <p:pic>
          <p:nvPicPr>
            <p:cNvPr id="48" name="Picture 47" descr="Qr code&#10;&#10;Description automatically generated">
              <a:extLst>
                <a:ext uri="{FF2B5EF4-FFF2-40B4-BE49-F238E27FC236}">
                  <a16:creationId xmlns:a16="http://schemas.microsoft.com/office/drawing/2014/main" id="{1241218C-90F2-354A-8AC9-75CFC209B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56553" y="30872"/>
              <a:ext cx="403388" cy="40338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68F2FB3-4A08-3A4C-8E35-FE259F07025E}"/>
                </a:ext>
              </a:extLst>
            </p:cNvPr>
            <p:cNvSpPr txBox="1"/>
            <p:nvPr/>
          </p:nvSpPr>
          <p:spPr>
            <a:xfrm>
              <a:off x="10450109" y="-47366"/>
              <a:ext cx="1308138" cy="344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Abstract QR</a:t>
              </a:r>
              <a:r>
                <a:rPr lang="en-GB" dirty="0">
                  <a:solidFill>
                    <a:schemeClr val="bg1"/>
                  </a:solidFill>
                </a:rPr>
                <a:t>: 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4728E3-6578-B04E-8F55-38ED5367340C}"/>
              </a:ext>
            </a:extLst>
          </p:cNvPr>
          <p:cNvCxnSpPr>
            <a:cxnSpLocks/>
          </p:cNvCxnSpPr>
          <p:nvPr/>
        </p:nvCxnSpPr>
        <p:spPr>
          <a:xfrm>
            <a:off x="139854" y="0"/>
            <a:ext cx="20564" cy="685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31BBC67-DD28-3D47-BD8C-763FFB1B5611}"/>
              </a:ext>
            </a:extLst>
          </p:cNvPr>
          <p:cNvGrpSpPr/>
          <p:nvPr/>
        </p:nvGrpSpPr>
        <p:grpSpPr>
          <a:xfrm>
            <a:off x="4182276" y="119240"/>
            <a:ext cx="7998368" cy="6435093"/>
            <a:chOff x="4182276" y="119240"/>
            <a:chExt cx="7998368" cy="643509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57F7A30-B134-AB45-8DEF-F901196DC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82276" y="488572"/>
              <a:ext cx="7349452" cy="606576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71C7F9-9C94-494D-A103-12CDA16A6726}"/>
                </a:ext>
              </a:extLst>
            </p:cNvPr>
            <p:cNvSpPr txBox="1"/>
            <p:nvPr/>
          </p:nvSpPr>
          <p:spPr>
            <a:xfrm>
              <a:off x="6052045" y="119240"/>
              <a:ext cx="61285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u="sng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Scatter plot line of regression slope values  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15DAAE1-7A1F-B04C-9484-FC556438A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929" y="81471"/>
            <a:ext cx="1412119" cy="460161"/>
          </a:xfrm>
          <a:prstGeom prst="rect">
            <a:avLst/>
          </a:prstGeom>
        </p:spPr>
      </p:pic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C5BBFACF-B0EE-B141-899C-1B52BDDE4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714106"/>
              </p:ext>
            </p:extLst>
          </p:nvPr>
        </p:nvGraphicFramePr>
        <p:xfrm>
          <a:off x="338346" y="1147137"/>
          <a:ext cx="3525453" cy="468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143">
                  <a:extLst>
                    <a:ext uri="{9D8B030D-6E8A-4147-A177-3AD203B41FA5}">
                      <a16:colId xmlns:a16="http://schemas.microsoft.com/office/drawing/2014/main" val="3452038602"/>
                    </a:ext>
                  </a:extLst>
                </a:gridCol>
                <a:gridCol w="1675310">
                  <a:extLst>
                    <a:ext uri="{9D8B030D-6E8A-4147-A177-3AD203B41FA5}">
                      <a16:colId xmlns:a16="http://schemas.microsoft.com/office/drawing/2014/main" val="3751802007"/>
                    </a:ext>
                  </a:extLst>
                </a:gridCol>
              </a:tblGrid>
              <a:tr h="10644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PRIMAVERA CMIP6 </a:t>
                      </a:r>
                      <a:r>
                        <a:rPr lang="en-GB" sz="1600" b="0" dirty="0" err="1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HighResMIP</a:t>
                      </a:r>
                      <a:endParaRPr lang="en-GB" sz="1600" b="0" dirty="0">
                        <a:solidFill>
                          <a:schemeClr val="accent4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Global Climate Models  </a:t>
                      </a:r>
                      <a:endParaRPr lang="en-GB" sz="1600" b="0" i="0" dirty="0">
                        <a:solidFill>
                          <a:schemeClr val="accent4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2485" marR="122485" marT="61243" marB="612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FFC000"/>
                          </a:solidFill>
                        </a:rPr>
                        <a:t>Horizontal atmospheric mesh spacing (above 50</a:t>
                      </a:r>
                      <a:r>
                        <a:rPr lang="en-GB" sz="1600" b="0" kern="1200" dirty="0">
                          <a:solidFill>
                            <a:srgbClr val="FFC000"/>
                          </a:solidFill>
                          <a:effectLst/>
                        </a:rPr>
                        <a:t>°N)</a:t>
                      </a:r>
                      <a:endParaRPr lang="en-GB" sz="1600" b="0" i="0" kern="1200" dirty="0">
                        <a:solidFill>
                          <a:srgbClr val="FFC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2485" marR="122485" marT="61243" marB="61243"/>
                </a:tc>
                <a:extLst>
                  <a:ext uri="{0D108BD9-81ED-4DB2-BD59-A6C34878D82A}">
                    <a16:rowId xmlns:a16="http://schemas.microsoft.com/office/drawing/2014/main" val="2980448418"/>
                  </a:ext>
                </a:extLst>
              </a:tr>
              <a:tr h="1110569">
                <a:tc>
                  <a:txBody>
                    <a:bodyPr/>
                    <a:lstStyle/>
                    <a:p>
                      <a:pPr algn="ctr"/>
                      <a:r>
                        <a:rPr lang="en-GB" sz="1500" b="0" u="none" kern="1200" dirty="0">
                          <a:solidFill>
                            <a:schemeClr val="tx1"/>
                          </a:solidFill>
                          <a:effectLst/>
                        </a:rPr>
                        <a:t>HadGEM3-GC3.1 </a:t>
                      </a:r>
                    </a:p>
                    <a:p>
                      <a:pPr algn="ctr"/>
                      <a:r>
                        <a:rPr lang="en-GB" sz="1500" b="0" kern="1200" dirty="0">
                          <a:solidFill>
                            <a:schemeClr val="tx1"/>
                          </a:solidFill>
                          <a:effectLst/>
                        </a:rPr>
                        <a:t>(from the UK Met. Office)</a:t>
                      </a:r>
                      <a:endParaRPr lang="en-GB" sz="15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2485" marR="122485" marT="61243" marB="612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25km (HH,HM) </a:t>
                      </a:r>
                    </a:p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 60km (MM)</a:t>
                      </a:r>
                    </a:p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135km (LM,LL)</a:t>
                      </a:r>
                      <a:endParaRPr lang="en-GB" sz="15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2485" marR="122485" marT="61243" marB="61243"/>
                </a:tc>
                <a:extLst>
                  <a:ext uri="{0D108BD9-81ED-4DB2-BD59-A6C34878D82A}">
                    <a16:rowId xmlns:a16="http://schemas.microsoft.com/office/drawing/2014/main" val="226312192"/>
                  </a:ext>
                </a:extLst>
              </a:tr>
              <a:tr h="1171823">
                <a:tc>
                  <a:txBody>
                    <a:bodyPr/>
                    <a:lstStyle/>
                    <a:p>
                      <a:pPr algn="ctr"/>
                      <a:r>
                        <a:rPr lang="en-GB" sz="1500" b="0" u="none" kern="1200" dirty="0">
                          <a:solidFill>
                            <a:schemeClr val="tx1"/>
                          </a:solidFill>
                          <a:effectLst/>
                        </a:rPr>
                        <a:t>EC-Earth</a:t>
                      </a:r>
                    </a:p>
                    <a:p>
                      <a:pPr algn="ctr"/>
                      <a:r>
                        <a:rPr lang="en-GB" sz="1500" b="0" kern="1200" dirty="0">
                          <a:solidFill>
                            <a:schemeClr val="tx1"/>
                          </a:solidFill>
                          <a:effectLst/>
                        </a:rPr>
                        <a:t>(from a collection of European institutions)</a:t>
                      </a:r>
                      <a:endParaRPr lang="en-GB" sz="15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2485" marR="122485" marT="61243" marB="612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36km (3P-HR),</a:t>
                      </a:r>
                    </a:p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 71km (3P)</a:t>
                      </a:r>
                      <a:endParaRPr lang="en-GB" sz="15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2485" marR="122485" marT="61243" marB="61243"/>
                </a:tc>
                <a:extLst>
                  <a:ext uri="{0D108BD9-81ED-4DB2-BD59-A6C34878D82A}">
                    <a16:rowId xmlns:a16="http://schemas.microsoft.com/office/drawing/2014/main" val="1074177264"/>
                  </a:ext>
                </a:extLst>
              </a:tr>
              <a:tr h="10631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u="none" kern="1200" dirty="0">
                          <a:solidFill>
                            <a:schemeClr val="tx1"/>
                          </a:solidFill>
                          <a:effectLst/>
                        </a:rPr>
                        <a:t>MPI-ESMI-2</a:t>
                      </a:r>
                      <a:r>
                        <a:rPr lang="en-GB" sz="15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kern="1200" dirty="0">
                          <a:solidFill>
                            <a:schemeClr val="tx1"/>
                          </a:solidFill>
                          <a:effectLst/>
                        </a:rPr>
                        <a:t>(from the the Max-Planck Institute)</a:t>
                      </a:r>
                      <a:endParaRPr lang="en-GB" sz="15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2485" marR="122485" marT="61243" marB="612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34km (XR), </a:t>
                      </a:r>
                    </a:p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67km (HR)</a:t>
                      </a:r>
                      <a:endParaRPr lang="en-GB" sz="15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2485" marR="122485" marT="61243" marB="61243"/>
                </a:tc>
                <a:extLst>
                  <a:ext uri="{0D108BD9-81ED-4DB2-BD59-A6C34878D82A}">
                    <a16:rowId xmlns:a16="http://schemas.microsoft.com/office/drawing/2014/main" val="1652388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514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7003233-DD2C-BC44-89BF-F07C521CDE70}"/>
              </a:ext>
            </a:extLst>
          </p:cNvPr>
          <p:cNvSpPr txBox="1"/>
          <p:nvPr/>
        </p:nvSpPr>
        <p:spPr>
          <a:xfrm>
            <a:off x="-11141" y="0"/>
            <a:ext cx="4111391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CB71EB-B6AF-E34C-A6D3-ACD84A7C7AC0}"/>
              </a:ext>
            </a:extLst>
          </p:cNvPr>
          <p:cNvSpPr txBox="1"/>
          <p:nvPr/>
        </p:nvSpPr>
        <p:spPr>
          <a:xfrm>
            <a:off x="7988808" y="4535424"/>
            <a:ext cx="3364992" cy="1609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6EED90-307A-4AAC-97CD-CF1D49B8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7E08D5E7-D210-CD4A-92CF-102EFF7E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444" y="6492875"/>
            <a:ext cx="2743200" cy="365125"/>
          </a:xfrm>
        </p:spPr>
        <p:txBody>
          <a:bodyPr/>
          <a:lstStyle/>
          <a:p>
            <a:r>
              <a:rPr lang="en-GB" sz="1600" dirty="0">
                <a:solidFill>
                  <a:schemeClr val="tx1"/>
                </a:solidFill>
              </a:rPr>
              <a:t>Slide</a:t>
            </a:r>
            <a:r>
              <a:rPr lang="en-GB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fld id="{763A272D-0CDA-7943-809B-A505D3600AE5}" type="slidenum">
              <a:rPr lang="en-GB" sz="1800" smtClean="0">
                <a:solidFill>
                  <a:schemeClr val="tx1"/>
                </a:solidFill>
              </a:rPr>
              <a:t>6</a:t>
            </a:fld>
            <a:r>
              <a:rPr lang="en-GB" sz="1800" dirty="0">
                <a:solidFill>
                  <a:schemeClr val="tx1"/>
                </a:solidFill>
              </a:rPr>
              <a:t>/6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EE4EDFA-76E3-6540-B32A-20AF73F5D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29" y="81471"/>
            <a:ext cx="1412119" cy="46016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9C6BFC0-CF65-104D-8C79-CEBF04D8A2E2}"/>
              </a:ext>
            </a:extLst>
          </p:cNvPr>
          <p:cNvGrpSpPr/>
          <p:nvPr/>
        </p:nvGrpSpPr>
        <p:grpSpPr>
          <a:xfrm>
            <a:off x="10833504" y="-80815"/>
            <a:ext cx="1347140" cy="516884"/>
            <a:chOff x="10450109" y="-47366"/>
            <a:chExt cx="1509832" cy="481626"/>
          </a:xfrm>
        </p:grpSpPr>
        <p:pic>
          <p:nvPicPr>
            <p:cNvPr id="48" name="Picture 47" descr="Qr code&#10;&#10;Description automatically generated">
              <a:extLst>
                <a:ext uri="{FF2B5EF4-FFF2-40B4-BE49-F238E27FC236}">
                  <a16:creationId xmlns:a16="http://schemas.microsoft.com/office/drawing/2014/main" id="{1241218C-90F2-354A-8AC9-75CFC209B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56553" y="30872"/>
              <a:ext cx="403388" cy="40338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68F2FB3-4A08-3A4C-8E35-FE259F07025E}"/>
                </a:ext>
              </a:extLst>
            </p:cNvPr>
            <p:cNvSpPr txBox="1"/>
            <p:nvPr/>
          </p:nvSpPr>
          <p:spPr>
            <a:xfrm>
              <a:off x="10450109" y="-47366"/>
              <a:ext cx="1308138" cy="344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Abstract QR</a:t>
              </a:r>
              <a:r>
                <a:rPr lang="en-GB" dirty="0">
                  <a:solidFill>
                    <a:schemeClr val="bg1"/>
                  </a:solidFill>
                </a:rPr>
                <a:t>: 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4728E3-6578-B04E-8F55-38ED5367340C}"/>
              </a:ext>
            </a:extLst>
          </p:cNvPr>
          <p:cNvCxnSpPr>
            <a:cxnSpLocks/>
          </p:cNvCxnSpPr>
          <p:nvPr/>
        </p:nvCxnSpPr>
        <p:spPr>
          <a:xfrm>
            <a:off x="139854" y="0"/>
            <a:ext cx="20564" cy="685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31BBC67-DD28-3D47-BD8C-763FFB1B5611}"/>
              </a:ext>
            </a:extLst>
          </p:cNvPr>
          <p:cNvGrpSpPr/>
          <p:nvPr/>
        </p:nvGrpSpPr>
        <p:grpSpPr>
          <a:xfrm>
            <a:off x="4182276" y="119240"/>
            <a:ext cx="7998368" cy="6435093"/>
            <a:chOff x="4182276" y="119240"/>
            <a:chExt cx="7998368" cy="643509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57F7A30-B134-AB45-8DEF-F901196DC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82276" y="488572"/>
              <a:ext cx="7349452" cy="606576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71C7F9-9C94-494D-A103-12CDA16A6726}"/>
                </a:ext>
              </a:extLst>
            </p:cNvPr>
            <p:cNvSpPr txBox="1"/>
            <p:nvPr/>
          </p:nvSpPr>
          <p:spPr>
            <a:xfrm>
              <a:off x="6052045" y="119240"/>
              <a:ext cx="61285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u="sng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Scatter plot line of regression slope values 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0AA65C9-9387-D24A-A2FA-E97AC494E5C6}"/>
              </a:ext>
            </a:extLst>
          </p:cNvPr>
          <p:cNvSpPr txBox="1"/>
          <p:nvPr/>
        </p:nvSpPr>
        <p:spPr>
          <a:xfrm>
            <a:off x="201607" y="2175177"/>
            <a:ext cx="3624163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33C6BE-832D-7749-B012-DD7BDD53A182}"/>
              </a:ext>
            </a:extLst>
          </p:cNvPr>
          <p:cNvSpPr txBox="1"/>
          <p:nvPr/>
        </p:nvSpPr>
        <p:spPr>
          <a:xfrm>
            <a:off x="235484" y="3100049"/>
            <a:ext cx="339438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en-GB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076148-1A3B-DA43-A705-7C7274D97740}"/>
              </a:ext>
            </a:extLst>
          </p:cNvPr>
          <p:cNvGrpSpPr/>
          <p:nvPr/>
        </p:nvGrpSpPr>
        <p:grpSpPr>
          <a:xfrm>
            <a:off x="288160" y="712420"/>
            <a:ext cx="3812090" cy="5979714"/>
            <a:chOff x="288160" y="712420"/>
            <a:chExt cx="3812090" cy="597971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2F0D51-350E-434E-BD82-2F14543CA0F5}"/>
                </a:ext>
              </a:extLst>
            </p:cNvPr>
            <p:cNvSpPr txBox="1"/>
            <p:nvPr/>
          </p:nvSpPr>
          <p:spPr>
            <a:xfrm>
              <a:off x="413190" y="712420"/>
              <a:ext cx="368706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rgbClr val="FFC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Concluding points </a:t>
              </a:r>
              <a:endParaRPr lang="en-GB" sz="2000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CD9A8F4-674E-3A41-9710-B716C4C8E120}"/>
                </a:ext>
              </a:extLst>
            </p:cNvPr>
            <p:cNvGrpSpPr/>
            <p:nvPr/>
          </p:nvGrpSpPr>
          <p:grpSpPr>
            <a:xfrm>
              <a:off x="288160" y="1281113"/>
              <a:ext cx="3584692" cy="5411021"/>
              <a:chOff x="288160" y="1281113"/>
              <a:chExt cx="3584692" cy="5411021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029214-44ED-C74C-BA65-4B377B0E809F}"/>
                  </a:ext>
                </a:extLst>
              </p:cNvPr>
              <p:cNvSpPr txBox="1"/>
              <p:nvPr/>
            </p:nvSpPr>
            <p:spPr>
              <a:xfrm>
                <a:off x="288160" y="5045529"/>
                <a:ext cx="3446568" cy="164660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sz="17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7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700" b="1" dirty="0">
                    <a:solidFill>
                      <a:schemeClr val="accent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MAM</a:t>
                </a:r>
                <a:r>
                  <a:rPr lang="en-GB" sz="17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EC-Earth and HadGEM-GC3.1 similar, MPI-ESM1-2  median +1.81 +/- 5.02 %/°C.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AFBA2A-C960-DF40-9C70-83572AFC8653}"/>
                  </a:ext>
                </a:extLst>
              </p:cNvPr>
              <p:cNvSpPr txBox="1"/>
              <p:nvPr/>
            </p:nvSpPr>
            <p:spPr>
              <a:xfrm>
                <a:off x="352476" y="1281113"/>
                <a:ext cx="332367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All GMC’s suggest a positive slope for all seasons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8BCDFA-9F71-F349-8EA9-5574624E4C9F}"/>
                  </a:ext>
                </a:extLst>
              </p:cNvPr>
              <p:cNvSpPr txBox="1"/>
              <p:nvPr/>
            </p:nvSpPr>
            <p:spPr>
              <a:xfrm>
                <a:off x="311346" y="2150069"/>
                <a:ext cx="356150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b="1" dirty="0">
                    <a:solidFill>
                      <a:schemeClr val="accent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 </a:t>
                </a:r>
                <a:r>
                  <a:rPr lang="en-GB" sz="18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has the steepest slope, with median of +19.37 %/°C.  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7AB3B37-BC1E-3F47-AEE0-D063B9D6CE59}"/>
                  </a:ext>
                </a:extLst>
              </p:cNvPr>
              <p:cNvSpPr txBox="1"/>
              <p:nvPr/>
            </p:nvSpPr>
            <p:spPr>
              <a:xfrm>
                <a:off x="317510" y="2766115"/>
                <a:ext cx="350826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b="1" dirty="0">
                    <a:solidFill>
                      <a:schemeClr val="accent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JJA </a:t>
                </a:r>
                <a:r>
                  <a:rPr lang="en-GB" sz="18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has large model variability.  EC-Earth median of +21.99 %/°C.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F99D655-5D1D-D842-B1F9-95E1C211F942}"/>
                  </a:ext>
                </a:extLst>
              </p:cNvPr>
              <p:cNvSpPr txBox="1"/>
              <p:nvPr/>
            </p:nvSpPr>
            <p:spPr>
              <a:xfrm>
                <a:off x="317510" y="4225836"/>
                <a:ext cx="350826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b="1" dirty="0">
                    <a:solidFill>
                      <a:schemeClr val="accent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DJF</a:t>
                </a:r>
                <a:r>
                  <a:rPr lang="en-GB" sz="1800" b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18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has less variability. Median of +11.88 %/°C  (similar to JJA average).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168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9CB71EB-B6AF-E34C-A6D3-ACD84A7C7AC0}"/>
              </a:ext>
            </a:extLst>
          </p:cNvPr>
          <p:cNvSpPr txBox="1"/>
          <p:nvPr/>
        </p:nvSpPr>
        <p:spPr>
          <a:xfrm>
            <a:off x="7988808" y="4535424"/>
            <a:ext cx="3364992" cy="1609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6EED90-307A-4AAC-97CD-CF1D49B8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7E08D5E7-D210-CD4A-92CF-102EFF7E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1158" y="6407604"/>
            <a:ext cx="2743200" cy="365125"/>
          </a:xfrm>
        </p:spPr>
        <p:txBody>
          <a:bodyPr/>
          <a:lstStyle/>
          <a:p>
            <a:r>
              <a:rPr lang="en-GB" sz="1800" dirty="0">
                <a:solidFill>
                  <a:schemeClr val="bg1">
                    <a:lumMod val="85000"/>
                  </a:schemeClr>
                </a:solidFill>
              </a:rPr>
              <a:t>Slide </a:t>
            </a:r>
            <a:fld id="{763A272D-0CDA-7943-809B-A505D3600AE5}" type="slidenum">
              <a:rPr lang="en-GB" sz="1800" smtClean="0">
                <a:solidFill>
                  <a:schemeClr val="bg1">
                    <a:lumMod val="85000"/>
                  </a:schemeClr>
                </a:solidFill>
              </a:rPr>
              <a:t>7</a:t>
            </a:fld>
            <a:r>
              <a:rPr lang="en-GB" sz="1800" dirty="0">
                <a:solidFill>
                  <a:schemeClr val="bg1">
                    <a:lumMod val="85000"/>
                  </a:schemeClr>
                </a:solidFill>
              </a:rPr>
              <a:t>/6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4715D5D-FECD-8840-B0D7-88FD41A10511}"/>
              </a:ext>
            </a:extLst>
          </p:cNvPr>
          <p:cNvCxnSpPr>
            <a:cxnSpLocks/>
          </p:cNvCxnSpPr>
          <p:nvPr/>
        </p:nvCxnSpPr>
        <p:spPr>
          <a:xfrm>
            <a:off x="347539" y="0"/>
            <a:ext cx="20564" cy="685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3EE4EDFA-76E3-6540-B32A-20AF73F5D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18" y="89128"/>
            <a:ext cx="1412119" cy="46016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9C6BFC0-CF65-104D-8C79-CEBF04D8A2E2}"/>
              </a:ext>
            </a:extLst>
          </p:cNvPr>
          <p:cNvGrpSpPr/>
          <p:nvPr/>
        </p:nvGrpSpPr>
        <p:grpSpPr>
          <a:xfrm>
            <a:off x="10190364" y="-16298"/>
            <a:ext cx="1953994" cy="593579"/>
            <a:chOff x="10190364" y="-16298"/>
            <a:chExt cx="1953994" cy="593579"/>
          </a:xfrm>
        </p:grpSpPr>
        <p:pic>
          <p:nvPicPr>
            <p:cNvPr id="48" name="Picture 47" descr="Qr code&#10;&#10;Description automatically generated">
              <a:extLst>
                <a:ext uri="{FF2B5EF4-FFF2-40B4-BE49-F238E27FC236}">
                  <a16:creationId xmlns:a16="http://schemas.microsoft.com/office/drawing/2014/main" id="{1241218C-90F2-354A-8AC9-75CFC209B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02482" y="35405"/>
              <a:ext cx="541876" cy="54187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68F2FB3-4A08-3A4C-8E35-FE259F07025E}"/>
                </a:ext>
              </a:extLst>
            </p:cNvPr>
            <p:cNvSpPr txBox="1"/>
            <p:nvPr/>
          </p:nvSpPr>
          <p:spPr>
            <a:xfrm>
              <a:off x="10190364" y="-16298"/>
              <a:ext cx="14121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Abstract QR: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AF90E9-989D-8A4A-BABC-BFE56745A49C}"/>
              </a:ext>
            </a:extLst>
          </p:cNvPr>
          <p:cNvSpPr txBox="1"/>
          <p:nvPr/>
        </p:nvSpPr>
        <p:spPr>
          <a:xfrm>
            <a:off x="589518" y="6407604"/>
            <a:ext cx="5230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details: </a:t>
            </a:r>
            <a:r>
              <a:rPr lang="en-GB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i.h.smith@pgr.reading.ac.uk</a:t>
            </a:r>
            <a:endParaRPr lang="en-GB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EC8F44-9D62-CA4D-97F0-3D23772DE17B}"/>
              </a:ext>
            </a:extLst>
          </p:cNvPr>
          <p:cNvSpPr txBox="1"/>
          <p:nvPr/>
        </p:nvSpPr>
        <p:spPr>
          <a:xfrm>
            <a:off x="562158" y="964609"/>
            <a:ext cx="2494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work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4734C7-FCED-5546-A36B-16E3D1D36EFC}"/>
              </a:ext>
            </a:extLst>
          </p:cNvPr>
          <p:cNvSpPr txBox="1"/>
          <p:nvPr/>
        </p:nvSpPr>
        <p:spPr>
          <a:xfrm>
            <a:off x="641334" y="2322576"/>
            <a:ext cx="7464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in CAT events, but what does that mean?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there be more patches of turbulence over NA?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each patch of CAT increase in magnitude/size?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E67E66-6305-084E-B70B-668FBC296841}"/>
              </a:ext>
            </a:extLst>
          </p:cNvPr>
          <p:cNvSpPr txBox="1"/>
          <p:nvPr/>
        </p:nvSpPr>
        <p:spPr>
          <a:xfrm>
            <a:off x="589518" y="1595372"/>
            <a:ext cx="60994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Comparisons with other variables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3ABC72-33D3-584A-98E5-FE70F529FE6F}"/>
              </a:ext>
            </a:extLst>
          </p:cNvPr>
          <p:cNvGrpSpPr/>
          <p:nvPr/>
        </p:nvGrpSpPr>
        <p:grpSpPr>
          <a:xfrm>
            <a:off x="801426" y="3862736"/>
            <a:ext cx="10240292" cy="2208370"/>
            <a:chOff x="768916" y="3552171"/>
            <a:chExt cx="10240292" cy="220837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16BD37C-BD6C-3745-AE00-9AE1873301A6}"/>
                </a:ext>
              </a:extLst>
            </p:cNvPr>
            <p:cNvSpPr txBox="1"/>
            <p:nvPr/>
          </p:nvSpPr>
          <p:spPr>
            <a:xfrm>
              <a:off x="768916" y="5109263"/>
              <a:ext cx="4273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chemeClr val="bg1"/>
                  </a:solidFill>
                </a:rPr>
                <a:t>Thank you for listening. </a:t>
              </a:r>
            </a:p>
          </p:txBody>
        </p:sp>
        <p:pic>
          <p:nvPicPr>
            <p:cNvPr id="4" name="Picture 3" descr="Qr code&#10;&#10;Description automatically generated">
              <a:extLst>
                <a:ext uri="{FF2B5EF4-FFF2-40B4-BE49-F238E27FC236}">
                  <a16:creationId xmlns:a16="http://schemas.microsoft.com/office/drawing/2014/main" id="{20508090-846A-AF4C-AD8A-F98975AF7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7921" y="3999673"/>
              <a:ext cx="1760868" cy="176086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89FF65-1142-FD47-A610-C930617A467D}"/>
                </a:ext>
              </a:extLst>
            </p:cNvPr>
            <p:cNvSpPr txBox="1"/>
            <p:nvPr/>
          </p:nvSpPr>
          <p:spPr>
            <a:xfrm>
              <a:off x="8987501" y="3552171"/>
              <a:ext cx="2021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u="sng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LinkedIn QR 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97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0DF704-CBAB-F94E-97DA-10F4800C4A91}"/>
              </a:ext>
            </a:extLst>
          </p:cNvPr>
          <p:cNvSpPr txBox="1"/>
          <p:nvPr/>
        </p:nvSpPr>
        <p:spPr>
          <a:xfrm>
            <a:off x="364361" y="917912"/>
            <a:ext cx="11515019" cy="59400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>
                <a:solidFill>
                  <a:srgbClr val="0070C0"/>
                </a:solidFill>
              </a:rPr>
              <a:t>Negative Richardson Number.*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/>
              <a:t>Magnitude of vertical shear of horizontal wind.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>
                <a:solidFill>
                  <a:srgbClr val="0070C0"/>
                </a:solidFill>
              </a:rPr>
              <a:t>Colson-Panofsky Index.*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/>
              <a:t>Frontogenesis function.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/>
              <a:t>Brown Index.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/>
              <a:t>Brown Energy Dissipation Rate.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>
                <a:solidFill>
                  <a:srgbClr val="0070C0"/>
                </a:solidFill>
              </a:rPr>
              <a:t>Variant 1 of Ellrods Turbulence Index.*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>
                <a:solidFill>
                  <a:srgbClr val="0070C0"/>
                </a:solidFill>
              </a:rPr>
              <a:t>Variant 2 of Ellrods Turbulence Index.*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/>
              <a:t>Flow Deformation.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/>
              <a:t>Flow Deformation  x Wind Speed.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/>
              <a:t>Vertical Relative Vorticity Squared.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>
                <a:solidFill>
                  <a:srgbClr val="0070C0"/>
                </a:solidFill>
              </a:rPr>
              <a:t>Horizontal Temperature Gradient.*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/>
              <a:t>Wind Speed.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/>
              <a:t>Wind Speed times Directional Shear.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/>
              <a:t>Flow deformation x Vertical Temp Gradient.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>
                <a:solidFill>
                  <a:srgbClr val="0070C0"/>
                </a:solidFill>
              </a:rPr>
              <a:t>Magnitude of Residual of non-linear balance equation*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/>
              <a:t>Magnitude of Horizontal Divergence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/>
              <a:t>Negative Absolute Vorticity Advection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/>
              <a:t>Magnitude of Relative Vorticity Advection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>
                <a:solidFill>
                  <a:srgbClr val="0070C0"/>
                </a:solidFill>
              </a:rPr>
              <a:t>Version 1 of North Carolina State University Index*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/>
              <a:t>Potential Vorticity </a:t>
            </a:r>
          </a:p>
          <a:p>
            <a:endParaRPr lang="en-GB" sz="2000" dirty="0"/>
          </a:p>
          <a:p>
            <a:pPr marL="342900" indent="-342900">
              <a:buFontTx/>
              <a:buAutoNum type="arabicPeriod"/>
            </a:pPr>
            <a:endParaRPr lang="en-GB" sz="1700" dirty="0"/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endParaRPr lang="en-GB" sz="16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DA58E-87D1-3341-90B1-E1258DC1E6D7}"/>
              </a:ext>
            </a:extLst>
          </p:cNvPr>
          <p:cNvSpPr txBox="1"/>
          <p:nvPr/>
        </p:nvSpPr>
        <p:spPr>
          <a:xfrm>
            <a:off x="6408620" y="6492875"/>
            <a:ext cx="5329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*Used </a:t>
            </a:r>
            <a:r>
              <a:rPr lang="en-GB" sz="1700" dirty="0"/>
              <a:t>within</a:t>
            </a:r>
            <a:r>
              <a:rPr lang="en-GB" dirty="0"/>
              <a:t> the operational CAT forecast GTG system </a:t>
            </a:r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B8468D-A1CE-774D-AEC8-7DCF4FD7F8F8}"/>
              </a:ext>
            </a:extLst>
          </p:cNvPr>
          <p:cNvSpPr txBox="1">
            <a:spLocks/>
          </p:cNvSpPr>
          <p:nvPr/>
        </p:nvSpPr>
        <p:spPr>
          <a:xfrm>
            <a:off x="364361" y="-211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Additional information – CAT Diagnostics  </a:t>
            </a:r>
          </a:p>
        </p:txBody>
      </p:sp>
    </p:spTree>
    <p:extLst>
      <p:ext uri="{BB962C8B-B14F-4D97-AF65-F5344CB8AC3E}">
        <p14:creationId xmlns:p14="http://schemas.microsoft.com/office/powerpoint/2010/main" val="140678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6BDD08-91F3-5C41-B6CC-4B117F2ED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549436"/>
              </p:ext>
            </p:extLst>
          </p:nvPr>
        </p:nvGraphicFramePr>
        <p:xfrm>
          <a:off x="1774872" y="877996"/>
          <a:ext cx="8566485" cy="471302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114393">
                  <a:extLst>
                    <a:ext uri="{9D8B030D-6E8A-4147-A177-3AD203B41FA5}">
                      <a16:colId xmlns:a16="http://schemas.microsoft.com/office/drawing/2014/main" val="2448581637"/>
                    </a:ext>
                  </a:extLst>
                </a:gridCol>
                <a:gridCol w="2680731">
                  <a:extLst>
                    <a:ext uri="{9D8B030D-6E8A-4147-A177-3AD203B41FA5}">
                      <a16:colId xmlns:a16="http://schemas.microsoft.com/office/drawing/2014/main" val="436135135"/>
                    </a:ext>
                  </a:extLst>
                </a:gridCol>
                <a:gridCol w="3771361">
                  <a:extLst>
                    <a:ext uri="{9D8B030D-6E8A-4147-A177-3AD203B41FA5}">
                      <a16:colId xmlns:a16="http://schemas.microsoft.com/office/drawing/2014/main" val="2004196863"/>
                    </a:ext>
                  </a:extLst>
                </a:gridCol>
              </a:tblGrid>
              <a:tr h="1346159">
                <a:tc>
                  <a:txBody>
                    <a:bodyPr/>
                    <a:lstStyle/>
                    <a:p>
                      <a:pPr algn="ctr"/>
                      <a:r>
                        <a:rPr lang="en-GB" sz="2000" b="0" cap="all" spc="150" dirty="0">
                          <a:solidFill>
                            <a:schemeClr val="tx1"/>
                          </a:solidFill>
                        </a:rPr>
                        <a:t>Turbulence Strength </a:t>
                      </a:r>
                    </a:p>
                  </a:txBody>
                  <a:tcPr marL="124090" marR="124090" marT="124090" marB="124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cap="all" spc="150" dirty="0">
                          <a:solidFill>
                            <a:schemeClr val="tx1"/>
                          </a:solidFill>
                        </a:rPr>
                        <a:t>Energy Dissipation Rate (m</a:t>
                      </a:r>
                      <a:r>
                        <a:rPr lang="en-GB" sz="2000" b="0" cap="all" spc="150" baseline="30000" dirty="0">
                          <a:solidFill>
                            <a:schemeClr val="tx1"/>
                          </a:solidFill>
                        </a:rPr>
                        <a:t>2/3</a:t>
                      </a:r>
                      <a:r>
                        <a:rPr lang="en-GB" sz="2000" b="0" cap="all" spc="150" baseline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GB" sz="2000" b="0" cap="all" spc="150" baseline="30000" dirty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GB" sz="2000" b="0" cap="all" spc="15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2000" b="0" cap="all" spc="150" dirty="0">
                        <a:solidFill>
                          <a:schemeClr val="tx1"/>
                        </a:solidFill>
                      </a:endParaRPr>
                    </a:p>
                  </a:txBody>
                  <a:tcPr marL="124090" marR="124090" marT="124090" marB="124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cap="all" spc="150" dirty="0">
                          <a:solidFill>
                            <a:schemeClr val="tx1"/>
                          </a:solidFill>
                        </a:rPr>
                        <a:t>Percentile range (%) </a:t>
                      </a:r>
                    </a:p>
                  </a:txBody>
                  <a:tcPr marL="124090" marR="124090" marT="124090" marB="124090"/>
                </a:tc>
                <a:extLst>
                  <a:ext uri="{0D108BD9-81ED-4DB2-BD59-A6C34878D82A}">
                    <a16:rowId xmlns:a16="http://schemas.microsoft.com/office/drawing/2014/main" val="135099131"/>
                  </a:ext>
                </a:extLst>
              </a:tr>
              <a:tr h="5663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Light </a:t>
                      </a:r>
                    </a:p>
                  </a:txBody>
                  <a:tcPr marL="124090" marR="124090" marT="124090" marB="124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0.1-0.2</a:t>
                      </a:r>
                    </a:p>
                  </a:txBody>
                  <a:tcPr marL="124090" marR="124090" marT="124090" marB="1240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97.0-99.1</a:t>
                      </a:r>
                    </a:p>
                  </a:txBody>
                  <a:tcPr marL="124090" marR="124090" marT="124090" marB="124090"/>
                </a:tc>
                <a:extLst>
                  <a:ext uri="{0D108BD9-81ED-4DB2-BD59-A6C34878D82A}">
                    <a16:rowId xmlns:a16="http://schemas.microsoft.com/office/drawing/2014/main" val="719853370"/>
                  </a:ext>
                </a:extLst>
              </a:tr>
              <a:tr h="821976">
                <a:tc>
                  <a:txBody>
                    <a:bodyPr/>
                    <a:lstStyle/>
                    <a:p>
                      <a:pPr algn="ctr"/>
                      <a:r>
                        <a:rPr lang="en-GB" sz="2000" cap="none" spc="0">
                          <a:solidFill>
                            <a:schemeClr val="tx1"/>
                          </a:solidFill>
                        </a:rPr>
                        <a:t>Light to Moderate</a:t>
                      </a:r>
                    </a:p>
                  </a:txBody>
                  <a:tcPr marL="124090" marR="124090" marT="124090" marB="124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0.2-0.3</a:t>
                      </a:r>
                    </a:p>
                  </a:txBody>
                  <a:tcPr marL="124090" marR="124090" marT="124090" marB="1240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99.1-99.6</a:t>
                      </a:r>
                    </a:p>
                  </a:txBody>
                  <a:tcPr marL="124090" marR="124090" marT="124090" marB="124090"/>
                </a:tc>
                <a:extLst>
                  <a:ext uri="{0D108BD9-81ED-4DB2-BD59-A6C34878D82A}">
                    <a16:rowId xmlns:a16="http://schemas.microsoft.com/office/drawing/2014/main" val="3889020184"/>
                  </a:ext>
                </a:extLst>
              </a:tr>
              <a:tr h="566309">
                <a:tc>
                  <a:txBody>
                    <a:bodyPr/>
                    <a:lstStyle/>
                    <a:p>
                      <a:pPr algn="ctr"/>
                      <a:r>
                        <a:rPr lang="en-GB" sz="2000" cap="none" spc="0">
                          <a:solidFill>
                            <a:schemeClr val="tx1"/>
                          </a:solidFill>
                        </a:rPr>
                        <a:t>Moderate</a:t>
                      </a:r>
                    </a:p>
                  </a:txBody>
                  <a:tcPr marL="124090" marR="124090" marT="124090" marB="124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0.3-0.4</a:t>
                      </a:r>
                    </a:p>
                  </a:txBody>
                  <a:tcPr marL="124090" marR="124090" marT="124090" marB="1240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cap="none" spc="0">
                          <a:solidFill>
                            <a:schemeClr val="tx1"/>
                          </a:solidFill>
                        </a:rPr>
                        <a:t>99.6-99.8</a:t>
                      </a:r>
                    </a:p>
                  </a:txBody>
                  <a:tcPr marL="124090" marR="124090" marT="124090" marB="124090"/>
                </a:tc>
                <a:extLst>
                  <a:ext uri="{0D108BD9-81ED-4DB2-BD59-A6C34878D82A}">
                    <a16:rowId xmlns:a16="http://schemas.microsoft.com/office/drawing/2014/main" val="843310385"/>
                  </a:ext>
                </a:extLst>
              </a:tr>
              <a:tr h="821976">
                <a:tc>
                  <a:txBody>
                    <a:bodyPr/>
                    <a:lstStyle/>
                    <a:p>
                      <a:pPr algn="ctr"/>
                      <a:r>
                        <a:rPr lang="en-GB" sz="2000" cap="none" spc="0">
                          <a:solidFill>
                            <a:schemeClr val="tx1"/>
                          </a:solidFill>
                        </a:rPr>
                        <a:t>Moderate  to Severe</a:t>
                      </a:r>
                    </a:p>
                  </a:txBody>
                  <a:tcPr marL="124090" marR="124090" marT="124090" marB="124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0.4-0.5</a:t>
                      </a:r>
                    </a:p>
                  </a:txBody>
                  <a:tcPr marL="124090" marR="124090" marT="124090" marB="1240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99.8-99.9</a:t>
                      </a:r>
                    </a:p>
                  </a:txBody>
                  <a:tcPr marL="124090" marR="124090" marT="124090" marB="124090"/>
                </a:tc>
                <a:extLst>
                  <a:ext uri="{0D108BD9-81ED-4DB2-BD59-A6C34878D82A}">
                    <a16:rowId xmlns:a16="http://schemas.microsoft.com/office/drawing/2014/main" val="1768903800"/>
                  </a:ext>
                </a:extLst>
              </a:tr>
              <a:tr h="5544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Severe</a:t>
                      </a:r>
                    </a:p>
                  </a:txBody>
                  <a:tcPr marL="124090" marR="124090" marT="124090" marB="1240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&gt;0.5</a:t>
                      </a:r>
                    </a:p>
                  </a:txBody>
                  <a:tcPr marL="124090" marR="124090" marT="124090" marB="1240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99.9-100</a:t>
                      </a:r>
                    </a:p>
                  </a:txBody>
                  <a:tcPr marL="124090" marR="124090" marT="124090" marB="124090"/>
                </a:tc>
                <a:extLst>
                  <a:ext uri="{0D108BD9-81ED-4DB2-BD59-A6C34878D82A}">
                    <a16:rowId xmlns:a16="http://schemas.microsoft.com/office/drawing/2014/main" val="254417531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A3EDC36-A81E-AD44-A31A-115879615601}"/>
              </a:ext>
            </a:extLst>
          </p:cNvPr>
          <p:cNvSpPr txBox="1"/>
          <p:nvPr/>
        </p:nvSpPr>
        <p:spPr>
          <a:xfrm>
            <a:off x="2021079" y="5809839"/>
            <a:ext cx="75707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Table 1: Turbulence severities, their rate of energy dissipation and the associated percentile range in each CAT index. </a:t>
            </a:r>
            <a:r>
              <a:rPr lang="en-GB" sz="1700" i="1" dirty="0"/>
              <a:t>(Williams, 2016)</a:t>
            </a:r>
            <a:r>
              <a:rPr lang="en-GB" sz="1700" dirty="0"/>
              <a:t> </a:t>
            </a: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6741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3879</TotalTime>
  <Words>898</Words>
  <Application>Microsoft Macintosh PowerPoint</Application>
  <PresentationFormat>Widescreen</PresentationFormat>
  <Paragraphs>159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Office Theme</vt:lpstr>
      <vt:lpstr>PowerPoint Presentation</vt:lpstr>
      <vt:lpstr>Using high-resolution climate models to predict increases in atmospheric turbulence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high-resolution climate models to predict increases in atmospheric turbulence</dc:title>
  <dc:creator>Isabel Smith</dc:creator>
  <cp:lastModifiedBy>Isabel Smith</cp:lastModifiedBy>
  <cp:revision>30</cp:revision>
  <dcterms:created xsi:type="dcterms:W3CDTF">2022-04-30T16:49:31Z</dcterms:created>
  <dcterms:modified xsi:type="dcterms:W3CDTF">2022-05-26T21:35:33Z</dcterms:modified>
</cp:coreProperties>
</file>