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7" r:id="rId3"/>
    <p:sldId id="262" r:id="rId4"/>
    <p:sldId id="260" r:id="rId5"/>
    <p:sldId id="264" r:id="rId6"/>
    <p:sldId id="265" r:id="rId7"/>
    <p:sldId id="266" r:id="rId8"/>
    <p:sldId id="270" r:id="rId9"/>
    <p:sldId id="271" r:id="rId10"/>
    <p:sldId id="275" r:id="rId11"/>
    <p:sldId id="267" r:id="rId12"/>
    <p:sldId id="277" r:id="rId13"/>
    <p:sldId id="276" r:id="rId14"/>
    <p:sldId id="273" r:id="rId15"/>
    <p:sldId id="278" r:id="rId16"/>
    <p:sldId id="269" r:id="rId17"/>
    <p:sldId id="272" r:id="rId18"/>
    <p:sldId id="274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CC"/>
    <a:srgbClr val="FF0000"/>
    <a:srgbClr val="FFFFFF"/>
    <a:srgbClr val="FFCCCC"/>
    <a:srgbClr val="DDDDDD"/>
    <a:srgbClr val="D9D9D9"/>
    <a:srgbClr val="00589C"/>
    <a:srgbClr val="E3E4E6"/>
    <a:srgbClr val="00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5" autoAdjust="0"/>
    <p:restoredTop sz="94695" autoAdjust="0"/>
  </p:normalViewPr>
  <p:slideViewPr>
    <p:cSldViewPr snapToGrid="0">
      <p:cViewPr varScale="1">
        <p:scale>
          <a:sx n="111" d="100"/>
          <a:sy n="111" d="100"/>
        </p:scale>
        <p:origin x="19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D3CB538-0173-4CE0-97E7-F5723E372C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1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fld id="{9CADD514-2F19-49EC-9F97-6030E98F95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7598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D514-2F19-49EC-9F97-6030E98F956C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330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3" y="60864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10" descr="GFZ-LogoNeu_dt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2" descr="Helmholtz_Logo_single_weiss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570663"/>
            <a:ext cx="10541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62200"/>
            <a:ext cx="8839200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7491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C0CCF-E615-4C18-9639-30DE05F7FF7F}" type="slidenum">
              <a:rPr lang="de-DE" altLang="de-DE"/>
              <a:pPr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7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343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6A47-02CB-4045-864F-A782E5FE4B4A}" type="slidenum">
              <a:rPr lang="de-DE" altLang="de-DE"/>
              <a:pPr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C967E-961E-4F47-AAA2-054D979D9EA5}" type="slidenum">
              <a:rPr lang="de-DE" altLang="de-DE"/>
              <a:pPr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5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E348A-C350-4F10-83E8-CFBB437BEF2B}" type="slidenum">
              <a:rPr lang="de-DE" altLang="de-DE"/>
              <a:pPr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1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C7C3A-A3FC-4AE8-8AE8-ED859FA76663}" type="slidenum">
              <a:rPr lang="de-DE" altLang="de-DE"/>
              <a:pPr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4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5F25A-5F2A-4E86-97D1-9605185BEEFC}" type="slidenum">
              <a:rPr lang="de-DE" altLang="de-DE"/>
              <a:pPr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8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839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16688"/>
            <a:ext cx="5410200" cy="3413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16688"/>
            <a:ext cx="838200" cy="3413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17B12FDB-478E-4DDC-8B84-C039908C1B88}" type="slidenum">
              <a:rPr lang="de-DE" altLang="de-DE"/>
              <a:pPr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6086475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Picture 21" descr="GFZ-LogoNeu_dt_4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3313"/>
            <a:ext cx="827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5" descr="Helmholtz_Logo_CMYK_DE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52588"/>
          <a:stretch>
            <a:fillRect/>
          </a:stretch>
        </p:blipFill>
        <p:spPr bwMode="auto">
          <a:xfrm>
            <a:off x="7759700" y="6451600"/>
            <a:ext cx="12842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60" y="260059"/>
            <a:ext cx="860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Microbial survival through high metabolic rates in a deep and hot </a:t>
            </a:r>
            <a:r>
              <a:rPr lang="en-US" sz="2800" dirty="0" err="1">
                <a:solidFill>
                  <a:schemeClr val="bg1"/>
                </a:solidFill>
              </a:rPr>
              <a:t>subseafloor</a:t>
            </a:r>
            <a:r>
              <a:rPr lang="en-US" sz="2800" dirty="0">
                <a:solidFill>
                  <a:schemeClr val="bg1"/>
                </a:solidFill>
              </a:rPr>
              <a:t> environment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C8A20A-F33A-51EF-8D7B-02DDF3FE4A61}"/>
              </a:ext>
            </a:extLst>
          </p:cNvPr>
          <p:cNvSpPr txBox="1"/>
          <p:nvPr/>
        </p:nvSpPr>
        <p:spPr>
          <a:xfrm>
            <a:off x="270547" y="1809381"/>
            <a:ext cx="8602906" cy="442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Beulig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u="sng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Schubert</a:t>
            </a:r>
            <a:r>
              <a:rPr lang="en-US" sz="1800" b="1" u="sng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R.R. Adhikari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Glombitza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V.B. Heuer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K.-U. Hinrichs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K.L. Homola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Inagaki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B.B. Jørgensen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Kallmeyer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S.J.E. Krause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Y. Morono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Sauvage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5,9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A.J. Spivack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 Treude</a:t>
            </a:r>
            <a:r>
              <a:rPr lang="en-US" sz="1800" cap="small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8,10</a:t>
            </a:r>
            <a:r>
              <a:rPr lang="en-US" sz="180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500"/>
              </a:spcAft>
            </a:pPr>
            <a:endParaRPr lang="en-US" sz="1800" cap="small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Geomicrobiology, Department of Bioscience, Aarhus University, Ny 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Munkegade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114, 8000 Aarhus C, Denmark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GFZ German Research Center for Geosciences, Section 3.7 Geomicrobiology, 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Telegrafenberg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14473 Potsdam, Germany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MARUM-Center for Marine Environmental Sciences, University of Bremen, 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Leobener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Strasse 8, 28359 Bremen, Germany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Environmental Systems Science, ETH Zürich, 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Universitätstrasse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16, 8092 Zürich, Switzerland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Graduate School of Oceanography, University of Rhode Island, Narragansett Bay Campus, 215 South Ferry Road, RI 02882, USA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Kochi Institute for Core Sample Research, Japan Agency for Marine-Earth Science and Technology (JAMSTEC), 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Nankoku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Kochi 783-8502, Japan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Mantle Drilling Promotion Office, Institute for Marine-Earth Exploration and Engineering, JAMSTEC, Yokosuka 237-0061, Japan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Earth, Planetary and Space Sciences, University of California Los Angeles, Los Angeles, CA 90095, USA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address: Department of Marine Sciences, University of Gothenburg, Carl 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Skottsbergs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gata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22B, 413 19 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Göteborg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Sweden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Atmospheric and Oceanic Sciences, University of California Los Angeles, Los Angeles, CA 90095, USA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endParaRPr lang="de-DE" sz="1800" cap="small" dirty="0">
              <a:solidFill>
                <a:schemeClr val="bg1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62" y="798990"/>
            <a:ext cx="6383871" cy="477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59EC8508-5138-5235-164A-7D70E6C01F28}"/>
              </a:ext>
            </a:extLst>
          </p:cNvPr>
          <p:cNvSpPr/>
          <p:nvPr/>
        </p:nvSpPr>
        <p:spPr bwMode="auto">
          <a:xfrm>
            <a:off x="5246701" y="4278013"/>
            <a:ext cx="1589103" cy="12172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B247F1-790A-9298-5734-D5C03A7BB94E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dirty="0"/>
              <a:t>Potential </a:t>
            </a:r>
            <a:r>
              <a:rPr lang="de-DE" dirty="0" err="1"/>
              <a:t>cell-specific</a:t>
            </a:r>
            <a:r>
              <a:rPr lang="de-DE" dirty="0"/>
              <a:t> C </a:t>
            </a:r>
            <a:r>
              <a:rPr lang="de-DE" dirty="0" err="1"/>
              <a:t>turnover</a:t>
            </a:r>
            <a:endParaRPr lang="en-US" kern="0" dirty="0"/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-3" y="557484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High cell-specific C turnover in the hot deep biosphere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70789B-1D66-1EA5-7D5C-8D44D8176B25}"/>
              </a:ext>
            </a:extLst>
          </p:cNvPr>
          <p:cNvSpPr txBox="1"/>
          <p:nvPr/>
        </p:nvSpPr>
        <p:spPr>
          <a:xfrm>
            <a:off x="0" y="5821801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ym typeface="Wingdings" pitchFamily="2" charset="2"/>
              </a:rPr>
              <a:t>Beulig</a:t>
            </a:r>
            <a:r>
              <a:rPr lang="en-US" sz="1400" dirty="0">
                <a:sym typeface="Wingdings" pitchFamily="2" charset="2"/>
              </a:rPr>
              <a:t> et al. 2022</a:t>
            </a:r>
            <a:endParaRPr lang="en-US" sz="14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461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2367094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 in-situ temperature (up to 120°C)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Small community in acetate-rich environment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Detectable turnover rates over entire sampling depth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Active methanogens and sulfate reducers at extreme temperatures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Minute but highly active population in deep, hot sediment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 cell-specific catabolic rates to combat thermal damage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592DBC-943F-BCD4-795F-49EDDC0E73DE}"/>
              </a:ext>
            </a:extLst>
          </p:cNvPr>
          <p:cNvSpPr/>
          <p:nvPr/>
        </p:nvSpPr>
        <p:spPr bwMode="auto">
          <a:xfrm>
            <a:off x="152400" y="3256986"/>
            <a:ext cx="8232475" cy="1088432"/>
          </a:xfrm>
          <a:prstGeom prst="rect">
            <a:avLst/>
          </a:prstGeom>
          <a:solidFill>
            <a:srgbClr val="FFFFFF">
              <a:alpha val="8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B22D20-8B0C-6A95-939E-6856E1C3F87C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dirty="0"/>
              <a:t>Summary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3589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2367094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 in-situ temperature (up to 120°C)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Small community in acetate-rich environment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Detectable turnover rates over entire sampling depth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Active methanogens and sulfate reducers at extreme temperatures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Minute but highly active population in deep, hot sediment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 cell-specific catabolic rates to combat thermal damage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94EF69-0EF4-8321-50FD-FCAC7FEE223C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dirty="0"/>
              <a:t>Summary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3755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2367094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 in-situ temperature (up to 120°C)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Small community in acetate-rich environment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Detectable turnover rates over entire sampling depth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Active methanogens and sulfate reducers at extreme temperatures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Minute but highly active population in deep, hot sediment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 cell-specific catabolic rates to combat thermal damage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78839" y="4592570"/>
            <a:ext cx="7860485" cy="981512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hangingPunct="0"/>
            <a:r>
              <a:rPr lang="de-DE" sz="2000" b="1" dirty="0">
                <a:cs typeface="Arial" panose="020B0604020202020204" pitchFamily="34" charset="0"/>
              </a:rPr>
              <a:t>Delicate balance </a:t>
            </a:r>
            <a:r>
              <a:rPr lang="de-DE" sz="2000" b="1" dirty="0" err="1">
                <a:cs typeface="Arial" panose="020B0604020202020204" pitchFamily="34" charset="0"/>
              </a:rPr>
              <a:t>between</a:t>
            </a:r>
            <a:r>
              <a:rPr lang="de-DE" sz="2000" b="1" dirty="0">
                <a:cs typeface="Arial" panose="020B0604020202020204" pitchFamily="34" charset="0"/>
              </a:rPr>
              <a:t> </a:t>
            </a:r>
            <a:r>
              <a:rPr lang="de-DE" sz="2000" b="1" dirty="0" err="1">
                <a:cs typeface="Arial" panose="020B0604020202020204" pitchFamily="34" charset="0"/>
              </a:rPr>
              <a:t>subsistence</a:t>
            </a:r>
            <a:r>
              <a:rPr lang="de-DE" sz="2000" b="1" dirty="0">
                <a:cs typeface="Arial" panose="020B0604020202020204" pitchFamily="34" charset="0"/>
              </a:rPr>
              <a:t> near the potential upper temperature limit of life and surplus of energy and bioavailable organic carbon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F9DA6A-5214-2975-7225-B1D9B5B550C7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dirty="0" err="1"/>
              <a:t>Conclusion</a:t>
            </a:r>
            <a:endParaRPr lang="en-US" kern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601597-192D-F6A5-D51C-C369E3691719}"/>
              </a:ext>
            </a:extLst>
          </p:cNvPr>
          <p:cNvSpPr txBox="1"/>
          <p:nvPr/>
        </p:nvSpPr>
        <p:spPr>
          <a:xfrm>
            <a:off x="578839" y="5574082"/>
            <a:ext cx="7860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cs typeface="Arial" panose="020B0604020202020204" pitchFamily="34" charset="0"/>
                <a:sym typeface="Wingdings" pitchFamily="2" charset="2"/>
              </a:rPr>
              <a:t>Beulig</a:t>
            </a:r>
            <a:r>
              <a:rPr lang="en-US" sz="1400" dirty="0">
                <a:cs typeface="Arial" panose="020B0604020202020204" pitchFamily="34" charset="0"/>
                <a:sym typeface="Wingdings" pitchFamily="2" charset="2"/>
              </a:rPr>
              <a:t> et al. </a:t>
            </a:r>
            <a:r>
              <a:rPr lang="en-US" sz="1400" kern="150" dirty="0">
                <a:effectLst/>
                <a:ea typeface="Andale Sans UI"/>
                <a:cs typeface="Arial" panose="020B0604020202020204" pitchFamily="34" charset="0"/>
              </a:rPr>
              <a:t>“Rapid metabolism fosters microbial survival in the deep, hot subseafloor biosphere.” </a:t>
            </a:r>
          </a:p>
          <a:p>
            <a:r>
              <a:rPr lang="en-US" sz="1400" i="1" kern="150" dirty="0">
                <a:effectLst/>
                <a:ea typeface="Andale Sans UI"/>
                <a:cs typeface="Arial" panose="020B0604020202020204" pitchFamily="34" charset="0"/>
              </a:rPr>
              <a:t>Nature Communications</a:t>
            </a:r>
            <a:r>
              <a:rPr lang="en-US" sz="1400" kern="150" dirty="0">
                <a:effectLst/>
                <a:ea typeface="Andale Sans UI"/>
                <a:cs typeface="Arial" panose="020B0604020202020204" pitchFamily="34" charset="0"/>
              </a:rPr>
              <a:t> 13, 312 (2022).</a:t>
            </a:r>
            <a:endParaRPr lang="en-US" sz="1400" baseline="30000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542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7AE9D5-7DEC-6199-0AB0-FCC13A48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1240843"/>
            <a:ext cx="7513608" cy="3962254"/>
          </a:xfrm>
          <a:prstGeom prst="rect">
            <a:avLst/>
          </a:prstGeom>
        </p:spPr>
      </p:pic>
      <p:sp>
        <p:nvSpPr>
          <p:cNvPr id="5" name="Textfeld 7">
            <a:extLst>
              <a:ext uri="{FF2B5EF4-FFF2-40B4-BE49-F238E27FC236}">
                <a16:creationId xmlns:a16="http://schemas.microsoft.com/office/drawing/2014/main" id="{48280459-4A09-F62D-8104-8B2EDAF9A9C9}"/>
              </a:ext>
            </a:extLst>
          </p:cNvPr>
          <p:cNvSpPr txBox="1"/>
          <p:nvPr/>
        </p:nvSpPr>
        <p:spPr>
          <a:xfrm>
            <a:off x="0" y="520309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Drilling </a:t>
            </a:r>
            <a:r>
              <a:rPr lang="de-DE" sz="2000" b="1" dirty="0" err="1"/>
              <a:t>Vessel</a:t>
            </a:r>
            <a:r>
              <a:rPr lang="de-DE" sz="2000" b="1" dirty="0"/>
              <a:t> </a:t>
            </a:r>
            <a:r>
              <a:rPr lang="de-DE" sz="2000" b="1" dirty="0" err="1"/>
              <a:t>Chikyū</a:t>
            </a:r>
            <a:endParaRPr lang="de-DE" sz="2000" b="1" dirty="0"/>
          </a:p>
          <a:p>
            <a:pPr algn="ctr"/>
            <a:endParaRPr lang="de-DE" sz="20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3123E0-E70C-5C3A-DE0A-90C498BC8DED}"/>
              </a:ext>
            </a:extLst>
          </p:cNvPr>
          <p:cNvSpPr txBox="1"/>
          <p:nvPr/>
        </p:nvSpPr>
        <p:spPr>
          <a:xfrm>
            <a:off x="578839" y="5574082"/>
            <a:ext cx="7860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cs typeface="Arial" panose="020B0604020202020204" pitchFamily="34" charset="0"/>
                <a:sym typeface="Wingdings" pitchFamily="2" charset="2"/>
              </a:rPr>
              <a:t>Beulig</a:t>
            </a:r>
            <a:r>
              <a:rPr lang="en-US" sz="1400" dirty="0">
                <a:cs typeface="Arial" panose="020B0604020202020204" pitchFamily="34" charset="0"/>
                <a:sym typeface="Wingdings" pitchFamily="2" charset="2"/>
              </a:rPr>
              <a:t> et al. </a:t>
            </a:r>
            <a:r>
              <a:rPr lang="en-US" sz="1400" kern="150" dirty="0">
                <a:effectLst/>
                <a:ea typeface="Andale Sans UI"/>
                <a:cs typeface="Arial" panose="020B0604020202020204" pitchFamily="34" charset="0"/>
              </a:rPr>
              <a:t>“Rapid metabolism fosters microbial survival in the deep, hot subseafloor biosphere.” </a:t>
            </a:r>
          </a:p>
          <a:p>
            <a:r>
              <a:rPr lang="en-US" sz="1400" i="1" kern="150" dirty="0">
                <a:effectLst/>
                <a:ea typeface="Andale Sans UI"/>
                <a:cs typeface="Arial" panose="020B0604020202020204" pitchFamily="34" charset="0"/>
              </a:rPr>
              <a:t>Nature Communications</a:t>
            </a:r>
            <a:r>
              <a:rPr lang="en-US" sz="1400" kern="150" dirty="0">
                <a:effectLst/>
                <a:ea typeface="Andale Sans UI"/>
                <a:cs typeface="Arial" panose="020B0604020202020204" pitchFamily="34" charset="0"/>
              </a:rPr>
              <a:t> 13, 312 (2022).</a:t>
            </a:r>
            <a:endParaRPr lang="en-US" sz="1400" baseline="30000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479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DBDB7-2E83-3AB2-9568-57BE4B63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870F7B-953A-9CFA-162F-AF6C9F629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32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25463" r="35570" b="14106"/>
          <a:stretch/>
        </p:blipFill>
        <p:spPr bwMode="auto">
          <a:xfrm>
            <a:off x="1153485" y="218634"/>
            <a:ext cx="6837029" cy="518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-1" y="54455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/>
              <a:t>Heuer et al. 2020</a:t>
            </a:r>
            <a:r>
              <a:rPr lang="de-DE" sz="1600" dirty="0"/>
              <a:t>, </a:t>
            </a:r>
            <a:r>
              <a:rPr lang="en-US" sz="1600" dirty="0"/>
              <a:t>d</a:t>
            </a:r>
            <a:r>
              <a:rPr lang="en-US" sz="1600" baseline="30000" dirty="0"/>
              <a:t>13</a:t>
            </a:r>
            <a:r>
              <a:rPr lang="en-US" sz="1600" dirty="0"/>
              <a:t>C-CH</a:t>
            </a:r>
            <a:r>
              <a:rPr lang="en-US" sz="1600" baseline="-25000" dirty="0"/>
              <a:t>4</a:t>
            </a:r>
            <a:r>
              <a:rPr lang="en-US" sz="1600" dirty="0"/>
              <a:t> indicates biogenic </a:t>
            </a:r>
            <a:r>
              <a:rPr lang="en-US" sz="1600" dirty="0" err="1"/>
              <a:t>methanogenesis</a:t>
            </a:r>
            <a:r>
              <a:rPr lang="en-US" sz="1600" dirty="0"/>
              <a:t> up to at least 85</a:t>
            </a:r>
            <a:r>
              <a:rPr lang="en-US" sz="1600" dirty="0">
                <a:latin typeface="Ebrima"/>
                <a:ea typeface="Ebrima"/>
                <a:cs typeface="Ebrima"/>
              </a:rPr>
              <a:t>°</a:t>
            </a:r>
            <a:r>
              <a:rPr lang="en-US" sz="1600" dirty="0"/>
              <a:t>C (SMTZ)</a:t>
            </a:r>
          </a:p>
          <a:p>
            <a:pPr algn="just"/>
            <a:r>
              <a:rPr lang="de-DE" sz="1600" dirty="0"/>
              <a:t>Reversal of the trend indicate biogenic methane source at &gt;100</a:t>
            </a:r>
            <a:r>
              <a:rPr lang="en-US" sz="1600" dirty="0">
                <a:latin typeface="Ebrima"/>
                <a:ea typeface="Ebrima"/>
                <a:cs typeface="Ebrima"/>
              </a:rPr>
              <a:t>°</a:t>
            </a:r>
            <a:r>
              <a:rPr lang="de-DE" sz="16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714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Biomass turnover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22 fg biomass-C per cell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Estimated growth yield (efficiency of carbon assimilation) ranges from 0.08 to 0.2 (C-mol biomass/C-mol substrate)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Direct measurements of ocean water revealed growth yield as low as 0.01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Conservative calculations: biomass turnover days to few years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Consevative = growth yield of 0.01; all cells are sulfate reducers and/or methanogens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Actual biomass turnover likely much faster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10x faster if 10% of cells are sulfate reducers and methanogens, growth yield of 0.02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 turnover in deep, hot sediment at C0023 many orders of magnitude faster than in colder deep sediment</a:t>
            </a: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consistent with amino acid racemization-based models of fast microbial turnover (days to months) in hydrothermal surface sediment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6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Potential cell-specific C turnover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48" y="1265281"/>
            <a:ext cx="516255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-1" y="491041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were compiled and recalculated as </a:t>
            </a:r>
            <a:r>
              <a:rPr lang="en-US" sz="1200" b="1" dirty="0"/>
              <a:t>mol </a:t>
            </a:r>
            <a:r>
              <a:rPr lang="en-US" sz="1200" b="1" dirty="0" err="1"/>
              <a:t>C</a:t>
            </a:r>
            <a:r>
              <a:rPr lang="en-US" sz="1200" b="1" baseline="-25000" dirty="0" err="1"/>
              <a:t>assimilated</a:t>
            </a:r>
            <a:r>
              <a:rPr lang="en-US" sz="1200" b="1" dirty="0"/>
              <a:t> per mol </a:t>
            </a:r>
            <a:r>
              <a:rPr lang="en-US" sz="1200" b="1" dirty="0" err="1"/>
              <a:t>C</a:t>
            </a:r>
            <a:r>
              <a:rPr lang="en-US" sz="1200" b="1" baseline="-25000" dirty="0" err="1"/>
              <a:t>cell</a:t>
            </a:r>
            <a:r>
              <a:rPr lang="en-US" sz="1200" b="1" dirty="0"/>
              <a:t> per day</a:t>
            </a:r>
            <a:r>
              <a:rPr lang="en-US" sz="1200" dirty="0"/>
              <a:t>. For the pure cultures, this </a:t>
            </a:r>
            <a:r>
              <a:rPr lang="en-US" sz="1200" b="1" dirty="0"/>
              <a:t>turnover corresponds to generation times</a:t>
            </a:r>
            <a:r>
              <a:rPr lang="en-US" sz="1200" dirty="0"/>
              <a:t>. Bars indicate the range of potential C0023 biomass turnover estimates for a prokaryotic population with 1–100% sulfate reducers and/or methanogens. As acetate and methane additions resulted in a stimulation of sulfate reduction in &lt;350 </a:t>
            </a:r>
            <a:r>
              <a:rPr lang="en-US" sz="1200" dirty="0" err="1"/>
              <a:t>mbsf</a:t>
            </a:r>
            <a:r>
              <a:rPr lang="en-US" sz="1200" dirty="0"/>
              <a:t> sediments, </a:t>
            </a:r>
            <a:r>
              <a:rPr lang="en-US" sz="1200" b="1" dirty="0"/>
              <a:t>estimates of potential biomass turnover time in these depths are solely based on activity measurements from incubations with trace H</a:t>
            </a:r>
            <a:r>
              <a:rPr lang="en-US" sz="1200" b="1" baseline="-25000" dirty="0"/>
              <a:t>2</a:t>
            </a:r>
            <a:r>
              <a:rPr lang="en-US" sz="1200" dirty="0"/>
              <a:t>. D:L = ratio between the D and L isomeric forms of aspartic acid. Symbols referring to data sets from different marine sediments, cultures, and incubations are defined in the legend. </a:t>
            </a:r>
            <a:endParaRPr lang="de-DE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9F0444-830C-86FE-C9BD-C11C91CB622C}"/>
              </a:ext>
            </a:extLst>
          </p:cNvPr>
          <p:cNvSpPr txBox="1"/>
          <p:nvPr/>
        </p:nvSpPr>
        <p:spPr>
          <a:xfrm>
            <a:off x="7573992" y="5802965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ym typeface="Wingdings" pitchFamily="2" charset="2"/>
              </a:rPr>
              <a:t>Beulig</a:t>
            </a:r>
            <a:r>
              <a:rPr lang="en-US" sz="1400" dirty="0">
                <a:sym typeface="Wingdings" pitchFamily="2" charset="2"/>
              </a:rPr>
              <a:t> et al. 2022</a:t>
            </a:r>
            <a:endParaRPr lang="en-US" sz="14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021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A7E9151C-54F6-A041-8CBE-EEACD1D7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97" y="1334775"/>
            <a:ext cx="5175928" cy="46887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5DDFA4-30F2-6749-891F-642F6FEA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44" y="1354039"/>
            <a:ext cx="957532" cy="433409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C41608-6C8E-A0E5-D6BE-962A84039EA8}"/>
              </a:ext>
            </a:extLst>
          </p:cNvPr>
          <p:cNvSpPr txBox="1"/>
          <p:nvPr/>
        </p:nvSpPr>
        <p:spPr>
          <a:xfrm>
            <a:off x="5816704" y="1051908"/>
            <a:ext cx="2677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ym typeface="Wingdings" pitchFamily="2" charset="2"/>
              </a:rPr>
              <a:t>T</a:t>
            </a:r>
            <a:r>
              <a:rPr lang="en-US" sz="2400" baseline="-25000" dirty="0" err="1">
                <a:sym typeface="Wingdings" pitchFamily="2" charset="2"/>
              </a:rPr>
              <a:t>grad</a:t>
            </a:r>
            <a:r>
              <a:rPr lang="en-US" sz="2400" dirty="0">
                <a:sym typeface="Wingdings" pitchFamily="2" charset="2"/>
              </a:rPr>
              <a:t> ≈ 100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itchFamily="2" charset="2"/>
              </a:rPr>
              <a:t>°</a:t>
            </a:r>
            <a:r>
              <a:rPr lang="en-US" sz="2400" dirty="0">
                <a:ea typeface="Ebrima" panose="02000000000000000000" pitchFamily="2" charset="0"/>
                <a:cs typeface="Arial" panose="020B0604020202020204" pitchFamily="34" charset="0"/>
                <a:sym typeface="Wingdings" pitchFamily="2" charset="2"/>
              </a:rPr>
              <a:t>C</a:t>
            </a:r>
            <a:r>
              <a:rPr lang="en-US" sz="2400" dirty="0">
                <a:sym typeface="Wingdings" pitchFamily="2" charset="2"/>
              </a:rPr>
              <a:t> km</a:t>
            </a:r>
            <a:r>
              <a:rPr lang="en-US" sz="2400" baseline="30000" dirty="0">
                <a:sym typeface="Wingdings" pitchFamily="2" charset="2"/>
              </a:rPr>
              <a:t>-1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B1D787-CEE1-20EC-03AD-72013A1129D0}"/>
              </a:ext>
            </a:extLst>
          </p:cNvPr>
          <p:cNvSpPr txBox="1"/>
          <p:nvPr/>
        </p:nvSpPr>
        <p:spPr>
          <a:xfrm>
            <a:off x="1227547" y="1062335"/>
            <a:ext cx="3625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IODP Expedition 370, JP</a:t>
            </a:r>
            <a:endParaRPr lang="en-US" sz="2400" baseline="30000" dirty="0">
              <a:sym typeface="Wingdings" pitchFamily="2" charset="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B88962-92BC-A865-7323-5762F17D981D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kern="0" dirty="0"/>
              <a:t>Location</a:t>
            </a:r>
            <a:endParaRPr lang="en-US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974C91-291B-953B-12FB-CEF6AE17F311}"/>
              </a:ext>
            </a:extLst>
          </p:cNvPr>
          <p:cNvSpPr txBox="1"/>
          <p:nvPr/>
        </p:nvSpPr>
        <p:spPr>
          <a:xfrm>
            <a:off x="0" y="5795665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Heuer et al. 2017</a:t>
            </a:r>
            <a:endParaRPr lang="en-US" sz="1400" baseline="300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297A5D10-6FC7-DA43-A98E-BAF48BE2F29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394492" y="1376799"/>
            <a:ext cx="2374900" cy="801688"/>
            <a:chOff x="1488" y="2448"/>
            <a:chExt cx="2880" cy="480"/>
          </a:xfrm>
        </p:grpSpPr>
        <p:sp>
          <p:nvSpPr>
            <p:cNvPr id="3" name="Rectangle 26">
              <a:extLst>
                <a:ext uri="{FF2B5EF4-FFF2-40B4-BE49-F238E27FC236}">
                  <a16:creationId xmlns:a16="http://schemas.microsoft.com/office/drawing/2014/main" id="{5236A2E0-EB11-7442-8164-3FF4251A3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592"/>
              <a:ext cx="1152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de-DE" altLang="de-DE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27">
              <a:extLst>
                <a:ext uri="{FF2B5EF4-FFF2-40B4-BE49-F238E27FC236}">
                  <a16:creationId xmlns:a16="http://schemas.microsoft.com/office/drawing/2014/main" id="{5512A0F1-F783-324D-958C-4D513BD04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592"/>
              <a:ext cx="960" cy="19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9325156B-3748-6349-B446-02FB3C11D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48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E566EF1E-EAA3-FC44-B033-90CC9471F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96" cy="38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" name="Line 30">
              <a:extLst>
                <a:ext uri="{FF2B5EF4-FFF2-40B4-BE49-F238E27FC236}">
                  <a16:creationId xmlns:a16="http://schemas.microsoft.com/office/drawing/2014/main" id="{A2DFB51F-3832-994A-8D85-0C8B8C10E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31">
              <a:extLst>
                <a:ext uri="{FF2B5EF4-FFF2-40B4-BE49-F238E27FC236}">
                  <a16:creationId xmlns:a16="http://schemas.microsoft.com/office/drawing/2014/main" id="{CE1171CD-1E4D-6740-B0F8-6F30E8C1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2">
              <a:extLst>
                <a:ext uri="{FF2B5EF4-FFF2-40B4-BE49-F238E27FC236}">
                  <a16:creationId xmlns:a16="http://schemas.microsoft.com/office/drawing/2014/main" id="{5C026F1C-0D74-3F4C-BB3B-0BDB5D831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3">
              <a:extLst>
                <a:ext uri="{FF2B5EF4-FFF2-40B4-BE49-F238E27FC236}">
                  <a16:creationId xmlns:a16="http://schemas.microsoft.com/office/drawing/2014/main" id="{C9A6F7E9-DEEB-7542-A0B4-344CCFC16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4">
              <a:extLst>
                <a:ext uri="{FF2B5EF4-FFF2-40B4-BE49-F238E27FC236}">
                  <a16:creationId xmlns:a16="http://schemas.microsoft.com/office/drawing/2014/main" id="{1A49BE34-AB8F-C44E-B4DE-9D1ECB3BA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5">
              <a:extLst>
                <a:ext uri="{FF2B5EF4-FFF2-40B4-BE49-F238E27FC236}">
                  <a16:creationId xmlns:a16="http://schemas.microsoft.com/office/drawing/2014/main" id="{C46C5361-CBCD-5647-82D4-FDE4BC416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50EF7C2D-17F9-4E43-8FE8-8A9E1BC81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7">
              <a:extLst>
                <a:ext uri="{FF2B5EF4-FFF2-40B4-BE49-F238E27FC236}">
                  <a16:creationId xmlns:a16="http://schemas.microsoft.com/office/drawing/2014/main" id="{90873829-1F4E-C044-B83F-EDD6642CE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8">
              <a:extLst>
                <a:ext uri="{FF2B5EF4-FFF2-40B4-BE49-F238E27FC236}">
                  <a16:creationId xmlns:a16="http://schemas.microsoft.com/office/drawing/2014/main" id="{D80591CE-56AA-3144-A0E4-8265B56EA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9">
              <a:extLst>
                <a:ext uri="{FF2B5EF4-FFF2-40B4-BE49-F238E27FC236}">
                  <a16:creationId xmlns:a16="http://schemas.microsoft.com/office/drawing/2014/main" id="{12F8796B-4034-254C-A7E9-42D6D56E5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60405E0E-FB7A-C941-B125-79049AC0A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640"/>
              <a:ext cx="144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Line 41">
              <a:extLst>
                <a:ext uri="{FF2B5EF4-FFF2-40B4-BE49-F238E27FC236}">
                  <a16:creationId xmlns:a16="http://schemas.microsoft.com/office/drawing/2014/main" id="{4F594889-CEAC-0449-B050-BD73F323E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268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Grafik 19" descr="Ein Bild, das Text, Flasche, drinnen enthält.&#10;&#10;Automatisch generierte Beschreibung">
            <a:extLst>
              <a:ext uri="{FF2B5EF4-FFF2-40B4-BE49-F238E27FC236}">
                <a16:creationId xmlns:a16="http://schemas.microsoft.com/office/drawing/2014/main" id="{CCCC2E57-00D0-D743-A866-1704C76F5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3" t="20520" r="54357" b="24279"/>
          <a:stretch/>
        </p:blipFill>
        <p:spPr>
          <a:xfrm>
            <a:off x="134622" y="2965093"/>
            <a:ext cx="1316672" cy="281852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AEFDC2D-4CD8-AC42-8FC8-D1D2F654C49E}"/>
              </a:ext>
            </a:extLst>
          </p:cNvPr>
          <p:cNvSpPr txBox="1"/>
          <p:nvPr/>
        </p:nvSpPr>
        <p:spPr>
          <a:xfrm>
            <a:off x="1780462" y="1320199"/>
            <a:ext cx="59058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Radiotracer Incubation</a:t>
            </a:r>
          </a:p>
          <a:p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Sediment Slurry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r>
              <a:rPr lang="en-US" sz="1800" dirty="0"/>
              <a:t>Sediment + Sterile Artificial Seawater</a:t>
            </a:r>
          </a:p>
          <a:p>
            <a:endParaRPr lang="en-US" sz="2000" b="1" dirty="0"/>
          </a:p>
          <a:p>
            <a:r>
              <a:rPr lang="en-US" sz="2000" b="1" dirty="0"/>
              <a:t>2.    Radiotracer Injection</a:t>
            </a:r>
          </a:p>
          <a:p>
            <a:endParaRPr lang="en-US" sz="2000" dirty="0"/>
          </a:p>
          <a:p>
            <a:r>
              <a:rPr lang="en-US" sz="1800" dirty="0"/>
              <a:t>Sulfate Reduction:</a:t>
            </a:r>
          </a:p>
          <a:p>
            <a:r>
              <a:rPr lang="pt-BR" sz="1800" dirty="0"/>
              <a:t>2 CH</a:t>
            </a:r>
            <a:r>
              <a:rPr lang="pt-BR" sz="1800" baseline="-25000" dirty="0"/>
              <a:t>2</a:t>
            </a:r>
            <a:r>
              <a:rPr lang="pt-BR" sz="1800" dirty="0"/>
              <a:t>O + </a:t>
            </a:r>
            <a:r>
              <a:rPr lang="pt-BR" sz="1800" b="1" baseline="30000" dirty="0">
                <a:solidFill>
                  <a:srgbClr val="FF0000"/>
                </a:solidFill>
              </a:rPr>
              <a:t>35</a:t>
            </a:r>
            <a:r>
              <a:rPr lang="pt-BR" sz="1800" b="1" dirty="0">
                <a:solidFill>
                  <a:srgbClr val="FF0000"/>
                </a:solidFill>
              </a:rPr>
              <a:t>S</a:t>
            </a:r>
            <a:r>
              <a:rPr lang="pt-BR" sz="1800" dirty="0"/>
              <a:t>O</a:t>
            </a:r>
            <a:r>
              <a:rPr lang="pt-BR" sz="1800" baseline="-25000" dirty="0"/>
              <a:t>4</a:t>
            </a:r>
            <a:r>
              <a:rPr lang="pt-BR" sz="1800" baseline="30000" dirty="0"/>
              <a:t>2–</a:t>
            </a:r>
            <a:r>
              <a:rPr lang="pt-BR" sz="1800" dirty="0">
                <a:solidFill>
                  <a:srgbClr val="00B050"/>
                </a:solidFill>
              </a:rPr>
              <a:t> </a:t>
            </a:r>
            <a:r>
              <a:rPr lang="pt-BR" sz="1800" dirty="0"/>
              <a:t>→ 2 HCO</a:t>
            </a:r>
            <a:r>
              <a:rPr lang="pt-BR" sz="1800" baseline="-25000" dirty="0"/>
              <a:t>3</a:t>
            </a:r>
            <a:r>
              <a:rPr lang="pt-BR" sz="1800" baseline="30000" dirty="0"/>
              <a:t>– </a:t>
            </a:r>
            <a:r>
              <a:rPr lang="pt-BR" sz="1800" dirty="0"/>
              <a:t>+ H</a:t>
            </a:r>
            <a:r>
              <a:rPr lang="pt-BR" sz="1800" baseline="-25000" dirty="0"/>
              <a:t>2</a:t>
            </a:r>
            <a:r>
              <a:rPr lang="pt-BR" sz="1800" b="1" baseline="30000" dirty="0">
                <a:solidFill>
                  <a:srgbClr val="FF0000"/>
                </a:solidFill>
              </a:rPr>
              <a:t>35</a:t>
            </a:r>
            <a:r>
              <a:rPr lang="pt-BR" sz="1800" b="1" dirty="0">
                <a:solidFill>
                  <a:srgbClr val="FF0000"/>
                </a:solidFill>
              </a:rPr>
              <a:t>S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dirty="0">
              <a:sym typeface="Wingdings" pitchFamily="2" charset="2"/>
            </a:endParaRPr>
          </a:p>
          <a:p>
            <a:r>
              <a:rPr lang="en-US" sz="1800" dirty="0">
                <a:sym typeface="Wingdings" pitchFamily="2" charset="2"/>
              </a:rPr>
              <a:t>Methanogenesis:</a:t>
            </a:r>
          </a:p>
          <a:p>
            <a:r>
              <a:rPr lang="en-US" sz="1800" b="1" baseline="30000" dirty="0">
                <a:solidFill>
                  <a:srgbClr val="FF0000"/>
                </a:solidFill>
                <a:sym typeface="Wingdings" pitchFamily="2" charset="2"/>
              </a:rPr>
              <a:t>14</a:t>
            </a:r>
            <a:r>
              <a:rPr lang="en-US" sz="1800" b="1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sz="1800" dirty="0">
                <a:sym typeface="Wingdings" pitchFamily="2" charset="2"/>
              </a:rPr>
              <a:t>-Bicarbonate  </a:t>
            </a:r>
            <a:r>
              <a:rPr lang="en-US" sz="1800" b="1" baseline="30000" dirty="0">
                <a:solidFill>
                  <a:srgbClr val="FF0000"/>
                </a:solidFill>
                <a:sym typeface="Wingdings" pitchFamily="2" charset="2"/>
              </a:rPr>
              <a:t>14</a:t>
            </a:r>
            <a:r>
              <a:rPr lang="en-US" sz="1800" b="1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sz="1800" dirty="0">
                <a:sym typeface="Wingdings" pitchFamily="2" charset="2"/>
              </a:rPr>
              <a:t>-Methane</a:t>
            </a:r>
          </a:p>
          <a:p>
            <a:endParaRPr lang="en-US" sz="1800" dirty="0">
              <a:sym typeface="Wingdings" pitchFamily="2" charset="2"/>
            </a:endParaRPr>
          </a:p>
          <a:p>
            <a:endParaRPr lang="en-US" sz="1800" dirty="0">
              <a:sym typeface="Wingdings" pitchFamily="2" charset="2"/>
            </a:endParaRPr>
          </a:p>
        </p:txBody>
      </p:sp>
      <p:pic>
        <p:nvPicPr>
          <p:cNvPr id="1026" name="Picture 2" descr="Radioactive Water – The Fukushima Fallout">
            <a:extLst>
              <a:ext uri="{FF2B5EF4-FFF2-40B4-BE49-F238E27FC236}">
                <a16:creationId xmlns:a16="http://schemas.microsoft.com/office/drawing/2014/main" id="{E7079177-E370-5740-AAF7-B21907C0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3" y="2168045"/>
            <a:ext cx="584502" cy="5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" descr="Ein Bild, das drinnen, Haushaltsgerät, Herd, Minibar enthält.&#10;&#10;Automatisch generierte Beschreibung">
            <a:extLst>
              <a:ext uri="{FF2B5EF4-FFF2-40B4-BE49-F238E27FC236}">
                <a16:creationId xmlns:a16="http://schemas.microsoft.com/office/drawing/2014/main" id="{3D9CEBC7-7EDA-134E-80F6-7005EF649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97" y="2017384"/>
            <a:ext cx="2824181" cy="376557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9A6AFDA-5C51-83FC-FFE4-01AF76ACE7C5}"/>
              </a:ext>
            </a:extLst>
          </p:cNvPr>
          <p:cNvSpPr txBox="1"/>
          <p:nvPr/>
        </p:nvSpPr>
        <p:spPr>
          <a:xfrm>
            <a:off x="6514365" y="5753245"/>
            <a:ext cx="2165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Batch Incubation at 95</a:t>
            </a:r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itchFamily="2" charset="2"/>
              </a:rPr>
              <a:t>°</a:t>
            </a:r>
            <a:r>
              <a:rPr lang="en-US" sz="1400" dirty="0">
                <a:sym typeface="Wingdings" pitchFamily="2" charset="2"/>
              </a:rPr>
              <a:t>C</a:t>
            </a:r>
            <a:endParaRPr lang="en-US" sz="1400" baseline="30000" dirty="0">
              <a:sym typeface="Wingdings" pitchFamily="2" charset="2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E42AADB-BEBA-4C86-30E1-39D91779C38E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kern="0" dirty="0"/>
              <a:t>Method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2332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>
            <a:extLst>
              <a:ext uri="{FF2B5EF4-FFF2-40B4-BE49-F238E27FC236}">
                <a16:creationId xmlns:a16="http://schemas.microsoft.com/office/drawing/2014/main" id="{DAEB33B0-9BF8-5E44-A48B-5802206B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778"/>
            <a:ext cx="9144000" cy="4574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359017" y="1048624"/>
            <a:ext cx="7784983" cy="403510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0" y="5231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Incubation at approximate in-situ temperature in four batches</a:t>
            </a:r>
          </a:p>
          <a:p>
            <a:pPr algn="ctr"/>
            <a:r>
              <a:rPr lang="en-US" sz="2000" b="1" dirty="0"/>
              <a:t>40, 60, 80 and 95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°</a:t>
            </a:r>
            <a:r>
              <a:rPr lang="en-US" sz="2000" b="1" dirty="0"/>
              <a:t>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57CF8-0C63-526C-126C-E68BA41FDA79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kern="0" dirty="0" err="1"/>
              <a:t>Results</a:t>
            </a:r>
            <a:endParaRPr lang="en-US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9FA9CE-0B2B-B11B-DE1A-C919B80E86B4}"/>
              </a:ext>
            </a:extLst>
          </p:cNvPr>
          <p:cNvSpPr txBox="1"/>
          <p:nvPr/>
        </p:nvSpPr>
        <p:spPr>
          <a:xfrm>
            <a:off x="0" y="5821801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ym typeface="Wingdings" pitchFamily="2" charset="2"/>
              </a:rPr>
              <a:t>Beulig</a:t>
            </a:r>
            <a:r>
              <a:rPr lang="en-US" sz="1400" dirty="0">
                <a:sym typeface="Wingdings" pitchFamily="2" charset="2"/>
              </a:rPr>
              <a:t> et al. 2022</a:t>
            </a:r>
            <a:endParaRPr lang="en-US" sz="14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166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>
            <a:extLst>
              <a:ext uri="{FF2B5EF4-FFF2-40B4-BE49-F238E27FC236}">
                <a16:creationId xmlns:a16="http://schemas.microsoft.com/office/drawing/2014/main" id="{DAEB33B0-9BF8-5E44-A48B-5802206BD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778"/>
            <a:ext cx="9144000" cy="4574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825380" y="1048624"/>
            <a:ext cx="5318620" cy="403510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43464" y="1048624"/>
            <a:ext cx="832331" cy="403510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0" y="509751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Inverse SMTZ : Methane-rich zone above and sulfate-rich zone below</a:t>
            </a:r>
          </a:p>
          <a:p>
            <a:pPr algn="ctr"/>
            <a:r>
              <a:rPr lang="de-DE" sz="2000" b="1" dirty="0"/>
              <a:t>Below SMTZ </a:t>
            </a:r>
            <a:r>
              <a:rPr lang="de-DE" sz="2000" b="1" dirty="0" err="1"/>
              <a:t>increased</a:t>
            </a:r>
            <a:r>
              <a:rPr lang="de-DE" sz="2000" b="1" dirty="0"/>
              <a:t> </a:t>
            </a:r>
            <a:r>
              <a:rPr lang="de-DE" sz="2000" b="1" dirty="0" err="1"/>
              <a:t>acetate</a:t>
            </a:r>
            <a:r>
              <a:rPr lang="de-DE" sz="2000" b="1" dirty="0"/>
              <a:t> values due to low turnover</a:t>
            </a:r>
          </a:p>
          <a:p>
            <a:pPr algn="ctr"/>
            <a:r>
              <a:rPr lang="de-DE" sz="2000" b="1" dirty="0"/>
              <a:t>Decrease in </a:t>
            </a:r>
            <a:r>
              <a:rPr lang="de-DE" sz="2000" b="1" dirty="0" err="1"/>
              <a:t>acetate</a:t>
            </a:r>
            <a:r>
              <a:rPr lang="de-DE" sz="2000" b="1" dirty="0"/>
              <a:t> at &gt;1000 mbsf</a:t>
            </a:r>
            <a:endParaRPr lang="en-US" sz="2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69FB12-E2D6-B8A4-0DDA-A6EEAC6ED997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kern="0" dirty="0" err="1"/>
              <a:t>Results</a:t>
            </a:r>
            <a:endParaRPr lang="en-US" kern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3B5E7B0-821A-FF5C-B00E-F22F94BBBD90}"/>
              </a:ext>
            </a:extLst>
          </p:cNvPr>
          <p:cNvSpPr txBox="1"/>
          <p:nvPr/>
        </p:nvSpPr>
        <p:spPr>
          <a:xfrm>
            <a:off x="0" y="5821801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ym typeface="Wingdings" pitchFamily="2" charset="2"/>
              </a:rPr>
              <a:t>Beulig</a:t>
            </a:r>
            <a:r>
              <a:rPr lang="en-US" sz="1400" dirty="0">
                <a:sym typeface="Wingdings" pitchFamily="2" charset="2"/>
              </a:rPr>
              <a:t> et al. 2022</a:t>
            </a:r>
            <a:endParaRPr lang="en-US" sz="14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456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>
            <a:extLst>
              <a:ext uri="{FF2B5EF4-FFF2-40B4-BE49-F238E27FC236}">
                <a16:creationId xmlns:a16="http://schemas.microsoft.com/office/drawing/2014/main" id="{DAEB33B0-9BF8-5E44-A48B-5802206B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778"/>
            <a:ext cx="9144000" cy="4574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066950" y="1048624"/>
            <a:ext cx="4077050" cy="403510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43464" y="1048624"/>
            <a:ext cx="3298694" cy="403510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0" y="5231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Sharp drop in cell concentration within the first 400 mbsf</a:t>
            </a:r>
            <a:br>
              <a:rPr lang="de-DE" sz="2000" b="1" dirty="0"/>
            </a:br>
            <a:r>
              <a:rPr lang="de-DE" sz="2000" b="1" dirty="0"/>
              <a:t>Increase in </a:t>
            </a:r>
            <a:r>
              <a:rPr lang="de-DE" sz="2000" b="1" dirty="0" err="1"/>
              <a:t>cell</a:t>
            </a:r>
            <a:r>
              <a:rPr lang="de-DE" sz="2000" b="1" dirty="0"/>
              <a:t> counts </a:t>
            </a:r>
            <a:r>
              <a:rPr lang="de-DE" sz="2000" b="1" dirty="0" err="1"/>
              <a:t>towards</a:t>
            </a:r>
            <a:r>
              <a:rPr lang="de-DE" sz="2000" b="1" dirty="0"/>
              <a:t> </a:t>
            </a:r>
            <a:r>
              <a:rPr lang="de-DE" sz="2000" b="1" dirty="0" err="1"/>
              <a:t>basement</a:t>
            </a:r>
            <a:r>
              <a:rPr lang="de-DE" sz="2000" b="1" dirty="0"/>
              <a:t> (&gt;1000 mbsf)</a:t>
            </a:r>
            <a:endParaRPr lang="en-US" sz="2000" b="1" baseline="30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6F045-6E33-BECB-E9A6-7B5908AC8B82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kern="0" dirty="0" err="1"/>
              <a:t>Results</a:t>
            </a:r>
            <a:endParaRPr lang="en-US" kern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89BAE5-68AC-C4D2-FBBB-80C28F565550}"/>
              </a:ext>
            </a:extLst>
          </p:cNvPr>
          <p:cNvSpPr txBox="1"/>
          <p:nvPr/>
        </p:nvSpPr>
        <p:spPr>
          <a:xfrm>
            <a:off x="0" y="5821801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ym typeface="Wingdings" pitchFamily="2" charset="2"/>
              </a:rPr>
              <a:t>Beulig</a:t>
            </a:r>
            <a:r>
              <a:rPr lang="en-US" sz="1400" dirty="0">
                <a:sym typeface="Wingdings" pitchFamily="2" charset="2"/>
              </a:rPr>
              <a:t> et al. 2022</a:t>
            </a:r>
            <a:endParaRPr lang="en-US" sz="14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902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>
            <a:extLst>
              <a:ext uri="{FF2B5EF4-FFF2-40B4-BE49-F238E27FC236}">
                <a16:creationId xmlns:a16="http://schemas.microsoft.com/office/drawing/2014/main" id="{DAEB33B0-9BF8-5E44-A48B-5802206B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778"/>
            <a:ext cx="9144000" cy="4574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86596" y="1048624"/>
            <a:ext cx="4488742" cy="403510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0" y="5231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Detectable turnover </a:t>
            </a:r>
            <a:r>
              <a:rPr lang="de-DE" sz="2000" b="1" dirty="0" err="1"/>
              <a:t>rates</a:t>
            </a:r>
            <a:r>
              <a:rPr lang="de-DE" sz="2000" b="1" dirty="0"/>
              <a:t> </a:t>
            </a:r>
            <a:r>
              <a:rPr lang="de-DE" sz="2000" b="1" dirty="0" err="1"/>
              <a:t>over</a:t>
            </a:r>
            <a:r>
              <a:rPr lang="de-DE" sz="2000" b="1" dirty="0"/>
              <a:t> </a:t>
            </a:r>
            <a:r>
              <a:rPr lang="de-DE" sz="2000" b="1" dirty="0" err="1"/>
              <a:t>entire</a:t>
            </a:r>
            <a:r>
              <a:rPr lang="de-DE" sz="2000" b="1" dirty="0"/>
              <a:t> </a:t>
            </a:r>
            <a:r>
              <a:rPr lang="de-DE" sz="2000" b="1" dirty="0" err="1"/>
              <a:t>sampling</a:t>
            </a:r>
            <a:r>
              <a:rPr lang="de-DE" sz="2000" b="1" dirty="0"/>
              <a:t> </a:t>
            </a:r>
            <a:r>
              <a:rPr lang="de-DE" sz="2000" b="1" dirty="0" err="1"/>
              <a:t>depth</a:t>
            </a:r>
            <a:endParaRPr lang="de-DE" sz="2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927B14-FA26-84EC-4C8A-FDE54C69BE1A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kern="0" dirty="0" err="1"/>
              <a:t>Results</a:t>
            </a:r>
            <a:endParaRPr lang="en-US" kern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D5E4BC-8387-1E17-BBBB-F7D10B4A96D2}"/>
              </a:ext>
            </a:extLst>
          </p:cNvPr>
          <p:cNvSpPr txBox="1"/>
          <p:nvPr/>
        </p:nvSpPr>
        <p:spPr>
          <a:xfrm>
            <a:off x="0" y="5821801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ym typeface="Wingdings" pitchFamily="2" charset="2"/>
              </a:rPr>
              <a:t>Beulig</a:t>
            </a:r>
            <a:r>
              <a:rPr lang="en-US" sz="1400" dirty="0">
                <a:sym typeface="Wingdings" pitchFamily="2" charset="2"/>
              </a:rPr>
              <a:t> et al. 2022</a:t>
            </a:r>
            <a:endParaRPr lang="en-US" sz="14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271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>
            <a:extLst>
              <a:ext uri="{FF2B5EF4-FFF2-40B4-BE49-F238E27FC236}">
                <a16:creationId xmlns:a16="http://schemas.microsoft.com/office/drawing/2014/main" id="{DAEB33B0-9BF8-5E44-A48B-5802206B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778"/>
            <a:ext cx="9144000" cy="4574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77970" y="1048624"/>
            <a:ext cx="3272578" cy="403510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0" y="5231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/>
              <a:t>Detectable</a:t>
            </a:r>
            <a:r>
              <a:rPr lang="de-DE" sz="2000" b="1" dirty="0"/>
              <a:t> </a:t>
            </a:r>
            <a:r>
              <a:rPr lang="de-DE" sz="2000" b="1" dirty="0" err="1"/>
              <a:t>turnover</a:t>
            </a:r>
            <a:r>
              <a:rPr lang="de-DE" sz="2000" b="1" dirty="0"/>
              <a:t> </a:t>
            </a:r>
            <a:r>
              <a:rPr lang="de-DE" sz="2000" b="1" dirty="0" err="1"/>
              <a:t>rates</a:t>
            </a:r>
            <a:r>
              <a:rPr lang="de-DE" sz="2000" b="1" dirty="0"/>
              <a:t> </a:t>
            </a:r>
            <a:r>
              <a:rPr lang="de-DE" sz="2000" b="1" dirty="0" err="1"/>
              <a:t>over</a:t>
            </a:r>
            <a:r>
              <a:rPr lang="de-DE" sz="2000" b="1" dirty="0"/>
              <a:t> </a:t>
            </a:r>
            <a:r>
              <a:rPr lang="de-DE" sz="2000" b="1" dirty="0" err="1"/>
              <a:t>entire</a:t>
            </a:r>
            <a:r>
              <a:rPr lang="de-DE" sz="2000" b="1" dirty="0"/>
              <a:t> </a:t>
            </a:r>
            <a:r>
              <a:rPr lang="de-DE" sz="2000" b="1" dirty="0" err="1"/>
              <a:t>sampling</a:t>
            </a:r>
            <a:r>
              <a:rPr lang="de-DE" sz="2000" b="1" dirty="0"/>
              <a:t> </a:t>
            </a:r>
            <a:r>
              <a:rPr lang="de-DE" sz="2000" b="1" dirty="0" err="1"/>
              <a:t>depth</a:t>
            </a:r>
            <a:endParaRPr lang="de-DE" sz="2000" b="1" dirty="0"/>
          </a:p>
          <a:p>
            <a:pPr algn="ctr"/>
            <a:r>
              <a:rPr lang="de-DE" sz="2000" b="1" dirty="0"/>
              <a:t>Positive response of SRR to methane and acetate in top 400 mbsf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850548" y="1992385"/>
            <a:ext cx="4865613" cy="5788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30F971-57C4-2ABF-F81B-9FCE85E19536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kern="0" dirty="0" err="1"/>
              <a:t>Results</a:t>
            </a:r>
            <a:endParaRPr lang="en-US" kern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70CED3-B88A-4893-5407-CA1B2BBDFC51}"/>
              </a:ext>
            </a:extLst>
          </p:cNvPr>
          <p:cNvSpPr txBox="1"/>
          <p:nvPr/>
        </p:nvSpPr>
        <p:spPr>
          <a:xfrm>
            <a:off x="0" y="5821801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ym typeface="Wingdings" pitchFamily="2" charset="2"/>
              </a:rPr>
              <a:t>Beulig</a:t>
            </a:r>
            <a:r>
              <a:rPr lang="en-US" sz="1400" dirty="0">
                <a:sym typeface="Wingdings" pitchFamily="2" charset="2"/>
              </a:rPr>
              <a:t> et al. 2022</a:t>
            </a:r>
            <a:endParaRPr lang="en-US" sz="14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297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>
            <a:extLst>
              <a:ext uri="{FF2B5EF4-FFF2-40B4-BE49-F238E27FC236}">
                <a16:creationId xmlns:a16="http://schemas.microsoft.com/office/drawing/2014/main" id="{DAEB33B0-9BF8-5E44-A48B-5802206B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778"/>
            <a:ext cx="9144000" cy="4574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69342" y="1048624"/>
            <a:ext cx="3281205" cy="403510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997F0278-DF45-C746-A4FE-8AB8DFA5019B}"/>
              </a:ext>
            </a:extLst>
          </p:cNvPr>
          <p:cNvSpPr txBox="1"/>
          <p:nvPr/>
        </p:nvSpPr>
        <p:spPr>
          <a:xfrm>
            <a:off x="0" y="5231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/>
              <a:t>Detectable</a:t>
            </a:r>
            <a:r>
              <a:rPr lang="de-DE" sz="2000" b="1" dirty="0"/>
              <a:t> </a:t>
            </a:r>
            <a:r>
              <a:rPr lang="de-DE" sz="2000" b="1" dirty="0" err="1"/>
              <a:t>turnover</a:t>
            </a:r>
            <a:r>
              <a:rPr lang="de-DE" sz="2000" b="1" dirty="0"/>
              <a:t> </a:t>
            </a:r>
            <a:r>
              <a:rPr lang="de-DE" sz="2000" b="1" dirty="0" err="1"/>
              <a:t>rates</a:t>
            </a:r>
            <a:r>
              <a:rPr lang="de-DE" sz="2000" b="1" dirty="0"/>
              <a:t> </a:t>
            </a:r>
            <a:r>
              <a:rPr lang="de-DE" sz="2000" b="1" dirty="0" err="1"/>
              <a:t>over</a:t>
            </a:r>
            <a:r>
              <a:rPr lang="de-DE" sz="2000" b="1" dirty="0"/>
              <a:t> </a:t>
            </a:r>
            <a:r>
              <a:rPr lang="de-DE" sz="2000" b="1" dirty="0" err="1"/>
              <a:t>entire</a:t>
            </a:r>
            <a:r>
              <a:rPr lang="de-DE" sz="2000" b="1" dirty="0"/>
              <a:t> </a:t>
            </a:r>
            <a:r>
              <a:rPr lang="de-DE" sz="2000" b="1" dirty="0" err="1"/>
              <a:t>sampling</a:t>
            </a:r>
            <a:r>
              <a:rPr lang="de-DE" sz="2000" b="1" dirty="0"/>
              <a:t> </a:t>
            </a:r>
            <a:r>
              <a:rPr lang="de-DE" sz="2000" b="1" dirty="0" err="1"/>
              <a:t>depth</a:t>
            </a:r>
            <a:endParaRPr lang="de-DE" sz="2000" b="1" dirty="0"/>
          </a:p>
          <a:p>
            <a:pPr algn="ctr"/>
            <a:r>
              <a:rPr lang="de-DE" sz="2000" b="1" dirty="0"/>
              <a:t>Potential </a:t>
            </a:r>
            <a:r>
              <a:rPr lang="de-DE" sz="2000" b="1" dirty="0" err="1"/>
              <a:t>increase</a:t>
            </a:r>
            <a:r>
              <a:rPr lang="de-DE" sz="2000" b="1" dirty="0"/>
              <a:t> in </a:t>
            </a:r>
            <a:r>
              <a:rPr lang="de-DE" sz="2000" b="1" dirty="0" err="1"/>
              <a:t>turnover</a:t>
            </a:r>
            <a:r>
              <a:rPr lang="de-DE" sz="2000" b="1" dirty="0"/>
              <a:t> </a:t>
            </a:r>
            <a:r>
              <a:rPr lang="de-DE" sz="2000" b="1" dirty="0" err="1"/>
              <a:t>rates</a:t>
            </a:r>
            <a:r>
              <a:rPr lang="de-DE" sz="2000" b="1" dirty="0"/>
              <a:t> </a:t>
            </a:r>
            <a:r>
              <a:rPr lang="de-DE" sz="2000" b="1" dirty="0" err="1"/>
              <a:t>towards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basement</a:t>
            </a:r>
            <a:endParaRPr lang="de-DE" sz="20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50549" y="3747082"/>
            <a:ext cx="4865612" cy="5788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986579-9BA8-C7C5-FE3B-BFF97B11C080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kern="0" dirty="0" err="1"/>
              <a:t>Results</a:t>
            </a:r>
            <a:endParaRPr lang="en-US" kern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E106EB-7104-8AB3-3459-19CB788066D7}"/>
              </a:ext>
            </a:extLst>
          </p:cNvPr>
          <p:cNvSpPr txBox="1"/>
          <p:nvPr/>
        </p:nvSpPr>
        <p:spPr>
          <a:xfrm>
            <a:off x="0" y="5821801"/>
            <a:ext cx="3625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ym typeface="Wingdings" pitchFamily="2" charset="2"/>
              </a:rPr>
              <a:t>Beulig</a:t>
            </a:r>
            <a:r>
              <a:rPr lang="en-US" sz="1400" dirty="0">
                <a:sym typeface="Wingdings" pitchFamily="2" charset="2"/>
              </a:rPr>
              <a:t> et al. 2022</a:t>
            </a:r>
            <a:endParaRPr lang="en-US" sz="14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8907862"/>
      </p:ext>
    </p:extLst>
  </p:cSld>
  <p:clrMapOvr>
    <a:masterClrMapping/>
  </p:clrMapOvr>
</p:sld>
</file>

<file path=ppt/theme/theme1.xml><?xml version="1.0" encoding="utf-8"?>
<a:theme xmlns:a="http://schemas.openxmlformats.org/drawingml/2006/main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1031</Words>
  <Application>Microsoft Office PowerPoint</Application>
  <PresentationFormat>Bildschirmpräsentation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Ebrima</vt:lpstr>
      <vt:lpstr>Times</vt:lpstr>
      <vt:lpstr>Times New Roman</vt:lpstr>
      <vt:lpstr>Verdana</vt:lpstr>
      <vt:lpstr>GFZ_Praesentation_DE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you!</vt:lpstr>
      <vt:lpstr>PowerPoint-Präsentation</vt:lpstr>
      <vt:lpstr>PowerPoint-Präsentation</vt:lpstr>
      <vt:lpstr>Biomass turnover</vt:lpstr>
      <vt:lpstr>Potential cell-specific C turnover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rhanna</dc:creator>
  <cp:lastModifiedBy>Florian Schubert</cp:lastModifiedBy>
  <cp:revision>48</cp:revision>
  <dcterms:created xsi:type="dcterms:W3CDTF">2011-11-07T09:52:11Z</dcterms:created>
  <dcterms:modified xsi:type="dcterms:W3CDTF">2022-05-23T20:10:15Z</dcterms:modified>
</cp:coreProperties>
</file>