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52">
  <p:sldMasterIdLst>
    <p:sldMasterId id="2147483648" r:id="rId1"/>
  </p:sldMasterIdLst>
  <p:notesMasterIdLst>
    <p:notesMasterId r:id="rId15"/>
  </p:notesMasterIdLst>
  <p:sldIdLst>
    <p:sldId id="354" r:id="rId2"/>
    <p:sldId id="259" r:id="rId3"/>
    <p:sldId id="359" r:id="rId4"/>
    <p:sldId id="264" r:id="rId5"/>
    <p:sldId id="360" r:id="rId6"/>
    <p:sldId id="361" r:id="rId7"/>
    <p:sldId id="362" r:id="rId8"/>
    <p:sldId id="339" r:id="rId9"/>
    <p:sldId id="363" r:id="rId10"/>
    <p:sldId id="364" r:id="rId11"/>
    <p:sldId id="365" r:id="rId12"/>
    <p:sldId id="284" r:id="rId13"/>
    <p:sldId id="282" r:id="rId14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do González Teruel" initials="JGT" lastIdx="1" clrIdx="0">
    <p:extLst>
      <p:ext uri="{19B8F6BF-5375-455C-9EA6-DF929625EA0E}">
        <p15:presenceInfo xmlns:p15="http://schemas.microsoft.com/office/powerpoint/2012/main" userId="69366494175a4a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A0"/>
    <a:srgbClr val="266EAE"/>
    <a:srgbClr val="E6E6E6"/>
    <a:srgbClr val="CCCCCC"/>
    <a:srgbClr val="B3B3B3"/>
    <a:srgbClr val="606060"/>
    <a:srgbClr val="EDEDF9"/>
    <a:srgbClr val="CCFF99"/>
    <a:srgbClr val="66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3550" autoAdjust="0"/>
  </p:normalViewPr>
  <p:slideViewPr>
    <p:cSldViewPr snapToGrid="0">
      <p:cViewPr varScale="1">
        <p:scale>
          <a:sx n="80" d="100"/>
          <a:sy n="80" d="100"/>
        </p:scale>
        <p:origin x="970" y="3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4" d="100"/>
          <a:sy n="64" d="100"/>
        </p:scale>
        <p:origin x="3180" y="5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B70920-C7AF-4702-9AB8-E4540933B7A8}" type="doc">
      <dgm:prSet loTypeId="urn:microsoft.com/office/officeart/2005/8/layout/h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5C03BA5-2E78-47EC-A4A8-01EFE328C1BC}">
      <dgm:prSet phldrT="[Texto]" custT="1"/>
      <dgm:spPr/>
      <dgm:t>
        <a:bodyPr/>
        <a:lstStyle/>
        <a:p>
          <a:r>
            <a:rPr lang="es-ES" sz="2000" dirty="0" smtClean="0"/>
            <a:t>OWL </a:t>
          </a:r>
          <a:r>
            <a:rPr lang="es-ES" sz="2000" dirty="0" err="1" smtClean="0"/>
            <a:t>Calibration</a:t>
          </a:r>
          <a:endParaRPr lang="es-ES" sz="2000" dirty="0"/>
        </a:p>
      </dgm:t>
    </dgm:pt>
    <dgm:pt modelId="{2C4D0409-BD53-46FA-8B18-E32EDA8044B3}" type="parTrans" cxnId="{4BE09C36-896B-4DB0-BCD0-85D62DA2DC4B}">
      <dgm:prSet/>
      <dgm:spPr/>
      <dgm:t>
        <a:bodyPr/>
        <a:lstStyle/>
        <a:p>
          <a:endParaRPr lang="es-ES"/>
        </a:p>
      </dgm:t>
    </dgm:pt>
    <dgm:pt modelId="{B7343DAD-3574-4574-9FB1-2929AFACDC45}" type="sibTrans" cxnId="{4BE09C36-896B-4DB0-BCD0-85D62DA2DC4B}">
      <dgm:prSet/>
      <dgm:spPr/>
      <dgm:t>
        <a:bodyPr/>
        <a:lstStyle/>
        <a:p>
          <a:endParaRPr lang="es-ES"/>
        </a:p>
      </dgm:t>
    </dgm:pt>
    <dgm:pt modelId="{C0FD6037-ADE2-43F5-A988-C2856DBDD320}">
      <dgm:prSet phldrT="[Texto]" custT="1"/>
      <dgm:spPr/>
      <dgm:t>
        <a:bodyPr/>
        <a:lstStyle/>
        <a:p>
          <a:r>
            <a:rPr lang="es-ES" sz="2000" dirty="0" smtClean="0">
              <a:solidFill>
                <a:srgbClr val="0054A0"/>
              </a:solidFill>
            </a:rPr>
            <a:t>Open</a:t>
          </a:r>
          <a:endParaRPr lang="es-ES" sz="2000" dirty="0">
            <a:solidFill>
              <a:srgbClr val="0054A0"/>
            </a:solidFill>
          </a:endParaRPr>
        </a:p>
      </dgm:t>
    </dgm:pt>
    <dgm:pt modelId="{0CB90EC7-9243-4098-82AD-EFF1FF02EC8F}" type="parTrans" cxnId="{48ECC19F-937B-437D-B580-129FDCFF304D}">
      <dgm:prSet/>
      <dgm:spPr/>
      <dgm:t>
        <a:bodyPr/>
        <a:lstStyle/>
        <a:p>
          <a:endParaRPr lang="es-ES"/>
        </a:p>
      </dgm:t>
    </dgm:pt>
    <dgm:pt modelId="{4E486146-A530-46CC-B25C-21A21D6C3057}" type="sibTrans" cxnId="{48ECC19F-937B-437D-B580-129FDCFF304D}">
      <dgm:prSet/>
      <dgm:spPr/>
      <dgm:t>
        <a:bodyPr/>
        <a:lstStyle/>
        <a:p>
          <a:endParaRPr lang="es-ES"/>
        </a:p>
      </dgm:t>
    </dgm:pt>
    <dgm:pt modelId="{9042A103-E880-4015-BCB9-88DDF16CE871}">
      <dgm:prSet phldrT="[Texto]" custT="1"/>
      <dgm:spPr/>
      <dgm:t>
        <a:bodyPr/>
        <a:lstStyle/>
        <a:p>
          <a:r>
            <a:rPr lang="es-ES" sz="2000" dirty="0" err="1" smtClean="0">
              <a:solidFill>
                <a:srgbClr val="0054A0"/>
              </a:solidFill>
            </a:rPr>
            <a:t>Water</a:t>
          </a:r>
          <a:endParaRPr lang="es-ES" sz="2000" dirty="0">
            <a:solidFill>
              <a:srgbClr val="0054A0"/>
            </a:solidFill>
          </a:endParaRPr>
        </a:p>
      </dgm:t>
    </dgm:pt>
    <dgm:pt modelId="{435F81DE-9929-4043-99F5-91446A6D87BB}" type="parTrans" cxnId="{B90BEE8C-F512-41EE-8B07-F827A72088FC}">
      <dgm:prSet/>
      <dgm:spPr/>
      <dgm:t>
        <a:bodyPr/>
        <a:lstStyle/>
        <a:p>
          <a:endParaRPr lang="es-ES"/>
        </a:p>
      </dgm:t>
    </dgm:pt>
    <dgm:pt modelId="{6769700E-DDC5-4D8E-A858-7FD23E37EF26}" type="sibTrans" cxnId="{B90BEE8C-F512-41EE-8B07-F827A72088FC}">
      <dgm:prSet/>
      <dgm:spPr/>
      <dgm:t>
        <a:bodyPr/>
        <a:lstStyle/>
        <a:p>
          <a:endParaRPr lang="es-ES"/>
        </a:p>
      </dgm:t>
    </dgm:pt>
    <dgm:pt modelId="{788A22E4-C3B1-4FC1-AF97-9FA5017DD8C1}">
      <dgm:prSet phldrT="[Texto]" custT="1"/>
      <dgm:spPr/>
      <dgm:t>
        <a:bodyPr/>
        <a:lstStyle/>
        <a:p>
          <a:r>
            <a:rPr lang="es-ES" sz="2000" dirty="0" err="1" smtClean="0">
              <a:solidFill>
                <a:srgbClr val="0054A0"/>
              </a:solidFill>
            </a:rPr>
            <a:t>Liquid</a:t>
          </a:r>
          <a:endParaRPr lang="es-ES" sz="2000" dirty="0">
            <a:solidFill>
              <a:srgbClr val="0054A0"/>
            </a:solidFill>
          </a:endParaRPr>
        </a:p>
      </dgm:t>
    </dgm:pt>
    <dgm:pt modelId="{040FF0D3-D1FF-42F6-BD0C-F6CDBA25E7A2}" type="parTrans" cxnId="{A8D96526-5EB4-47D4-B8B6-3A56C929B5BD}">
      <dgm:prSet/>
      <dgm:spPr/>
      <dgm:t>
        <a:bodyPr/>
        <a:lstStyle/>
        <a:p>
          <a:endParaRPr lang="es-ES"/>
        </a:p>
      </dgm:t>
    </dgm:pt>
    <dgm:pt modelId="{657B4D93-08EE-44C5-A13D-CE591140A396}" type="sibTrans" cxnId="{A8D96526-5EB4-47D4-B8B6-3A56C929B5BD}">
      <dgm:prSet/>
      <dgm:spPr/>
      <dgm:t>
        <a:bodyPr/>
        <a:lstStyle/>
        <a:p>
          <a:endParaRPr lang="es-ES"/>
        </a:p>
      </dgm:t>
    </dgm:pt>
    <dgm:pt modelId="{885B415B-9038-4CDB-AB9D-A2FC1171A1D5}" type="pres">
      <dgm:prSet presAssocID="{36B70920-C7AF-4702-9AB8-E4540933B7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212C6EB-579D-493E-A4DA-49D84BA3BC7F}" type="pres">
      <dgm:prSet presAssocID="{36B70920-C7AF-4702-9AB8-E4540933B7A8}" presName="tSp" presStyleCnt="0"/>
      <dgm:spPr/>
    </dgm:pt>
    <dgm:pt modelId="{D8C0157A-E1EF-4DF1-AC01-000C44B81FEC}" type="pres">
      <dgm:prSet presAssocID="{36B70920-C7AF-4702-9AB8-E4540933B7A8}" presName="bSp" presStyleCnt="0"/>
      <dgm:spPr/>
    </dgm:pt>
    <dgm:pt modelId="{0FD2586C-A4D8-43A9-BB1C-412F17362EF0}" type="pres">
      <dgm:prSet presAssocID="{36B70920-C7AF-4702-9AB8-E4540933B7A8}" presName="process" presStyleCnt="0"/>
      <dgm:spPr/>
    </dgm:pt>
    <dgm:pt modelId="{1824A025-79DB-4912-B296-AE0478F472DF}" type="pres">
      <dgm:prSet presAssocID="{35C03BA5-2E78-47EC-A4A8-01EFE328C1BC}" presName="composite1" presStyleCnt="0"/>
      <dgm:spPr/>
    </dgm:pt>
    <dgm:pt modelId="{C46A7943-156D-4FC5-89F2-B800CB5AAB42}" type="pres">
      <dgm:prSet presAssocID="{35C03BA5-2E78-47EC-A4A8-01EFE328C1BC}" presName="dummyNode1" presStyleLbl="node1" presStyleIdx="0" presStyleCnt="1"/>
      <dgm:spPr/>
    </dgm:pt>
    <dgm:pt modelId="{96B0E230-45AC-42F5-91D7-D7F801CECBF9}" type="pres">
      <dgm:prSet presAssocID="{35C03BA5-2E78-47EC-A4A8-01EFE328C1BC}" presName="childNode1" presStyleLbl="bgAcc1" presStyleIdx="0" presStyleCnt="1" custScaleX="85674" custScaleY="785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D1AF83-C1DD-49FC-BCC3-67EB2D431748}" type="pres">
      <dgm:prSet presAssocID="{35C03BA5-2E78-47EC-A4A8-01EFE328C1BC}" presName="childNode1tx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B95EFB-CE5D-42D5-946C-FD7188C86424}" type="pres">
      <dgm:prSet presAssocID="{35C03BA5-2E78-47EC-A4A8-01EFE328C1BC}" presName="parentNode1" presStyleLbl="node1" presStyleIdx="0" presStyleCnt="1" custScaleX="84181" custScaleY="8879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BC5EF2-B162-495D-BBB7-B5E852C54BA8}" type="pres">
      <dgm:prSet presAssocID="{35C03BA5-2E78-47EC-A4A8-01EFE328C1BC}" presName="connSite1" presStyleCnt="0"/>
      <dgm:spPr/>
    </dgm:pt>
  </dgm:ptLst>
  <dgm:cxnLst>
    <dgm:cxn modelId="{A8D96526-5EB4-47D4-B8B6-3A56C929B5BD}" srcId="{35C03BA5-2E78-47EC-A4A8-01EFE328C1BC}" destId="{788A22E4-C3B1-4FC1-AF97-9FA5017DD8C1}" srcOrd="2" destOrd="0" parTransId="{040FF0D3-D1FF-42F6-BD0C-F6CDBA25E7A2}" sibTransId="{657B4D93-08EE-44C5-A13D-CE591140A396}"/>
    <dgm:cxn modelId="{B8BB2040-AFDA-4640-8F51-EA99C6786420}" type="presOf" srcId="{788A22E4-C3B1-4FC1-AF97-9FA5017DD8C1}" destId="{25D1AF83-C1DD-49FC-BCC3-67EB2D431748}" srcOrd="1" destOrd="2" presId="urn:microsoft.com/office/officeart/2005/8/layout/hProcess4"/>
    <dgm:cxn modelId="{452CC1D4-F727-4FDB-B5ED-4BCBE5902ECD}" type="presOf" srcId="{35C03BA5-2E78-47EC-A4A8-01EFE328C1BC}" destId="{77B95EFB-CE5D-42D5-946C-FD7188C86424}" srcOrd="0" destOrd="0" presId="urn:microsoft.com/office/officeart/2005/8/layout/hProcess4"/>
    <dgm:cxn modelId="{48ECC19F-937B-437D-B580-129FDCFF304D}" srcId="{35C03BA5-2E78-47EC-A4A8-01EFE328C1BC}" destId="{C0FD6037-ADE2-43F5-A988-C2856DBDD320}" srcOrd="0" destOrd="0" parTransId="{0CB90EC7-9243-4098-82AD-EFF1FF02EC8F}" sibTransId="{4E486146-A530-46CC-B25C-21A21D6C3057}"/>
    <dgm:cxn modelId="{3FC70D5E-3BB6-4F30-96B4-8AD27E15EDE6}" type="presOf" srcId="{9042A103-E880-4015-BCB9-88DDF16CE871}" destId="{96B0E230-45AC-42F5-91D7-D7F801CECBF9}" srcOrd="0" destOrd="1" presId="urn:microsoft.com/office/officeart/2005/8/layout/hProcess4"/>
    <dgm:cxn modelId="{71703B4A-821C-42F3-8D28-EF93AED69301}" type="presOf" srcId="{C0FD6037-ADE2-43F5-A988-C2856DBDD320}" destId="{25D1AF83-C1DD-49FC-BCC3-67EB2D431748}" srcOrd="1" destOrd="0" presId="urn:microsoft.com/office/officeart/2005/8/layout/hProcess4"/>
    <dgm:cxn modelId="{F6DD8AD9-E4D0-43BE-88C0-DC8EDA6C48B3}" type="presOf" srcId="{36B70920-C7AF-4702-9AB8-E4540933B7A8}" destId="{885B415B-9038-4CDB-AB9D-A2FC1171A1D5}" srcOrd="0" destOrd="0" presId="urn:microsoft.com/office/officeart/2005/8/layout/hProcess4"/>
    <dgm:cxn modelId="{81602E73-032D-43DC-9452-03ABB20350B2}" type="presOf" srcId="{9042A103-E880-4015-BCB9-88DDF16CE871}" destId="{25D1AF83-C1DD-49FC-BCC3-67EB2D431748}" srcOrd="1" destOrd="1" presId="urn:microsoft.com/office/officeart/2005/8/layout/hProcess4"/>
    <dgm:cxn modelId="{B7297F78-24F2-45EA-82F2-C6F5C30D92CE}" type="presOf" srcId="{788A22E4-C3B1-4FC1-AF97-9FA5017DD8C1}" destId="{96B0E230-45AC-42F5-91D7-D7F801CECBF9}" srcOrd="0" destOrd="2" presId="urn:microsoft.com/office/officeart/2005/8/layout/hProcess4"/>
    <dgm:cxn modelId="{D15668EC-ACA6-4F5F-967D-5B09BBA82E34}" type="presOf" srcId="{C0FD6037-ADE2-43F5-A988-C2856DBDD320}" destId="{96B0E230-45AC-42F5-91D7-D7F801CECBF9}" srcOrd="0" destOrd="0" presId="urn:microsoft.com/office/officeart/2005/8/layout/hProcess4"/>
    <dgm:cxn modelId="{B90BEE8C-F512-41EE-8B07-F827A72088FC}" srcId="{35C03BA5-2E78-47EC-A4A8-01EFE328C1BC}" destId="{9042A103-E880-4015-BCB9-88DDF16CE871}" srcOrd="1" destOrd="0" parTransId="{435F81DE-9929-4043-99F5-91446A6D87BB}" sibTransId="{6769700E-DDC5-4D8E-A858-7FD23E37EF26}"/>
    <dgm:cxn modelId="{4BE09C36-896B-4DB0-BCD0-85D62DA2DC4B}" srcId="{36B70920-C7AF-4702-9AB8-E4540933B7A8}" destId="{35C03BA5-2E78-47EC-A4A8-01EFE328C1BC}" srcOrd="0" destOrd="0" parTransId="{2C4D0409-BD53-46FA-8B18-E32EDA8044B3}" sibTransId="{B7343DAD-3574-4574-9FB1-2929AFACDC45}"/>
    <dgm:cxn modelId="{372C8D0A-F865-4E03-B0B6-1F9458A8B6A8}" type="presParOf" srcId="{885B415B-9038-4CDB-AB9D-A2FC1171A1D5}" destId="{9212C6EB-579D-493E-A4DA-49D84BA3BC7F}" srcOrd="0" destOrd="0" presId="urn:microsoft.com/office/officeart/2005/8/layout/hProcess4"/>
    <dgm:cxn modelId="{80323599-AB9A-4BA8-99E6-4C672F697165}" type="presParOf" srcId="{885B415B-9038-4CDB-AB9D-A2FC1171A1D5}" destId="{D8C0157A-E1EF-4DF1-AC01-000C44B81FEC}" srcOrd="1" destOrd="0" presId="urn:microsoft.com/office/officeart/2005/8/layout/hProcess4"/>
    <dgm:cxn modelId="{FAC394D8-7317-47FA-ABAE-D13BAFDB90A3}" type="presParOf" srcId="{885B415B-9038-4CDB-AB9D-A2FC1171A1D5}" destId="{0FD2586C-A4D8-43A9-BB1C-412F17362EF0}" srcOrd="2" destOrd="0" presId="urn:microsoft.com/office/officeart/2005/8/layout/hProcess4"/>
    <dgm:cxn modelId="{A3F1A662-3A33-4451-A0AE-DC847DBEA26A}" type="presParOf" srcId="{0FD2586C-A4D8-43A9-BB1C-412F17362EF0}" destId="{1824A025-79DB-4912-B296-AE0478F472DF}" srcOrd="0" destOrd="0" presId="urn:microsoft.com/office/officeart/2005/8/layout/hProcess4"/>
    <dgm:cxn modelId="{2855F1F0-CD1A-4893-BB28-3A10150D771E}" type="presParOf" srcId="{1824A025-79DB-4912-B296-AE0478F472DF}" destId="{C46A7943-156D-4FC5-89F2-B800CB5AAB42}" srcOrd="0" destOrd="0" presId="urn:microsoft.com/office/officeart/2005/8/layout/hProcess4"/>
    <dgm:cxn modelId="{C33CCED6-3D16-42E1-8FE6-156506B2D13D}" type="presParOf" srcId="{1824A025-79DB-4912-B296-AE0478F472DF}" destId="{96B0E230-45AC-42F5-91D7-D7F801CECBF9}" srcOrd="1" destOrd="0" presId="urn:microsoft.com/office/officeart/2005/8/layout/hProcess4"/>
    <dgm:cxn modelId="{A3364C2A-D456-4F19-BAEB-BE1C0029A39D}" type="presParOf" srcId="{1824A025-79DB-4912-B296-AE0478F472DF}" destId="{25D1AF83-C1DD-49FC-BCC3-67EB2D431748}" srcOrd="2" destOrd="0" presId="urn:microsoft.com/office/officeart/2005/8/layout/hProcess4"/>
    <dgm:cxn modelId="{74665AC8-5F75-4406-A524-F15EFC4FBDDE}" type="presParOf" srcId="{1824A025-79DB-4912-B296-AE0478F472DF}" destId="{77B95EFB-CE5D-42D5-946C-FD7188C86424}" srcOrd="3" destOrd="0" presId="urn:microsoft.com/office/officeart/2005/8/layout/hProcess4"/>
    <dgm:cxn modelId="{08AC2210-1086-464D-952C-11DCD7C7B3EA}" type="presParOf" srcId="{1824A025-79DB-4912-B296-AE0478F472DF}" destId="{7FBC5EF2-B162-495D-BBB7-B5E852C54BA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0E230-45AC-42F5-91D7-D7F801CECBF9}">
      <dsp:nvSpPr>
        <dsp:cNvPr id="0" name=""/>
        <dsp:cNvSpPr/>
      </dsp:nvSpPr>
      <dsp:spPr>
        <a:xfrm>
          <a:off x="1879618" y="1250192"/>
          <a:ext cx="2068497" cy="15636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rgbClr val="0054A0"/>
              </a:solidFill>
            </a:rPr>
            <a:t>Open</a:t>
          </a:r>
          <a:endParaRPr lang="es-ES" sz="2000" kern="1200" dirty="0">
            <a:solidFill>
              <a:srgbClr val="0054A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err="1" smtClean="0">
              <a:solidFill>
                <a:srgbClr val="0054A0"/>
              </a:solidFill>
            </a:rPr>
            <a:t>Water</a:t>
          </a:r>
          <a:endParaRPr lang="es-ES" sz="2000" kern="1200" dirty="0">
            <a:solidFill>
              <a:srgbClr val="0054A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err="1" smtClean="0">
              <a:solidFill>
                <a:srgbClr val="0054A0"/>
              </a:solidFill>
            </a:rPr>
            <a:t>Liquid</a:t>
          </a:r>
          <a:endParaRPr lang="es-ES" sz="2000" kern="1200" dirty="0">
            <a:solidFill>
              <a:srgbClr val="0054A0"/>
            </a:solidFill>
          </a:endParaRPr>
        </a:p>
      </dsp:txBody>
      <dsp:txXfrm>
        <a:off x="1915601" y="1286175"/>
        <a:ext cx="1996531" cy="1156589"/>
      </dsp:txXfrm>
    </dsp:sp>
    <dsp:sp modelId="{77B95EFB-CE5D-42D5-946C-FD7188C86424}">
      <dsp:nvSpPr>
        <dsp:cNvPr id="0" name=""/>
        <dsp:cNvSpPr/>
      </dsp:nvSpPr>
      <dsp:spPr>
        <a:xfrm>
          <a:off x="2412953" y="2648769"/>
          <a:ext cx="1806622" cy="757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OWL </a:t>
          </a:r>
          <a:r>
            <a:rPr lang="es-ES" sz="2000" kern="1200" dirty="0" err="1" smtClean="0"/>
            <a:t>Calibration</a:t>
          </a:r>
          <a:endParaRPr lang="es-ES" sz="2000" kern="1200" dirty="0"/>
        </a:p>
      </dsp:txBody>
      <dsp:txXfrm>
        <a:off x="2435149" y="2670965"/>
        <a:ext cx="1762230" cy="713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ACE190-3A14-4C2E-9376-4A6E5270648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1965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1" charset="-128"/>
        <a:cs typeface="ＭＳ Ｐゴシック" pitchFamily="1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1" charset="-128"/>
        <a:cs typeface="ＭＳ Ｐゴシック" pitchFamily="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1" charset="-128"/>
        <a:cs typeface="ＭＳ Ｐゴシック" pitchFamily="1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fld id="{D9892FBD-FF28-4440-B48A-622E664CF5FE}" type="slidenum">
              <a:rPr lang="es-ES_tradnl" sz="1200" smtClean="0"/>
              <a:pPr/>
              <a:t>1</a:t>
            </a:fld>
            <a:endParaRPr lang="es-ES_tradnl" sz="120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dirty="0" smtClean="0">
              <a:latin typeface="Arial" charset="0"/>
              <a:ea typeface="ＭＳ Ｐゴシック" pitchFamily="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704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To </a:t>
            </a:r>
            <a:r>
              <a:rPr lang="es-ES_tradnl" dirty="0" err="1" smtClean="0"/>
              <a:t>perform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complex</a:t>
            </a:r>
            <a:r>
              <a:rPr lang="es-ES_tradnl" dirty="0" smtClean="0"/>
              <a:t> </a:t>
            </a:r>
            <a:r>
              <a:rPr lang="es-ES_tradnl" dirty="0" err="1" smtClean="0"/>
              <a:t>permittivity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measurements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applied</a:t>
            </a:r>
            <a:r>
              <a:rPr lang="es-ES_tradnl" baseline="0" dirty="0" smtClean="0"/>
              <a:t> a 2-step </a:t>
            </a:r>
            <a:r>
              <a:rPr lang="es-ES_tradnl" baseline="0" dirty="0" err="1" smtClean="0"/>
              <a:t>calibration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procedure</a:t>
            </a:r>
            <a:r>
              <a:rPr lang="es-ES_tradnl" baseline="0" dirty="0" smtClean="0"/>
              <a:t>.</a:t>
            </a:r>
            <a:endParaRPr lang="es-ES_tradnl" dirty="0" smtClean="0"/>
          </a:p>
          <a:p>
            <a:r>
              <a:rPr lang="es-ES_tradnl" dirty="0" smtClean="0"/>
              <a:t>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first</a:t>
            </a:r>
            <a:r>
              <a:rPr lang="es-ES_tradnl" dirty="0" smtClean="0"/>
              <a:t> </a:t>
            </a:r>
            <a:r>
              <a:rPr lang="es-ES_tradnl" dirty="0" err="1" smtClean="0"/>
              <a:t>step</a:t>
            </a:r>
            <a:r>
              <a:rPr lang="es-ES_tradnl" dirty="0" smtClean="0"/>
              <a:t>,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made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Open Short Load </a:t>
            </a:r>
            <a:r>
              <a:rPr lang="es-ES_tradnl" dirty="0" err="1" smtClean="0"/>
              <a:t>calibration</a:t>
            </a:r>
            <a:r>
              <a:rPr lang="es-ES_tradnl" dirty="0" smtClean="0"/>
              <a:t> at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end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coaxial cable, </a:t>
            </a:r>
            <a:r>
              <a:rPr lang="es-ES_tradnl" dirty="0" err="1" smtClean="0"/>
              <a:t>just</a:t>
            </a:r>
            <a:r>
              <a:rPr lang="es-ES_tradnl" dirty="0" smtClean="0"/>
              <a:t> at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inteface</a:t>
            </a:r>
            <a:r>
              <a:rPr lang="es-ES_tradnl" dirty="0" smtClean="0"/>
              <a:t> </a:t>
            </a:r>
            <a:r>
              <a:rPr lang="es-ES_tradnl" dirty="0" err="1" smtClean="0"/>
              <a:t>between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coaxial cable and </a:t>
            </a:r>
            <a:r>
              <a:rPr lang="es-ES_tradnl" dirty="0" err="1" smtClean="0"/>
              <a:t>the</a:t>
            </a:r>
            <a:r>
              <a:rPr lang="es-ES_tradnl" dirty="0" smtClean="0"/>
              <a:t> coaxial </a:t>
            </a:r>
            <a:r>
              <a:rPr lang="es-ES_tradnl" dirty="0" err="1" smtClean="0"/>
              <a:t>probe</a:t>
            </a:r>
            <a:r>
              <a:rPr lang="es-ES_tradnl" dirty="0" smtClean="0"/>
              <a:t>.</a:t>
            </a:r>
          </a:p>
          <a:p>
            <a:endParaRPr lang="es-ES_tradnl" dirty="0" smtClean="0"/>
          </a:p>
          <a:p>
            <a:r>
              <a:rPr lang="es-ES_tradnl" dirty="0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then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second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step</a:t>
            </a:r>
            <a:r>
              <a:rPr lang="es-ES_tradnl" baseline="0" dirty="0" smtClean="0"/>
              <a:t> to </a:t>
            </a:r>
            <a:r>
              <a:rPr lang="es-ES_tradnl" baseline="0" dirty="0" err="1" smtClean="0"/>
              <a:t>estimate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complex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permittivity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from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complex</a:t>
            </a:r>
            <a:r>
              <a:rPr lang="es-ES_tradnl" baseline="0" dirty="0" smtClean="0"/>
              <a:t> S11 </a:t>
            </a:r>
            <a:r>
              <a:rPr lang="es-ES_tradnl" baseline="0" dirty="0" err="1" smtClean="0"/>
              <a:t>parameter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consisted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Open </a:t>
            </a:r>
            <a:r>
              <a:rPr lang="es-ES_tradnl" baseline="0" dirty="0" err="1" smtClean="0"/>
              <a:t>Water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Liquid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method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which</a:t>
            </a:r>
            <a:r>
              <a:rPr lang="es-ES_tradnl" baseline="0" dirty="0" smtClean="0"/>
              <a:t> has </a:t>
            </a:r>
            <a:r>
              <a:rPr lang="es-ES_tradnl" baseline="0" dirty="0" err="1" smtClean="0"/>
              <a:t>been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described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many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authors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but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indeed</a:t>
            </a:r>
            <a:r>
              <a:rPr lang="es-ES_tradnl" baseline="0" dirty="0" smtClean="0"/>
              <a:t>, I </a:t>
            </a:r>
            <a:r>
              <a:rPr lang="es-ES_tradnl" baseline="0" dirty="0" err="1" smtClean="0"/>
              <a:t>have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followed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two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works</a:t>
            </a:r>
            <a:r>
              <a:rPr lang="es-ES_tradnl" baseline="0" dirty="0" smtClean="0"/>
              <a:t> to </a:t>
            </a:r>
            <a:r>
              <a:rPr lang="es-ES_tradnl" baseline="0" dirty="0" err="1" smtClean="0"/>
              <a:t>applied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it</a:t>
            </a:r>
            <a:r>
              <a:rPr lang="es-ES_tradnl" baseline="0" dirty="0" smtClean="0"/>
              <a:t>.  </a:t>
            </a:r>
          </a:p>
          <a:p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So, </a:t>
            </a:r>
            <a:r>
              <a:rPr lang="es-ES_tradnl" baseline="0" dirty="0" err="1" smtClean="0"/>
              <a:t>when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applying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OWL </a:t>
            </a:r>
            <a:r>
              <a:rPr lang="es-ES_tradnl" baseline="0" dirty="0" err="1" smtClean="0"/>
              <a:t>method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used</a:t>
            </a:r>
            <a:r>
              <a:rPr lang="es-ES_tradnl" baseline="0" dirty="0" smtClean="0"/>
              <a:t> Air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open standard, </a:t>
            </a:r>
            <a:r>
              <a:rPr lang="es-ES_tradnl" baseline="0" dirty="0" err="1" smtClean="0"/>
              <a:t>Distilled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Water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Water</a:t>
            </a:r>
            <a:r>
              <a:rPr lang="es-ES_tradnl" baseline="0" dirty="0" smtClean="0"/>
              <a:t> standard and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liquid</a:t>
            </a:r>
            <a:r>
              <a:rPr lang="es-ES_tradnl" baseline="0" dirty="0" smtClean="0"/>
              <a:t> standard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rotated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liquid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among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Acetone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Isopropanol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Methanol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Ethylene-Glycol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using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rest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liquids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not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used</a:t>
            </a:r>
            <a:r>
              <a:rPr lang="es-ES_tradnl" baseline="0" dirty="0" smtClean="0"/>
              <a:t> as standard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validation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probe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evaluation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E190-3A14-4C2E-9376-4A6E52706486}" type="slidenum">
              <a:rPr lang="es-ES_tradnl" smtClean="0"/>
              <a:pPr>
                <a:defRPr/>
              </a:pPr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7979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To </a:t>
            </a:r>
            <a:r>
              <a:rPr lang="es-ES_tradnl" dirty="0" err="1" smtClean="0"/>
              <a:t>perform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complex</a:t>
            </a:r>
            <a:r>
              <a:rPr lang="es-ES_tradnl" dirty="0" smtClean="0"/>
              <a:t> </a:t>
            </a:r>
            <a:r>
              <a:rPr lang="es-ES_tradnl" dirty="0" err="1" smtClean="0"/>
              <a:t>permittivity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measurements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applied</a:t>
            </a:r>
            <a:r>
              <a:rPr lang="es-ES_tradnl" baseline="0" dirty="0" smtClean="0"/>
              <a:t> a 2-step </a:t>
            </a:r>
            <a:r>
              <a:rPr lang="es-ES_tradnl" baseline="0" dirty="0" err="1" smtClean="0"/>
              <a:t>calibration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procedure</a:t>
            </a:r>
            <a:r>
              <a:rPr lang="es-ES_tradnl" baseline="0" dirty="0" smtClean="0"/>
              <a:t>.</a:t>
            </a:r>
            <a:endParaRPr lang="es-ES_tradnl" dirty="0" smtClean="0"/>
          </a:p>
          <a:p>
            <a:r>
              <a:rPr lang="es-ES_tradnl" dirty="0" smtClean="0"/>
              <a:t>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first</a:t>
            </a:r>
            <a:r>
              <a:rPr lang="es-ES_tradnl" dirty="0" smtClean="0"/>
              <a:t> </a:t>
            </a:r>
            <a:r>
              <a:rPr lang="es-ES_tradnl" dirty="0" err="1" smtClean="0"/>
              <a:t>step</a:t>
            </a:r>
            <a:r>
              <a:rPr lang="es-ES_tradnl" dirty="0" smtClean="0"/>
              <a:t>,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made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Open Short Load </a:t>
            </a:r>
            <a:r>
              <a:rPr lang="es-ES_tradnl" dirty="0" err="1" smtClean="0"/>
              <a:t>calibration</a:t>
            </a:r>
            <a:r>
              <a:rPr lang="es-ES_tradnl" dirty="0" smtClean="0"/>
              <a:t> at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end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coaxial cable, </a:t>
            </a:r>
            <a:r>
              <a:rPr lang="es-ES_tradnl" dirty="0" err="1" smtClean="0"/>
              <a:t>just</a:t>
            </a:r>
            <a:r>
              <a:rPr lang="es-ES_tradnl" dirty="0" smtClean="0"/>
              <a:t> at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inteface</a:t>
            </a:r>
            <a:r>
              <a:rPr lang="es-ES_tradnl" dirty="0" smtClean="0"/>
              <a:t> </a:t>
            </a:r>
            <a:r>
              <a:rPr lang="es-ES_tradnl" dirty="0" err="1" smtClean="0"/>
              <a:t>between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coaxial cable and </a:t>
            </a:r>
            <a:r>
              <a:rPr lang="es-ES_tradnl" dirty="0" err="1" smtClean="0"/>
              <a:t>the</a:t>
            </a:r>
            <a:r>
              <a:rPr lang="es-ES_tradnl" dirty="0" smtClean="0"/>
              <a:t> coaxial </a:t>
            </a:r>
            <a:r>
              <a:rPr lang="es-ES_tradnl" dirty="0" err="1" smtClean="0"/>
              <a:t>probe</a:t>
            </a:r>
            <a:r>
              <a:rPr lang="es-ES_tradnl" dirty="0" smtClean="0"/>
              <a:t>.</a:t>
            </a:r>
          </a:p>
          <a:p>
            <a:endParaRPr lang="es-ES_tradnl" dirty="0" smtClean="0"/>
          </a:p>
          <a:p>
            <a:r>
              <a:rPr lang="es-ES_tradnl" dirty="0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then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second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step</a:t>
            </a:r>
            <a:r>
              <a:rPr lang="es-ES_tradnl" baseline="0" dirty="0" smtClean="0"/>
              <a:t> to </a:t>
            </a:r>
            <a:r>
              <a:rPr lang="es-ES_tradnl" baseline="0" dirty="0" err="1" smtClean="0"/>
              <a:t>estimate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complex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permittivity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from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complex</a:t>
            </a:r>
            <a:r>
              <a:rPr lang="es-ES_tradnl" baseline="0" dirty="0" smtClean="0"/>
              <a:t> S11 </a:t>
            </a:r>
            <a:r>
              <a:rPr lang="es-ES_tradnl" baseline="0" dirty="0" err="1" smtClean="0"/>
              <a:t>parameter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consisted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Open </a:t>
            </a:r>
            <a:r>
              <a:rPr lang="es-ES_tradnl" baseline="0" dirty="0" err="1" smtClean="0"/>
              <a:t>Water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Liquid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method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which</a:t>
            </a:r>
            <a:r>
              <a:rPr lang="es-ES_tradnl" baseline="0" dirty="0" smtClean="0"/>
              <a:t> has </a:t>
            </a:r>
            <a:r>
              <a:rPr lang="es-ES_tradnl" baseline="0" dirty="0" err="1" smtClean="0"/>
              <a:t>been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described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many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authors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but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indeed</a:t>
            </a:r>
            <a:r>
              <a:rPr lang="es-ES_tradnl" baseline="0" dirty="0" smtClean="0"/>
              <a:t>, I </a:t>
            </a:r>
            <a:r>
              <a:rPr lang="es-ES_tradnl" baseline="0" dirty="0" err="1" smtClean="0"/>
              <a:t>have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followed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two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works</a:t>
            </a:r>
            <a:r>
              <a:rPr lang="es-ES_tradnl" baseline="0" dirty="0" smtClean="0"/>
              <a:t> to </a:t>
            </a:r>
            <a:r>
              <a:rPr lang="es-ES_tradnl" baseline="0" dirty="0" err="1" smtClean="0"/>
              <a:t>applied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it</a:t>
            </a:r>
            <a:r>
              <a:rPr lang="es-ES_tradnl" baseline="0" dirty="0" smtClean="0"/>
              <a:t>.  </a:t>
            </a:r>
          </a:p>
          <a:p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So, </a:t>
            </a:r>
            <a:r>
              <a:rPr lang="es-ES_tradnl" baseline="0" dirty="0" err="1" smtClean="0"/>
              <a:t>when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applying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OWL </a:t>
            </a:r>
            <a:r>
              <a:rPr lang="es-ES_tradnl" baseline="0" dirty="0" err="1" smtClean="0"/>
              <a:t>method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used</a:t>
            </a:r>
            <a:r>
              <a:rPr lang="es-ES_tradnl" baseline="0" dirty="0" smtClean="0"/>
              <a:t> Air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open standard, </a:t>
            </a:r>
            <a:r>
              <a:rPr lang="es-ES_tradnl" baseline="0" dirty="0" err="1" smtClean="0"/>
              <a:t>Distilled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Water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Water</a:t>
            </a:r>
            <a:r>
              <a:rPr lang="es-ES_tradnl" baseline="0" dirty="0" smtClean="0"/>
              <a:t> standard and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liquid</a:t>
            </a:r>
            <a:r>
              <a:rPr lang="es-ES_tradnl" baseline="0" dirty="0" smtClean="0"/>
              <a:t> standard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rotated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liquid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among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Acetone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Isopropanol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Methanol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Ethylene-Glycol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using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rest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liquids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not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used</a:t>
            </a:r>
            <a:r>
              <a:rPr lang="es-ES_tradnl" baseline="0" dirty="0" smtClean="0"/>
              <a:t> as standard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validation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probe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evaluation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E190-3A14-4C2E-9376-4A6E52706486}" type="slidenum">
              <a:rPr lang="es-ES_tradnl" smtClean="0"/>
              <a:pPr>
                <a:defRPr/>
              </a:pPr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976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fld id="{397E9E16-5249-4F71-92DF-97631B606EFD}" type="slidenum">
              <a:rPr lang="es-ES_tradnl" sz="1200" smtClean="0"/>
              <a:pPr/>
              <a:t>12</a:t>
            </a:fld>
            <a:endParaRPr lang="es-ES_tradnl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ea typeface="ＭＳ Ｐゴシック" pitchFamily="16" charset="-128"/>
              </a:rPr>
              <a:t>To sum up, </a:t>
            </a:r>
            <a:r>
              <a:rPr lang="es-ES_tradnl" dirty="0" err="1" smtClean="0">
                <a:latin typeface="Arial" charset="0"/>
                <a:ea typeface="ＭＳ Ｐゴシック" pitchFamily="16" charset="-128"/>
              </a:rPr>
              <a:t>here</a:t>
            </a:r>
            <a:r>
              <a:rPr lang="es-ES_tradnl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dirty="0" err="1" smtClean="0">
                <a:latin typeface="Arial" charset="0"/>
                <a:ea typeface="ＭＳ Ｐゴシック" pitchFamily="16" charset="-128"/>
              </a:rPr>
              <a:t>some</a:t>
            </a:r>
            <a:r>
              <a:rPr lang="es-ES_tradnl" dirty="0" smtClean="0">
                <a:latin typeface="Arial" charset="0"/>
                <a:ea typeface="ＭＳ Ｐゴシック" pitchFamily="16" charset="-128"/>
              </a:rPr>
              <a:t> of </a:t>
            </a:r>
            <a:r>
              <a:rPr lang="es-ES_tradnl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dirty="0" err="1" smtClean="0">
                <a:latin typeface="Arial" charset="0"/>
                <a:ea typeface="ＭＳ Ｐゴシック" pitchFamily="16" charset="-128"/>
              </a:rPr>
              <a:t>conclusions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we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can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get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from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study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.</a:t>
            </a:r>
          </a:p>
          <a:p>
            <a:pPr eaLnBrk="1" hangingPunct="1"/>
            <a:endParaRPr lang="es-ES_tradnl" baseline="0" dirty="0" smtClean="0">
              <a:latin typeface="Arial" charset="0"/>
              <a:ea typeface="ＭＳ Ｐゴシック" pitchFamily="16" charset="-128"/>
            </a:endParaRPr>
          </a:p>
          <a:p>
            <a:pPr eaLnBrk="1" hangingPunct="1"/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We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have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manufactured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a open-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ended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coaxial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probe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from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a coaxial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adapter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and has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been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successfully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validated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to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measure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complex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permittivity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of non-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conducting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liquids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between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10 and 500 MHz. </a:t>
            </a:r>
          </a:p>
          <a:p>
            <a:pPr eaLnBrk="1" hangingPunct="1"/>
            <a:endParaRPr lang="es-ES_tradnl" baseline="0" dirty="0" smtClean="0">
              <a:latin typeface="Arial" charset="0"/>
              <a:ea typeface="ＭＳ Ｐゴシック" pitchFamily="16" charset="-128"/>
            </a:endParaRPr>
          </a:p>
          <a:p>
            <a:pPr eaLnBrk="1" hangingPunct="1"/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accuracy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on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estimation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of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complex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permittivity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is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limited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below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50 MHz. Wagner et al.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reported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similar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findings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,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but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when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trying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to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measure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complex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permittivity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of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conducting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soils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with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manifestation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of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Maxwell-Wagner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effect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.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This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is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not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same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case,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since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non-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conducting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media are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tested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. </a:t>
            </a:r>
          </a:p>
          <a:p>
            <a:pPr eaLnBrk="1" hangingPunct="1"/>
            <a:endParaRPr lang="es-ES_tradnl" baseline="0" dirty="0" smtClean="0">
              <a:latin typeface="Arial" charset="0"/>
              <a:ea typeface="ＭＳ Ｐゴシック" pitchFamily="16" charset="-128"/>
            </a:endParaRPr>
          </a:p>
          <a:p>
            <a:pPr eaLnBrk="1" hangingPunct="1"/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effective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permittivity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of granular media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with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less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than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1 mm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particle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size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can be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determined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with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experimental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probe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,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although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a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minimum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number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of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particles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is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needed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to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assure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a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relevant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determination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.</a:t>
            </a:r>
          </a:p>
          <a:p>
            <a:pPr eaLnBrk="1" hangingPunct="1"/>
            <a:endParaRPr lang="es-ES_tradnl" baseline="0" dirty="0" smtClean="0">
              <a:latin typeface="Arial" charset="0"/>
              <a:ea typeface="ＭＳ Ｐゴシック" pitchFamily="16" charset="-128"/>
            </a:endParaRPr>
          </a:p>
          <a:p>
            <a:pPr eaLnBrk="1" hangingPunct="1"/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experimental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probe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EM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field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penetration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depth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should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be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somewhere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between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1 and 2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mm.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Future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research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should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focus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on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this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to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have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a more precise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determination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.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Additionally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,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probe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can be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tested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on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measuring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the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complex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permittivity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of fine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grained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 </a:t>
            </a:r>
            <a:r>
              <a:rPr lang="es-ES_tradnl" baseline="0" dirty="0" err="1" smtClean="0">
                <a:latin typeface="Arial" charset="0"/>
                <a:ea typeface="ＭＳ Ｐゴシック" pitchFamily="16" charset="-128"/>
              </a:rPr>
              <a:t>soils</a:t>
            </a:r>
            <a:r>
              <a:rPr lang="es-ES_tradnl" baseline="0" dirty="0" smtClean="0">
                <a:latin typeface="Arial" charset="0"/>
                <a:ea typeface="ＭＳ Ｐゴシック" pitchFamily="16" charset="-128"/>
              </a:rPr>
              <a:t>. </a:t>
            </a:r>
            <a:endParaRPr lang="es-ES_tradnl" dirty="0" smtClean="0">
              <a:latin typeface="Arial" charset="0"/>
              <a:ea typeface="ＭＳ Ｐゴシック" pitchFamily="1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fld id="{ADAD3DAC-962D-40AB-B9A3-9A4FA0CAF132}" type="slidenum">
              <a:rPr lang="es-ES_tradnl" sz="1200" smtClean="0"/>
              <a:pPr/>
              <a:t>2</a:t>
            </a:fld>
            <a:endParaRPr lang="es-ES_tradnl" sz="12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sz="800" dirty="0" smtClean="0">
              <a:latin typeface="Arial" charset="0"/>
              <a:ea typeface="ＭＳ Ｐゴシック" pitchFamily="1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E190-3A14-4C2E-9376-4A6E52706486}" type="slidenum">
              <a:rPr lang="es-ES_tradnl" smtClean="0"/>
              <a:pPr>
                <a:defRPr/>
              </a:pPr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9488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E190-3A14-4C2E-9376-4A6E52706486}" type="slidenum">
              <a:rPr lang="es-ES_tradnl" smtClean="0"/>
              <a:pPr>
                <a:defRPr/>
              </a:pPr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5911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E190-3A14-4C2E-9376-4A6E52706486}" type="slidenum">
              <a:rPr lang="es-ES_tradnl" smtClean="0"/>
              <a:pPr>
                <a:defRPr/>
              </a:pPr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4917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E190-3A14-4C2E-9376-4A6E52706486}" type="slidenum">
              <a:rPr lang="es-ES_tradnl" smtClean="0"/>
              <a:pPr>
                <a:defRPr/>
              </a:pPr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5386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E190-3A14-4C2E-9376-4A6E52706486}" type="slidenum">
              <a:rPr lang="es-ES_tradnl" smtClean="0"/>
              <a:pPr>
                <a:defRPr/>
              </a:pPr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709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Once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had</a:t>
            </a:r>
            <a:r>
              <a:rPr lang="es-ES_tradnl" dirty="0" smtClean="0"/>
              <a:t> </a:t>
            </a:r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self-manufactured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probe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how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did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test </a:t>
            </a:r>
            <a:r>
              <a:rPr lang="es-ES_tradnl" baseline="0" dirty="0" err="1" smtClean="0"/>
              <a:t>it</a:t>
            </a:r>
            <a:r>
              <a:rPr lang="es-ES_tradnl" baseline="0" dirty="0" smtClean="0"/>
              <a:t>? </a:t>
            </a:r>
            <a:r>
              <a:rPr lang="es-ES_tradnl" baseline="0" dirty="0" err="1" smtClean="0"/>
              <a:t>Well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used</a:t>
            </a:r>
            <a:r>
              <a:rPr lang="es-ES_tradnl" baseline="0" dirty="0" smtClean="0"/>
              <a:t> 2 experimental sets to </a:t>
            </a:r>
            <a:r>
              <a:rPr lang="es-ES_tradnl" baseline="0" dirty="0" err="1" smtClean="0"/>
              <a:t>make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several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comparisons</a:t>
            </a:r>
            <a:r>
              <a:rPr lang="es-ES_tradnl" baseline="0" dirty="0" smtClean="0"/>
              <a:t>: </a:t>
            </a:r>
            <a:r>
              <a:rPr lang="es-ES_tradnl" baseline="0" dirty="0" err="1" smtClean="0"/>
              <a:t>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one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hand</a:t>
            </a:r>
            <a:r>
              <a:rPr lang="es-ES_tradnl" baseline="0" dirty="0" smtClean="0"/>
              <a:t>, Set A </a:t>
            </a:r>
            <a:r>
              <a:rPr lang="es-ES_tradnl" baseline="0" dirty="0" err="1" smtClean="0"/>
              <a:t>consisted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an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Agilent</a:t>
            </a:r>
            <a:r>
              <a:rPr lang="es-ES_tradnl" baseline="0" dirty="0" smtClean="0"/>
              <a:t> 4395A Vector Network </a:t>
            </a:r>
            <a:r>
              <a:rPr lang="es-ES_tradnl" baseline="0" dirty="0" err="1" smtClean="0"/>
              <a:t>Analyzer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paired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with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its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corresponding</a:t>
            </a:r>
            <a:r>
              <a:rPr lang="es-ES_tradnl" baseline="0" dirty="0" smtClean="0"/>
              <a:t> Radio </a:t>
            </a:r>
            <a:r>
              <a:rPr lang="es-ES_tradnl" baseline="0" dirty="0" err="1" smtClean="0"/>
              <a:t>Frequency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Impedance</a:t>
            </a:r>
            <a:r>
              <a:rPr lang="es-ES_tradnl" baseline="0" dirty="0" smtClean="0"/>
              <a:t> Test Kit, a LMR-240 UF coaxial cable and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experimental </a:t>
            </a:r>
            <a:r>
              <a:rPr lang="es-ES_tradnl" baseline="0" dirty="0" err="1" smtClean="0"/>
              <a:t>probe</a:t>
            </a:r>
            <a:r>
              <a:rPr lang="es-ES_tradnl" baseline="0" dirty="0" smtClean="0"/>
              <a:t>.</a:t>
            </a:r>
          </a:p>
          <a:p>
            <a:r>
              <a:rPr lang="es-ES_tradnl" baseline="0" dirty="0" err="1" smtClean="0"/>
              <a:t>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other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hand</a:t>
            </a:r>
            <a:r>
              <a:rPr lang="es-ES_tradnl" baseline="0" dirty="0" smtClean="0"/>
              <a:t>, Set B </a:t>
            </a:r>
            <a:r>
              <a:rPr lang="es-ES_tradnl" baseline="0" dirty="0" err="1" smtClean="0"/>
              <a:t>consisted</a:t>
            </a:r>
            <a:r>
              <a:rPr lang="es-ES_tradnl" baseline="0" dirty="0" smtClean="0"/>
              <a:t> of a </a:t>
            </a:r>
            <a:r>
              <a:rPr lang="es-ES_tradnl" baseline="0" dirty="0" err="1" smtClean="0"/>
              <a:t>Rohde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Schwarz</a:t>
            </a:r>
            <a:r>
              <a:rPr lang="es-ES_tradnl" baseline="0" dirty="0" smtClean="0"/>
              <a:t> ZVA 67 </a:t>
            </a:r>
            <a:r>
              <a:rPr lang="es-ES_tradnl" baseline="0" dirty="0" err="1" smtClean="0"/>
              <a:t>with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same</a:t>
            </a:r>
            <a:r>
              <a:rPr lang="es-ES_tradnl" baseline="0" dirty="0" smtClean="0"/>
              <a:t> coaxial cable and </a:t>
            </a:r>
            <a:r>
              <a:rPr lang="es-ES_tradnl" baseline="0" dirty="0" err="1" smtClean="0"/>
              <a:t>either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experimental </a:t>
            </a:r>
            <a:r>
              <a:rPr lang="es-ES_tradnl" baseline="0" dirty="0" err="1" smtClean="0"/>
              <a:t>probe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or</a:t>
            </a:r>
            <a:r>
              <a:rPr lang="es-ES_tradnl" baseline="0" dirty="0" smtClean="0"/>
              <a:t> a comercial </a:t>
            </a:r>
            <a:r>
              <a:rPr lang="es-ES_tradnl" baseline="0" dirty="0" err="1" smtClean="0"/>
              <a:t>Speag</a:t>
            </a:r>
            <a:r>
              <a:rPr lang="es-ES_tradnl" baseline="0" dirty="0" smtClean="0"/>
              <a:t> DAK-12 </a:t>
            </a:r>
            <a:r>
              <a:rPr lang="es-ES_tradnl" baseline="0" dirty="0" err="1" smtClean="0"/>
              <a:t>probe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just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comparison</a:t>
            </a:r>
            <a:r>
              <a:rPr lang="es-ES_tradnl" baseline="0" dirty="0" smtClean="0"/>
              <a:t>. </a:t>
            </a:r>
          </a:p>
          <a:p>
            <a:endParaRPr lang="es-ES_tradnl" baseline="0" dirty="0" smtClean="0"/>
          </a:p>
          <a:p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testing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frequency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range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was</a:t>
            </a:r>
            <a:r>
              <a:rPr lang="es-ES_tradnl" baseline="0" dirty="0" smtClean="0"/>
              <a:t> set </a:t>
            </a:r>
            <a:r>
              <a:rPr lang="es-ES_tradnl" baseline="0" dirty="0" err="1" smtClean="0"/>
              <a:t>from</a:t>
            </a:r>
            <a:r>
              <a:rPr lang="es-ES_tradnl" baseline="0" dirty="0" smtClean="0"/>
              <a:t> 10 to 500 MHz </a:t>
            </a:r>
            <a:r>
              <a:rPr lang="es-ES_tradnl" baseline="0" dirty="0" err="1" smtClean="0"/>
              <a:t>due</a:t>
            </a:r>
            <a:r>
              <a:rPr lang="es-ES_tradnl" baseline="0" dirty="0" smtClean="0"/>
              <a:t> to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limitations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Set A VNA.</a:t>
            </a:r>
          </a:p>
          <a:p>
            <a:endParaRPr lang="es-ES_tradnl" baseline="0" dirty="0" smtClean="0"/>
          </a:p>
          <a:p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evaluated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both</a:t>
            </a:r>
            <a:r>
              <a:rPr lang="es-ES_tradnl" baseline="0" dirty="0" smtClean="0"/>
              <a:t> experimental sets in </a:t>
            </a:r>
            <a:r>
              <a:rPr lang="es-ES_tradnl" baseline="0" dirty="0" err="1" smtClean="0"/>
              <a:t>liquid</a:t>
            </a:r>
            <a:r>
              <a:rPr lang="es-ES_tradnl" baseline="0" dirty="0" smtClean="0"/>
              <a:t> and granular media.</a:t>
            </a:r>
          </a:p>
          <a:p>
            <a:r>
              <a:rPr lang="es-ES_tradnl" baseline="0" dirty="0" smtClean="0"/>
              <a:t> 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E190-3A14-4C2E-9376-4A6E52706486}" type="slidenum">
              <a:rPr lang="es-ES_tradnl" smtClean="0"/>
              <a:pPr>
                <a:defRPr/>
              </a:pPr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3775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To </a:t>
            </a:r>
            <a:r>
              <a:rPr lang="es-ES_tradnl" dirty="0" err="1" smtClean="0"/>
              <a:t>perform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complex</a:t>
            </a:r>
            <a:r>
              <a:rPr lang="es-ES_tradnl" dirty="0" smtClean="0"/>
              <a:t> </a:t>
            </a:r>
            <a:r>
              <a:rPr lang="es-ES_tradnl" dirty="0" err="1" smtClean="0"/>
              <a:t>permittivity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measurements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applied</a:t>
            </a:r>
            <a:r>
              <a:rPr lang="es-ES_tradnl" baseline="0" dirty="0" smtClean="0"/>
              <a:t> a 2-step </a:t>
            </a:r>
            <a:r>
              <a:rPr lang="es-ES_tradnl" baseline="0" dirty="0" err="1" smtClean="0"/>
              <a:t>calibration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procedure</a:t>
            </a:r>
            <a:r>
              <a:rPr lang="es-ES_tradnl" baseline="0" dirty="0" smtClean="0"/>
              <a:t>.</a:t>
            </a:r>
            <a:endParaRPr lang="es-ES_tradnl" dirty="0" smtClean="0"/>
          </a:p>
          <a:p>
            <a:r>
              <a:rPr lang="es-ES_tradnl" dirty="0" smtClean="0"/>
              <a:t>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first</a:t>
            </a:r>
            <a:r>
              <a:rPr lang="es-ES_tradnl" dirty="0" smtClean="0"/>
              <a:t> </a:t>
            </a:r>
            <a:r>
              <a:rPr lang="es-ES_tradnl" dirty="0" err="1" smtClean="0"/>
              <a:t>step</a:t>
            </a:r>
            <a:r>
              <a:rPr lang="es-ES_tradnl" dirty="0" smtClean="0"/>
              <a:t>,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made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Open Short Load </a:t>
            </a:r>
            <a:r>
              <a:rPr lang="es-ES_tradnl" dirty="0" err="1" smtClean="0"/>
              <a:t>calibration</a:t>
            </a:r>
            <a:r>
              <a:rPr lang="es-ES_tradnl" dirty="0" smtClean="0"/>
              <a:t> at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end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coaxial cable, </a:t>
            </a:r>
            <a:r>
              <a:rPr lang="es-ES_tradnl" dirty="0" err="1" smtClean="0"/>
              <a:t>just</a:t>
            </a:r>
            <a:r>
              <a:rPr lang="es-ES_tradnl" dirty="0" smtClean="0"/>
              <a:t> at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inteface</a:t>
            </a:r>
            <a:r>
              <a:rPr lang="es-ES_tradnl" dirty="0" smtClean="0"/>
              <a:t> </a:t>
            </a:r>
            <a:r>
              <a:rPr lang="es-ES_tradnl" dirty="0" err="1" smtClean="0"/>
              <a:t>between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coaxial cable and </a:t>
            </a:r>
            <a:r>
              <a:rPr lang="es-ES_tradnl" dirty="0" err="1" smtClean="0"/>
              <a:t>the</a:t>
            </a:r>
            <a:r>
              <a:rPr lang="es-ES_tradnl" dirty="0" smtClean="0"/>
              <a:t> coaxial </a:t>
            </a:r>
            <a:r>
              <a:rPr lang="es-ES_tradnl" dirty="0" err="1" smtClean="0"/>
              <a:t>probe</a:t>
            </a:r>
            <a:r>
              <a:rPr lang="es-ES_tradnl" dirty="0" smtClean="0"/>
              <a:t>.</a:t>
            </a:r>
          </a:p>
          <a:p>
            <a:endParaRPr lang="es-ES_tradnl" dirty="0" smtClean="0"/>
          </a:p>
          <a:p>
            <a:r>
              <a:rPr lang="es-ES_tradnl" dirty="0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then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second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step</a:t>
            </a:r>
            <a:r>
              <a:rPr lang="es-ES_tradnl" baseline="0" dirty="0" smtClean="0"/>
              <a:t> to </a:t>
            </a:r>
            <a:r>
              <a:rPr lang="es-ES_tradnl" baseline="0" dirty="0" err="1" smtClean="0"/>
              <a:t>estimate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complex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permittivity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from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complex</a:t>
            </a:r>
            <a:r>
              <a:rPr lang="es-ES_tradnl" baseline="0" dirty="0" smtClean="0"/>
              <a:t> S11 </a:t>
            </a:r>
            <a:r>
              <a:rPr lang="es-ES_tradnl" baseline="0" dirty="0" err="1" smtClean="0"/>
              <a:t>parameter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consisted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Open </a:t>
            </a:r>
            <a:r>
              <a:rPr lang="es-ES_tradnl" baseline="0" dirty="0" err="1" smtClean="0"/>
              <a:t>Water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Liquid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method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which</a:t>
            </a:r>
            <a:r>
              <a:rPr lang="es-ES_tradnl" baseline="0" dirty="0" smtClean="0"/>
              <a:t> has </a:t>
            </a:r>
            <a:r>
              <a:rPr lang="es-ES_tradnl" baseline="0" dirty="0" err="1" smtClean="0"/>
              <a:t>been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described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many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authors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but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indeed</a:t>
            </a:r>
            <a:r>
              <a:rPr lang="es-ES_tradnl" baseline="0" dirty="0" smtClean="0"/>
              <a:t>, I </a:t>
            </a:r>
            <a:r>
              <a:rPr lang="es-ES_tradnl" baseline="0" dirty="0" err="1" smtClean="0"/>
              <a:t>have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followed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two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works</a:t>
            </a:r>
            <a:r>
              <a:rPr lang="es-ES_tradnl" baseline="0" dirty="0" smtClean="0"/>
              <a:t> to </a:t>
            </a:r>
            <a:r>
              <a:rPr lang="es-ES_tradnl" baseline="0" dirty="0" err="1" smtClean="0"/>
              <a:t>applied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it</a:t>
            </a:r>
            <a:r>
              <a:rPr lang="es-ES_tradnl" baseline="0" dirty="0" smtClean="0"/>
              <a:t>.  </a:t>
            </a:r>
          </a:p>
          <a:p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So, </a:t>
            </a:r>
            <a:r>
              <a:rPr lang="es-ES_tradnl" baseline="0" dirty="0" err="1" smtClean="0"/>
              <a:t>when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applying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OWL </a:t>
            </a:r>
            <a:r>
              <a:rPr lang="es-ES_tradnl" baseline="0" dirty="0" err="1" smtClean="0"/>
              <a:t>method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used</a:t>
            </a:r>
            <a:r>
              <a:rPr lang="es-ES_tradnl" baseline="0" dirty="0" smtClean="0"/>
              <a:t> Air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open standard, </a:t>
            </a:r>
            <a:r>
              <a:rPr lang="es-ES_tradnl" baseline="0" dirty="0" err="1" smtClean="0"/>
              <a:t>Distilled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Water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Water</a:t>
            </a:r>
            <a:r>
              <a:rPr lang="es-ES_tradnl" baseline="0" dirty="0" smtClean="0"/>
              <a:t> standard and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liquid</a:t>
            </a:r>
            <a:r>
              <a:rPr lang="es-ES_tradnl" baseline="0" dirty="0" smtClean="0"/>
              <a:t> standard </a:t>
            </a:r>
            <a:r>
              <a:rPr lang="es-ES_tradnl" baseline="0" dirty="0" err="1" smtClean="0"/>
              <a:t>we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rotated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liquid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among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Acetone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Isopropanol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Methanol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Ethylene-Glycol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using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rest</a:t>
            </a:r>
            <a:r>
              <a:rPr lang="es-ES_tradnl" baseline="0" dirty="0" smtClean="0"/>
              <a:t> of </a:t>
            </a:r>
            <a:r>
              <a:rPr lang="es-ES_tradnl" baseline="0" dirty="0" err="1" smtClean="0"/>
              <a:t>liquids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not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used</a:t>
            </a:r>
            <a:r>
              <a:rPr lang="es-ES_tradnl" baseline="0" dirty="0" smtClean="0"/>
              <a:t> as standard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validation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probe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evaluation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E190-3A14-4C2E-9376-4A6E52706486}" type="slidenum">
              <a:rPr lang="es-ES_tradnl" smtClean="0"/>
              <a:pPr>
                <a:defRPr/>
              </a:pPr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342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u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7163" y="2373313"/>
            <a:ext cx="5745163" cy="1295400"/>
          </a:xfrm>
        </p:spPr>
        <p:txBody>
          <a:bodyPr lIns="0" tIns="0" rIns="0" bIns="0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13037" y="3770314"/>
            <a:ext cx="5759451" cy="1290637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47963" y="5554663"/>
            <a:ext cx="1905000" cy="4572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7963" y="6238875"/>
            <a:ext cx="2895600" cy="4572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53388" y="6248400"/>
            <a:ext cx="404812" cy="457200"/>
          </a:xfr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3416671-EE18-42A4-AF1F-32A3A6DB770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824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50E14-AA0D-4884-B523-7285B9974D6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256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02426" y="493714"/>
            <a:ext cx="1795463" cy="5424487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311275" y="493714"/>
            <a:ext cx="5238751" cy="5424487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206D5-1165-4337-B623-8EC26583F14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192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F0037-F0BE-4211-B6FE-C95DF6121AF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37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3B756-F2C8-4E92-BF81-A2695DAE051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001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0801" y="1069976"/>
            <a:ext cx="3481388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4589" y="1069976"/>
            <a:ext cx="3481387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473C8-4F0C-4CB6-973A-81B0C93DEC2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17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A0601-35E6-4D74-A17F-F4DFD193302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511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C954E-BDA4-4569-A6BA-36F76EA727E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249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8750E-2099-4A00-B336-3A588FBF102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982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2700-BE1C-4B46-82CB-BE103DBB620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473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0DDB3-8948-459E-BDAE-54F73073ED1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969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banda estrech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22313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11275" y="493713"/>
            <a:ext cx="71866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069975"/>
            <a:ext cx="711517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245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54A0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19300" y="62087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54A0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8825" y="6183313"/>
            <a:ext cx="4381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54A0"/>
                </a:solidFill>
              </a:defRPr>
            </a:lvl1pPr>
          </a:lstStyle>
          <a:p>
            <a:pPr>
              <a:defRPr/>
            </a:pPr>
            <a:fld id="{AFAA78D5-86D6-4A40-8555-81C64BE8C78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98500" y="792163"/>
            <a:ext cx="7737475" cy="17462"/>
          </a:xfrm>
          <a:prstGeom prst="rect">
            <a:avLst/>
          </a:prstGeom>
          <a:solidFill>
            <a:srgbClr val="0054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200">
          <a:solidFill>
            <a:srgbClr val="0054A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200">
          <a:solidFill>
            <a:srgbClr val="0054A0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200">
          <a:solidFill>
            <a:srgbClr val="0054A0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200">
          <a:solidFill>
            <a:srgbClr val="0054A0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200">
          <a:solidFill>
            <a:srgbClr val="0054A0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1200">
          <a:solidFill>
            <a:srgbClr val="0054A0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1200">
          <a:solidFill>
            <a:srgbClr val="0054A0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1200">
          <a:solidFill>
            <a:srgbClr val="0054A0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1200">
          <a:solidFill>
            <a:srgbClr val="0054A0"/>
          </a:solidFill>
          <a:latin typeface="Arial" pitchFamily="-107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500" b="1">
          <a:solidFill>
            <a:srgbClr val="0054A0"/>
          </a:solidFill>
          <a:latin typeface="+mn-lt"/>
          <a:ea typeface="+mn-ea"/>
          <a:cs typeface="+mn-cs"/>
        </a:defRPr>
      </a:lvl1pPr>
      <a:lvl2pPr marL="477838" indent="-188913" algn="l" rtl="0" eaLnBrk="0" fontAlgn="base" hangingPunct="0">
        <a:spcBef>
          <a:spcPct val="20000"/>
        </a:spcBef>
        <a:spcAft>
          <a:spcPct val="0"/>
        </a:spcAft>
        <a:buFont typeface="Times" pitchFamily="1" charset="0"/>
        <a:buChar char="•"/>
        <a:defRPr sz="2800">
          <a:solidFill>
            <a:srgbClr val="0054A0"/>
          </a:solidFill>
          <a:latin typeface="+mn-lt"/>
          <a:ea typeface="+mn-ea"/>
          <a:cs typeface="+mn-cs"/>
        </a:defRPr>
      </a:lvl2pPr>
      <a:lvl3pPr marL="857250" indent="-188913" algn="l" rtl="0" eaLnBrk="0" fontAlgn="base" hangingPunct="0">
        <a:spcBef>
          <a:spcPct val="20000"/>
        </a:spcBef>
        <a:spcAft>
          <a:spcPct val="0"/>
        </a:spcAft>
        <a:buFont typeface="Times" pitchFamily="1" charset="0"/>
        <a:buChar char="•"/>
        <a:defRPr sz="2400">
          <a:solidFill>
            <a:srgbClr val="0054A0"/>
          </a:solidFill>
          <a:latin typeface="+mn-lt"/>
          <a:ea typeface="+mn-ea"/>
          <a:cs typeface="+mn-cs"/>
        </a:defRPr>
      </a:lvl3pPr>
      <a:lvl4pPr marL="1236663" indent="-188913" algn="l" rtl="0" eaLnBrk="0" fontAlgn="base" hangingPunct="0">
        <a:spcBef>
          <a:spcPct val="20000"/>
        </a:spcBef>
        <a:spcAft>
          <a:spcPct val="0"/>
        </a:spcAft>
        <a:buFont typeface="Times" pitchFamily="1" charset="0"/>
        <a:buChar char="•"/>
        <a:defRPr sz="2000">
          <a:solidFill>
            <a:srgbClr val="0054A0"/>
          </a:solidFill>
          <a:latin typeface="+mn-lt"/>
          <a:ea typeface="+mn-ea"/>
          <a:cs typeface="+mn-cs"/>
        </a:defRPr>
      </a:lvl4pPr>
      <a:lvl5pPr marL="1616075" indent="-188913" algn="l" rtl="0" eaLnBrk="0" fontAlgn="base" hangingPunct="0">
        <a:spcBef>
          <a:spcPct val="20000"/>
        </a:spcBef>
        <a:spcAft>
          <a:spcPct val="0"/>
        </a:spcAft>
        <a:buFont typeface="Times" pitchFamily="1" charset="0"/>
        <a:buChar char="•"/>
        <a:defRPr sz="2000">
          <a:solidFill>
            <a:srgbClr val="0054A0"/>
          </a:solidFill>
          <a:latin typeface="+mn-lt"/>
          <a:ea typeface="+mn-ea"/>
          <a:cs typeface="+mn-cs"/>
        </a:defRPr>
      </a:lvl5pPr>
      <a:lvl6pPr marL="2073275" indent="-188913" algn="l" rtl="0" fontAlgn="base">
        <a:spcBef>
          <a:spcPct val="20000"/>
        </a:spcBef>
        <a:spcAft>
          <a:spcPct val="0"/>
        </a:spcAft>
        <a:buFont typeface="Times" pitchFamily="-107" charset="0"/>
        <a:buChar char="•"/>
        <a:defRPr sz="2000">
          <a:solidFill>
            <a:srgbClr val="0054A0"/>
          </a:solidFill>
          <a:latin typeface="+mn-lt"/>
          <a:ea typeface="+mn-ea"/>
          <a:cs typeface="+mn-cs"/>
        </a:defRPr>
      </a:lvl6pPr>
      <a:lvl7pPr marL="2530475" indent="-188913" algn="l" rtl="0" fontAlgn="base">
        <a:spcBef>
          <a:spcPct val="20000"/>
        </a:spcBef>
        <a:spcAft>
          <a:spcPct val="0"/>
        </a:spcAft>
        <a:buFont typeface="Times" pitchFamily="-107" charset="0"/>
        <a:buChar char="•"/>
        <a:defRPr sz="2000">
          <a:solidFill>
            <a:srgbClr val="0054A0"/>
          </a:solidFill>
          <a:latin typeface="+mn-lt"/>
          <a:ea typeface="+mn-ea"/>
          <a:cs typeface="+mn-cs"/>
        </a:defRPr>
      </a:lvl7pPr>
      <a:lvl8pPr marL="2987675" indent="-188913" algn="l" rtl="0" fontAlgn="base">
        <a:spcBef>
          <a:spcPct val="20000"/>
        </a:spcBef>
        <a:spcAft>
          <a:spcPct val="0"/>
        </a:spcAft>
        <a:buFont typeface="Times" pitchFamily="-107" charset="0"/>
        <a:buChar char="•"/>
        <a:defRPr sz="2000">
          <a:solidFill>
            <a:srgbClr val="0054A0"/>
          </a:solidFill>
          <a:latin typeface="+mn-lt"/>
          <a:ea typeface="+mn-ea"/>
          <a:cs typeface="+mn-cs"/>
        </a:defRPr>
      </a:lvl8pPr>
      <a:lvl9pPr marL="3444875" indent="-188913" algn="l" rtl="0" fontAlgn="base">
        <a:spcBef>
          <a:spcPct val="20000"/>
        </a:spcBef>
        <a:spcAft>
          <a:spcPct val="0"/>
        </a:spcAft>
        <a:buFont typeface="Times" pitchFamily="-107" charset="0"/>
        <a:buChar char="•"/>
        <a:defRPr sz="2000">
          <a:solidFill>
            <a:srgbClr val="0054A0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"/><Relationship Id="rId3" Type="http://schemas.openxmlformats.org/officeDocument/2006/relationships/image" Target="../media/image4.png"/><Relationship Id="rId7" Type="http://schemas.openxmlformats.org/officeDocument/2006/relationships/image" Target="../media/image28.tif"/><Relationship Id="rId12" Type="http://schemas.openxmlformats.org/officeDocument/2006/relationships/image" Target="../media/image33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"/><Relationship Id="rId11" Type="http://schemas.openxmlformats.org/officeDocument/2006/relationships/image" Target="../media/image32.tif"/><Relationship Id="rId5" Type="http://schemas.openxmlformats.org/officeDocument/2006/relationships/image" Target="../media/image26.tif"/><Relationship Id="rId10" Type="http://schemas.openxmlformats.org/officeDocument/2006/relationships/image" Target="../media/image31.tif"/><Relationship Id="rId4" Type="http://schemas.openxmlformats.org/officeDocument/2006/relationships/image" Target="../media/image5.png"/><Relationship Id="rId9" Type="http://schemas.openxmlformats.org/officeDocument/2006/relationships/image" Target="../media/image30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"/><Relationship Id="rId3" Type="http://schemas.openxmlformats.org/officeDocument/2006/relationships/image" Target="../media/image4.png"/><Relationship Id="rId7" Type="http://schemas.openxmlformats.org/officeDocument/2006/relationships/image" Target="../media/image1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Port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8288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4108450" y="6178550"/>
            <a:ext cx="8620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s-ES_tradnl" sz="1200">
                <a:solidFill>
                  <a:schemeClr val="bg1"/>
                </a:solidFill>
              </a:rPr>
              <a:t>www.upct.es</a:t>
            </a:r>
          </a:p>
        </p:txBody>
      </p:sp>
    </p:spTree>
    <p:extLst>
      <p:ext uri="{BB962C8B-B14F-4D97-AF65-F5344CB8AC3E}">
        <p14:creationId xmlns:p14="http://schemas.microsoft.com/office/powerpoint/2010/main" val="37081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3</a:t>
            </a:r>
            <a:r>
              <a:rPr lang="es-ES_tradnl" dirty="0" smtClean="0"/>
              <a:t>. </a:t>
            </a:r>
            <a:r>
              <a:rPr lang="es-ES_tradnl" dirty="0" err="1" smtClean="0"/>
              <a:t>Methods</a:t>
            </a:r>
            <a:r>
              <a:rPr lang="es-ES_tradnl" dirty="0" smtClean="0"/>
              <a:t> and </a:t>
            </a:r>
            <a:r>
              <a:rPr lang="es-ES_tradnl" dirty="0" err="1" smtClean="0"/>
              <a:t>Experiments</a:t>
            </a:r>
            <a:endParaRPr lang="es-ES_tradnl" dirty="0" smtClean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73" y="383274"/>
            <a:ext cx="1218807" cy="34586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89667"/>
            <a:ext cx="609377" cy="6093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6" y="923565"/>
            <a:ext cx="8204354" cy="3260183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396700"/>
              </p:ext>
            </p:extLst>
          </p:nvPr>
        </p:nvGraphicFramePr>
        <p:xfrm>
          <a:off x="914401" y="4774982"/>
          <a:ext cx="8039099" cy="1711544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531225">
                  <a:extLst>
                    <a:ext uri="{9D8B030D-6E8A-4147-A177-3AD203B41FA5}">
                      <a16:colId xmlns:a16="http://schemas.microsoft.com/office/drawing/2014/main" val="3487649099"/>
                    </a:ext>
                  </a:extLst>
                </a:gridCol>
                <a:gridCol w="1227226">
                  <a:extLst>
                    <a:ext uri="{9D8B030D-6E8A-4147-A177-3AD203B41FA5}">
                      <a16:colId xmlns:a16="http://schemas.microsoft.com/office/drawing/2014/main" val="3598577795"/>
                    </a:ext>
                  </a:extLst>
                </a:gridCol>
                <a:gridCol w="1145750">
                  <a:extLst>
                    <a:ext uri="{9D8B030D-6E8A-4147-A177-3AD203B41FA5}">
                      <a16:colId xmlns:a16="http://schemas.microsoft.com/office/drawing/2014/main" val="1906787389"/>
                    </a:ext>
                  </a:extLst>
                </a:gridCol>
                <a:gridCol w="1329071">
                  <a:extLst>
                    <a:ext uri="{9D8B030D-6E8A-4147-A177-3AD203B41FA5}">
                      <a16:colId xmlns:a16="http://schemas.microsoft.com/office/drawing/2014/main" val="1620581579"/>
                    </a:ext>
                  </a:extLst>
                </a:gridCol>
                <a:gridCol w="1191581">
                  <a:extLst>
                    <a:ext uri="{9D8B030D-6E8A-4147-A177-3AD203B41FA5}">
                      <a16:colId xmlns:a16="http://schemas.microsoft.com/office/drawing/2014/main" val="471518181"/>
                    </a:ext>
                  </a:extLst>
                </a:gridCol>
                <a:gridCol w="1614246">
                  <a:extLst>
                    <a:ext uri="{9D8B030D-6E8A-4147-A177-3AD203B41FA5}">
                      <a16:colId xmlns:a16="http://schemas.microsoft.com/office/drawing/2014/main" val="2262335659"/>
                    </a:ext>
                  </a:extLst>
                </a:gridCol>
              </a:tblGrid>
              <a:tr h="249476"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VNA model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ε* component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Organic liquid standard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791307"/>
                  </a:ext>
                </a:extLst>
              </a:tr>
              <a:tr h="24947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Acetone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Isopropanol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Methanol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Ethylene-glycol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317421"/>
                  </a:ext>
                </a:extLst>
              </a:tr>
              <a:tr h="249476">
                <a:tc rowSpan="2">
                  <a:txBody>
                    <a:bodyPr/>
                    <a:lstStyle/>
                    <a:p>
                      <a:pPr marL="449580" indent="-449580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Agilent 4395A</a:t>
                      </a:r>
                      <a:endParaRPr lang="en-US" sz="1400">
                        <a:effectLst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ε’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3.3878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2.6476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2.4297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2.8792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2970857"/>
                  </a:ext>
                </a:extLst>
              </a:tr>
              <a:tr h="3568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ε’’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5.2261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2.2081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2.6840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3.3410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213848"/>
                  </a:ext>
                </a:extLst>
              </a:tr>
              <a:tr h="249476"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 err="1">
                          <a:effectLst/>
                        </a:rPr>
                        <a:t>nanoVNA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ε’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0.5723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0.7392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0.6029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0.5924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9837356"/>
                  </a:ext>
                </a:extLst>
              </a:tr>
              <a:tr h="3568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ε’’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0.5632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0.9760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0.5482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0.5609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8698267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914401" y="4310088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54A0"/>
                </a:solidFill>
              </a:rPr>
              <a:t>RMSE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7464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3</a:t>
            </a:r>
            <a:r>
              <a:rPr lang="es-ES_tradnl" dirty="0" smtClean="0"/>
              <a:t>. </a:t>
            </a:r>
            <a:r>
              <a:rPr lang="es-ES_tradnl" dirty="0" err="1" smtClean="0"/>
              <a:t>Methods</a:t>
            </a:r>
            <a:r>
              <a:rPr lang="es-ES_tradnl" dirty="0" smtClean="0"/>
              <a:t> and </a:t>
            </a:r>
            <a:r>
              <a:rPr lang="es-ES_tradnl" dirty="0" err="1" smtClean="0"/>
              <a:t>Experiments</a:t>
            </a:r>
            <a:endParaRPr lang="es-ES_tradnl" dirty="0" smtClean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73" y="383274"/>
            <a:ext cx="1218807" cy="34586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89667"/>
            <a:ext cx="609377" cy="6093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94460" y="1007154"/>
            <a:ext cx="527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 smtClean="0">
                <a:solidFill>
                  <a:srgbClr val="0054A0"/>
                </a:solidFill>
              </a:rPr>
              <a:t>Measurements in mineral soils (</a:t>
            </a:r>
            <a:r>
              <a:rPr lang="en-GB" sz="1800" dirty="0" err="1" smtClean="0">
                <a:solidFill>
                  <a:srgbClr val="0054A0"/>
                </a:solidFill>
              </a:rPr>
              <a:t>Haplic</a:t>
            </a:r>
            <a:r>
              <a:rPr lang="en-GB" sz="1800" dirty="0" smtClean="0">
                <a:solidFill>
                  <a:srgbClr val="0054A0"/>
                </a:solidFill>
              </a:rPr>
              <a:t> </a:t>
            </a:r>
            <a:r>
              <a:rPr lang="en-GB" sz="1800" dirty="0" err="1" smtClean="0">
                <a:solidFill>
                  <a:srgbClr val="0054A0"/>
                </a:solidFill>
              </a:rPr>
              <a:t>Calcisols</a:t>
            </a:r>
            <a:r>
              <a:rPr lang="en-GB" sz="1800" dirty="0" smtClean="0">
                <a:solidFill>
                  <a:srgbClr val="0054A0"/>
                </a:solidFill>
              </a:rPr>
              <a:t>)</a:t>
            </a:r>
            <a:endParaRPr lang="en-GB" sz="1400" dirty="0">
              <a:solidFill>
                <a:srgbClr val="0054A0"/>
              </a:solidFill>
            </a:endParaRPr>
          </a:p>
          <a:p>
            <a:pPr algn="just"/>
            <a:endParaRPr lang="en-GB" sz="1800" dirty="0" smtClean="0">
              <a:solidFill>
                <a:srgbClr val="0054A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1"/>
          <a:stretch/>
        </p:blipFill>
        <p:spPr>
          <a:xfrm>
            <a:off x="3282898" y="1371598"/>
            <a:ext cx="2502906" cy="16313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4"/>
          <a:stretch/>
        </p:blipFill>
        <p:spPr>
          <a:xfrm>
            <a:off x="764684" y="1343022"/>
            <a:ext cx="2518214" cy="16598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4"/>
          <a:stretch/>
        </p:blipFill>
        <p:spPr>
          <a:xfrm>
            <a:off x="3282898" y="3052755"/>
            <a:ext cx="2502906" cy="163108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/>
          <a:stretch/>
        </p:blipFill>
        <p:spPr>
          <a:xfrm>
            <a:off x="764684" y="3038469"/>
            <a:ext cx="2518214" cy="164537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1"/>
          <a:stretch/>
        </p:blipFill>
        <p:spPr>
          <a:xfrm>
            <a:off x="3282898" y="4748206"/>
            <a:ext cx="2502906" cy="162609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8"/>
          <a:stretch/>
        </p:blipFill>
        <p:spPr>
          <a:xfrm>
            <a:off x="760559" y="4724394"/>
            <a:ext cx="2502906" cy="164990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26" y="1385854"/>
            <a:ext cx="2957731" cy="186606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57" y="3251917"/>
            <a:ext cx="3060000" cy="306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939088" y="5643563"/>
            <a:ext cx="366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Silt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184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dirty="0"/>
              <a:t>4</a:t>
            </a:r>
            <a:r>
              <a:rPr lang="es-ES_tradnl" dirty="0" smtClean="0"/>
              <a:t>. </a:t>
            </a:r>
            <a:r>
              <a:rPr lang="es-ES_tradnl" dirty="0" err="1" smtClean="0"/>
              <a:t>Conclusions</a:t>
            </a:r>
            <a:endParaRPr lang="es-ES_tradnl" dirty="0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1145921" y="1947863"/>
            <a:ext cx="735488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sz="1800" b="1" dirty="0" smtClean="0">
              <a:solidFill>
                <a:srgbClr val="0054A0"/>
              </a:solidFill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0054A0"/>
                </a:solidFill>
              </a:rPr>
              <a:t>The </a:t>
            </a:r>
            <a:r>
              <a:rPr lang="en-US" sz="1600" dirty="0" err="1" smtClean="0">
                <a:solidFill>
                  <a:srgbClr val="0054A0"/>
                </a:solidFill>
              </a:rPr>
              <a:t>nanoVNA</a:t>
            </a:r>
            <a:r>
              <a:rPr lang="en-US" sz="1600" dirty="0" smtClean="0">
                <a:solidFill>
                  <a:srgbClr val="0054A0"/>
                </a:solidFill>
              </a:rPr>
              <a:t> performance on the measurement of the complex permittivity of reference materials from 1 port parameters was comparable to that of a commercial model. 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0054A0"/>
                </a:solidFill>
              </a:rPr>
              <a:t>The </a:t>
            </a:r>
            <a:r>
              <a:rPr lang="en-US" sz="1600" dirty="0" err="1" smtClean="0">
                <a:solidFill>
                  <a:srgbClr val="0054A0"/>
                </a:solidFill>
              </a:rPr>
              <a:t>nanoVNA</a:t>
            </a:r>
            <a:r>
              <a:rPr lang="en-US" sz="1600" dirty="0" smtClean="0">
                <a:solidFill>
                  <a:srgbClr val="0054A0"/>
                </a:solidFill>
              </a:rPr>
              <a:t> can be a key tool to perform extensive experimentation needed to build a large dataset of dielectric measurements in soils.</a:t>
            </a:r>
            <a:endParaRPr lang="en-US" sz="1600" dirty="0">
              <a:solidFill>
                <a:srgbClr val="0054A0"/>
              </a:solidFill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0054A0"/>
                </a:solidFill>
              </a:rPr>
              <a:t>EM frequency is critical in the measurement of the dielectric permittivity of soils.</a:t>
            </a:r>
          </a:p>
          <a:p>
            <a:pPr>
              <a:defRPr/>
            </a:pPr>
            <a:endParaRPr lang="en-US" sz="1600" dirty="0" smtClean="0">
              <a:solidFill>
                <a:srgbClr val="0054A0"/>
              </a:solidFill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54A0"/>
                </a:solidFill>
              </a:rPr>
              <a:t>Future research:</a:t>
            </a:r>
          </a:p>
          <a:p>
            <a:pPr>
              <a:defRPr/>
            </a:pPr>
            <a:endParaRPr lang="en-US" sz="1600" dirty="0" smtClean="0">
              <a:solidFill>
                <a:srgbClr val="0054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54A0"/>
                </a:solidFill>
              </a:rPr>
              <a:t>Enlarging the dataset by testing other soil textures under different temperature and EC conditions.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54A0"/>
                </a:solidFill>
              </a:rPr>
              <a:t>Modelling the dielectric spectra to inversely obtain soil physical parameters. </a:t>
            </a:r>
          </a:p>
          <a:p>
            <a:pPr>
              <a:defRPr/>
            </a:pPr>
            <a:endParaRPr lang="en-GB" dirty="0" smtClean="0">
              <a:solidFill>
                <a:srgbClr val="0054A0"/>
              </a:solidFill>
            </a:endParaRPr>
          </a:p>
          <a:p>
            <a:pPr>
              <a:defRPr/>
            </a:pPr>
            <a:endParaRPr lang="en-GB" dirty="0">
              <a:solidFill>
                <a:srgbClr val="0054A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74873" y="1387078"/>
            <a:ext cx="6470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 smtClean="0">
                <a:solidFill>
                  <a:srgbClr val="0054A0"/>
                </a:solidFill>
              </a:rPr>
              <a:t>Conclusions</a:t>
            </a:r>
            <a:endParaRPr lang="es-ES_tradnl" sz="2800" b="1" dirty="0">
              <a:solidFill>
                <a:srgbClr val="0054A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88922" y="771525"/>
            <a:ext cx="57066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s-ES_tradnl" sz="8000" b="1" dirty="0" smtClean="0">
                <a:solidFill>
                  <a:srgbClr val="75B2DD"/>
                </a:solidFill>
              </a:rPr>
              <a:t>4</a:t>
            </a:r>
            <a:endParaRPr lang="es-ES_tradnl" sz="8000" b="1" dirty="0">
              <a:solidFill>
                <a:srgbClr val="75B2DD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73" y="383274"/>
            <a:ext cx="1218807" cy="3458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89667"/>
            <a:ext cx="609377" cy="609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/>
          <p:cNvSpPr>
            <a:spLocks noChangeArrowheads="1"/>
          </p:cNvSpPr>
          <p:nvPr/>
        </p:nvSpPr>
        <p:spPr bwMode="auto">
          <a:xfrm>
            <a:off x="1958975" y="2860675"/>
            <a:ext cx="57451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GB" sz="400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Thanks for your attention</a:t>
            </a:r>
            <a:endParaRPr lang="en-GB" sz="400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963738" y="4872038"/>
            <a:ext cx="575945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>
              <a:spcBef>
                <a:spcPct val="20000"/>
              </a:spcBef>
            </a:pP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51073" y="3825597"/>
            <a:ext cx="705359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Acknowledgements</a:t>
            </a:r>
            <a:endParaRPr lang="es-E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 </a:t>
            </a:r>
            <a:endParaRPr lang="es-E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The authors wish to thank </a:t>
            </a:r>
            <a:r>
              <a:rPr lang="en-US" sz="1400" dirty="0" smtClean="0">
                <a:solidFill>
                  <a:schemeClr val="bg1"/>
                </a:solidFill>
              </a:rPr>
              <a:t>the funding sources: Spanish Research State Agency, </a:t>
            </a:r>
            <a:r>
              <a:rPr lang="en-US" sz="1400" dirty="0">
                <a:solidFill>
                  <a:schemeClr val="bg1"/>
                </a:solidFill>
              </a:rPr>
              <a:t>project numbers: AGL2016-77282-C3-3-R and PID2019-106226-C22 AEI/https://doi.org//10.13039/501100011033 | </a:t>
            </a:r>
            <a:r>
              <a:rPr lang="en-US" sz="1400" dirty="0" smtClean="0">
                <a:solidFill>
                  <a:schemeClr val="bg1"/>
                </a:solidFill>
              </a:rPr>
              <a:t>Spanish Education and Vocational Training Ministry, </a:t>
            </a:r>
            <a:r>
              <a:rPr lang="en-US" sz="1400" dirty="0">
                <a:solidFill>
                  <a:schemeClr val="bg1"/>
                </a:solidFill>
              </a:rPr>
              <a:t>grant numbers: FPU17/05155 and FPU19/00020 and Polish National Agency for Academic Exchange, grant number: PPI/APM/2018/1/00048/U/001</a:t>
            </a:r>
            <a:endParaRPr lang="es-ES" sz="1400" dirty="0">
              <a:solidFill>
                <a:schemeClr val="bg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980767" y="5625339"/>
            <a:ext cx="2250978" cy="399587"/>
            <a:chOff x="4778323" y="41585087"/>
            <a:chExt cx="2368776" cy="42049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8323" y="41585087"/>
              <a:ext cx="1597770" cy="420498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49"/>
            <a:stretch/>
          </p:blipFill>
          <p:spPr>
            <a:xfrm>
              <a:off x="6347492" y="41585087"/>
              <a:ext cx="799607" cy="418205"/>
            </a:xfrm>
            <a:prstGeom prst="rect">
              <a:avLst/>
            </a:prstGeom>
          </p:spPr>
        </p:pic>
      </p:grpSp>
      <p:pic>
        <p:nvPicPr>
          <p:cNvPr id="5122" name="Picture 2" descr="Agencia Estatal de Investigación (AEI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052" y="5625339"/>
            <a:ext cx="94076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nawa po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40" y="5625339"/>
            <a:ext cx="1545128" cy="74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56" y="74970"/>
            <a:ext cx="2110620" cy="211062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28855" y="1943686"/>
            <a:ext cx="3336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800"/>
              </a:spcBef>
              <a:spcAft>
                <a:spcPts val="200"/>
              </a:spcAft>
            </a:pPr>
            <a:r>
              <a:rPr lang="es-ES" dirty="0">
                <a:solidFill>
                  <a:schemeClr val="accent5"/>
                </a:solidFill>
                <a:latin typeface="Times New Roman"/>
                <a:ea typeface="Times New Roman"/>
              </a:rPr>
              <a:t>juando.gonzalez@upct.es</a:t>
            </a:r>
            <a:endParaRPr lang="es-ES_tradnl" dirty="0">
              <a:solidFill>
                <a:schemeClr val="accent5"/>
              </a:solidFill>
              <a:latin typeface="Times New Roman"/>
              <a:ea typeface="Times New Roman"/>
            </a:endParaRPr>
          </a:p>
        </p:txBody>
      </p:sp>
      <p:pic>
        <p:nvPicPr>
          <p:cNvPr id="14" name="Picture 2" descr="https://cdn.egu.eu/static/fb69fc02/awards/egu_ospp_label_yell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" y="35233"/>
            <a:ext cx="1892300" cy="25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0913" y="2065853"/>
            <a:ext cx="7242175" cy="1295400"/>
          </a:xfrm>
        </p:spPr>
        <p:txBody>
          <a:bodyPr/>
          <a:lstStyle/>
          <a:p>
            <a:pPr algn="ctr" eaLnBrk="1" hangingPunct="1"/>
            <a:r>
              <a:rPr lang="en-US" sz="2400" dirty="0"/>
              <a:t>Assessment of a low-cost Handheld Vector Network Analyzer to Measure the Broadband Complex Permittivity of Soils</a:t>
            </a:r>
            <a:r>
              <a:rPr lang="es-ES_tradnl" sz="2400" dirty="0"/>
              <a:t/>
            </a:r>
            <a:br>
              <a:rPr lang="es-ES_tradnl" sz="2400" dirty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5895832" y="5693587"/>
            <a:ext cx="3248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err="1" smtClean="0">
                <a:solidFill>
                  <a:schemeClr val="bg1"/>
                </a:solidFill>
              </a:rPr>
              <a:t>Vienna</a:t>
            </a:r>
            <a:r>
              <a:rPr lang="es-ES_tradnl" sz="1200" dirty="0" smtClean="0">
                <a:solidFill>
                  <a:schemeClr val="bg1"/>
                </a:solidFill>
              </a:rPr>
              <a:t>, Austria, 23</a:t>
            </a:r>
            <a:r>
              <a:rPr lang="es-ES_tradnl" sz="1200" baseline="30000" dirty="0" smtClean="0">
                <a:solidFill>
                  <a:schemeClr val="bg1"/>
                </a:solidFill>
              </a:rPr>
              <a:t>rd</a:t>
            </a:r>
            <a:r>
              <a:rPr lang="es-ES_tradnl" sz="1200" dirty="0" smtClean="0">
                <a:solidFill>
                  <a:schemeClr val="bg1"/>
                </a:solidFill>
              </a:rPr>
              <a:t> </a:t>
            </a:r>
            <a:r>
              <a:rPr lang="es-ES_tradnl" sz="1200" dirty="0" err="1" smtClean="0">
                <a:solidFill>
                  <a:schemeClr val="bg1"/>
                </a:solidFill>
              </a:rPr>
              <a:t>May</a:t>
            </a:r>
            <a:r>
              <a:rPr lang="es-ES_tradnl" sz="1200" dirty="0" smtClean="0">
                <a:solidFill>
                  <a:schemeClr val="bg1"/>
                </a:solidFill>
              </a:rPr>
              <a:t> 2022</a:t>
            </a:r>
            <a:endParaRPr lang="es-ES_tradnl" sz="1200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87009" y="3408218"/>
            <a:ext cx="6769983" cy="1290637"/>
          </a:xfrm>
        </p:spPr>
        <p:txBody>
          <a:bodyPr/>
          <a:lstStyle/>
          <a:p>
            <a:pPr algn="ctr">
              <a:spcBef>
                <a:spcPts val="1800"/>
              </a:spcBef>
              <a:spcAft>
                <a:spcPts val="200"/>
              </a:spcAft>
            </a:pPr>
            <a:r>
              <a:rPr lang="es-ES" dirty="0" smtClean="0">
                <a:latin typeface="Times New Roman"/>
                <a:ea typeface="MS Mincho"/>
              </a:rPr>
              <a:t>Juan D</a:t>
            </a:r>
            <a:r>
              <a:rPr lang="es-ES" dirty="0">
                <a:latin typeface="Times New Roman"/>
                <a:ea typeface="MS Mincho"/>
              </a:rPr>
              <a:t>. </a:t>
            </a:r>
            <a:r>
              <a:rPr lang="es-ES" dirty="0" smtClean="0">
                <a:latin typeface="Times New Roman"/>
                <a:ea typeface="MS Mincho"/>
              </a:rPr>
              <a:t>González-Teruel</a:t>
            </a:r>
            <a:r>
              <a:rPr lang="es-ES" baseline="30000" dirty="0" smtClean="0">
                <a:latin typeface="Times New Roman"/>
                <a:ea typeface="MS Mincho"/>
              </a:rPr>
              <a:t>1,2</a:t>
            </a:r>
            <a:r>
              <a:rPr lang="es-ES" dirty="0" smtClean="0">
                <a:latin typeface="Times New Roman"/>
                <a:ea typeface="MS Mincho"/>
              </a:rPr>
              <a:t>, Scott B. Jones</a:t>
            </a:r>
            <a:r>
              <a:rPr lang="es-ES" baseline="30000" dirty="0" smtClean="0">
                <a:latin typeface="Times New Roman"/>
                <a:ea typeface="MS Mincho"/>
              </a:rPr>
              <a:t>2</a:t>
            </a:r>
            <a:r>
              <a:rPr lang="es-ES" dirty="0" smtClean="0">
                <a:latin typeface="Times New Roman"/>
                <a:ea typeface="MS Mincho"/>
              </a:rPr>
              <a:t>, David A. Robinson</a:t>
            </a:r>
            <a:r>
              <a:rPr lang="es-ES" baseline="30000" dirty="0" smtClean="0">
                <a:latin typeface="Times New Roman"/>
                <a:ea typeface="MS Mincho"/>
              </a:rPr>
              <a:t>2,3</a:t>
            </a:r>
            <a:r>
              <a:rPr lang="es-ES" dirty="0" smtClean="0">
                <a:latin typeface="Times New Roman"/>
                <a:ea typeface="MS Mincho"/>
              </a:rPr>
              <a:t>, </a:t>
            </a:r>
            <a:r>
              <a:rPr lang="es-ES" dirty="0">
                <a:latin typeface="Times New Roman"/>
                <a:ea typeface="MS Mincho"/>
              </a:rPr>
              <a:t>Jaime </a:t>
            </a:r>
            <a:r>
              <a:rPr lang="es-ES" dirty="0" smtClean="0">
                <a:latin typeface="Times New Roman"/>
                <a:ea typeface="MS Mincho"/>
              </a:rPr>
              <a:t>Giménez-Gallego</a:t>
            </a:r>
            <a:r>
              <a:rPr lang="es-ES" baseline="30000" dirty="0" smtClean="0">
                <a:latin typeface="Times New Roman"/>
                <a:ea typeface="MS Mincho"/>
              </a:rPr>
              <a:t>1</a:t>
            </a:r>
            <a:r>
              <a:rPr lang="es-ES" dirty="0" smtClean="0">
                <a:latin typeface="Times New Roman"/>
                <a:ea typeface="MS Mincho"/>
              </a:rPr>
              <a:t>,</a:t>
            </a:r>
            <a:r>
              <a:rPr lang="es-ES" baseline="30000" dirty="0" smtClean="0">
                <a:latin typeface="Times New Roman"/>
                <a:ea typeface="MS Mincho"/>
              </a:rPr>
              <a:t> </a:t>
            </a:r>
            <a:r>
              <a:rPr lang="es-ES" dirty="0" smtClean="0">
                <a:latin typeface="Times New Roman"/>
                <a:ea typeface="MS Mincho"/>
              </a:rPr>
              <a:t>Raúl Zornoza</a:t>
            </a:r>
            <a:r>
              <a:rPr lang="es-ES" baseline="30000" dirty="0" smtClean="0">
                <a:latin typeface="Times New Roman"/>
                <a:ea typeface="MS Mincho"/>
              </a:rPr>
              <a:t>4</a:t>
            </a:r>
            <a:r>
              <a:rPr lang="es-ES" dirty="0">
                <a:latin typeface="Times New Roman"/>
                <a:ea typeface="MS Mincho"/>
              </a:rPr>
              <a:t> </a:t>
            </a:r>
            <a:r>
              <a:rPr lang="es-ES" dirty="0" smtClean="0">
                <a:latin typeface="Times New Roman"/>
                <a:ea typeface="MS Mincho"/>
              </a:rPr>
              <a:t>and Roque Torres-Sánchez</a:t>
            </a:r>
            <a:r>
              <a:rPr lang="es-ES" baseline="30000" dirty="0" smtClean="0">
                <a:latin typeface="Times New Roman"/>
                <a:ea typeface="MS Mincho"/>
              </a:rPr>
              <a:t>1</a:t>
            </a:r>
            <a:endParaRPr lang="es-ES" dirty="0" smtClean="0">
              <a:latin typeface="Times New Roman"/>
              <a:ea typeface="MS Mincho"/>
            </a:endParaRPr>
          </a:p>
          <a:p>
            <a:pPr algn="ctr">
              <a:spcBef>
                <a:spcPts val="0"/>
              </a:spcBef>
              <a:spcAft>
                <a:spcPts val="200"/>
              </a:spcAft>
            </a:pPr>
            <a:r>
              <a:rPr lang="es-ES" sz="1400" baseline="30000" dirty="0" smtClean="0">
                <a:latin typeface="Times New Roman"/>
                <a:ea typeface="MS Mincho"/>
              </a:rPr>
              <a:t>1</a:t>
            </a:r>
            <a:r>
              <a:rPr lang="es-ES" sz="1400" dirty="0" smtClean="0">
                <a:latin typeface="Times New Roman"/>
                <a:ea typeface="MS Mincho"/>
              </a:rPr>
              <a:t> </a:t>
            </a:r>
            <a:r>
              <a:rPr lang="en-US" sz="1400" dirty="0" smtClean="0">
                <a:latin typeface="Times New Roman"/>
                <a:ea typeface="MS Mincho"/>
              </a:rPr>
              <a:t>Dept. </a:t>
            </a:r>
            <a:r>
              <a:rPr lang="en-US" sz="1400" dirty="0">
                <a:latin typeface="Times New Roman"/>
                <a:ea typeface="MS Mincho"/>
              </a:rPr>
              <a:t>of Automatics, Electrical Engineering and Electronic Technology, Technical University of </a:t>
            </a:r>
            <a:r>
              <a:rPr lang="en-US" sz="1400" dirty="0" smtClean="0">
                <a:latin typeface="Times New Roman"/>
                <a:ea typeface="MS Mincho"/>
              </a:rPr>
              <a:t>Cartagena, Spain</a:t>
            </a:r>
          </a:p>
          <a:p>
            <a:pPr algn="ctr">
              <a:spcBef>
                <a:spcPts val="0"/>
              </a:spcBef>
              <a:spcAft>
                <a:spcPts val="200"/>
              </a:spcAft>
            </a:pPr>
            <a:r>
              <a:rPr lang="en-US" sz="1400" baseline="30000" dirty="0" smtClean="0">
                <a:latin typeface="Times New Roman"/>
                <a:ea typeface="MS Mincho"/>
              </a:rPr>
              <a:t>2 </a:t>
            </a:r>
            <a:r>
              <a:rPr lang="en-US" sz="1400" dirty="0" smtClean="0">
                <a:latin typeface="Times New Roman"/>
                <a:ea typeface="MS Mincho"/>
              </a:rPr>
              <a:t>Dept. </a:t>
            </a:r>
            <a:r>
              <a:rPr lang="en-US" sz="1400" dirty="0">
                <a:latin typeface="Times New Roman"/>
                <a:ea typeface="MS Mincho"/>
              </a:rPr>
              <a:t>of Plants, Soils and Climate, Utah State University, Logan, </a:t>
            </a:r>
            <a:r>
              <a:rPr lang="en-US" sz="1400" dirty="0" smtClean="0">
                <a:latin typeface="Times New Roman"/>
                <a:ea typeface="MS Mincho"/>
              </a:rPr>
              <a:t>UT, USA</a:t>
            </a:r>
          </a:p>
          <a:p>
            <a:pPr algn="ctr">
              <a:spcBef>
                <a:spcPts val="0"/>
              </a:spcBef>
              <a:spcAft>
                <a:spcPts val="200"/>
              </a:spcAft>
            </a:pPr>
            <a:r>
              <a:rPr lang="en-US" sz="1400" baseline="30000" dirty="0" smtClean="0">
                <a:latin typeface="Times New Roman"/>
                <a:ea typeface="MS Mincho"/>
              </a:rPr>
              <a:t>3 </a:t>
            </a:r>
            <a:r>
              <a:rPr lang="en-US" sz="1400" dirty="0" smtClean="0">
                <a:latin typeface="Times New Roman"/>
                <a:ea typeface="MS Mincho"/>
              </a:rPr>
              <a:t>UK </a:t>
            </a:r>
            <a:r>
              <a:rPr lang="en-US" sz="1400" dirty="0">
                <a:latin typeface="Times New Roman"/>
                <a:ea typeface="MS Mincho"/>
              </a:rPr>
              <a:t>Centre for Ecology and Hydrology, ECW, </a:t>
            </a:r>
            <a:r>
              <a:rPr lang="en-US" sz="1400" dirty="0" smtClean="0">
                <a:latin typeface="Times New Roman"/>
                <a:ea typeface="MS Mincho"/>
              </a:rPr>
              <a:t>Bangor, UK</a:t>
            </a:r>
          </a:p>
          <a:p>
            <a:pPr algn="ctr">
              <a:spcBef>
                <a:spcPts val="0"/>
              </a:spcBef>
              <a:spcAft>
                <a:spcPts val="200"/>
              </a:spcAft>
            </a:pPr>
            <a:r>
              <a:rPr lang="es-ES" sz="1400" baseline="30000" dirty="0" smtClean="0">
                <a:latin typeface="Times New Roman"/>
                <a:ea typeface="MS Mincho"/>
              </a:rPr>
              <a:t>4</a:t>
            </a:r>
            <a:r>
              <a:rPr lang="es-ES" sz="1400" dirty="0" smtClean="0">
                <a:latin typeface="Times New Roman"/>
                <a:ea typeface="MS Mincho"/>
              </a:rPr>
              <a:t> </a:t>
            </a:r>
            <a:r>
              <a:rPr lang="en-US" sz="1400" dirty="0" smtClean="0">
                <a:latin typeface="Times New Roman"/>
                <a:ea typeface="MS Mincho"/>
              </a:rPr>
              <a:t>Dept. </a:t>
            </a:r>
            <a:r>
              <a:rPr lang="en-US" sz="1400" dirty="0">
                <a:latin typeface="Times New Roman"/>
                <a:ea typeface="MS Mincho"/>
              </a:rPr>
              <a:t>of Agricultural Engineering, Technical University of Cartagena, Spain</a:t>
            </a:r>
          </a:p>
          <a:p>
            <a:pPr algn="ctr">
              <a:spcBef>
                <a:spcPts val="0"/>
              </a:spcBef>
              <a:spcAft>
                <a:spcPts val="200"/>
              </a:spcAft>
            </a:pPr>
            <a:endParaRPr lang="en-US" sz="1400" dirty="0" smtClean="0">
              <a:latin typeface="Times New Roman"/>
              <a:ea typeface="MS Mincho"/>
            </a:endParaRPr>
          </a:p>
          <a:p>
            <a:pPr algn="ctr">
              <a:spcBef>
                <a:spcPts val="0"/>
              </a:spcBef>
              <a:spcAft>
                <a:spcPts val="200"/>
              </a:spcAft>
            </a:pPr>
            <a:endParaRPr lang="en-US" sz="1400" dirty="0" smtClean="0">
              <a:latin typeface="Times New Roman"/>
              <a:ea typeface="MS Mincho"/>
            </a:endParaRPr>
          </a:p>
          <a:p>
            <a:pPr algn="ctr">
              <a:spcBef>
                <a:spcPts val="1800"/>
              </a:spcBef>
              <a:spcAft>
                <a:spcPts val="200"/>
              </a:spcAft>
            </a:pPr>
            <a:r>
              <a:rPr lang="es-ES" sz="1400" dirty="0" smtClean="0">
                <a:latin typeface="Times New Roman"/>
                <a:ea typeface="Times New Roman"/>
              </a:rPr>
              <a:t>juando.gonzalez@upct.es</a:t>
            </a:r>
            <a:endParaRPr lang="es-ES_tradnl" dirty="0">
              <a:latin typeface="Times New Roman"/>
              <a:ea typeface="Times New Roman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010" y="950584"/>
            <a:ext cx="3399644" cy="9647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6" y="251580"/>
            <a:ext cx="1333333" cy="1333333"/>
          </a:xfrm>
          <a:prstGeom prst="rect">
            <a:avLst/>
          </a:prstGeom>
        </p:spPr>
      </p:pic>
      <p:pic>
        <p:nvPicPr>
          <p:cNvPr id="4100" name="Picture 4" descr="https://egu22.eu/EGU22-sharing-is-encourag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443" y="253188"/>
            <a:ext cx="1187223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n.egu.eu/static/fb69fc02/awards/egu_ospp_label_yell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8855"/>
            <a:ext cx="1635659" cy="217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219958"/>
              </p:ext>
            </p:extLst>
          </p:nvPr>
        </p:nvGraphicFramePr>
        <p:xfrm>
          <a:off x="5144109" y="4711935"/>
          <a:ext cx="3837727" cy="405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1987">
                  <a:extLst>
                    <a:ext uri="{9D8B030D-6E8A-4147-A177-3AD203B41FA5}">
                      <a16:colId xmlns:a16="http://schemas.microsoft.com/office/drawing/2014/main" val="2969642465"/>
                    </a:ext>
                  </a:extLst>
                </a:gridCol>
                <a:gridCol w="1439527">
                  <a:extLst>
                    <a:ext uri="{9D8B030D-6E8A-4147-A177-3AD203B41FA5}">
                      <a16:colId xmlns:a16="http://schemas.microsoft.com/office/drawing/2014/main" val="2904244314"/>
                    </a:ext>
                  </a:extLst>
                </a:gridCol>
                <a:gridCol w="1166213">
                  <a:extLst>
                    <a:ext uri="{9D8B030D-6E8A-4147-A177-3AD203B41FA5}">
                      <a16:colId xmlns:a16="http://schemas.microsoft.com/office/drawing/2014/main" val="2402650231"/>
                    </a:ext>
                  </a:extLst>
                </a:gridCol>
              </a:tblGrid>
              <a:tr h="405172"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ε</a:t>
                      </a:r>
                      <a:r>
                        <a:rPr lang="es-ES" sz="1400" baseline="-25000" dirty="0" smtClean="0"/>
                        <a:t>air </a:t>
                      </a:r>
                      <a:r>
                        <a:rPr lang="es-ES" sz="1400" dirty="0" smtClean="0"/>
                        <a:t>≃ 1</a:t>
                      </a:r>
                      <a:endParaRPr lang="en-GB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ε</a:t>
                      </a:r>
                      <a:r>
                        <a:rPr lang="es-ES" sz="1400" kern="1200" baseline="-250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solids</a:t>
                      </a:r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≃ 4 - 7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ε</a:t>
                      </a:r>
                      <a:r>
                        <a:rPr lang="es-ES" sz="1400" kern="1200" baseline="-250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water</a:t>
                      </a:r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≃ 80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3556851"/>
                  </a:ext>
                </a:extLst>
              </a:tr>
            </a:tbl>
          </a:graphicData>
        </a:graphic>
      </p:graphicFrame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1311275" y="451323"/>
            <a:ext cx="7186613" cy="277812"/>
          </a:xfrm>
        </p:spPr>
        <p:txBody>
          <a:bodyPr/>
          <a:lstStyle/>
          <a:p>
            <a:r>
              <a:rPr lang="es-ES_tradnl" dirty="0" smtClean="0"/>
              <a:t>1. </a:t>
            </a:r>
            <a:r>
              <a:rPr lang="es-ES_tradnl" dirty="0" err="1" smtClean="0"/>
              <a:t>Motivation</a:t>
            </a:r>
            <a:endParaRPr lang="es-ES_tradnl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11275" y="797184"/>
            <a:ext cx="57066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s-ES_tradnl" sz="8000" b="1" dirty="0" smtClean="0">
                <a:solidFill>
                  <a:srgbClr val="75B2DD"/>
                </a:solidFill>
              </a:rPr>
              <a:t>1</a:t>
            </a:r>
            <a:endParaRPr lang="es-ES_tradnl" sz="8000" b="1" dirty="0">
              <a:solidFill>
                <a:srgbClr val="75B2DD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126775" y="1553975"/>
            <a:ext cx="5357813" cy="3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pPr>
              <a:lnSpc>
                <a:spcPts val="2300"/>
              </a:lnSpc>
              <a:buFont typeface="Arial" charset="0"/>
              <a:buNone/>
            </a:pPr>
            <a:r>
              <a:rPr lang="en-GB" sz="2800" b="1" dirty="0" smtClean="0">
                <a:solidFill>
                  <a:srgbClr val="0054A0"/>
                </a:solidFill>
              </a:rPr>
              <a:t>Motivation</a:t>
            </a:r>
            <a:endParaRPr lang="en-GB" sz="2800" dirty="0">
              <a:solidFill>
                <a:srgbClr val="0054A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39646" y="1987063"/>
            <a:ext cx="76730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rgbClr val="0054A0"/>
                </a:solidFill>
              </a:rPr>
              <a:t>Importance of </a:t>
            </a:r>
            <a:r>
              <a:rPr lang="es-ES" sz="1800" dirty="0" err="1" smtClean="0">
                <a:solidFill>
                  <a:srgbClr val="0054A0"/>
                </a:solidFill>
              </a:rPr>
              <a:t>water</a:t>
            </a:r>
            <a:r>
              <a:rPr lang="es-ES" sz="1800" dirty="0" smtClean="0">
                <a:solidFill>
                  <a:srgbClr val="0054A0"/>
                </a:solidFill>
              </a:rPr>
              <a:t> </a:t>
            </a:r>
            <a:r>
              <a:rPr lang="es-ES" sz="1800" dirty="0" err="1" smtClean="0">
                <a:solidFill>
                  <a:srgbClr val="0054A0"/>
                </a:solidFill>
              </a:rPr>
              <a:t>content</a:t>
            </a:r>
            <a:r>
              <a:rPr lang="es-ES" sz="1800" dirty="0" smtClean="0">
                <a:solidFill>
                  <a:srgbClr val="0054A0"/>
                </a:solidFill>
              </a:rPr>
              <a:t> in </a:t>
            </a:r>
            <a:r>
              <a:rPr lang="es-ES" sz="1800" dirty="0" err="1" smtClean="0">
                <a:solidFill>
                  <a:srgbClr val="0054A0"/>
                </a:solidFill>
              </a:rPr>
              <a:t>porous</a:t>
            </a:r>
            <a:r>
              <a:rPr lang="es-ES" sz="1800" dirty="0" smtClean="0">
                <a:solidFill>
                  <a:srgbClr val="0054A0"/>
                </a:solidFill>
              </a:rPr>
              <a:t> media: </a:t>
            </a:r>
            <a:r>
              <a:rPr lang="es-ES" sz="1800" dirty="0" err="1" smtClean="0">
                <a:solidFill>
                  <a:srgbClr val="0054A0"/>
                </a:solidFill>
              </a:rPr>
              <a:t>soil</a:t>
            </a:r>
            <a:r>
              <a:rPr lang="es-ES" sz="1800" dirty="0" smtClean="0">
                <a:solidFill>
                  <a:srgbClr val="0054A0"/>
                </a:solidFill>
              </a:rPr>
              <a:t>, </a:t>
            </a:r>
            <a:r>
              <a:rPr lang="es-ES" sz="1800" dirty="0" err="1" smtClean="0">
                <a:solidFill>
                  <a:srgbClr val="0054A0"/>
                </a:solidFill>
              </a:rPr>
              <a:t>rocks</a:t>
            </a:r>
            <a:r>
              <a:rPr lang="es-ES" sz="1800" dirty="0" smtClean="0">
                <a:solidFill>
                  <a:srgbClr val="0054A0"/>
                </a:solidFill>
              </a:rPr>
              <a:t>, </a:t>
            </a:r>
            <a:r>
              <a:rPr lang="es-ES" sz="1800" dirty="0" err="1" smtClean="0">
                <a:solidFill>
                  <a:srgbClr val="0054A0"/>
                </a:solidFill>
              </a:rPr>
              <a:t>foodstuffs</a:t>
            </a:r>
            <a:r>
              <a:rPr lang="es-ES" sz="1800" dirty="0" smtClean="0">
                <a:solidFill>
                  <a:srgbClr val="0054A0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rgbClr val="0054A0"/>
              </a:solidFill>
            </a:endParaRPr>
          </a:p>
          <a:p>
            <a:endParaRPr lang="es-ES" sz="1800" dirty="0" smtClean="0">
              <a:solidFill>
                <a:srgbClr val="0054A0"/>
              </a:solidFill>
            </a:endParaRPr>
          </a:p>
          <a:p>
            <a:endParaRPr lang="es-ES" sz="1800" dirty="0" smtClean="0">
              <a:solidFill>
                <a:srgbClr val="0054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rgbClr val="0054A0"/>
              </a:solidFill>
            </a:endParaRPr>
          </a:p>
          <a:p>
            <a:endParaRPr lang="es-ES" sz="1800" dirty="0" smtClean="0">
              <a:solidFill>
                <a:srgbClr val="0054A0"/>
              </a:solidFill>
            </a:endParaRPr>
          </a:p>
          <a:p>
            <a:pPr lvl="1"/>
            <a:endParaRPr lang="es-ES" sz="1600" dirty="0" smtClean="0">
              <a:solidFill>
                <a:srgbClr val="0054A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96" y="2609202"/>
            <a:ext cx="3837726" cy="210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873" y="383274"/>
            <a:ext cx="1218807" cy="3458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89667"/>
            <a:ext cx="609377" cy="6093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1"/>
          <a:stretch/>
        </p:blipFill>
        <p:spPr>
          <a:xfrm>
            <a:off x="848636" y="2593927"/>
            <a:ext cx="4090087" cy="28741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745413" y="2609202"/>
            <a:ext cx="75247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 smtClean="0"/>
              <a:t>AIR GAPS</a:t>
            </a:r>
            <a:endParaRPr lang="en-GB" sz="9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668404" y="3398959"/>
            <a:ext cx="6963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700" b="1" dirty="0" smtClean="0"/>
              <a:t>SOLID PARTICLES</a:t>
            </a:r>
          </a:p>
          <a:p>
            <a:pPr algn="ctr"/>
            <a:endParaRPr lang="en-GB" sz="700" b="1" dirty="0"/>
          </a:p>
          <a:p>
            <a:pPr algn="ctr"/>
            <a:endParaRPr lang="en-GB" sz="7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896225" y="4132199"/>
            <a:ext cx="9143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 smtClean="0"/>
              <a:t>LIQUID PHASE</a:t>
            </a:r>
            <a:endParaRPr lang="en-GB" sz="9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636" y="2385495"/>
            <a:ext cx="4090087" cy="39285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53894" y="6192355"/>
            <a:ext cx="48801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/>
              <a:t>Source: </a:t>
            </a:r>
            <a:r>
              <a:rPr lang="en-US" sz="1000" dirty="0"/>
              <a:t>S. B. Jones, W. Sheng, J. Xu, and D. A. </a:t>
            </a:r>
            <a:r>
              <a:rPr lang="en-US" sz="1000" dirty="0" smtClean="0"/>
              <a:t>Robinson,12th </a:t>
            </a:r>
            <a:r>
              <a:rPr lang="en-US" sz="1000" dirty="0"/>
              <a:t>International Conference on Electromagnetic Wave Interaction with Water and Moist Substances, ISEMA 2018, 2018.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9165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1311275" y="451323"/>
            <a:ext cx="7186613" cy="277812"/>
          </a:xfrm>
        </p:spPr>
        <p:txBody>
          <a:bodyPr/>
          <a:lstStyle/>
          <a:p>
            <a:r>
              <a:rPr lang="es-ES_tradnl" dirty="0" smtClean="0"/>
              <a:t>1. </a:t>
            </a:r>
            <a:r>
              <a:rPr lang="es-ES_tradnl" dirty="0" err="1" smtClean="0"/>
              <a:t>Motivation</a:t>
            </a:r>
            <a:endParaRPr lang="es-ES_tradnl" dirty="0" smtClean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73" y="383274"/>
            <a:ext cx="1218807" cy="3458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89667"/>
            <a:ext cx="609377" cy="609377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1192744" y="977417"/>
            <a:ext cx="3450695" cy="4279740"/>
            <a:chOff x="1192744" y="977417"/>
            <a:chExt cx="3450695" cy="4279740"/>
          </a:xfrm>
        </p:grpSpPr>
        <p:sp>
          <p:nvSpPr>
            <p:cNvPr id="16" name="CuadroTexto 15"/>
            <p:cNvSpPr txBox="1"/>
            <p:nvPr/>
          </p:nvSpPr>
          <p:spPr>
            <a:xfrm>
              <a:off x="1416051" y="4857047"/>
              <a:ext cx="3227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000" dirty="0" smtClean="0"/>
                <a:t>Source: </a:t>
              </a:r>
              <a:r>
                <a:rPr lang="en-US" sz="1000" dirty="0"/>
                <a:t>G. C. </a:t>
              </a:r>
              <a:r>
                <a:rPr lang="en-US" sz="1000" dirty="0" err="1"/>
                <a:t>Topp</a:t>
              </a:r>
              <a:r>
                <a:rPr lang="en-US" sz="1000" dirty="0"/>
                <a:t>, J. L. Davis, and A. P. Annan, </a:t>
              </a:r>
              <a:r>
                <a:rPr lang="en-US" sz="1000" dirty="0" smtClean="0"/>
                <a:t>Water </a:t>
              </a:r>
              <a:r>
                <a:rPr lang="en-US" sz="1000" dirty="0" err="1"/>
                <a:t>Resour</a:t>
              </a:r>
              <a:r>
                <a:rPr lang="en-US" sz="1000" dirty="0"/>
                <a:t>. Res., </a:t>
              </a:r>
              <a:r>
                <a:rPr lang="en-US" sz="1000" dirty="0" smtClean="0"/>
                <a:t>1980</a:t>
              </a:r>
              <a:endParaRPr lang="en-GB" sz="1000" dirty="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2744" y="977417"/>
              <a:ext cx="3068979" cy="3813658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998" y="977417"/>
            <a:ext cx="6686005" cy="3631348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115171" y="4608765"/>
            <a:ext cx="8028829" cy="2174178"/>
            <a:chOff x="848471" y="4608765"/>
            <a:chExt cx="8207470" cy="2174178"/>
          </a:xfrm>
        </p:grpSpPr>
        <p:sp>
          <p:nvSpPr>
            <p:cNvPr id="9" name="CuadroTexto 8"/>
            <p:cNvSpPr txBox="1"/>
            <p:nvPr/>
          </p:nvSpPr>
          <p:spPr>
            <a:xfrm>
              <a:off x="848471" y="4608765"/>
              <a:ext cx="8207470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" sz="1800" dirty="0" smtClean="0">
                <a:solidFill>
                  <a:srgbClr val="0054A0"/>
                </a:solidFill>
              </a:endParaRPr>
            </a:p>
            <a:p>
              <a:endParaRPr lang="es-ES" sz="1800" dirty="0" smtClean="0">
                <a:solidFill>
                  <a:srgbClr val="0054A0"/>
                </a:solidFill>
              </a:endParaRPr>
            </a:p>
            <a:p>
              <a:r>
                <a:rPr lang="es-ES" sz="1800" i="1" dirty="0" smtClean="0">
                  <a:solidFill>
                    <a:srgbClr val="0054A0"/>
                  </a:solidFill>
                </a:rPr>
                <a:t>	         </a:t>
              </a:r>
            </a:p>
            <a:p>
              <a:r>
                <a:rPr lang="es-ES" sz="1800" i="1" dirty="0">
                  <a:solidFill>
                    <a:srgbClr val="0054A0"/>
                  </a:solidFill>
                </a:rPr>
                <a:t>	</a:t>
              </a:r>
              <a:r>
                <a:rPr lang="es-ES" sz="1800" i="1" dirty="0" smtClean="0">
                  <a:solidFill>
                    <a:srgbClr val="0054A0"/>
                  </a:solidFill>
                </a:rPr>
                <a:t>         </a:t>
              </a:r>
              <a:r>
                <a:rPr lang="el-GR" sz="1800" i="1" dirty="0" smtClean="0">
                  <a:solidFill>
                    <a:srgbClr val="0054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ε</a:t>
              </a:r>
              <a:r>
                <a:rPr lang="es-ES" sz="1800" i="1" baseline="30000" dirty="0" smtClean="0">
                  <a:solidFill>
                    <a:srgbClr val="0054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*</a:t>
              </a:r>
              <a:r>
                <a:rPr lang="es-ES" sz="1800" baseline="30000" dirty="0" smtClean="0">
                  <a:solidFill>
                    <a:srgbClr val="0054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s-ES" sz="1800" dirty="0" smtClean="0">
                  <a:solidFill>
                    <a:srgbClr val="0054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r>
                <a:rPr lang="es-ES" sz="1800" i="1" dirty="0" smtClean="0">
                  <a:solidFill>
                    <a:srgbClr val="0054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</a:t>
              </a:r>
              <a:endParaRPr lang="es-ES" sz="1800" dirty="0" smtClean="0">
                <a:solidFill>
                  <a:srgbClr val="0054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800" dirty="0">
                <a:solidFill>
                  <a:srgbClr val="0054A0"/>
                </a:solidFill>
              </a:endParaRPr>
            </a:p>
            <a:p>
              <a:endParaRPr lang="es-ES" sz="1800" dirty="0" smtClean="0">
                <a:solidFill>
                  <a:srgbClr val="0054A0"/>
                </a:solidFill>
              </a:endParaRPr>
            </a:p>
            <a:p>
              <a:endParaRPr lang="es-ES" sz="1800" dirty="0" smtClean="0">
                <a:solidFill>
                  <a:srgbClr val="0054A0"/>
                </a:solidFill>
              </a:endParaRPr>
            </a:p>
          </p:txBody>
        </p:sp>
        <p:sp>
          <p:nvSpPr>
            <p:cNvPr id="13" name="Corchetes 12"/>
            <p:cNvSpPr/>
            <p:nvPr/>
          </p:nvSpPr>
          <p:spPr bwMode="auto">
            <a:xfrm>
              <a:off x="3048000" y="4714620"/>
              <a:ext cx="2905125" cy="1946156"/>
            </a:xfrm>
            <a:prstGeom prst="bracketPair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7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181999" y="4714620"/>
              <a:ext cx="2664963" cy="2068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054A0"/>
                  </a:solidFill>
                </a:rPr>
                <a:t>EM Frequency</a:t>
              </a:r>
            </a:p>
            <a:p>
              <a:pPr algn="ctr"/>
              <a:r>
                <a:rPr lang="en-GB" sz="1400" dirty="0" smtClean="0">
                  <a:solidFill>
                    <a:srgbClr val="0054A0"/>
                  </a:solidFill>
                </a:rPr>
                <a:t>Water Content</a:t>
              </a:r>
            </a:p>
            <a:p>
              <a:pPr algn="ctr"/>
              <a:r>
                <a:rPr lang="en-GB" sz="1400" dirty="0" smtClean="0">
                  <a:solidFill>
                    <a:srgbClr val="0054A0"/>
                  </a:solidFill>
                </a:rPr>
                <a:t>Bulk density</a:t>
              </a:r>
            </a:p>
            <a:p>
              <a:pPr algn="ctr"/>
              <a:r>
                <a:rPr lang="en-GB" sz="1400" dirty="0" smtClean="0">
                  <a:solidFill>
                    <a:srgbClr val="0054A0"/>
                  </a:solidFill>
                </a:rPr>
                <a:t>Electrical Conductivity</a:t>
              </a:r>
            </a:p>
            <a:p>
              <a:pPr algn="ctr"/>
              <a:r>
                <a:rPr lang="en-GB" sz="1400" dirty="0" smtClean="0">
                  <a:solidFill>
                    <a:srgbClr val="0054A0"/>
                  </a:solidFill>
                </a:rPr>
                <a:t>Temperature</a:t>
              </a:r>
            </a:p>
            <a:p>
              <a:pPr algn="ctr"/>
              <a:r>
                <a:rPr lang="en-GB" sz="1400" dirty="0" smtClean="0">
                  <a:solidFill>
                    <a:srgbClr val="0054A0"/>
                  </a:solidFill>
                </a:rPr>
                <a:t>Solid particles composition</a:t>
              </a:r>
            </a:p>
            <a:p>
              <a:pPr algn="ctr"/>
              <a:r>
                <a:rPr lang="en-GB" sz="1400" dirty="0" smtClean="0">
                  <a:solidFill>
                    <a:srgbClr val="0054A0"/>
                  </a:solidFill>
                </a:rPr>
                <a:t>Solid particles shape</a:t>
              </a:r>
            </a:p>
            <a:p>
              <a:pPr algn="ctr"/>
              <a:r>
                <a:rPr lang="en-GB" sz="1400" dirty="0" smtClean="0">
                  <a:solidFill>
                    <a:srgbClr val="0054A0"/>
                  </a:solidFill>
                </a:rPr>
                <a:t>Phase configuration</a:t>
              </a:r>
            </a:p>
            <a:p>
              <a:pPr algn="ctr">
                <a:lnSpc>
                  <a:spcPts val="600"/>
                </a:lnSpc>
              </a:pPr>
              <a:r>
                <a:rPr lang="en-GB" sz="1400" dirty="0" smtClean="0">
                  <a:solidFill>
                    <a:srgbClr val="0054A0"/>
                  </a:solidFill>
                </a:rPr>
                <a:t>.</a:t>
              </a:r>
            </a:p>
            <a:p>
              <a:pPr algn="ctr">
                <a:lnSpc>
                  <a:spcPts val="600"/>
                </a:lnSpc>
              </a:pPr>
              <a:r>
                <a:rPr lang="en-GB" sz="1400" dirty="0" smtClean="0">
                  <a:solidFill>
                    <a:srgbClr val="0054A0"/>
                  </a:solidFill>
                </a:rPr>
                <a:t>.</a:t>
              </a:r>
            </a:p>
            <a:p>
              <a:pPr algn="ctr">
                <a:lnSpc>
                  <a:spcPts val="600"/>
                </a:lnSpc>
              </a:pPr>
              <a:r>
                <a:rPr lang="en-GB" sz="1400" dirty="0">
                  <a:solidFill>
                    <a:srgbClr val="0054A0"/>
                  </a:solidFill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1311275" y="451323"/>
            <a:ext cx="7186613" cy="277812"/>
          </a:xfrm>
        </p:spPr>
        <p:txBody>
          <a:bodyPr/>
          <a:lstStyle/>
          <a:p>
            <a:r>
              <a:rPr lang="es-ES_tradnl" dirty="0" smtClean="0"/>
              <a:t>1. </a:t>
            </a:r>
            <a:r>
              <a:rPr lang="es-ES_tradnl" dirty="0" err="1" smtClean="0"/>
              <a:t>Motivation</a:t>
            </a:r>
            <a:endParaRPr lang="es-ES_tradnl" dirty="0" smtClean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73" y="383274"/>
            <a:ext cx="1218807" cy="3458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89667"/>
            <a:ext cx="609377" cy="6093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96" y="881633"/>
            <a:ext cx="3669006" cy="27527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9" y="3781999"/>
            <a:ext cx="3670705" cy="2754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08" y="3781999"/>
            <a:ext cx="3670705" cy="2754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02" y="881633"/>
            <a:ext cx="3670705" cy="27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1311275" y="451323"/>
            <a:ext cx="7186613" cy="277812"/>
          </a:xfrm>
        </p:spPr>
        <p:txBody>
          <a:bodyPr/>
          <a:lstStyle/>
          <a:p>
            <a:r>
              <a:rPr lang="es-ES_tradnl" dirty="0" smtClean="0"/>
              <a:t>1. </a:t>
            </a:r>
            <a:r>
              <a:rPr lang="es-ES_tradnl" dirty="0" err="1" smtClean="0"/>
              <a:t>Motivation</a:t>
            </a:r>
            <a:endParaRPr lang="es-ES_tradnl" dirty="0" smtClean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73" y="383274"/>
            <a:ext cx="1218807" cy="3458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89667"/>
            <a:ext cx="609377" cy="609377"/>
          </a:xfrm>
          <a:prstGeom prst="rect">
            <a:avLst/>
          </a:prstGeom>
        </p:spPr>
      </p:pic>
      <p:pic>
        <p:nvPicPr>
          <p:cNvPr id="4098" name="Picture 2" descr="Vector Network Analyzer 37347A - AD INSTRUM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6" y="935037"/>
            <a:ext cx="28575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&amp;S®ZVL13 Vector Network Analyzer | Información general | Rohde &amp; Schwar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95" y="2856956"/>
            <a:ext cx="3298402" cy="17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eysight N9926A FieldFox Microwave Vector Network Analyzer, 14 GHz | Gap  Wireless Web Sto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87" y="4616104"/>
            <a:ext cx="1784617" cy="199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043597" y="935037"/>
            <a:ext cx="433364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054A0"/>
                </a:solidFill>
              </a:rPr>
              <a:t>We use Vector Network </a:t>
            </a:r>
            <a:r>
              <a:rPr lang="en-GB" dirty="0" err="1">
                <a:solidFill>
                  <a:srgbClr val="0054A0"/>
                </a:solidFill>
              </a:rPr>
              <a:t>Analyzers</a:t>
            </a:r>
            <a:r>
              <a:rPr lang="en-GB" dirty="0">
                <a:solidFill>
                  <a:srgbClr val="0054A0"/>
                </a:solidFill>
              </a:rPr>
              <a:t> (VNA) to measure the Dielectric </a:t>
            </a:r>
            <a:r>
              <a:rPr lang="en-GB" dirty="0" smtClean="0">
                <a:solidFill>
                  <a:srgbClr val="0054A0"/>
                </a:solidFill>
              </a:rPr>
              <a:t>Spectra.</a:t>
            </a:r>
            <a:endParaRPr lang="en-GB" dirty="0">
              <a:solidFill>
                <a:srgbClr val="0054A0"/>
              </a:solidFill>
            </a:endParaRP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54A0"/>
                </a:solidFill>
              </a:rPr>
              <a:t>Bulky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54A0"/>
                </a:solidFill>
              </a:rPr>
              <a:t>Expensive (3000€ - 50000€) </a:t>
            </a:r>
            <a:endParaRPr lang="en-GB" sz="2000" dirty="0">
              <a:solidFill>
                <a:srgbClr val="0054A0"/>
              </a:solidFill>
            </a:endParaRPr>
          </a:p>
        </p:txBody>
      </p:sp>
      <p:sp>
        <p:nvSpPr>
          <p:cNvPr id="4" name="Flecha abajo 3"/>
          <p:cNvSpPr/>
          <p:nvPr/>
        </p:nvSpPr>
        <p:spPr bwMode="auto">
          <a:xfrm>
            <a:off x="5691188" y="3362325"/>
            <a:ext cx="633412" cy="66675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043596" y="4185556"/>
            <a:ext cx="4333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solidFill>
                  <a:srgbClr val="0054A0"/>
                </a:solidFill>
              </a:rPr>
              <a:t>Limited for low budgets, extensive experiments and in-situ applications.</a:t>
            </a:r>
            <a:endParaRPr lang="en-GB" sz="2000" dirty="0">
              <a:solidFill>
                <a:srgbClr val="00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1311275" y="451323"/>
            <a:ext cx="7186613" cy="277812"/>
          </a:xfrm>
        </p:spPr>
        <p:txBody>
          <a:bodyPr/>
          <a:lstStyle/>
          <a:p>
            <a:r>
              <a:rPr lang="es-ES_tradnl" dirty="0" smtClean="0"/>
              <a:t>1. </a:t>
            </a:r>
            <a:r>
              <a:rPr lang="es-ES_tradnl" dirty="0" err="1" smtClean="0"/>
              <a:t>Motivation</a:t>
            </a:r>
            <a:endParaRPr lang="es-ES_tradnl" dirty="0" smtClean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73" y="383274"/>
            <a:ext cx="1218807" cy="3458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89667"/>
            <a:ext cx="609377" cy="60937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39646" y="1060700"/>
            <a:ext cx="4333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err="1" smtClean="0">
                <a:solidFill>
                  <a:srgbClr val="0054A0"/>
                </a:solidFill>
              </a:rPr>
              <a:t>nanoVNA</a:t>
            </a:r>
            <a:endParaRPr lang="en-GB" b="1" dirty="0" smtClean="0">
              <a:solidFill>
                <a:srgbClr val="0054A0"/>
              </a:solidFill>
            </a:endParaRPr>
          </a:p>
          <a:p>
            <a:pPr algn="just"/>
            <a:endParaRPr lang="en-GB" sz="2000" b="1" dirty="0">
              <a:solidFill>
                <a:srgbClr val="0054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54A0"/>
                </a:solidFill>
              </a:rPr>
              <a:t>Low-cost (~ 50€)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54A0"/>
                </a:solidFill>
              </a:rPr>
              <a:t>Handheld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54A0"/>
                </a:solidFill>
              </a:rPr>
              <a:t>Open-source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54A0"/>
                </a:solidFill>
              </a:rPr>
              <a:t>2-ports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54A0"/>
                </a:solidFill>
              </a:rPr>
              <a:t>50 kHz – 900 MHz</a:t>
            </a:r>
            <a:endParaRPr lang="en-GB" sz="1800" dirty="0">
              <a:solidFill>
                <a:srgbClr val="0054A0"/>
              </a:solidFill>
            </a:endParaRPr>
          </a:p>
        </p:txBody>
      </p:sp>
      <p:pic>
        <p:nvPicPr>
          <p:cNvPr id="5122" name="Picture 2" descr="Nanovna VNA Hf Vhf Uhf UV Analizador de Antena de Vector Network Analyzer  Sin Batería | e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418" y="1614487"/>
            <a:ext cx="3805238" cy="38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2</a:t>
            </a:r>
            <a:r>
              <a:rPr lang="es-ES_tradnl" dirty="0" smtClean="0"/>
              <a:t>. </a:t>
            </a:r>
            <a:r>
              <a:rPr lang="es-ES_tradnl" dirty="0" err="1" smtClean="0"/>
              <a:t>Materials</a:t>
            </a:r>
            <a:endParaRPr lang="es-ES_tradnl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11275" y="994569"/>
            <a:ext cx="57066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s-ES_tradnl" sz="8000" b="1" dirty="0" smtClean="0">
                <a:solidFill>
                  <a:srgbClr val="75B2DD"/>
                </a:solidFill>
              </a:rPr>
              <a:t>2</a:t>
            </a:r>
            <a:endParaRPr lang="es-ES_tradnl" sz="8000" b="1" dirty="0">
              <a:solidFill>
                <a:srgbClr val="75B2DD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126775" y="1751360"/>
            <a:ext cx="5357813" cy="3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pPr>
              <a:lnSpc>
                <a:spcPts val="2300"/>
              </a:lnSpc>
              <a:buFont typeface="Arial" charset="0"/>
              <a:buNone/>
            </a:pPr>
            <a:r>
              <a:rPr lang="en-GB" sz="2800" b="1" dirty="0" smtClean="0">
                <a:solidFill>
                  <a:srgbClr val="0054A0"/>
                </a:solidFill>
              </a:rPr>
              <a:t>Materials</a:t>
            </a:r>
            <a:endParaRPr lang="en-GB" sz="2800" dirty="0">
              <a:solidFill>
                <a:srgbClr val="0054A0"/>
              </a:solidFill>
            </a:endParaRPr>
          </a:p>
        </p:txBody>
      </p:sp>
      <p:pic>
        <p:nvPicPr>
          <p:cNvPr id="1026" name="Picture 2" descr="4395A Network/Spectrum/Impedance Analyzer | Keys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65" y="4399327"/>
            <a:ext cx="1439824" cy="11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065362" y="2536206"/>
            <a:ext cx="81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54A0"/>
                </a:solidFill>
              </a:rPr>
              <a:t>Set A:</a:t>
            </a:r>
          </a:p>
        </p:txBody>
      </p:sp>
      <p:pic>
        <p:nvPicPr>
          <p:cNvPr id="1032" name="Picture 8" descr="Câble coaxial LMR 240 UF | Koax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10" y="3272453"/>
            <a:ext cx="1311223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ás 18"/>
          <p:cNvSpPr/>
          <p:nvPr/>
        </p:nvSpPr>
        <p:spPr bwMode="auto">
          <a:xfrm>
            <a:off x="6118767" y="3538248"/>
            <a:ext cx="375557" cy="3727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/>
          <a:stretch/>
        </p:blipFill>
        <p:spPr bwMode="auto">
          <a:xfrm rot="5400000">
            <a:off x="6870650" y="3184625"/>
            <a:ext cx="960418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683076" y="4154527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0054A0"/>
                </a:solidFill>
              </a:rPr>
              <a:t>Agilent 4395A (10 – 500 MHz)</a:t>
            </a:r>
            <a:endParaRPr lang="en-GB" sz="1100" dirty="0">
              <a:solidFill>
                <a:srgbClr val="0054A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308963" y="2712421"/>
            <a:ext cx="1696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srgbClr val="0054A0"/>
                </a:solidFill>
              </a:rPr>
              <a:t>0.75 m LMR-240 UF coaxial cable</a:t>
            </a:r>
            <a:endParaRPr lang="en-GB" sz="1100" dirty="0">
              <a:solidFill>
                <a:srgbClr val="0054A0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468471" y="2881698"/>
            <a:ext cx="1940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0054A0"/>
                </a:solidFill>
              </a:rPr>
              <a:t>Open-ended coaxial probe</a:t>
            </a:r>
            <a:endParaRPr lang="en-GB" sz="1100" dirty="0">
              <a:solidFill>
                <a:srgbClr val="0054A0"/>
              </a:solidFill>
            </a:endParaRPr>
          </a:p>
        </p:txBody>
      </p:sp>
      <p:pic>
        <p:nvPicPr>
          <p:cNvPr id="35" name="Picture 2" descr="4395A Network/Spectrum/Impedance Analyzer | Keys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72" y="7357789"/>
            <a:ext cx="140716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/>
          <p:cNvSpPr txBox="1"/>
          <p:nvPr/>
        </p:nvSpPr>
        <p:spPr>
          <a:xfrm>
            <a:off x="1726243" y="2259041"/>
            <a:ext cx="1971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err="1" smtClean="0">
                <a:solidFill>
                  <a:srgbClr val="0054A0"/>
                </a:solidFill>
              </a:rPr>
              <a:t>nanoVNA</a:t>
            </a:r>
            <a:r>
              <a:rPr lang="en-GB" sz="1100" dirty="0" smtClean="0">
                <a:solidFill>
                  <a:srgbClr val="0054A0"/>
                </a:solidFill>
              </a:rPr>
              <a:t>-H (10 – 700 MHz)</a:t>
            </a:r>
            <a:endParaRPr lang="en-GB" sz="1100" dirty="0">
              <a:solidFill>
                <a:srgbClr val="0054A0"/>
              </a:solidFill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1065362" y="4635545"/>
            <a:ext cx="81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54A0"/>
                </a:solidFill>
              </a:rPr>
              <a:t>Set B:</a:t>
            </a:r>
          </a:p>
        </p:txBody>
      </p:sp>
      <p:sp>
        <p:nvSpPr>
          <p:cNvPr id="33" name="Más 32"/>
          <p:cNvSpPr/>
          <p:nvPr/>
        </p:nvSpPr>
        <p:spPr bwMode="auto">
          <a:xfrm>
            <a:off x="3629915" y="3581076"/>
            <a:ext cx="375557" cy="3727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34" name="Picture 2" descr="Nanovna VNA Hf Vhf Uhf UV Analizador de Antena de Vector Network Analyzer  Sin Batería | e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27" y="2536206"/>
            <a:ext cx="1386879" cy="138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873" y="383274"/>
            <a:ext cx="1218807" cy="345861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89667"/>
            <a:ext cx="609377" cy="6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3. </a:t>
            </a:r>
            <a:r>
              <a:rPr lang="es-ES_tradnl" dirty="0" err="1" smtClean="0"/>
              <a:t>Methods</a:t>
            </a:r>
            <a:r>
              <a:rPr lang="es-ES_tradnl" dirty="0" smtClean="0"/>
              <a:t> and </a:t>
            </a:r>
            <a:r>
              <a:rPr lang="es-ES_tradnl" dirty="0" err="1" smtClean="0"/>
              <a:t>Experiments</a:t>
            </a:r>
            <a:endParaRPr lang="es-ES_tradnl" dirty="0" smtClean="0"/>
          </a:p>
        </p:txBody>
      </p:sp>
      <p:sp>
        <p:nvSpPr>
          <p:cNvPr id="11" name="CuadroTexto 10"/>
          <p:cNvSpPr txBox="1"/>
          <p:nvPr/>
        </p:nvSpPr>
        <p:spPr>
          <a:xfrm>
            <a:off x="939646" y="2168245"/>
            <a:ext cx="157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4A0"/>
                </a:solidFill>
              </a:rPr>
              <a:t>S</a:t>
            </a:r>
            <a:r>
              <a:rPr lang="en-US" sz="1400" baseline="-25000" dirty="0">
                <a:solidFill>
                  <a:srgbClr val="0054A0"/>
                </a:solidFill>
              </a:rPr>
              <a:t>11</a:t>
            </a:r>
            <a:r>
              <a:rPr lang="en-US" sz="1400" baseline="30000" dirty="0">
                <a:solidFill>
                  <a:srgbClr val="0054A0"/>
                </a:solidFill>
              </a:rPr>
              <a:t>*</a:t>
            </a:r>
            <a:r>
              <a:rPr lang="en-US" sz="1400" dirty="0">
                <a:solidFill>
                  <a:srgbClr val="0054A0"/>
                </a:solidFill>
              </a:rPr>
              <a:t>(f) → </a:t>
            </a:r>
            <a:r>
              <a:rPr lang="el-GR" sz="1400" i="1" dirty="0">
                <a:solidFill>
                  <a:srgbClr val="0054A0"/>
                </a:solidFill>
              </a:rPr>
              <a:t>ε</a:t>
            </a:r>
            <a:r>
              <a:rPr lang="es-ES" sz="1400" i="1" baseline="30000" dirty="0">
                <a:solidFill>
                  <a:srgbClr val="0054A0"/>
                </a:solidFill>
              </a:rPr>
              <a:t>*</a:t>
            </a:r>
            <a:r>
              <a:rPr lang="es-ES" sz="1400" i="1" dirty="0">
                <a:solidFill>
                  <a:srgbClr val="0054A0"/>
                </a:solidFill>
              </a:rPr>
              <a:t>(f)</a:t>
            </a:r>
            <a:r>
              <a:rPr lang="en-US" sz="1400" dirty="0">
                <a:solidFill>
                  <a:srgbClr val="0054A0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0054A0"/>
                </a:solidFill>
              </a:rPr>
              <a:t>Calibration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-919163" y="1461585"/>
            <a:ext cx="6096000" cy="4064000"/>
            <a:chOff x="1819274" y="2127270"/>
            <a:chExt cx="6096000" cy="4064000"/>
          </a:xfrm>
        </p:grpSpPr>
        <p:grpSp>
          <p:nvGrpSpPr>
            <p:cNvPr id="2" name="Grupo 1"/>
            <p:cNvGrpSpPr/>
            <p:nvPr/>
          </p:nvGrpSpPr>
          <p:grpSpPr>
            <a:xfrm>
              <a:off x="1819274" y="2127270"/>
              <a:ext cx="6096000" cy="4064000"/>
              <a:chOff x="1819274" y="2127270"/>
              <a:chExt cx="6096000" cy="4064000"/>
            </a:xfrm>
          </p:grpSpPr>
          <p:graphicFrame>
            <p:nvGraphicFramePr>
              <p:cNvPr id="3" name="Diagrama 2"/>
              <p:cNvGraphicFramePr/>
              <p:nvPr>
                <p:extLst>
                  <p:ext uri="{D42A27DB-BD31-4B8C-83A1-F6EECF244321}">
                    <p14:modId xmlns:p14="http://schemas.microsoft.com/office/powerpoint/2010/main" val="162142764"/>
                  </p:ext>
                </p:extLst>
              </p:nvPr>
            </p:nvGraphicFramePr>
            <p:xfrm>
              <a:off x="1819274" y="2127270"/>
              <a:ext cx="6096000" cy="4064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7" name="CuadroTexto 6"/>
              <p:cNvSpPr txBox="1"/>
              <p:nvPr/>
            </p:nvSpPr>
            <p:spPr>
              <a:xfrm>
                <a:off x="6150094" y="4114663"/>
                <a:ext cx="161364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1400" dirty="0" smtClean="0">
                    <a:solidFill>
                      <a:srgbClr val="0054A0"/>
                    </a:solidFill>
                  </a:rPr>
                  <a:t>Acetone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1400" dirty="0" smtClean="0">
                    <a:solidFill>
                      <a:srgbClr val="0054A0"/>
                    </a:solidFill>
                  </a:rPr>
                  <a:t>Isopropanol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1400" dirty="0" smtClean="0">
                    <a:solidFill>
                      <a:srgbClr val="0054A0"/>
                    </a:solidFill>
                  </a:rPr>
                  <a:t>Methanol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1400" dirty="0" smtClean="0">
                    <a:solidFill>
                      <a:srgbClr val="0054A0"/>
                    </a:solidFill>
                  </a:rPr>
                  <a:t>Ethylene-glycol</a:t>
                </a:r>
                <a:endParaRPr lang="en-GB" sz="1400" dirty="0">
                  <a:solidFill>
                    <a:srgbClr val="0054A0"/>
                  </a:solidFill>
                </a:endParaRPr>
              </a:p>
            </p:txBody>
          </p:sp>
        </p:grpSp>
        <p:cxnSp>
          <p:nvCxnSpPr>
            <p:cNvPr id="10" name="Conector recto de flecha 9"/>
            <p:cNvCxnSpPr/>
            <p:nvPr/>
          </p:nvCxnSpPr>
          <p:spPr bwMode="auto">
            <a:xfrm>
              <a:off x="5071223" y="4263940"/>
              <a:ext cx="967627" cy="0"/>
            </a:xfrm>
            <a:prstGeom prst="straightConnector1">
              <a:avLst/>
            </a:prstGeom>
            <a:ln w="19050">
              <a:solidFill>
                <a:srgbClr val="0054A0"/>
              </a:solidFill>
              <a:headEnd type="none" w="med" len="me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73" y="383274"/>
            <a:ext cx="1218807" cy="34586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89667"/>
            <a:ext cx="609377" cy="609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1506715" y="4994976"/>
                <a:ext cx="7254519" cy="609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54A0"/>
                    </a:solidFill>
                  </a:rPr>
                  <a:t>Bilinear equation: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1400" dirty="0" smtClean="0">
                    <a:solidFill>
                      <a:srgbClr val="0054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715" y="4994976"/>
                <a:ext cx="7254519" cy="609654"/>
              </a:xfrm>
              <a:prstGeom prst="rect">
                <a:avLst/>
              </a:prstGeom>
              <a:blipFill>
                <a:blip r:embed="rId10"/>
                <a:stretch>
                  <a:fillRect l="-2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1892338" y="5782709"/>
                <a:ext cx="7476565" cy="875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11, 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11, 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11, 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11,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11, 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11, 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338" y="5782709"/>
                <a:ext cx="7476565" cy="875945"/>
              </a:xfrm>
              <a:prstGeom prst="rect">
                <a:avLst/>
              </a:prstGeom>
              <a:blipFill>
                <a:blip r:embed="rId11"/>
                <a:stretch>
                  <a:fillRect b="-27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ángulo 13"/>
          <p:cNvSpPr/>
          <p:nvPr/>
        </p:nvSpPr>
        <p:spPr>
          <a:xfrm rot="5400000">
            <a:off x="5630620" y="2237831"/>
            <a:ext cx="1920931" cy="1920931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8000" r="-58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939646" y="741818"/>
            <a:ext cx="57066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s-ES_tradnl" sz="8000" b="1" dirty="0" smtClean="0">
                <a:solidFill>
                  <a:srgbClr val="75B2DD"/>
                </a:solidFill>
              </a:rPr>
              <a:t>3</a:t>
            </a:r>
            <a:endParaRPr lang="es-ES_tradnl" sz="8000" b="1" dirty="0">
              <a:solidFill>
                <a:srgbClr val="75B2DD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755146" y="1498609"/>
            <a:ext cx="5357813" cy="3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pPr>
              <a:lnSpc>
                <a:spcPts val="2300"/>
              </a:lnSpc>
              <a:buFont typeface="Arial" charset="0"/>
              <a:buNone/>
            </a:pPr>
            <a:r>
              <a:rPr lang="en-GB" sz="2800" b="1" dirty="0" smtClean="0">
                <a:solidFill>
                  <a:srgbClr val="0054A0"/>
                </a:solidFill>
              </a:rPr>
              <a:t>Methods and Experiments</a:t>
            </a:r>
            <a:endParaRPr lang="en-GB" sz="2800" dirty="0">
              <a:solidFill>
                <a:srgbClr val="00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e Offic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14728</TotalTime>
  <Words>1298</Words>
  <Application>Microsoft Office PowerPoint</Application>
  <PresentationFormat>Presentación en pantalla (4:3)</PresentationFormat>
  <Paragraphs>190</Paragraphs>
  <Slides>13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ＭＳ Ｐゴシック</vt:lpstr>
      <vt:lpstr>Arial</vt:lpstr>
      <vt:lpstr>Calibri</vt:lpstr>
      <vt:lpstr>Cambria</vt:lpstr>
      <vt:lpstr>Cambria Math</vt:lpstr>
      <vt:lpstr>MS Mincho</vt:lpstr>
      <vt:lpstr>Times</vt:lpstr>
      <vt:lpstr>Times New Roman</vt:lpstr>
      <vt:lpstr>Wingdings</vt:lpstr>
      <vt:lpstr>Tema de Office</vt:lpstr>
      <vt:lpstr>Presentación de PowerPoint</vt:lpstr>
      <vt:lpstr>Assessment of a low-cost Handheld Vector Network Analyzer to Measure the Broadband Complex Permittivity of Soils  </vt:lpstr>
      <vt:lpstr>1. Motivation</vt:lpstr>
      <vt:lpstr>1. Motivation</vt:lpstr>
      <vt:lpstr>1. Motivation</vt:lpstr>
      <vt:lpstr>1. Motivation</vt:lpstr>
      <vt:lpstr>1. Motivation</vt:lpstr>
      <vt:lpstr>2. Materials</vt:lpstr>
      <vt:lpstr>3. Methods and Experiments</vt:lpstr>
      <vt:lpstr>3. Methods and Experiments</vt:lpstr>
      <vt:lpstr>3. Methods and Experiments</vt:lpstr>
      <vt:lpstr>4. Conclusions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gte</dc:creator>
  <cp:lastModifiedBy>Juando González Teruel</cp:lastModifiedBy>
  <cp:revision>437</cp:revision>
  <dcterms:created xsi:type="dcterms:W3CDTF">2009-05-20T14:29:23Z</dcterms:created>
  <dcterms:modified xsi:type="dcterms:W3CDTF">2022-05-19T15:45:21Z</dcterms:modified>
</cp:coreProperties>
</file>