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71" r:id="rId4"/>
    <p:sldId id="268" r:id="rId5"/>
    <p:sldId id="272" r:id="rId6"/>
    <p:sldId id="260" r:id="rId7"/>
  </p:sldIdLst>
  <p:sldSz cx="12192000" cy="6858000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1" userDrawn="1">
          <p15:clr>
            <a:srgbClr val="A4A3A4"/>
          </p15:clr>
        </p15:guide>
        <p15:guide id="2" orient="horz" pos="852" userDrawn="1">
          <p15:clr>
            <a:srgbClr val="A4A3A4"/>
          </p15:clr>
        </p15:guide>
        <p15:guide id="3" pos="10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roscop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1E"/>
    <a:srgbClr val="7F7F7F"/>
    <a:srgbClr val="A01E32"/>
    <a:srgbClr val="F0F5FD"/>
    <a:srgbClr val="E8F0F8"/>
    <a:srgbClr val="E6E6E6"/>
    <a:srgbClr val="DDDDDD"/>
    <a:srgbClr val="C0C0C0"/>
    <a:srgbClr val="B2B2B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94653" autoAdjust="0"/>
  </p:normalViewPr>
  <p:slideViewPr>
    <p:cSldViewPr snapToGrid="0" showGuides="1">
      <p:cViewPr varScale="1">
        <p:scale>
          <a:sx n="101" d="100"/>
          <a:sy n="101" d="100"/>
        </p:scale>
        <p:origin x="56" y="636"/>
      </p:cViewPr>
      <p:guideLst>
        <p:guide orient="horz" pos="251"/>
        <p:guide orient="horz" pos="852"/>
        <p:guide pos="104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680" y="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mtClean="0"/>
              <a:t>Agro-hydrological modeling of soil water retention measures to increase crop system resilience to extreme events</a:t>
            </a: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3ECDC1-EDF1-4AFC-A2D1-F3CDC2C7E5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18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mtClean="0"/>
              <a:t>Agro-hydrological modeling of soil water retention measures to increase crop system resilience to extreme events</a:t>
            </a: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CBAC4B-7279-4E25-A284-0BE6F5B9A6DD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3324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0" dirty="0" smtClean="0"/>
              <a:t>By how much can the irrigation water requirements be reduced by NSWRM?</a:t>
            </a:r>
          </a:p>
          <a:p>
            <a:pPr lvl="2"/>
            <a:r>
              <a:rPr lang="en-US" kern="0" dirty="0" smtClean="0"/>
              <a:t>Under current and future climate conditions?</a:t>
            </a:r>
          </a:p>
          <a:p>
            <a:pPr lvl="2"/>
            <a:r>
              <a:rPr lang="en-US" kern="0" dirty="0" smtClean="0"/>
              <a:t>In different regions of Switzerland?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BAC4B-7279-4E25-A284-0BE6F5B9A6DD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463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9317" y="2320925"/>
            <a:ext cx="9906000" cy="277336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739900" y="5594354"/>
            <a:ext cx="9906000" cy="511175"/>
          </a:xfrm>
        </p:spPr>
        <p:txBody>
          <a:bodyPr/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r>
              <a:rPr lang="de-DE" noProof="0" dirty="0" smtClean="0"/>
              <a:t>Datum</a:t>
            </a:r>
            <a:endParaRPr lang="en-GB" noProof="0" dirty="0" smtClean="0"/>
          </a:p>
        </p:txBody>
      </p:sp>
      <p:sp>
        <p:nvSpPr>
          <p:cNvPr id="8" name="Text Box 53"/>
          <p:cNvSpPr txBox="1">
            <a:spLocks noChangeArrowheads="1"/>
          </p:cNvSpPr>
          <p:nvPr userDrawn="1"/>
        </p:nvSpPr>
        <p:spPr bwMode="auto">
          <a:xfrm>
            <a:off x="1742400" y="6218242"/>
            <a:ext cx="5877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900" dirty="0" smtClean="0"/>
              <a:t>www.agroscope.ch I </a:t>
            </a:r>
            <a:r>
              <a:rPr lang="de-CH" sz="900" dirty="0" err="1" smtClean="0">
                <a:effectLst/>
              </a:rPr>
              <a:t>good</a:t>
            </a:r>
            <a:r>
              <a:rPr lang="de-CH" sz="900" dirty="0" smtClean="0">
                <a:effectLst/>
              </a:rPr>
              <a:t> </a:t>
            </a:r>
            <a:r>
              <a:rPr lang="de-CH" sz="900" dirty="0" err="1" smtClean="0">
                <a:effectLst/>
              </a:rPr>
              <a:t>food</a:t>
            </a:r>
            <a:r>
              <a:rPr lang="de-CH" sz="900" dirty="0" smtClean="0">
                <a:effectLst/>
              </a:rPr>
              <a:t>, </a:t>
            </a:r>
            <a:r>
              <a:rPr lang="de-CH" sz="900" dirty="0" err="1" smtClean="0">
                <a:effectLst/>
              </a:rPr>
              <a:t>healthy</a:t>
            </a:r>
            <a:r>
              <a:rPr lang="de-CH" sz="900" dirty="0" smtClean="0">
                <a:effectLst/>
              </a:rPr>
              <a:t> </a:t>
            </a:r>
            <a:r>
              <a:rPr lang="de-CH" sz="900" dirty="0" err="1" smtClean="0">
                <a:effectLst/>
              </a:rPr>
              <a:t>environment</a:t>
            </a:r>
            <a:endParaRPr lang="fr-FR" sz="900" dirty="0" smtClean="0">
              <a:effectLst/>
            </a:endParaRPr>
          </a:p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900" dirty="0" smtClean="0">
              <a:effectLst/>
            </a:endParaRPr>
          </a:p>
          <a:p>
            <a:pPr>
              <a:spcBef>
                <a:spcPct val="50000"/>
              </a:spcBef>
            </a:pPr>
            <a:endParaRPr lang="de-CH" sz="900" dirty="0"/>
          </a:p>
        </p:txBody>
      </p:sp>
      <p:pic>
        <p:nvPicPr>
          <p:cNvPr id="9" name="Picture 37" descr="Logo_CMYK_po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381600"/>
            <a:ext cx="1997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7" descr="rotbalken_Agroscope_PPT_S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29845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2"/>
          <p:cNvSpPr txBox="1">
            <a:spLocks noChangeArrowheads="1"/>
          </p:cNvSpPr>
          <p:nvPr userDrawn="1"/>
        </p:nvSpPr>
        <p:spPr bwMode="auto">
          <a:xfrm>
            <a:off x="6081599" y="384289"/>
            <a:ext cx="3581400" cy="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800" dirty="0" smtClean="0"/>
              <a:t>Federal Department of Economic Affairs,</a:t>
            </a:r>
            <a:br>
              <a:rPr lang="en-US" sz="800" dirty="0" smtClean="0"/>
            </a:br>
            <a:r>
              <a:rPr lang="en-US" sz="800" dirty="0" smtClean="0"/>
              <a:t>Education and Research EAER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800" b="1" dirty="0" smtClean="0"/>
              <a:t>Agroscope 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064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8000" y="331253"/>
            <a:ext cx="9948333" cy="989013"/>
          </a:xfrm>
        </p:spPr>
        <p:txBody>
          <a:bodyPr/>
          <a:lstStyle>
            <a:lvl1pPr>
              <a:lnSpc>
                <a:spcPts val="35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8000" y="1286463"/>
            <a:ext cx="9963151" cy="45450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1999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14500" y="1449390"/>
            <a:ext cx="4878917" cy="454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96624" y="1449390"/>
            <a:ext cx="4881033" cy="454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844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08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98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711200" y="304803"/>
            <a:ext cx="680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sz="2400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728000" y="334577"/>
            <a:ext cx="994833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Der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kann</a:t>
            </a:r>
            <a:r>
              <a:rPr lang="en-GB" dirty="0" smtClean="0"/>
              <a:t> </a:t>
            </a:r>
            <a:r>
              <a:rPr lang="en-GB" dirty="0" err="1" smtClean="0"/>
              <a:t>einzeilig</a:t>
            </a:r>
            <a:r>
              <a:rPr lang="en-GB" dirty="0" smtClean="0"/>
              <a:t>, maximal </a:t>
            </a:r>
            <a:r>
              <a:rPr lang="en-GB" dirty="0" err="1" smtClean="0"/>
              <a:t>zweizeilig</a:t>
            </a:r>
            <a:r>
              <a:rPr lang="en-GB" dirty="0" smtClean="0"/>
              <a:t> </a:t>
            </a:r>
            <a:r>
              <a:rPr lang="en-GB" dirty="0" err="1" smtClean="0"/>
              <a:t>sein</a:t>
            </a:r>
            <a:endParaRPr lang="en-GB" dirty="0" smtClean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0" y="1449390"/>
            <a:ext cx="9963151" cy="45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Vorlagentextes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728000" y="6048375"/>
            <a:ext cx="999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2400"/>
          </a:p>
        </p:txBody>
      </p:sp>
      <p:sp>
        <p:nvSpPr>
          <p:cNvPr id="1073" name="Text Box 49"/>
          <p:cNvSpPr txBox="1">
            <a:spLocks noChangeArrowheads="1"/>
          </p:cNvSpPr>
          <p:nvPr/>
        </p:nvSpPr>
        <p:spPr bwMode="auto">
          <a:xfrm>
            <a:off x="8585200" y="6127753"/>
            <a:ext cx="3022600" cy="1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fld id="{46710109-66D9-4269-ADFB-6DC9820E2C14}" type="slidenum">
              <a:rPr lang="de-CH" sz="900"/>
              <a:pPr algn="r">
                <a:lnSpc>
                  <a:spcPct val="105000"/>
                </a:lnSpc>
                <a:spcBef>
                  <a:spcPct val="50000"/>
                </a:spcBef>
              </a:pPr>
              <a:t>‹#›</a:t>
            </a:fld>
            <a:r>
              <a:rPr lang="de-CH" sz="900"/>
              <a:t> </a:t>
            </a:r>
          </a:p>
        </p:txBody>
      </p:sp>
      <p:pic>
        <p:nvPicPr>
          <p:cNvPr id="11" name="Picture 37" descr="Logo_CMYK_pos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95"/>
          <a:stretch/>
        </p:blipFill>
        <p:spPr bwMode="auto">
          <a:xfrm>
            <a:off x="1080000" y="381600"/>
            <a:ext cx="353586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rotbalken_Agroscope_PPT_S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29845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6"/>
          <p:cNvSpPr txBox="1">
            <a:spLocks noChangeArrowheads="1"/>
          </p:cNvSpPr>
          <p:nvPr userDrawn="1"/>
        </p:nvSpPr>
        <p:spPr bwMode="auto">
          <a:xfrm>
            <a:off x="1634829" y="6045866"/>
            <a:ext cx="35093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 smtClean="0"/>
              <a:t>Agro-hydrological modeling of soil water retention measures to increase crop system resilience to extreme events </a:t>
            </a:r>
            <a:endParaRPr lang="de-CH" sz="900" b="1" dirty="0"/>
          </a:p>
        </p:txBody>
      </p:sp>
      <p:sp>
        <p:nvSpPr>
          <p:cNvPr id="14" name="Text Box 57"/>
          <p:cNvSpPr txBox="1">
            <a:spLocks noChangeArrowheads="1"/>
          </p:cNvSpPr>
          <p:nvPr userDrawn="1"/>
        </p:nvSpPr>
        <p:spPr bwMode="auto">
          <a:xfrm>
            <a:off x="1634828" y="6370009"/>
            <a:ext cx="25542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900" dirty="0" smtClean="0"/>
              <a:t>Maria Eliza Turek</a:t>
            </a:r>
            <a:r>
              <a:rPr lang="de-CH" sz="900" baseline="0" dirty="0" smtClean="0"/>
              <a:t> et al. (2022)</a:t>
            </a:r>
            <a:endParaRPr lang="de-CH" sz="9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320972" y="6370009"/>
            <a:ext cx="1587656" cy="4306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177796" indent="-177796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357179" indent="-17779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</a:defRPr>
      </a:lvl2pPr>
      <a:lvl3pPr marL="534975" indent="-176209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</a:defRPr>
      </a:lvl3pPr>
      <a:lvl4pPr marL="714357" indent="-177796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</a:defRPr>
      </a:lvl4pPr>
      <a:lvl5pPr marL="900091" indent="-184146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</a:defRPr>
      </a:lvl5pPr>
      <a:lvl6pPr marL="1357279" indent="-184146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1814468" indent="-184146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2271657" indent="-184146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2728845" indent="-184146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groscope.admin.ch/agroscope/en/home/topics/plant-production/field-crops/ackerbausysteme/couverts-vegetaux.html#:~:text=Phacelia%20tanacetifolia,%2C%20soil%20fertility%20improvement%2C%20etc.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iencepolicycircle.org/13-unfccc-cop-23-soil-organic-carbon-sequestration-and-food-security" TargetMode="External"/><Relationship Id="rId5" Type="http://schemas.openxmlformats.org/officeDocument/2006/relationships/image" Target="../media/image7.jpeg"/><Relationship Id="rId10" Type="http://schemas.openxmlformats.org/officeDocument/2006/relationships/hyperlink" Target="https://www.agrifarming.in/types-of-mulching-advantages-of-mulching" TargetMode="External"/><Relationship Id="rId4" Type="http://schemas.openxmlformats.org/officeDocument/2006/relationships/hyperlink" Target="https://www.agroscope.admin.ch/agroscope/en/home/topics/environment-resources/soil-bodies-water-nutrients/soil-quality-and-use/agricultural-management-soil-structure-functions/soil-compaction.html" TargetMode="Externa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4" name="Rectangle 1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728000" y="5520439"/>
            <a:ext cx="7429500" cy="337439"/>
          </a:xfrm>
        </p:spPr>
        <p:txBody>
          <a:bodyPr/>
          <a:lstStyle/>
          <a:p>
            <a:r>
              <a:rPr lang="en-US" dirty="0"/>
              <a:t>Monday, 23 </a:t>
            </a:r>
            <a:r>
              <a:rPr lang="en-US" dirty="0" smtClean="0"/>
              <a:t>May, 2022</a:t>
            </a:r>
            <a:endParaRPr lang="en-US" dirty="0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1728000" y="1443962"/>
            <a:ext cx="8956042" cy="230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</a:pPr>
            <a:r>
              <a:rPr lang="en-US" sz="4000" b="1" dirty="0" smtClean="0"/>
              <a:t>Agro-hydrological modeling of soil water retention measures to increase crop system resilience to extreme events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en-US" b="1" u="sng" dirty="0" smtClean="0"/>
              <a:t>Maria Eliza </a:t>
            </a:r>
            <a:r>
              <a:rPr lang="en-US" b="1" u="sng" dirty="0" err="1" smtClean="0"/>
              <a:t>Turek</a:t>
            </a:r>
            <a:r>
              <a:rPr lang="en-US" b="1" baseline="30000" dirty="0" err="1" smtClean="0"/>
              <a:t>a,b</a:t>
            </a:r>
            <a:r>
              <a:rPr lang="en-US" b="1" dirty="0" smtClean="0"/>
              <a:t>, Volker </a:t>
            </a:r>
            <a:r>
              <a:rPr lang="en-US" b="1" dirty="0" err="1" smtClean="0"/>
              <a:t>Prasuhn</a:t>
            </a:r>
            <a:r>
              <a:rPr lang="en-US" b="1" baseline="30000" dirty="0" err="1" smtClean="0"/>
              <a:t>a</a:t>
            </a:r>
            <a:r>
              <a:rPr lang="en-US" b="1" dirty="0" smtClean="0"/>
              <a:t>, Annelie </a:t>
            </a:r>
            <a:r>
              <a:rPr lang="en-US" b="1" dirty="0" err="1" smtClean="0"/>
              <a:t>Holzkämper</a:t>
            </a:r>
            <a:r>
              <a:rPr lang="en-US" b="1" baseline="30000" dirty="0" err="1"/>
              <a:t>a,b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400" b="1" baseline="30000" dirty="0" err="1" smtClean="0"/>
              <a:t>a</a:t>
            </a:r>
            <a:r>
              <a:rPr lang="en-US" sz="1400" dirty="0" err="1" smtClean="0"/>
              <a:t>Agroscope</a:t>
            </a:r>
            <a:r>
              <a:rPr lang="en-US" sz="1400" dirty="0"/>
              <a:t>, Group of Climate and Agriculture, Division of </a:t>
            </a:r>
            <a:r>
              <a:rPr lang="en-US" sz="1400" dirty="0" err="1"/>
              <a:t>Agroecology</a:t>
            </a:r>
            <a:r>
              <a:rPr lang="en-US" sz="1400" dirty="0"/>
              <a:t> and Environment, Zürich, Switzerland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 baseline="30000" dirty="0" err="1" smtClean="0"/>
              <a:t>b</a:t>
            </a:r>
            <a:r>
              <a:rPr lang="en-US" sz="1400" dirty="0" err="1" smtClean="0"/>
              <a:t>University</a:t>
            </a:r>
            <a:r>
              <a:rPr lang="en-US" sz="1400" dirty="0" smtClean="0"/>
              <a:t> </a:t>
            </a:r>
            <a:r>
              <a:rPr lang="en-US" sz="1400" dirty="0"/>
              <a:t>of Bern, </a:t>
            </a:r>
            <a:r>
              <a:rPr lang="en-US" sz="1400" dirty="0" err="1"/>
              <a:t>Oschger</a:t>
            </a:r>
            <a:r>
              <a:rPr lang="en-US" sz="1400" dirty="0"/>
              <a:t> Centre for Climate Change Research, Bern, Switzerland</a:t>
            </a:r>
          </a:p>
          <a:p>
            <a:pPr eaLnBrk="1" hangingPunct="1">
              <a:lnSpc>
                <a:spcPct val="90000"/>
              </a:lnSpc>
            </a:pP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402" y="5520439"/>
            <a:ext cx="1148101" cy="1148101"/>
          </a:xfrm>
          <a:prstGeom prst="rect">
            <a:avLst/>
          </a:prstGeom>
        </p:spPr>
      </p:pic>
      <p:pic>
        <p:nvPicPr>
          <p:cNvPr id="7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804" y="5689158"/>
            <a:ext cx="3438964" cy="8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1728000" y="334577"/>
            <a:ext cx="7461251" cy="989013"/>
          </a:xfrm>
        </p:spPr>
        <p:txBody>
          <a:bodyPr/>
          <a:lstStyle/>
          <a:p>
            <a:r>
              <a:rPr lang="en-US" dirty="0"/>
              <a:t>OPTAIN</a:t>
            </a:r>
            <a:endParaRPr lang="de-CH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43538" y="1243684"/>
            <a:ext cx="5336551" cy="4545012"/>
          </a:xfrm>
        </p:spPr>
        <p:txBody>
          <a:bodyPr/>
          <a:lstStyle/>
          <a:p>
            <a:r>
              <a:rPr lang="en-US" dirty="0" smtClean="0"/>
              <a:t>Climate </a:t>
            </a:r>
            <a:r>
              <a:rPr lang="en-US" dirty="0"/>
              <a:t>change increases the occurrence of drought events and potentially aggravate </a:t>
            </a:r>
            <a:r>
              <a:rPr lang="en-US" b="1" dirty="0"/>
              <a:t>conflicts</a:t>
            </a:r>
            <a:r>
              <a:rPr lang="en-US" dirty="0"/>
              <a:t> between agricultural water use and other human and ecological demands for water </a:t>
            </a:r>
            <a:r>
              <a:rPr lang="en-US" dirty="0" smtClean="0"/>
              <a:t>resources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Research question: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what extent can natural small water retention measures (NSWRM) buffer </a:t>
            </a:r>
            <a:r>
              <a:rPr lang="en-US" dirty="0">
                <a:solidFill>
                  <a:srgbClr val="FF0000"/>
                </a:solidFill>
              </a:rPr>
              <a:t>the effects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dirty="0">
                <a:solidFill>
                  <a:srgbClr val="FF0000"/>
                </a:solidFill>
              </a:rPr>
              <a:t>climate </a:t>
            </a:r>
            <a:r>
              <a:rPr lang="en-US" dirty="0" smtClean="0">
                <a:solidFill>
                  <a:srgbClr val="FF0000"/>
                </a:solidFill>
              </a:rPr>
              <a:t>extremes in </a:t>
            </a:r>
            <a:r>
              <a:rPr lang="en-US" dirty="0">
                <a:solidFill>
                  <a:srgbClr val="FF0000"/>
                </a:solidFill>
              </a:rPr>
              <a:t>agricultural </a:t>
            </a:r>
            <a:r>
              <a:rPr lang="en-US" dirty="0" smtClean="0">
                <a:solidFill>
                  <a:srgbClr val="FF0000"/>
                </a:solidFill>
              </a:rPr>
              <a:t>systems?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Ultimate goal: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dirty="0"/>
              <a:t>Recommendations for regions with increasing drought limitations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90" y="45927"/>
            <a:ext cx="4275638" cy="105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17298" y="719827"/>
            <a:ext cx="1580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Field </a:t>
            </a:r>
            <a:r>
              <a:rPr lang="en-US" sz="1600" b="1" dirty="0" smtClean="0"/>
              <a:t>scale measures</a:t>
            </a:r>
            <a:endParaRPr lang="en-US" sz="16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6464489" y="273271"/>
            <a:ext cx="2906399" cy="2062289"/>
            <a:chOff x="6464489" y="273271"/>
            <a:chExt cx="2906399" cy="2062289"/>
          </a:xfrm>
        </p:grpSpPr>
        <p:grpSp>
          <p:nvGrpSpPr>
            <p:cNvPr id="10" name="Group 9"/>
            <p:cNvGrpSpPr/>
            <p:nvPr/>
          </p:nvGrpSpPr>
          <p:grpSpPr>
            <a:xfrm>
              <a:off x="6521242" y="560576"/>
              <a:ext cx="2849646" cy="1774984"/>
              <a:chOff x="5299744" y="2316693"/>
              <a:chExt cx="2849646" cy="1774984"/>
            </a:xfrm>
          </p:grpSpPr>
          <p:pic>
            <p:nvPicPr>
              <p:cNvPr id="1030" name="Picture 6" descr="Agroscope_GabrielaBraendle_Boden_Bodenverdichtung_201806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0439" y="2316693"/>
                <a:ext cx="2838951" cy="1774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5299744" y="3813525"/>
                <a:ext cx="219752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" dirty="0">
                    <a:hlinkClick r:id="rId4"/>
                  </a:rPr>
                  <a:t>Ever heavier agricultural machinery puts soils under pressure (admin.ch)</a:t>
                </a:r>
                <a:endParaRPr lang="de-CH" sz="500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464489" y="273271"/>
              <a:ext cx="25404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>
                      <a:lumMod val="75000"/>
                    </a:schemeClr>
                  </a:solidFill>
                </a:rPr>
                <a:t>Mechanical disturbance</a:t>
              </a:r>
              <a:endParaRPr lang="en-US" sz="1600" dirty="0" smtClean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6467035" y="2878518"/>
            <a:ext cx="2540479" cy="2275311"/>
            <a:chOff x="9462405" y="1472633"/>
            <a:chExt cx="2540479" cy="2275311"/>
          </a:xfrm>
        </p:grpSpPr>
        <p:grpSp>
          <p:nvGrpSpPr>
            <p:cNvPr id="5" name="Group 4"/>
            <p:cNvGrpSpPr/>
            <p:nvPr/>
          </p:nvGrpSpPr>
          <p:grpSpPr>
            <a:xfrm>
              <a:off x="9509004" y="2028227"/>
              <a:ext cx="2420207" cy="1719717"/>
              <a:chOff x="7599119" y="203586"/>
              <a:chExt cx="2571428" cy="1800000"/>
            </a:xfrm>
          </p:grpSpPr>
          <p:pic>
            <p:nvPicPr>
              <p:cNvPr id="2" name="Picture 2" descr="https://www.sciencepolicycircle.org/images/Article_images/Agriculture_Soil_Soil_Image-landscap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9120" y="203586"/>
                <a:ext cx="2571427" cy="18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7599119" y="1704587"/>
                <a:ext cx="218954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hlinkClick r:id="rId6"/>
                  </a:rPr>
                  <a:t>UNFCCC COP 23 : Soil organic carbon sequestration and food security (sciencepolicycircle.org)</a:t>
                </a:r>
                <a:endParaRPr lang="de-CH" sz="600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9462405" y="1472633"/>
              <a:ext cx="25404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>
                      <a:lumMod val="75000"/>
                    </a:schemeClr>
                  </a:solidFill>
                </a:rPr>
                <a:t>Organic carbon amendment</a:t>
              </a:r>
              <a:endParaRPr lang="en-US" sz="1600" dirty="0" smtClean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34356" y="4529612"/>
            <a:ext cx="2877759" cy="2126725"/>
            <a:chOff x="9021399" y="3867460"/>
            <a:chExt cx="2877759" cy="2126725"/>
          </a:xfrm>
        </p:grpSpPr>
        <p:grpSp>
          <p:nvGrpSpPr>
            <p:cNvPr id="8" name="Group 7"/>
            <p:cNvGrpSpPr/>
            <p:nvPr/>
          </p:nvGrpSpPr>
          <p:grpSpPr>
            <a:xfrm>
              <a:off x="9021399" y="4193402"/>
              <a:ext cx="2871429" cy="1800783"/>
              <a:chOff x="-268532" y="-536613"/>
              <a:chExt cx="3610638" cy="2257462"/>
            </a:xfrm>
          </p:grpSpPr>
          <p:pic>
            <p:nvPicPr>
              <p:cNvPr id="1028" name="Picture 4" descr="bodenbedeckung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8532" y="-536613"/>
                <a:ext cx="3610638" cy="225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55576" y="1420963"/>
                <a:ext cx="2493962" cy="270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CH" sz="800" dirty="0">
                    <a:solidFill>
                      <a:schemeClr val="bg2">
                        <a:lumMod val="75000"/>
                      </a:schemeClr>
                    </a:solidFill>
                    <a:hlinkClick r:id="rId8"/>
                  </a:rPr>
                  <a:t>Cover </a:t>
                </a:r>
                <a:r>
                  <a:rPr lang="de-CH" sz="800" dirty="0" err="1">
                    <a:solidFill>
                      <a:schemeClr val="bg2">
                        <a:lumMod val="75000"/>
                      </a:schemeClr>
                    </a:solidFill>
                    <a:hlinkClick r:id="rId8"/>
                  </a:rPr>
                  <a:t>crops</a:t>
                </a:r>
                <a:r>
                  <a:rPr lang="de-CH" sz="800" dirty="0">
                    <a:solidFill>
                      <a:schemeClr val="bg2">
                        <a:lumMod val="75000"/>
                      </a:schemeClr>
                    </a:solidFill>
                    <a:hlinkClick r:id="rId8"/>
                  </a:rPr>
                  <a:t> (admin.ch)</a:t>
                </a:r>
                <a:endParaRPr lang="de-CH" sz="8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358679" y="3867460"/>
              <a:ext cx="25404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schemeClr val="bg2">
                      <a:lumMod val="75000"/>
                    </a:schemeClr>
                  </a:solidFill>
                </a:rPr>
                <a:t>Cover Crops</a:t>
              </a:r>
              <a:endParaRPr lang="en-US" sz="1600" dirty="0" smtClean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980441" y="1764330"/>
            <a:ext cx="3339152" cy="2343530"/>
            <a:chOff x="6275864" y="2700353"/>
            <a:chExt cx="3339152" cy="2343530"/>
          </a:xfrm>
        </p:grpSpPr>
        <p:grpSp>
          <p:nvGrpSpPr>
            <p:cNvPr id="12" name="Group 11"/>
            <p:cNvGrpSpPr/>
            <p:nvPr/>
          </p:nvGrpSpPr>
          <p:grpSpPr>
            <a:xfrm>
              <a:off x="6275864" y="3068521"/>
              <a:ext cx="3036716" cy="1975362"/>
              <a:chOff x="90658" y="5838"/>
              <a:chExt cx="3036716" cy="1975362"/>
            </a:xfrm>
          </p:grpSpPr>
          <p:pic>
            <p:nvPicPr>
              <p:cNvPr id="1034" name="Picture 10" descr="Mulching With Hay.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31" y="5838"/>
                <a:ext cx="2963043" cy="1975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90658" y="1673423"/>
                <a:ext cx="29464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00" dirty="0">
                    <a:hlinkClick r:id="rId10"/>
                  </a:rPr>
                  <a:t>Types Of Mulching, Advantages of Mulching In Farming | </a:t>
                </a:r>
                <a:r>
                  <a:rPr lang="en-US" sz="700" dirty="0" err="1">
                    <a:hlinkClick r:id="rId10"/>
                  </a:rPr>
                  <a:t>Agri</a:t>
                </a:r>
                <a:r>
                  <a:rPr lang="en-US" sz="700" dirty="0">
                    <a:hlinkClick r:id="rId10"/>
                  </a:rPr>
                  <a:t> Farming</a:t>
                </a:r>
                <a:endParaRPr lang="de-CH" sz="7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8192486" y="2700353"/>
              <a:ext cx="1422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>
                      <a:lumMod val="75000"/>
                    </a:schemeClr>
                  </a:solidFill>
                </a:rPr>
                <a:t>Mulching</a:t>
              </a:r>
              <a:endParaRPr lang="en-US" sz="1600" dirty="0" smtClean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gnetic Disk 6"/>
          <p:cNvSpPr/>
          <p:nvPr/>
        </p:nvSpPr>
        <p:spPr bwMode="auto">
          <a:xfrm>
            <a:off x="462714" y="73525"/>
            <a:ext cx="1787726" cy="13208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err="1" smtClean="0">
                <a:solidFill>
                  <a:srgbClr val="ED181E"/>
                </a:solidFill>
              </a:rPr>
              <a:t>Nyon</a:t>
            </a:r>
            <a:r>
              <a:rPr lang="en-US" sz="1600" b="1" dirty="0" smtClean="0">
                <a:solidFill>
                  <a:srgbClr val="ED181E"/>
                </a:solidFill>
              </a:rPr>
              <a:t> </a:t>
            </a:r>
            <a:r>
              <a:rPr lang="en-US" sz="1600" b="1" dirty="0">
                <a:solidFill>
                  <a:srgbClr val="ED181E"/>
                </a:solidFill>
              </a:rPr>
              <a:t>(CH)</a:t>
            </a:r>
            <a:endParaRPr lang="en-US" sz="1600" b="1" dirty="0" smtClean="0">
              <a:solidFill>
                <a:srgbClr val="ED181E"/>
              </a:solidFill>
            </a:endParaRPr>
          </a:p>
          <a:p>
            <a:pPr algn="ctr"/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Reckenholz </a:t>
            </a:r>
            <a:r>
              <a:rPr lang="en-US" sz="1600" dirty="0"/>
              <a:t>(CH)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/>
              <a:t>Wynau</a:t>
            </a:r>
            <a:r>
              <a:rPr lang="en-US" sz="1600" dirty="0" smtClean="0"/>
              <a:t> (CH)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Flowchart: Magnetic Disk 9"/>
          <p:cNvSpPr/>
          <p:nvPr/>
        </p:nvSpPr>
        <p:spPr bwMode="auto">
          <a:xfrm>
            <a:off x="477735" y="4145158"/>
            <a:ext cx="1835485" cy="1422807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Lysimeter data + observed yield/phenology + literature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6516377" y="73525"/>
            <a:ext cx="1684421" cy="13208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b="1" dirty="0" smtClean="0">
                <a:solidFill>
                  <a:srgbClr val="ED181E"/>
                </a:solidFill>
              </a:rPr>
              <a:t>Grafenried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Reckenholz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dirty="0" err="1" smtClean="0"/>
              <a:t>Schafisheim</a:t>
            </a: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Flowchart: Data 12"/>
          <p:cNvSpPr/>
          <p:nvPr/>
        </p:nvSpPr>
        <p:spPr bwMode="auto">
          <a:xfrm>
            <a:off x="2663444" y="4561204"/>
            <a:ext cx="1612769" cy="510960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Phenology</a:t>
            </a:r>
            <a:r>
              <a:rPr kumimoji="0" lang="de-CH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yield</a:t>
            </a:r>
            <a:endParaRPr kumimoji="0" lang="de-C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lowchart: Data 13"/>
          <p:cNvSpPr/>
          <p:nvPr/>
        </p:nvSpPr>
        <p:spPr bwMode="auto">
          <a:xfrm>
            <a:off x="8835798" y="2213381"/>
            <a:ext cx="2090821" cy="893010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Soil</a:t>
            </a: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hydraulic</a:t>
            </a: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parameters</a:t>
            </a: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lowchart: Predefined Process 8"/>
          <p:cNvSpPr/>
          <p:nvPr/>
        </p:nvSpPr>
        <p:spPr bwMode="auto">
          <a:xfrm>
            <a:off x="8679689" y="540661"/>
            <a:ext cx="1572126" cy="417095"/>
          </a:xfrm>
          <a:prstGeom prst="flowChartPredefined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EUPTF2.0</a:t>
            </a:r>
          </a:p>
        </p:txBody>
      </p:sp>
      <p:sp>
        <p:nvSpPr>
          <p:cNvPr id="16" name="Flowchart: Data 15"/>
          <p:cNvSpPr/>
          <p:nvPr/>
        </p:nvSpPr>
        <p:spPr bwMode="auto">
          <a:xfrm>
            <a:off x="7865343" y="4341919"/>
            <a:ext cx="4000467" cy="1369069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b="1" dirty="0" smtClean="0">
                <a:solidFill>
                  <a:srgbClr val="ED181E"/>
                </a:solidFill>
              </a:rPr>
              <a:t>Transpiration </a:t>
            </a:r>
            <a:r>
              <a:rPr lang="de-CH" sz="1600" b="1" dirty="0" err="1" smtClean="0">
                <a:solidFill>
                  <a:srgbClr val="ED181E"/>
                </a:solidFill>
              </a:rPr>
              <a:t>reduction</a:t>
            </a:r>
            <a:r>
              <a:rPr lang="de-CH" sz="1600" b="1" dirty="0" smtClean="0">
                <a:solidFill>
                  <a:srgbClr val="ED181E"/>
                </a:solidFill>
              </a:rPr>
              <a:t> due </a:t>
            </a:r>
            <a:r>
              <a:rPr lang="de-CH" sz="1600" b="1" dirty="0" err="1" smtClean="0">
                <a:solidFill>
                  <a:srgbClr val="ED181E"/>
                </a:solidFill>
              </a:rPr>
              <a:t>to</a:t>
            </a:r>
            <a:r>
              <a:rPr lang="de-CH" sz="1600" b="1" dirty="0" smtClean="0">
                <a:solidFill>
                  <a:srgbClr val="ED181E"/>
                </a:solidFill>
              </a:rPr>
              <a:t> </a:t>
            </a:r>
            <a:r>
              <a:rPr lang="de-CH" sz="1600" b="1" dirty="0" err="1" smtClean="0">
                <a:solidFill>
                  <a:srgbClr val="ED181E"/>
                </a:solidFill>
              </a:rPr>
              <a:t>dryness</a:t>
            </a:r>
            <a:r>
              <a:rPr lang="de-CH" sz="1600" b="1" dirty="0" smtClean="0">
                <a:solidFill>
                  <a:srgbClr val="ED181E"/>
                </a:solidFill>
              </a:rPr>
              <a:t> (</a:t>
            </a:r>
            <a:r>
              <a:rPr lang="de-CH" sz="1600" b="1" dirty="0" err="1" smtClean="0">
                <a:solidFill>
                  <a:srgbClr val="ED181E"/>
                </a:solidFill>
              </a:rPr>
              <a:t>Tred</a:t>
            </a:r>
            <a:r>
              <a:rPr lang="de-CH" sz="1600" b="1" baseline="-25000" dirty="0" err="1" smtClean="0">
                <a:solidFill>
                  <a:srgbClr val="ED181E"/>
                </a:solidFill>
              </a:rPr>
              <a:t>dry</a:t>
            </a:r>
            <a:r>
              <a:rPr lang="de-CH" sz="1600" b="1" dirty="0" smtClean="0">
                <a:solidFill>
                  <a:srgbClr val="ED181E"/>
                </a:solidFill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dirty="0" err="1" smtClean="0"/>
              <a:t>Grain</a:t>
            </a:r>
            <a:r>
              <a:rPr lang="de-CH" sz="1600" dirty="0" smtClean="0"/>
              <a:t> </a:t>
            </a:r>
            <a:r>
              <a:rPr lang="de-CH" sz="1600" dirty="0" err="1" smtClean="0"/>
              <a:t>yield</a:t>
            </a:r>
            <a:endParaRPr lang="de-CH" sz="16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Soil</a:t>
            </a:r>
            <a:r>
              <a:rPr kumimoji="0" lang="de-CH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CH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water</a:t>
            </a:r>
            <a:r>
              <a:rPr kumimoji="0" lang="de-CH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CH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content</a:t>
            </a:r>
            <a:endParaRPr kumimoji="0" lang="de-CH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Flowchart: Process 11"/>
          <p:cNvSpPr/>
          <p:nvPr/>
        </p:nvSpPr>
        <p:spPr bwMode="auto">
          <a:xfrm>
            <a:off x="3904259" y="1799303"/>
            <a:ext cx="3363495" cy="1876926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Agro</a:t>
            </a:r>
            <a:endParaRPr kumimoji="0" lang="de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hydrological</a:t>
            </a:r>
            <a:r>
              <a:rPr kumimoji="0" lang="de-CH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modelling</a:t>
            </a:r>
            <a:endParaRPr kumimoji="0" lang="de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78" y="1946487"/>
            <a:ext cx="1229894" cy="1426798"/>
          </a:xfrm>
        </p:spPr>
      </p:pic>
      <p:sp>
        <p:nvSpPr>
          <p:cNvPr id="18" name="TextBox 17"/>
          <p:cNvSpPr txBox="1"/>
          <p:nvPr/>
        </p:nvSpPr>
        <p:spPr>
          <a:xfrm>
            <a:off x="2250440" y="527682"/>
            <a:ext cx="3892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/>
              <a:t>MeteoSwiss</a:t>
            </a:r>
            <a:r>
              <a:rPr lang="de-CH" sz="1200" dirty="0" smtClean="0"/>
              <a:t> </a:t>
            </a:r>
            <a:r>
              <a:rPr lang="en-US" sz="1200" dirty="0" smtClean="0"/>
              <a:t>Reference period </a:t>
            </a:r>
            <a:r>
              <a:rPr lang="de-CH" sz="1200" dirty="0"/>
              <a:t>(</a:t>
            </a:r>
            <a:r>
              <a:rPr lang="en-US" sz="1200" dirty="0"/>
              <a:t>1981-2021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Climate projections CH2018 (RCP26, RCP45, RCP85)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7" idx="3"/>
            <a:endCxn id="12" idx="1"/>
          </p:cNvCxnSpPr>
          <p:nvPr/>
        </p:nvCxnSpPr>
        <p:spPr bwMode="auto">
          <a:xfrm>
            <a:off x="1356577" y="1394325"/>
            <a:ext cx="2547682" cy="13434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Plus 22"/>
          <p:cNvSpPr/>
          <p:nvPr/>
        </p:nvSpPr>
        <p:spPr bwMode="auto">
          <a:xfrm>
            <a:off x="8238481" y="527682"/>
            <a:ext cx="403525" cy="40640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Arrow Connector 24"/>
          <p:cNvCxnSpPr>
            <a:stCxn id="9" idx="2"/>
            <a:endCxn id="14" idx="1"/>
          </p:cNvCxnSpPr>
          <p:nvPr/>
        </p:nvCxnSpPr>
        <p:spPr bwMode="auto">
          <a:xfrm>
            <a:off x="9465752" y="957756"/>
            <a:ext cx="415457" cy="12556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14" idx="2"/>
            <a:endCxn id="12" idx="3"/>
          </p:cNvCxnSpPr>
          <p:nvPr/>
        </p:nvCxnSpPr>
        <p:spPr bwMode="auto">
          <a:xfrm flipH="1">
            <a:off x="7267754" y="2659886"/>
            <a:ext cx="1777126" cy="778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10" idx="4"/>
            <a:endCxn id="12" idx="1"/>
          </p:cNvCxnSpPr>
          <p:nvPr/>
        </p:nvCxnSpPr>
        <p:spPr bwMode="auto">
          <a:xfrm flipV="1">
            <a:off x="2313220" y="2737766"/>
            <a:ext cx="1591039" cy="21187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0" name="Straight Arrow Connector 1029"/>
          <p:cNvCxnSpPr/>
          <p:nvPr/>
        </p:nvCxnSpPr>
        <p:spPr bwMode="auto">
          <a:xfrm flipH="1">
            <a:off x="3571894" y="3676229"/>
            <a:ext cx="819050" cy="884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3195468" y="5072163"/>
            <a:ext cx="1080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 err="1" smtClean="0">
                <a:solidFill>
                  <a:srgbClr val="ED181E"/>
                </a:solidFill>
              </a:rPr>
              <a:t>Maize</a:t>
            </a:r>
            <a:endParaRPr lang="de-CH" sz="1200" b="1" dirty="0" smtClean="0">
              <a:solidFill>
                <a:srgbClr val="ED181E"/>
              </a:solidFill>
            </a:endParaRPr>
          </a:p>
          <a:p>
            <a:r>
              <a:rPr lang="de-CH" sz="1200" dirty="0" smtClean="0"/>
              <a:t>Winter </a:t>
            </a:r>
            <a:r>
              <a:rPr lang="de-CH" sz="1200" dirty="0" err="1" smtClean="0"/>
              <a:t>wheat</a:t>
            </a:r>
            <a:endParaRPr lang="de-CH" sz="1200" dirty="0" smtClean="0"/>
          </a:p>
          <a:p>
            <a:r>
              <a:rPr lang="de-CH" sz="1200" dirty="0" err="1" smtClean="0"/>
              <a:t>Potato</a:t>
            </a:r>
            <a:endParaRPr lang="de-CH" sz="1200" dirty="0" smtClean="0"/>
          </a:p>
          <a:p>
            <a:r>
              <a:rPr lang="de-CH" sz="1200" dirty="0" err="1" smtClean="0"/>
              <a:t>Rapeseed</a:t>
            </a:r>
            <a:endParaRPr lang="de-CH" sz="1200" dirty="0" smtClean="0"/>
          </a:p>
          <a:p>
            <a:r>
              <a:rPr lang="de-CH" sz="1200" dirty="0" smtClean="0"/>
              <a:t>Sugar </a:t>
            </a:r>
            <a:r>
              <a:rPr lang="de-CH" sz="1200" dirty="0" err="1" smtClean="0"/>
              <a:t>beat</a:t>
            </a:r>
            <a:endParaRPr lang="de-CH" sz="1200" dirty="0" smtClean="0"/>
          </a:p>
          <a:p>
            <a:endParaRPr lang="en-US" sz="12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364459" y="4067224"/>
            <a:ext cx="902742" cy="2687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Calibration</a:t>
            </a:r>
            <a:endParaRPr kumimoji="0" lang="de-CH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>
            <a:stCxn id="12" idx="2"/>
            <a:endCxn id="16" idx="2"/>
          </p:cNvCxnSpPr>
          <p:nvPr/>
        </p:nvCxnSpPr>
        <p:spPr bwMode="auto">
          <a:xfrm>
            <a:off x="5586007" y="3676229"/>
            <a:ext cx="2679383" cy="13502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9417456" y="1035337"/>
            <a:ext cx="272542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CH" sz="1200" dirty="0" err="1" smtClean="0"/>
              <a:t>Organic</a:t>
            </a:r>
            <a:r>
              <a:rPr lang="de-CH" sz="1200" dirty="0" smtClean="0"/>
              <a:t> </a:t>
            </a:r>
            <a:r>
              <a:rPr lang="de-CH" sz="1200" dirty="0" err="1" smtClean="0"/>
              <a:t>carbon</a:t>
            </a:r>
            <a:r>
              <a:rPr lang="de-CH" sz="1200" dirty="0"/>
              <a:t> </a:t>
            </a:r>
            <a:r>
              <a:rPr lang="de-CH" sz="1200" dirty="0" err="1" smtClean="0"/>
              <a:t>increase</a:t>
            </a:r>
            <a:r>
              <a:rPr lang="de-CH" sz="1200" dirty="0" smtClean="0"/>
              <a:t> (0 </a:t>
            </a:r>
            <a:r>
              <a:rPr lang="de-CH" sz="1200" dirty="0" err="1" smtClean="0"/>
              <a:t>to</a:t>
            </a:r>
            <a:r>
              <a:rPr lang="de-CH" sz="1200" dirty="0" smtClean="0"/>
              <a:t> 4%)</a:t>
            </a:r>
          </a:p>
          <a:p>
            <a:r>
              <a:rPr lang="de-CH" sz="1200" dirty="0" err="1" smtClean="0"/>
              <a:t>Bulk</a:t>
            </a:r>
            <a:r>
              <a:rPr lang="de-CH" sz="1200" dirty="0" smtClean="0"/>
              <a:t> </a:t>
            </a:r>
            <a:r>
              <a:rPr lang="de-CH" sz="1200" dirty="0" err="1" smtClean="0"/>
              <a:t>density</a:t>
            </a:r>
            <a:r>
              <a:rPr lang="de-CH" sz="1200" dirty="0" smtClean="0"/>
              <a:t> </a:t>
            </a:r>
            <a:r>
              <a:rPr lang="de-CH" sz="1200" dirty="0" err="1" smtClean="0"/>
              <a:t>changes</a:t>
            </a:r>
            <a:r>
              <a:rPr lang="de-CH" sz="1200" dirty="0" smtClean="0"/>
              <a:t> (-30 </a:t>
            </a:r>
            <a:r>
              <a:rPr lang="de-CH" sz="1200" dirty="0" err="1" smtClean="0"/>
              <a:t>to</a:t>
            </a:r>
            <a:r>
              <a:rPr lang="de-CH" sz="1200" dirty="0" smtClean="0"/>
              <a:t> 30%) </a:t>
            </a:r>
          </a:p>
          <a:p>
            <a:r>
              <a:rPr lang="de-CH" sz="1200" dirty="0" err="1" smtClean="0"/>
              <a:t>Changes</a:t>
            </a:r>
            <a:r>
              <a:rPr lang="de-CH" sz="1200" dirty="0" smtClean="0"/>
              <a:t> </a:t>
            </a:r>
            <a:r>
              <a:rPr lang="de-CH" sz="1200" dirty="0" err="1" smtClean="0"/>
              <a:t>over</a:t>
            </a:r>
            <a:r>
              <a:rPr lang="de-CH" sz="1200" dirty="0" smtClean="0"/>
              <a:t> </a:t>
            </a:r>
            <a:r>
              <a:rPr lang="de-CH" sz="1200" dirty="0" err="1" smtClean="0"/>
              <a:t>depth</a:t>
            </a:r>
            <a:r>
              <a:rPr lang="de-CH" sz="1200" dirty="0" smtClean="0"/>
              <a:t> </a:t>
            </a:r>
            <a:r>
              <a:rPr lang="de-CH" sz="1200" dirty="0" err="1" smtClean="0"/>
              <a:t>or</a:t>
            </a:r>
            <a:r>
              <a:rPr lang="de-CH" sz="1200" dirty="0" smtClean="0"/>
              <a:t> </a:t>
            </a:r>
            <a:r>
              <a:rPr lang="de-CH" sz="1200" dirty="0" err="1" smtClean="0"/>
              <a:t>only</a:t>
            </a:r>
            <a:r>
              <a:rPr lang="de-CH" sz="1200" dirty="0" smtClean="0"/>
              <a:t> at </a:t>
            </a:r>
            <a:r>
              <a:rPr lang="de-CH" sz="1200" dirty="0" err="1" smtClean="0"/>
              <a:t>topsoil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008972" y="6601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Soil</a:t>
            </a:r>
            <a:endParaRPr lang="de-CH" dirty="0"/>
          </a:p>
        </p:txBody>
      </p:sp>
      <p:sp>
        <p:nvSpPr>
          <p:cNvPr id="32" name="TextBox 31"/>
          <p:cNvSpPr txBox="1"/>
          <p:nvPr/>
        </p:nvSpPr>
        <p:spPr>
          <a:xfrm>
            <a:off x="981779" y="4145158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Crop</a:t>
            </a:r>
            <a:endParaRPr lang="de-CH" dirty="0"/>
          </a:p>
        </p:txBody>
      </p:sp>
      <p:sp>
        <p:nvSpPr>
          <p:cNvPr id="33" name="TextBox 32"/>
          <p:cNvSpPr txBox="1"/>
          <p:nvPr/>
        </p:nvSpPr>
        <p:spPr>
          <a:xfrm>
            <a:off x="774319" y="78996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Climate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67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1425302" y="258713"/>
            <a:ext cx="9697224" cy="989013"/>
          </a:xfrm>
        </p:spPr>
        <p:txBody>
          <a:bodyPr/>
          <a:lstStyle/>
          <a:p>
            <a:pPr lvl="2"/>
            <a:r>
              <a:rPr lang="en-US" dirty="0" smtClean="0"/>
              <a:t>Transpiration </a:t>
            </a:r>
            <a:r>
              <a:rPr lang="en-US" dirty="0"/>
              <a:t>reduction due to </a:t>
            </a:r>
            <a:r>
              <a:rPr lang="en-US" dirty="0" smtClean="0"/>
              <a:t>dryness (</a:t>
            </a:r>
            <a:r>
              <a:rPr lang="en-US" dirty="0" err="1" smtClean="0"/>
              <a:t>Tred</a:t>
            </a:r>
            <a:r>
              <a:rPr lang="en-US" baseline="-25000" dirty="0" err="1" smtClean="0"/>
              <a:t>dry</a:t>
            </a:r>
            <a:r>
              <a:rPr lang="en-US" dirty="0" smtClean="0"/>
              <a:t>): </a:t>
            </a:r>
            <a:r>
              <a:rPr lang="en-US" dirty="0" err="1" smtClean="0"/>
              <a:t>Nyon</a:t>
            </a:r>
            <a:r>
              <a:rPr lang="en-US" dirty="0" smtClean="0"/>
              <a:t>, </a:t>
            </a:r>
            <a:r>
              <a:rPr lang="en-US" dirty="0" err="1" smtClean="0"/>
              <a:t>Grafenried</a:t>
            </a:r>
            <a:r>
              <a:rPr lang="en-US" dirty="0" smtClean="0"/>
              <a:t> soil, maize, </a:t>
            </a:r>
            <a:r>
              <a:rPr lang="en-US" dirty="0" smtClean="0"/>
              <a:t>RCP85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21646" y="1307406"/>
            <a:ext cx="15728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Levels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variation</a:t>
            </a:r>
            <a:r>
              <a:rPr lang="de-CH" sz="1600" dirty="0" smtClean="0"/>
              <a:t> in </a:t>
            </a:r>
            <a:r>
              <a:rPr lang="de-CH" sz="1600" dirty="0" err="1" smtClean="0"/>
              <a:t>Bulk</a:t>
            </a:r>
            <a:r>
              <a:rPr lang="de-CH" sz="1600" dirty="0" smtClean="0"/>
              <a:t> </a:t>
            </a:r>
            <a:r>
              <a:rPr lang="de-CH" sz="1600" dirty="0" err="1" smtClean="0"/>
              <a:t>Density</a:t>
            </a:r>
            <a:r>
              <a:rPr lang="de-CH" sz="1600" dirty="0" smtClean="0"/>
              <a:t> (BD), </a:t>
            </a:r>
            <a:r>
              <a:rPr lang="de-CH" sz="1600" dirty="0" err="1" smtClean="0"/>
              <a:t>Organic</a:t>
            </a:r>
            <a:r>
              <a:rPr lang="de-CH" sz="1600" dirty="0" smtClean="0"/>
              <a:t> Carbon (OC), </a:t>
            </a:r>
            <a:r>
              <a:rPr lang="de-CH" sz="1600" dirty="0" smtClean="0"/>
              <a:t>BD&amp;OC, </a:t>
            </a:r>
            <a:r>
              <a:rPr lang="de-CH" sz="1600" dirty="0" err="1" smtClean="0"/>
              <a:t>respectively</a:t>
            </a:r>
            <a:endParaRPr lang="de-CH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75855" y="3962766"/>
            <a:ext cx="4680000" cy="2916644"/>
            <a:chOff x="2368623" y="3318844"/>
            <a:chExt cx="4680000" cy="29166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8623" y="3355488"/>
              <a:ext cx="4680000" cy="2880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2759205" y="3318844"/>
              <a:ext cx="2844955" cy="21696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  <a:softEdge rad="12700"/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OC </a:t>
              </a:r>
              <a:r>
                <a:rPr kumimoji="0" lang="de-CH" sz="105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increased</a:t>
              </a:r>
              <a:r>
                <a:rPr kumimoji="0" lang="de-CH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de-CH" sz="105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from</a:t>
              </a:r>
              <a:r>
                <a:rPr kumimoji="0" lang="de-CH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0 </a:t>
              </a:r>
              <a:r>
                <a:rPr kumimoji="0" lang="de-CH" sz="105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to</a:t>
              </a:r>
              <a:r>
                <a:rPr kumimoji="0" lang="de-CH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4</a:t>
              </a:r>
              <a:r>
                <a:rPr kumimoji="0" lang="de-CH" sz="105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%, </a:t>
              </a:r>
              <a:r>
                <a:rPr kumimoji="0" lang="de-CH" sz="105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only</a:t>
              </a:r>
              <a:r>
                <a:rPr kumimoji="0" lang="de-CH" sz="105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at </a:t>
              </a:r>
              <a:r>
                <a:rPr kumimoji="0" lang="de-CH" sz="105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topsoil</a:t>
              </a:r>
              <a:endParaRPr kumimoji="0" lang="de-CH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69689" y="1132029"/>
            <a:ext cx="4680000" cy="2820211"/>
            <a:chOff x="2793714" y="1396824"/>
            <a:chExt cx="4680000" cy="282021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76"/>
            <a:stretch/>
          </p:blipFill>
          <p:spPr>
            <a:xfrm>
              <a:off x="2793714" y="1396824"/>
              <a:ext cx="4680000" cy="282021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3172791" y="1396824"/>
              <a:ext cx="3230028" cy="17537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  <a:softEdge rad="12700"/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BD</a:t>
              </a:r>
              <a:r>
                <a:rPr kumimoji="0" lang="de-CH" sz="105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de-CH" sz="105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altered</a:t>
              </a:r>
              <a:r>
                <a:rPr kumimoji="0" lang="de-CH" sz="105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de-CH" sz="105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from</a:t>
              </a:r>
              <a:r>
                <a:rPr kumimoji="0" lang="de-CH" sz="105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-30 </a:t>
              </a:r>
              <a:r>
                <a:rPr kumimoji="0" lang="de-CH" sz="105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to</a:t>
              </a:r>
              <a:r>
                <a:rPr kumimoji="0" lang="de-CH" sz="105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30 %, </a:t>
              </a:r>
              <a:r>
                <a:rPr kumimoji="0" lang="de-CH" sz="105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only</a:t>
              </a:r>
              <a:r>
                <a:rPr kumimoji="0" lang="de-CH" sz="105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at </a:t>
              </a:r>
              <a:r>
                <a:rPr kumimoji="0" lang="de-CH" sz="105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topsoil</a:t>
              </a:r>
              <a:endParaRPr kumimoji="0" lang="de-CH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57514" y="1088348"/>
            <a:ext cx="4396097" cy="2871515"/>
            <a:chOff x="2793714" y="1344050"/>
            <a:chExt cx="4396097" cy="287151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9949" b="2127"/>
            <a:stretch/>
          </p:blipFill>
          <p:spPr>
            <a:xfrm>
              <a:off x="2793714" y="1396824"/>
              <a:ext cx="4214409" cy="281874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3187305" y="1344050"/>
              <a:ext cx="4002506" cy="2211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  <a:softEdge rad="12700"/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OC </a:t>
              </a:r>
              <a:r>
                <a:rPr kumimoji="0" lang="de-CH" sz="105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and</a:t>
              </a:r>
              <a:r>
                <a:rPr kumimoji="0" lang="de-CH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BD</a:t>
              </a:r>
              <a:r>
                <a:rPr kumimoji="0" lang="de-CH" sz="105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de-CH" sz="105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altered</a:t>
              </a:r>
              <a:r>
                <a:rPr lang="de-CH" sz="1050" dirty="0" smtClean="0"/>
                <a:t>, 100% at </a:t>
              </a:r>
              <a:r>
                <a:rPr lang="de-CH" sz="1050" dirty="0" err="1" smtClean="0"/>
                <a:t>topsoil</a:t>
              </a:r>
              <a:r>
                <a:rPr lang="de-CH" sz="1050" dirty="0" smtClean="0"/>
                <a:t>, </a:t>
              </a:r>
              <a:r>
                <a:rPr lang="de-CH" sz="1050" dirty="0" err="1" smtClean="0"/>
                <a:t>decreasing</a:t>
              </a:r>
              <a:r>
                <a:rPr lang="de-CH" sz="1050" dirty="0" smtClean="0"/>
                <a:t> </a:t>
              </a:r>
              <a:r>
                <a:rPr lang="de-CH" sz="1050" dirty="0" err="1" smtClean="0"/>
                <a:t>to</a:t>
              </a:r>
              <a:r>
                <a:rPr lang="de-CH" sz="1050" dirty="0" smtClean="0"/>
                <a:t> 0% at </a:t>
              </a:r>
              <a:r>
                <a:rPr lang="de-CH" sz="1050" dirty="0" err="1" smtClean="0"/>
                <a:t>bottom</a:t>
              </a:r>
              <a:r>
                <a:rPr lang="de-CH" sz="1050" dirty="0" smtClean="0"/>
                <a:t>  </a:t>
              </a:r>
              <a:endParaRPr kumimoji="0" lang="de-CH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57514" y="3962766"/>
            <a:ext cx="4208103" cy="2927170"/>
            <a:chOff x="5651105" y="4188104"/>
            <a:chExt cx="4208103" cy="292717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83"/>
            <a:stretch/>
          </p:blipFill>
          <p:spPr>
            <a:xfrm>
              <a:off x="5651105" y="4235274"/>
              <a:ext cx="4208103" cy="2880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6036615" y="4188104"/>
              <a:ext cx="3048530" cy="2211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  <a:softEdge rad="12700"/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OC </a:t>
              </a:r>
              <a:r>
                <a:rPr kumimoji="0" lang="de-CH" sz="105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and</a:t>
              </a:r>
              <a:r>
                <a:rPr kumimoji="0" lang="de-CH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BD</a:t>
              </a:r>
              <a:r>
                <a:rPr kumimoji="0" lang="de-CH" sz="105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de-CH" sz="105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altered</a:t>
              </a:r>
              <a:r>
                <a:rPr lang="de-CH" sz="1050" dirty="0" smtClean="0"/>
                <a:t>, </a:t>
              </a:r>
              <a:r>
                <a:rPr lang="de-CH" sz="1050" dirty="0" err="1" smtClean="0"/>
                <a:t>homogeneously</a:t>
              </a:r>
              <a:r>
                <a:rPr lang="de-CH" sz="1050" dirty="0" smtClean="0"/>
                <a:t> </a:t>
              </a:r>
              <a:r>
                <a:rPr lang="de-CH" sz="1050" dirty="0" err="1" smtClean="0"/>
                <a:t>over</a:t>
              </a:r>
              <a:r>
                <a:rPr lang="de-CH" sz="1050" dirty="0" smtClean="0"/>
                <a:t> </a:t>
              </a:r>
              <a:r>
                <a:rPr lang="de-CH" sz="1050" dirty="0" err="1" smtClean="0"/>
                <a:t>depth</a:t>
              </a:r>
              <a:endParaRPr kumimoji="0" lang="de-CH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98" t="33903" r="413" b="33359"/>
          <a:stretch/>
        </p:blipFill>
        <p:spPr>
          <a:xfrm>
            <a:off x="10548661" y="3294557"/>
            <a:ext cx="573865" cy="13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1728000" y="334577"/>
            <a:ext cx="7461251" cy="989013"/>
          </a:xfrm>
        </p:spPr>
        <p:txBody>
          <a:bodyPr/>
          <a:lstStyle/>
          <a:p>
            <a:r>
              <a:rPr lang="en-US" dirty="0" smtClean="0"/>
              <a:t>Preliminary conclusions</a:t>
            </a:r>
            <a:endParaRPr lang="de-CH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71875" y="1190210"/>
            <a:ext cx="9095072" cy="45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7796" indent="-17779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79" indent="-1777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+mn-lt"/>
              </a:defRPr>
            </a:lvl2pPr>
            <a:lvl3pPr marL="534975" indent="-17620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+mn-lt"/>
              </a:defRPr>
            </a:lvl3pPr>
            <a:lvl4pPr marL="714357" indent="-1777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+mn-lt"/>
              </a:defRPr>
            </a:lvl4pPr>
            <a:lvl5pPr marL="900091" indent="-1841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+mn-lt"/>
              </a:defRPr>
            </a:lvl5pPr>
            <a:lvl6pPr marL="1357279" indent="-1841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1814468" indent="-1841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2271657" indent="-1841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2728845" indent="-1841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kern="0" dirty="0" smtClean="0"/>
              <a:t>Transpiration reduction due to dry stress </a:t>
            </a:r>
            <a:r>
              <a:rPr lang="en-US" kern="0" dirty="0"/>
              <a:t>(</a:t>
            </a:r>
            <a:r>
              <a:rPr lang="en-US" kern="0" dirty="0" err="1"/>
              <a:t>Tred</a:t>
            </a:r>
            <a:r>
              <a:rPr lang="en-US" kern="0" baseline="-25000" dirty="0" err="1"/>
              <a:t>dry</a:t>
            </a:r>
            <a:r>
              <a:rPr lang="en-US" kern="0" dirty="0" smtClean="0"/>
              <a:t>) in maize will increase in the future according to evaluated climatic projections </a:t>
            </a:r>
            <a:endParaRPr lang="en-US" kern="0" dirty="0"/>
          </a:p>
          <a:p>
            <a:pPr algn="just"/>
            <a:endParaRPr lang="en-US" kern="0" dirty="0" smtClean="0"/>
          </a:p>
          <a:p>
            <a:pPr algn="just"/>
            <a:endParaRPr lang="en-US" kern="0" dirty="0"/>
          </a:p>
          <a:p>
            <a:pPr algn="just"/>
            <a:r>
              <a:rPr lang="en-US" kern="0" dirty="0" smtClean="0"/>
              <a:t>Improvements on soil organic carbon and bulk density over deeper soil layers </a:t>
            </a:r>
            <a:r>
              <a:rPr lang="en-US" kern="0" dirty="0" smtClean="0"/>
              <a:t>lead </a:t>
            </a:r>
            <a:r>
              <a:rPr lang="en-US" kern="0" dirty="0" smtClean="0"/>
              <a:t>to </a:t>
            </a:r>
            <a:r>
              <a:rPr lang="en-US" kern="0" dirty="0" smtClean="0"/>
              <a:t>reduction of </a:t>
            </a:r>
            <a:r>
              <a:rPr lang="en-US" kern="0" dirty="0" err="1" smtClean="0"/>
              <a:t>Tred</a:t>
            </a:r>
            <a:r>
              <a:rPr lang="en-US" kern="0" baseline="-25000" dirty="0" err="1" smtClean="0"/>
              <a:t>dry</a:t>
            </a:r>
            <a:r>
              <a:rPr lang="en-US" kern="0" dirty="0" smtClean="0"/>
              <a:t>, and </a:t>
            </a:r>
            <a:r>
              <a:rPr lang="en-US" kern="0" dirty="0" smtClean="0"/>
              <a:t>therefore have </a:t>
            </a:r>
            <a:r>
              <a:rPr lang="en-US" kern="0" dirty="0" smtClean="0"/>
              <a:t>the potential to contribute in buffering negative effects of drought in the evaluated scenarios</a:t>
            </a:r>
            <a:endParaRPr lang="en-US" kern="0" dirty="0"/>
          </a:p>
          <a:p>
            <a:pPr marL="0" indent="0"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5287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816746" y="62144"/>
            <a:ext cx="11203619" cy="6693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25" y="144967"/>
            <a:ext cx="10055097" cy="6532736"/>
          </a:xfrm>
          <a:prstGeom prst="rect">
            <a:avLst/>
          </a:prstGeom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634264" y="2477118"/>
            <a:ext cx="5221723" cy="206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7796" indent="-17779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79" indent="-1777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+mn-lt"/>
              </a:defRPr>
            </a:lvl2pPr>
            <a:lvl3pPr marL="534975" indent="-17620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+mn-lt"/>
              </a:defRPr>
            </a:lvl3pPr>
            <a:lvl4pPr marL="714357" indent="-17779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+mn-lt"/>
              </a:defRPr>
            </a:lvl4pPr>
            <a:lvl5pPr marL="900091" indent="-1841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+mn-lt"/>
              </a:defRPr>
            </a:lvl5pPr>
            <a:lvl6pPr marL="1357279" indent="-1841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1814468" indent="-1841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2271657" indent="-1841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2728845" indent="-1841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b="1" kern="0" dirty="0" smtClean="0"/>
              <a:t>Thank you for your attention!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de-CH" sz="1600" b="1" kern="0" dirty="0" smtClean="0">
                <a:solidFill>
                  <a:srgbClr val="A01E32"/>
                </a:solidFill>
              </a:rPr>
              <a:t/>
            </a:r>
            <a:br>
              <a:rPr lang="de-CH" sz="1600" b="1" kern="0" dirty="0" smtClean="0">
                <a:solidFill>
                  <a:srgbClr val="A01E32"/>
                </a:solidFill>
              </a:rPr>
            </a:br>
            <a:r>
              <a:rPr lang="de-CH" sz="1600" b="1" kern="0" dirty="0" smtClean="0"/>
              <a:t>Maria Eliza Turek</a:t>
            </a:r>
            <a:br>
              <a:rPr lang="de-CH" sz="1600" b="1" kern="0" dirty="0" smtClean="0"/>
            </a:br>
            <a:r>
              <a:rPr lang="de-CH" sz="1050" b="1" kern="0" dirty="0" smtClean="0"/>
              <a:t>mariaeliza.turek@agroscope.admin.ch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de-CH" sz="1600" b="1" kern="0" dirty="0" smtClean="0">
              <a:solidFill>
                <a:srgbClr val="A01E32"/>
              </a:solidFill>
            </a:endParaRPr>
          </a:p>
          <a:p>
            <a:pPr marL="0" indent="0" algn="ctr">
              <a:lnSpc>
                <a:spcPts val="1900"/>
              </a:lnSpc>
              <a:buFont typeface="Wingdings" panose="05000000000000000000" pitchFamily="2" charset="2"/>
              <a:buNone/>
            </a:pPr>
            <a:r>
              <a:rPr lang="de-CH" sz="1600" b="1" kern="0" dirty="0" smtClean="0">
                <a:solidFill>
                  <a:srgbClr val="A01E32"/>
                </a:solidFill>
              </a:rPr>
              <a:t>Agroscope</a:t>
            </a:r>
            <a:r>
              <a:rPr lang="de-CH" sz="1600" b="1" kern="0" dirty="0" smtClean="0">
                <a:solidFill>
                  <a:srgbClr val="C00000"/>
                </a:solidFill>
              </a:rPr>
              <a:t> </a:t>
            </a:r>
            <a:r>
              <a:rPr lang="de-CH" sz="1600" kern="0" dirty="0" err="1" smtClean="0">
                <a:solidFill>
                  <a:schemeClr val="bg1">
                    <a:lumMod val="50000"/>
                  </a:schemeClr>
                </a:solidFill>
              </a:rPr>
              <a:t>good</a:t>
            </a:r>
            <a:r>
              <a:rPr lang="de-CH" sz="1600" kern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600" kern="0" dirty="0" err="1" smtClean="0">
                <a:solidFill>
                  <a:schemeClr val="bg1">
                    <a:lumMod val="50000"/>
                  </a:schemeClr>
                </a:solidFill>
              </a:rPr>
              <a:t>food</a:t>
            </a:r>
            <a:r>
              <a:rPr lang="de-CH" sz="1600" kern="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CH" sz="1600" kern="0" dirty="0" err="1" smtClean="0">
                <a:solidFill>
                  <a:schemeClr val="bg1">
                    <a:lumMod val="50000"/>
                  </a:schemeClr>
                </a:solidFill>
              </a:rPr>
              <a:t>healthy</a:t>
            </a:r>
            <a:r>
              <a:rPr lang="de-CH" sz="1600" kern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600" kern="0" dirty="0" err="1" smtClean="0">
                <a:solidFill>
                  <a:schemeClr val="bg1">
                    <a:lumMod val="50000"/>
                  </a:schemeClr>
                </a:solidFill>
              </a:rPr>
              <a:t>environment</a:t>
            </a:r>
            <a:endParaRPr lang="de-CH" sz="16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lnSpc>
                <a:spcPts val="1900"/>
              </a:lnSpc>
              <a:buFont typeface="Wingdings" panose="05000000000000000000" pitchFamily="2" charset="2"/>
              <a:buNone/>
            </a:pPr>
            <a:r>
              <a:rPr lang="de-CH" sz="1600" kern="0" dirty="0" smtClean="0">
                <a:solidFill>
                  <a:schemeClr val="bg1">
                    <a:lumMod val="50000"/>
                  </a:schemeClr>
                </a:solidFill>
              </a:rPr>
              <a:t>www.agroscope.admin.ch</a:t>
            </a:r>
            <a:r>
              <a:rPr lang="de-CH" sz="1600" b="1" kern="0" dirty="0" smtClean="0">
                <a:solidFill>
                  <a:srgbClr val="C00000"/>
                </a:solidFill>
              </a:rPr>
              <a:t/>
            </a:r>
            <a:br>
              <a:rPr lang="de-CH" sz="1600" b="1" kern="0" dirty="0" smtClean="0">
                <a:solidFill>
                  <a:srgbClr val="C00000"/>
                </a:solidFill>
              </a:rPr>
            </a:b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roscope_PowerPoint-Präsentation_2013_d">
  <a:themeElements>
    <a:clrScheme name="ART_PPT-Vorlage_deuts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T_PPT-Vorlage_deut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RT_PPT-Vorlage_deuts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aesentation-englisch" id="{20F4A5E0-F53D-46D5-85EF-939955188972}" vid="{93661A20-261B-47A4-BEAB-E247E643105C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 Agroscope wide</Template>
  <TotalTime>0</TotalTime>
  <Words>457</Words>
  <Application>Microsoft Office PowerPoint</Application>
  <PresentationFormat>Widescreen</PresentationFormat>
  <Paragraphs>71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Wingdings</vt:lpstr>
      <vt:lpstr>Agroscope_PowerPoint-Präsentation_2013_d</vt:lpstr>
      <vt:lpstr>  </vt:lpstr>
      <vt:lpstr>OPTAIN</vt:lpstr>
      <vt:lpstr>PowerPoint Presentation</vt:lpstr>
      <vt:lpstr>Transpiration reduction due to dryness (Treddry): Nyon, Grafenried soil, maize, RCP85</vt:lpstr>
      <vt:lpstr>Preliminary conclusions</vt:lpstr>
      <vt:lpstr>PowerPoint Presentation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Turek Maria Eliza AGROSCOPE</dc:creator>
  <cp:keywords>Power Point</cp:keywords>
  <cp:lastModifiedBy>Turek Maria Eliza AGROSCOPE</cp:lastModifiedBy>
  <cp:revision>56</cp:revision>
  <cp:lastPrinted>2003-11-14T16:51:38Z</cp:lastPrinted>
  <dcterms:created xsi:type="dcterms:W3CDTF">2022-05-11T09:23:13Z</dcterms:created>
  <dcterms:modified xsi:type="dcterms:W3CDTF">2022-05-20T13:08:04Z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tilisation">
    <vt:lpwstr/>
  </property>
  <property fmtid="{D5CDD505-2E9C-101B-9397-08002B2CF9AE}" pid="3" name="Date de mise en application">
    <vt:lpwstr>2007-07-17T00:00:00Z</vt:lpwstr>
  </property>
  <property fmtid="{D5CDD505-2E9C-101B-9397-08002B2CF9AE}" pid="4" name="ContentType">
    <vt:lpwstr>Document</vt:lpwstr>
  </property>
  <property fmtid="{D5CDD505-2E9C-101B-9397-08002B2CF9AE}" pid="5" name="Langue">
    <vt:lpwstr>I</vt:lpwstr>
  </property>
  <property fmtid="{D5CDD505-2E9C-101B-9397-08002B2CF9AE}" pid="6" name="Resp./Verantw.">
    <vt:lpwstr>Resp. processus / Prozess Verantw.</vt:lpwstr>
  </property>
  <property fmtid="{D5CDD505-2E9C-101B-9397-08002B2CF9AE}" pid="7" name="Process">
    <vt:lpwstr>Administration</vt:lpwstr>
  </property>
  <property fmtid="{D5CDD505-2E9C-101B-9397-08002B2CF9AE}" pid="8" name="Category">
    <vt:lpwstr>Form</vt:lpwstr>
  </property>
  <property fmtid="{D5CDD505-2E9C-101B-9397-08002B2CF9AE}" pid="9" name="Item Language">
    <vt:lpwstr>German</vt:lpwstr>
  </property>
  <property fmtid="{D5CDD505-2E9C-101B-9397-08002B2CF9AE}" pid="10" name="English Version">
    <vt:lpwstr>13</vt:lpwstr>
  </property>
  <property fmtid="{D5CDD505-2E9C-101B-9397-08002B2CF9AE}" pid="11" name="Italian Version">
    <vt:lpwstr>12</vt:lpwstr>
  </property>
  <property fmtid="{D5CDD505-2E9C-101B-9397-08002B2CF9AE}" pid="12" name="French Version">
    <vt:lpwstr>10</vt:lpwstr>
  </property>
  <property fmtid="{D5CDD505-2E9C-101B-9397-08002B2CF9AE}" pid="13" name="German Version">
    <vt:lpwstr>11</vt:lpwstr>
  </property>
  <property fmtid="{D5CDD505-2E9C-101B-9397-08002B2CF9AE}" pid="14" name="display_urn:schemas-microsoft-com:office:office#In_x0020_charge">
    <vt:lpwstr>Rusterholz Peter ACW</vt:lpwstr>
  </property>
  <property fmtid="{D5CDD505-2E9C-101B-9397-08002B2CF9AE}" pid="15" name="In charge">
    <vt:lpwstr>102</vt:lpwstr>
  </property>
</Properties>
</file>