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5" r:id="rId3"/>
    <p:sldId id="302" r:id="rId4"/>
    <p:sldId id="303" r:id="rId5"/>
    <p:sldId id="294" r:id="rId6"/>
    <p:sldId id="296" r:id="rId7"/>
    <p:sldId id="2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D2A7"/>
    <a:srgbClr val="30CEA8"/>
    <a:srgbClr val="68C898"/>
    <a:srgbClr val="2BAF8C"/>
    <a:srgbClr val="2CBE9B"/>
    <a:srgbClr val="2AD0B0"/>
    <a:srgbClr val="2AB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163A4-722A-4309-86C8-7720F261E0B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433CF-87A3-4E72-8DD8-DD983C367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8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0F73-3327-47B6-96F7-966FD818816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7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26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19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75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71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66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9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0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5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32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81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A0F4-E4A0-4E99-9852-7040B7B5A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4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8" y="5994426"/>
            <a:ext cx="12180103" cy="91027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7A9D6D-2A16-4208-9640-7128E7D38D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616476" y="6533882"/>
            <a:ext cx="2583689" cy="343893"/>
          </a:xfrm>
        </p:spPr>
        <p:txBody>
          <a:bodyPr/>
          <a:lstStyle/>
          <a:p>
            <a:fld id="{ED46FB0D-1DE8-49EF-9833-3E5D4AF1FC9B}" type="slidenum">
              <a:rPr lang="fr-FR" smtClean="0"/>
              <a:t>1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A026D24-4186-4D5A-B753-67AC148804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78" y="6205760"/>
            <a:ext cx="2019442" cy="41454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307F4A-8AD6-43CC-BCAA-4676EDF84B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998758" y="6131236"/>
            <a:ext cx="611278" cy="56359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E44502F8-49F1-4383-83C9-8C61D46D9F9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64504" y="1752581"/>
            <a:ext cx="10878856" cy="1407179"/>
          </a:xfrm>
          <a:prstGeom prst="roundRect">
            <a:avLst/>
          </a:prstGeom>
          <a:noFill/>
          <a:ln w="38100" cap="flat" cmpd="sng" algn="ctr">
            <a:noFill/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131"/>
              </a:spcBef>
              <a:spcAft>
                <a:spcPts val="1131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of remote sensing data to analyze the effect of drought on wheat yields in the Mediterranean region: study area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Kairouan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Tunisia and Lleida Spain</a:t>
            </a:r>
            <a:endParaRPr lang="fr-F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AD13BF-9813-417D-9729-652D641F6E9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863419" y="6277753"/>
            <a:ext cx="1981633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9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May 23, 2022 </a:t>
            </a:r>
            <a:endParaRPr lang="fr-FR" sz="169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CCW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69" y="6234587"/>
            <a:ext cx="1926209" cy="3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98" y="4166015"/>
            <a:ext cx="12200165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Manel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Khlif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Aicha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Chahbi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Bellakanji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Maria José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Escorihuela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Vivien-</a:t>
            </a:r>
            <a:r>
              <a:rPr lang="fr-F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Georgiana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Stefan ² 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Zohra Lili </a:t>
            </a:r>
            <a:r>
              <a:rPr lang="fr-F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Chabaane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GB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Carthage, National Agronomic Institute of Tunisia, LR GREEN-TEAM. </a:t>
            </a:r>
            <a:r>
              <a: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Avenue Charles Nicolle, Tunis 1082,Tunisia</a:t>
            </a:r>
          </a:p>
          <a:p>
            <a:pPr>
              <a:lnSpc>
                <a:spcPct val="150000"/>
              </a:lnSpc>
            </a:pPr>
            <a:r>
              <a:rPr lang="fr-FR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IsardSAT</a:t>
            </a:r>
            <a:r>
              <a: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Park, Marie Curie, 8-14, 08042, Barcelona, </a:t>
            </a:r>
            <a:r>
              <a:rPr lang="fr-FR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Catalonia</a:t>
            </a:r>
            <a:r>
              <a: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9829" y="96573"/>
            <a:ext cx="2803271" cy="7627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CE2BC8-425C-4232-A0CF-D08B82ED7D4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877703" y="6122778"/>
            <a:ext cx="610123" cy="580505"/>
          </a:xfrm>
          <a:prstGeom prst="rect">
            <a:avLst/>
          </a:prstGeom>
        </p:spPr>
      </p:pic>
      <p:pic>
        <p:nvPicPr>
          <p:cNvPr id="12" name="Picture 34" descr="logonew">
            <a:extLst>
              <a:ext uri="{FF2B5EF4-FFF2-40B4-BE49-F238E27FC236}">
                <a16:creationId xmlns:a16="http://schemas.microsoft.com/office/drawing/2014/main" id="{E9EA0968-14CE-4BDC-8C5D-2A4B15D4F39E}"/>
              </a:ext>
            </a:extLst>
          </p:cNvPr>
          <p:cNvPicPr/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7" y="6131236"/>
            <a:ext cx="1147973" cy="511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476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45" t="2637" r="6607" b="3048"/>
          <a:stretch/>
        </p:blipFill>
        <p:spPr>
          <a:xfrm>
            <a:off x="8727441" y="1075867"/>
            <a:ext cx="3340832" cy="29576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" y="1"/>
            <a:ext cx="12192133" cy="7300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03432"/>
            <a:ext cx="3332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424865" y="6492875"/>
            <a:ext cx="2743200" cy="365125"/>
          </a:xfrm>
        </p:spPr>
        <p:txBody>
          <a:bodyPr/>
          <a:lstStyle/>
          <a:p>
            <a:fld id="{BBF7A0F4-E4A0-4E99-9852-7040B7B5AE1B}" type="slidenum">
              <a:rPr lang="fr-FR" smtClean="0"/>
              <a:t>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14770" r="3549" b="16674"/>
          <a:stretch/>
        </p:blipFill>
        <p:spPr>
          <a:xfrm>
            <a:off x="3755575" y="873247"/>
            <a:ext cx="4971866" cy="26915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2807" r="16714" b="3684"/>
          <a:stretch/>
        </p:blipFill>
        <p:spPr>
          <a:xfrm>
            <a:off x="225967" y="1037545"/>
            <a:ext cx="3409506" cy="3034297"/>
          </a:xfrm>
          <a:prstGeom prst="rect">
            <a:avLst/>
          </a:prstGeom>
        </p:spPr>
      </p:pic>
      <p:pic>
        <p:nvPicPr>
          <p:cNvPr id="16" name="image24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045157" y="4098645"/>
            <a:ext cx="3756380" cy="2576792"/>
          </a:xfrm>
          <a:prstGeom prst="rect">
            <a:avLst/>
          </a:prstGeom>
          <a:ln/>
        </p:spPr>
      </p:pic>
      <p:pic>
        <p:nvPicPr>
          <p:cNvPr id="17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409873" y="4098645"/>
            <a:ext cx="3485967" cy="2625716"/>
          </a:xfrm>
          <a:prstGeom prst="rect">
            <a:avLst/>
          </a:prstGeom>
          <a:ln/>
        </p:spPr>
      </p:pic>
      <p:cxnSp>
        <p:nvCxnSpPr>
          <p:cNvPr id="19" name="Connecteur droit avec flèche 18"/>
          <p:cNvCxnSpPr>
            <a:endCxn id="11" idx="3"/>
          </p:cNvCxnSpPr>
          <p:nvPr/>
        </p:nvCxnSpPr>
        <p:spPr>
          <a:xfrm flipV="1">
            <a:off x="6409873" y="2219015"/>
            <a:ext cx="2317568" cy="4835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11" idx="1"/>
          </p:cNvCxnSpPr>
          <p:nvPr/>
        </p:nvCxnSpPr>
        <p:spPr>
          <a:xfrm flipH="1">
            <a:off x="3755575" y="1986970"/>
            <a:ext cx="1912618" cy="2320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5" y="4767581"/>
            <a:ext cx="4842727" cy="173323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1005" y="4135495"/>
            <a:ext cx="424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SMOS + </a:t>
            </a:r>
            <a:r>
              <a:rPr lang="fr-F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DISPATCh</a:t>
            </a:r>
            <a:r>
              <a:rPr lang="fr-F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fr-F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772" y="1410520"/>
            <a:ext cx="7147680" cy="46420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" y="1"/>
            <a:ext cx="12192133" cy="730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3432"/>
            <a:ext cx="3332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005" y="1124710"/>
            <a:ext cx="424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fr-F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</a:t>
            </a:r>
            <a:r>
              <a:rPr lang="fr-F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indices</a:t>
            </a:r>
            <a:endParaRPr lang="fr-F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05" y="1702136"/>
            <a:ext cx="4461795" cy="192297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632165" y="6215746"/>
            <a:ext cx="67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DISPATCh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DISaggregation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Physical And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</a:t>
            </a:r>
          </a:p>
          <a:p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SMAI: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Moisture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Anomaly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 </a:t>
            </a:r>
          </a:p>
          <a:p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VAI: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Vegetation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Anomaly</a:t>
            </a:r>
            <a:r>
              <a:rPr lang="fr-FR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</a:t>
            </a:r>
            <a:endParaRPr lang="fr-FR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" y="1546951"/>
            <a:ext cx="2694131" cy="18756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4" y="1893763"/>
            <a:ext cx="2584770" cy="1778030"/>
          </a:xfrm>
          <a:prstGeom prst="rect">
            <a:avLst/>
          </a:prstGeom>
        </p:spPr>
      </p:pic>
      <p:pic>
        <p:nvPicPr>
          <p:cNvPr id="9" name="image31.png"/>
          <p:cNvPicPr/>
          <p:nvPr/>
        </p:nvPicPr>
        <p:blipFill>
          <a:blip r:embed="rId4"/>
          <a:srcRect b="568"/>
          <a:stretch>
            <a:fillRect/>
          </a:stretch>
        </p:blipFill>
        <p:spPr>
          <a:xfrm>
            <a:off x="71650" y="4179991"/>
            <a:ext cx="2618299" cy="1928013"/>
          </a:xfrm>
          <a:prstGeom prst="rect">
            <a:avLst/>
          </a:prstGeom>
          <a:ln/>
        </p:spPr>
      </p:pic>
      <p:pic>
        <p:nvPicPr>
          <p:cNvPr id="10" name="image34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74607" y="4603394"/>
            <a:ext cx="2427459" cy="1786399"/>
          </a:xfrm>
          <a:prstGeom prst="rect">
            <a:avLst/>
          </a:prstGeom>
          <a:ln/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/>
          <a:srcRect r="3278"/>
          <a:stretch/>
        </p:blipFill>
        <p:spPr>
          <a:xfrm>
            <a:off x="4355351" y="1432967"/>
            <a:ext cx="4274723" cy="10189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/>
          <a:srcRect r="3048"/>
          <a:stretch/>
        </p:blipFill>
        <p:spPr>
          <a:xfrm>
            <a:off x="4355351" y="2555231"/>
            <a:ext cx="4284883" cy="10290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84" y="2653923"/>
            <a:ext cx="342757" cy="8953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84" y="1537654"/>
            <a:ext cx="342757" cy="89536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4" y="0"/>
            <a:ext cx="12192133" cy="7300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03431"/>
            <a:ext cx="3332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2651" y="5595609"/>
            <a:ext cx="4274723" cy="102823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029201" y="6311860"/>
            <a:ext cx="321858" cy="311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11487" y="6000385"/>
            <a:ext cx="318954" cy="31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4452" y="5698967"/>
            <a:ext cx="663590" cy="301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353355" y="5687636"/>
            <a:ext cx="265290" cy="312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77" y="5657305"/>
            <a:ext cx="342757" cy="895366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3664952" y="1767673"/>
            <a:ext cx="8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AD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VAI, 250m</a:t>
            </a:r>
            <a:endParaRPr lang="fr-FR" dirty="0">
              <a:solidFill>
                <a:srgbClr val="2AD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551148" y="2758764"/>
            <a:ext cx="877723" cy="64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AD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SMAI, 1km</a:t>
            </a:r>
            <a:endParaRPr lang="fr-FR" dirty="0">
              <a:solidFill>
                <a:srgbClr val="2AD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541277" y="4735501"/>
            <a:ext cx="8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AD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VAI, 250m</a:t>
            </a:r>
            <a:endParaRPr lang="fr-FR" dirty="0">
              <a:solidFill>
                <a:srgbClr val="2AD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528288" y="5905824"/>
            <a:ext cx="877723" cy="64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AD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SMAI, 1km</a:t>
            </a:r>
            <a:endParaRPr lang="fr-FR" dirty="0">
              <a:solidFill>
                <a:srgbClr val="2AD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14782" y="2692161"/>
            <a:ext cx="1309405" cy="271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711700" y="2963503"/>
            <a:ext cx="621634" cy="620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8020742" y="2692161"/>
            <a:ext cx="289356" cy="279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8319986" y="3276376"/>
            <a:ext cx="310088" cy="307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723246" y="1557622"/>
            <a:ext cx="1309405" cy="271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720164" y="1828964"/>
            <a:ext cx="621634" cy="620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029206" y="1557622"/>
            <a:ext cx="289356" cy="279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328450" y="2141837"/>
            <a:ext cx="310088" cy="307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2651" y="4497438"/>
            <a:ext cx="4294881" cy="1042855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92" y="4667734"/>
            <a:ext cx="342757" cy="89536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054601" y="5245057"/>
            <a:ext cx="321858" cy="311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036887" y="4933582"/>
            <a:ext cx="318954" cy="31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369852" y="4632164"/>
            <a:ext cx="663590" cy="301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378755" y="4620833"/>
            <a:ext cx="265290" cy="312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520" y="2979553"/>
            <a:ext cx="765686" cy="2000161"/>
          </a:xfrm>
          <a:prstGeom prst="rect">
            <a:avLst/>
          </a:prstGeom>
        </p:spPr>
      </p:pic>
      <p:sp>
        <p:nvSpPr>
          <p:cNvPr id="60" name="Accolade fermante 59"/>
          <p:cNvSpPr/>
          <p:nvPr/>
        </p:nvSpPr>
        <p:spPr>
          <a:xfrm>
            <a:off x="10577925" y="3040003"/>
            <a:ext cx="45719" cy="939630"/>
          </a:xfrm>
          <a:prstGeom prst="righ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61" name="Accolade fermante 60"/>
          <p:cNvSpPr/>
          <p:nvPr/>
        </p:nvSpPr>
        <p:spPr>
          <a:xfrm>
            <a:off x="10577925" y="4096176"/>
            <a:ext cx="45719" cy="939630"/>
          </a:xfrm>
          <a:prstGeom prst="righ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0776695" y="3257642"/>
            <a:ext cx="75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0776695" y="4298072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702" y="834003"/>
            <a:ext cx="5982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</a:t>
            </a:r>
            <a:r>
              <a:rPr lang="fr-F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fr-F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</a:t>
            </a:r>
            <a:r>
              <a:rPr lang="fr-F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40382" y="3633531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Lleida</a:t>
            </a:r>
            <a:endParaRPr lang="fr-F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27682" y="6357708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Kairouan</a:t>
            </a:r>
            <a:endParaRPr lang="fr-F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" y="1"/>
            <a:ext cx="12192133" cy="730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3432"/>
            <a:ext cx="3332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5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" y="0"/>
            <a:ext cx="12192133" cy="7300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03431"/>
            <a:ext cx="3332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717" y="6118418"/>
            <a:ext cx="5838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CD2A7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Correlation variation between wheat yields anomalies and drought indices of Lleida </a:t>
            </a:r>
            <a:r>
              <a:rPr lang="en-US" dirty="0" smtClean="0">
                <a:solidFill>
                  <a:srgbClr val="1CD2A7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province</a:t>
            </a:r>
            <a:endParaRPr lang="fr-FR" dirty="0">
              <a:solidFill>
                <a:srgbClr val="1CD2A7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874789"/>
            <a:ext cx="4574024" cy="31401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99200" y="6045200"/>
            <a:ext cx="5943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CD2A7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Correlation variation between cereal yields anomalies and drought indices for the governorate of </a:t>
            </a:r>
            <a:r>
              <a:rPr lang="en-US" dirty="0" err="1">
                <a:solidFill>
                  <a:srgbClr val="1CD2A7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Kairouan</a:t>
            </a:r>
            <a:endParaRPr lang="fr-FR" dirty="0">
              <a:solidFill>
                <a:srgbClr val="1CD2A7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433" y="859182"/>
            <a:ext cx="3791329" cy="19487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46433" y="876326"/>
            <a:ext cx="1895663" cy="59524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350565" y="2177676"/>
            <a:ext cx="1887198" cy="630266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124" y="2877247"/>
            <a:ext cx="4790109" cy="318530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819" y="815463"/>
            <a:ext cx="3881888" cy="197394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36419" y="812826"/>
            <a:ext cx="1870281" cy="65874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898965" y="2152276"/>
            <a:ext cx="1944742" cy="637130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7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467" y="6084015"/>
            <a:ext cx="2936373" cy="7786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666542" y="6198255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04005" y="6470590"/>
            <a:ext cx="2743200" cy="365125"/>
          </a:xfrm>
        </p:spPr>
        <p:txBody>
          <a:bodyPr/>
          <a:lstStyle/>
          <a:p>
            <a:fld id="{BBF7A0F4-E4A0-4E99-9852-7040B7B5AE1B}" type="slidenum">
              <a:rPr lang="fr-FR" smtClean="0"/>
              <a:t>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" y="1"/>
            <a:ext cx="12192133" cy="254172"/>
          </a:xfrm>
          <a:prstGeom prst="rect">
            <a:avLst/>
          </a:prstGeom>
        </p:spPr>
      </p:pic>
      <p:sp>
        <p:nvSpPr>
          <p:cNvPr id="32" name="Rectangle 31"/>
          <p:cNvSpPr/>
          <p:nvPr>
            <p:custDataLst>
              <p:tags r:id="rId1"/>
            </p:custDataLst>
          </p:nvPr>
        </p:nvSpPr>
        <p:spPr>
          <a:xfrm>
            <a:off x="865377" y="5425499"/>
            <a:ext cx="1479314" cy="64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rgbClr val="0F870F"/>
                </a:solidFill>
              </a:rPr>
              <a:t>Food Security</a:t>
            </a:r>
            <a:endParaRPr lang="fr-FR" sz="2000" dirty="0">
              <a:solidFill>
                <a:srgbClr val="0F870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03" y="5939766"/>
            <a:ext cx="601474" cy="7852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" y="5252587"/>
            <a:ext cx="810519" cy="745679"/>
          </a:xfrm>
          <a:prstGeom prst="rect">
            <a:avLst/>
          </a:prstGeom>
        </p:spPr>
      </p:pic>
      <p:sp>
        <p:nvSpPr>
          <p:cNvPr id="33" name="Rectangle 32"/>
          <p:cNvSpPr/>
          <p:nvPr>
            <p:custDataLst>
              <p:tags r:id="rId2"/>
            </p:custDataLst>
          </p:nvPr>
        </p:nvSpPr>
        <p:spPr>
          <a:xfrm>
            <a:off x="899712" y="6032991"/>
            <a:ext cx="1594969" cy="694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rgbClr val="0070C0"/>
                </a:solidFill>
              </a:rPr>
              <a:t>Water Security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40748"/>
            <a:ext cx="116833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Distinction </a:t>
            </a:r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between 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soil </a:t>
            </a:r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moisture drought and vegetative 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drought</a:t>
            </a:r>
          </a:p>
          <a:p>
            <a:pPr marL="571500" indent="-571500" algn="just">
              <a:buFontTx/>
              <a:buChar char="-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SMAI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shows higher correlation with yield 3 months ahead of harvest in an dryland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area.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VAI shows higher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in an irrigated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area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Advantage of improving the spatial resolution of soil moisture to better study drought and especially its effects on yield</a:t>
            </a:r>
          </a:p>
          <a:p>
            <a:pPr algn="just"/>
            <a:endParaRPr lang="en-GB" sz="3600" dirty="0" smtClean="0">
              <a:solidFill>
                <a:srgbClr val="002060"/>
              </a:solidFill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8" y="5994426"/>
            <a:ext cx="12180103" cy="910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9040" y="1981200"/>
            <a:ext cx="769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1CD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fr-FR" sz="7200" dirty="0">
              <a:solidFill>
                <a:srgbClr val="1CD2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A0F4-E4A0-4E99-9852-7040B7B5AE1B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026D24-4186-4D5A-B753-67AC148804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78" y="6205760"/>
            <a:ext cx="2019442" cy="4145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307F4A-8AD6-43CC-BCAA-4676EDF84B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98758" y="6131236"/>
            <a:ext cx="611278" cy="563590"/>
          </a:xfrm>
          <a:prstGeom prst="rect">
            <a:avLst/>
          </a:prstGeom>
        </p:spPr>
      </p:pic>
      <p:pic>
        <p:nvPicPr>
          <p:cNvPr id="7" name="Picture 2" descr="ACCW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69" y="6234587"/>
            <a:ext cx="1926209" cy="3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CE2BC8-425C-4232-A0CF-D08B82ED7D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7703" y="6122778"/>
            <a:ext cx="610123" cy="580505"/>
          </a:xfrm>
          <a:prstGeom prst="rect">
            <a:avLst/>
          </a:prstGeom>
        </p:spPr>
      </p:pic>
      <p:pic>
        <p:nvPicPr>
          <p:cNvPr id="9" name="Picture 34" descr="logonew">
            <a:extLst>
              <a:ext uri="{FF2B5EF4-FFF2-40B4-BE49-F238E27FC236}">
                <a16:creationId xmlns:a16="http://schemas.microsoft.com/office/drawing/2014/main" id="{E9EA0968-14CE-4BDC-8C5D-2A4B15D4F39E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7" y="6131236"/>
            <a:ext cx="1147973" cy="511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3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23529</TotalTime>
  <Words>244</Words>
  <Application>Microsoft Office PowerPoint</Application>
  <PresentationFormat>Grand écran</PresentationFormat>
  <Paragraphs>41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DE DOCTORAT EN SCIENCES AGRONOMIQUES</dc:title>
  <dc:creator>ETUDIANT INAT</dc:creator>
  <cp:lastModifiedBy>ETUDIANT INAT</cp:lastModifiedBy>
  <cp:revision>113</cp:revision>
  <dcterms:created xsi:type="dcterms:W3CDTF">2022-03-02T08:01:19Z</dcterms:created>
  <dcterms:modified xsi:type="dcterms:W3CDTF">2022-05-23T12:41:10Z</dcterms:modified>
</cp:coreProperties>
</file>