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compatMode="1" strictFirstAndLastChars="0" saveSubsetFonts="1" autoCompressPictures="0">
  <p:sldMasterIdLst>
    <p:sldMasterId id="2147483648" r:id="rId1"/>
  </p:sldMasterIdLst>
  <p:notesMasterIdLst>
    <p:notesMasterId r:id="rId11"/>
  </p:notesMasterIdLst>
  <p:sldIdLst>
    <p:sldId id="257" r:id="rId2"/>
    <p:sldId id="256" r:id="rId3"/>
    <p:sldId id="264" r:id="rId4"/>
    <p:sldId id="259" r:id="rId5"/>
    <p:sldId id="266" r:id="rId6"/>
    <p:sldId id="260" r:id="rId7"/>
    <p:sldId id="261" r:id="rId8"/>
    <p:sldId id="265" r:id="rId9"/>
    <p:sldId id="263" r:id="rId10"/>
  </p:sldIdLst>
  <p:sldSz cx="24384000" cy="13716000"/>
  <p:notesSz cx="6858000" cy="9144000"/>
  <p:defaultTextStyle>
    <a:defPPr>
      <a:defRPr lang="en-US"/>
    </a:defPPr>
    <a:lvl1pPr algn="l" defTabSz="2436813" rtl="0" eaLnBrk="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457200" algn="l" defTabSz="2436813" rtl="0" eaLnBrk="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914400" algn="l" defTabSz="2436813" rtl="0" eaLnBrk="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371600" algn="l" defTabSz="2436813" rtl="0" eaLnBrk="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1828800" algn="l" defTabSz="2436813" rtl="0" eaLnBrk="0" fontAlgn="base" hangingPunct="0">
      <a:spcBef>
        <a:spcPct val="0"/>
      </a:spcBef>
      <a:spcAft>
        <a:spcPct val="0"/>
      </a:spcAft>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7432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2004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657600" algn="l" defTabSz="914400" rtl="0" eaLnBrk="1" latinLnBrk="0" hangingPunct="1">
      <a:defRPr sz="24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2"/>
    <p:restoredTop sz="96181"/>
  </p:normalViewPr>
  <p:slideViewPr>
    <p:cSldViewPr>
      <p:cViewPr varScale="1">
        <p:scale>
          <a:sx n="59" d="100"/>
          <a:sy n="59" d="100"/>
        </p:scale>
        <p:origin x="272" y="20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2F0F0F17-9C04-E5D0-7266-BD8692192551}"/>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917A4EB-C7ED-0404-9177-F0C54E7C8A3F}"/>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Helvetica Neue" panose="02000503000000020004" pitchFamily="2" charset="0"/>
              </a:rPr>
              <a:t>Click to edit Template text styles</a:t>
            </a:r>
          </a:p>
          <a:p>
            <a:pPr lvl="1"/>
            <a:r>
              <a:rPr lang="en-US" altLang="en-US" noProof="0">
                <a:sym typeface="Helvetica Neue" panose="02000503000000020004" pitchFamily="2" charset="0"/>
              </a:rPr>
              <a:t>Second level</a:t>
            </a:r>
          </a:p>
          <a:p>
            <a:pPr lvl="2"/>
            <a:r>
              <a:rPr lang="en-US" altLang="en-US" noProof="0">
                <a:sym typeface="Helvetica Neue" panose="02000503000000020004" pitchFamily="2" charset="0"/>
              </a:rPr>
              <a:t>Third level</a:t>
            </a:r>
          </a:p>
          <a:p>
            <a:pPr lvl="3"/>
            <a:r>
              <a:rPr lang="en-US" altLang="en-US" noProof="0">
                <a:sym typeface="Helvetica Neue" panose="02000503000000020004" pitchFamily="2" charset="0"/>
              </a:rPr>
              <a:t>Fourth level</a:t>
            </a:r>
          </a:p>
          <a:p>
            <a:pPr lvl="4"/>
            <a:r>
              <a:rPr lang="en-US" altLang="en-US" noProof="0">
                <a:sym typeface="Helvetica Neue" panose="02000503000000020004" pitchFamily="2"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CA53BBAF-9F68-FBFB-22A8-DBAFCDFD093F}"/>
              </a:ext>
            </a:extLst>
          </p:cNvPr>
          <p:cNvSpPr>
            <a:spLocks noGrp="1" noRot="1" noChangeAspect="1" noTextEdit="1"/>
          </p:cNvSpPr>
          <p:nvPr>
            <p:ph type="sldImg"/>
          </p:nvPr>
        </p:nvSpPr>
        <p:spPr>
          <a:xfrm>
            <a:off x="381000" y="685800"/>
            <a:ext cx="6096000" cy="3429000"/>
          </a:xfrm>
        </p:spPr>
      </p:sp>
      <p:sp>
        <p:nvSpPr>
          <p:cNvPr id="20482" name="Notes Placeholder 2">
            <a:extLst>
              <a:ext uri="{FF2B5EF4-FFF2-40B4-BE49-F238E27FC236}">
                <a16:creationId xmlns:a16="http://schemas.microsoft.com/office/drawing/2014/main" id="{794B898C-22A5-0C5B-419F-931DBF7D68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Rectangle 3">
            <a:extLst>
              <a:ext uri="{FF2B5EF4-FFF2-40B4-BE49-F238E27FC236}">
                <a16:creationId xmlns:a16="http://schemas.microsoft.com/office/drawing/2014/main" id="{0F20045F-D0B3-9B84-8ACE-FC35E9F0191F}"/>
              </a:ext>
            </a:extLst>
          </p:cNvPr>
          <p:cNvSpPr>
            <a:spLocks noGrp="1"/>
          </p:cNvSpPr>
          <p:nvPr>
            <p:ph type="sldNum" sz="quarter" idx="10"/>
          </p:nvPr>
        </p:nvSpPr>
        <p:spPr>
          <a:ln/>
        </p:spPr>
        <p:txBody>
          <a:bodyPr/>
          <a:lstStyle>
            <a:lvl1pPr>
              <a:defRPr/>
            </a:lvl1pPr>
          </a:lstStyle>
          <a:p>
            <a:pPr>
              <a:defRPr/>
            </a:pPr>
            <a:fld id="{4065B44D-FCA1-494B-A3B0-81AFB3715991}" type="slidenum">
              <a:rPr lang="en-US" altLang="en-US"/>
              <a:pPr>
                <a:defRPr/>
              </a:pPr>
              <a:t>‹#›</a:t>
            </a:fld>
            <a:endParaRPr lang="en-US" altLang="en-US"/>
          </a:p>
        </p:txBody>
      </p:sp>
    </p:spTree>
    <p:extLst>
      <p:ext uri="{BB962C8B-B14F-4D97-AF65-F5344CB8AC3E}">
        <p14:creationId xmlns:p14="http://schemas.microsoft.com/office/powerpoint/2010/main" val="3071323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
            <a:extLst>
              <a:ext uri="{FF2B5EF4-FFF2-40B4-BE49-F238E27FC236}">
                <a16:creationId xmlns:a16="http://schemas.microsoft.com/office/drawing/2014/main" id="{A67DA699-9AAA-DDA6-C944-355ABF33A317}"/>
              </a:ext>
            </a:extLst>
          </p:cNvPr>
          <p:cNvSpPr>
            <a:spLocks noGrp="1"/>
          </p:cNvSpPr>
          <p:nvPr>
            <p:ph type="sldNum" sz="quarter" idx="10"/>
          </p:nvPr>
        </p:nvSpPr>
        <p:spPr>
          <a:ln/>
        </p:spPr>
        <p:txBody>
          <a:bodyPr/>
          <a:lstStyle>
            <a:lvl1pPr>
              <a:defRPr/>
            </a:lvl1pPr>
          </a:lstStyle>
          <a:p>
            <a:pPr>
              <a:defRPr/>
            </a:pPr>
            <a:fld id="{C49C5EA2-4099-E543-937E-C4723FCA145A}" type="slidenum">
              <a:rPr lang="en-US" altLang="en-US"/>
              <a:pPr>
                <a:defRPr/>
              </a:pPr>
              <a:t>‹#›</a:t>
            </a:fld>
            <a:endParaRPr lang="en-US" altLang="en-US"/>
          </a:p>
        </p:txBody>
      </p:sp>
    </p:spTree>
    <p:extLst>
      <p:ext uri="{BB962C8B-B14F-4D97-AF65-F5344CB8AC3E}">
        <p14:creationId xmlns:p14="http://schemas.microsoft.com/office/powerpoint/2010/main" val="412264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4750" y="1079500"/>
            <a:ext cx="5492750" cy="11423650"/>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1206500" y="1079500"/>
            <a:ext cx="16325850" cy="114236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
            <a:extLst>
              <a:ext uri="{FF2B5EF4-FFF2-40B4-BE49-F238E27FC236}">
                <a16:creationId xmlns:a16="http://schemas.microsoft.com/office/drawing/2014/main" id="{2C4D4EB7-949E-E2A8-1050-5920947AFB3F}"/>
              </a:ext>
            </a:extLst>
          </p:cNvPr>
          <p:cNvSpPr>
            <a:spLocks noGrp="1"/>
          </p:cNvSpPr>
          <p:nvPr>
            <p:ph type="sldNum" sz="quarter" idx="10"/>
          </p:nvPr>
        </p:nvSpPr>
        <p:spPr>
          <a:ln/>
        </p:spPr>
        <p:txBody>
          <a:bodyPr/>
          <a:lstStyle>
            <a:lvl1pPr>
              <a:defRPr/>
            </a:lvl1pPr>
          </a:lstStyle>
          <a:p>
            <a:pPr>
              <a:defRPr/>
            </a:pPr>
            <a:fld id="{541AB15A-E643-D94A-AA3E-68F84E688E3F}" type="slidenum">
              <a:rPr lang="en-US" altLang="en-US"/>
              <a:pPr>
                <a:defRPr/>
              </a:pPr>
              <a:t>‹#›</a:t>
            </a:fld>
            <a:endParaRPr lang="en-US" altLang="en-US"/>
          </a:p>
        </p:txBody>
      </p:sp>
    </p:spTree>
    <p:extLst>
      <p:ext uri="{BB962C8B-B14F-4D97-AF65-F5344CB8AC3E}">
        <p14:creationId xmlns:p14="http://schemas.microsoft.com/office/powerpoint/2010/main" val="279286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
            <a:extLst>
              <a:ext uri="{FF2B5EF4-FFF2-40B4-BE49-F238E27FC236}">
                <a16:creationId xmlns:a16="http://schemas.microsoft.com/office/drawing/2014/main" id="{A995F507-ACD2-452C-2BDA-F3E63EB0FE32}"/>
              </a:ext>
            </a:extLst>
          </p:cNvPr>
          <p:cNvSpPr>
            <a:spLocks noGrp="1"/>
          </p:cNvSpPr>
          <p:nvPr>
            <p:ph type="sldNum" sz="quarter" idx="10"/>
          </p:nvPr>
        </p:nvSpPr>
        <p:spPr>
          <a:ln/>
        </p:spPr>
        <p:txBody>
          <a:bodyPr/>
          <a:lstStyle>
            <a:lvl1pPr>
              <a:defRPr/>
            </a:lvl1pPr>
          </a:lstStyle>
          <a:p>
            <a:pPr>
              <a:defRPr/>
            </a:pPr>
            <a:fld id="{4B2DBC84-6094-8B42-BEA4-20E3A87440DA}" type="slidenum">
              <a:rPr lang="en-US" altLang="en-US"/>
              <a:pPr>
                <a:defRPr/>
              </a:pPr>
              <a:t>‹#›</a:t>
            </a:fld>
            <a:endParaRPr lang="en-US" altLang="en-US"/>
          </a:p>
        </p:txBody>
      </p:sp>
    </p:spTree>
    <p:extLst>
      <p:ext uri="{BB962C8B-B14F-4D97-AF65-F5344CB8AC3E}">
        <p14:creationId xmlns:p14="http://schemas.microsoft.com/office/powerpoint/2010/main" val="87811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Rectangle 3">
            <a:extLst>
              <a:ext uri="{FF2B5EF4-FFF2-40B4-BE49-F238E27FC236}">
                <a16:creationId xmlns:a16="http://schemas.microsoft.com/office/drawing/2014/main" id="{4EE7A67B-D602-A863-20B5-C1C2A7A6CDCB}"/>
              </a:ext>
            </a:extLst>
          </p:cNvPr>
          <p:cNvSpPr>
            <a:spLocks noGrp="1"/>
          </p:cNvSpPr>
          <p:nvPr>
            <p:ph type="sldNum" sz="quarter" idx="10"/>
          </p:nvPr>
        </p:nvSpPr>
        <p:spPr>
          <a:ln/>
        </p:spPr>
        <p:txBody>
          <a:bodyPr/>
          <a:lstStyle>
            <a:lvl1pPr>
              <a:defRPr/>
            </a:lvl1pPr>
          </a:lstStyle>
          <a:p>
            <a:pPr>
              <a:defRPr/>
            </a:pPr>
            <a:fld id="{091FE5D4-FE27-ED42-9DD8-15495822B6F9}" type="slidenum">
              <a:rPr lang="en-US" altLang="en-US"/>
              <a:pPr>
                <a:defRPr/>
              </a:pPr>
              <a:t>‹#›</a:t>
            </a:fld>
            <a:endParaRPr lang="en-US" altLang="en-US"/>
          </a:p>
        </p:txBody>
      </p:sp>
    </p:spTree>
    <p:extLst>
      <p:ext uri="{BB962C8B-B14F-4D97-AF65-F5344CB8AC3E}">
        <p14:creationId xmlns:p14="http://schemas.microsoft.com/office/powerpoint/2010/main" val="115325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1206500" y="4248150"/>
            <a:ext cx="10909300" cy="8255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12268200" y="4248150"/>
            <a:ext cx="10909300" cy="8255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3">
            <a:extLst>
              <a:ext uri="{FF2B5EF4-FFF2-40B4-BE49-F238E27FC236}">
                <a16:creationId xmlns:a16="http://schemas.microsoft.com/office/drawing/2014/main" id="{CDC61B42-F806-51E8-0EFE-351D8523AEC0}"/>
              </a:ext>
            </a:extLst>
          </p:cNvPr>
          <p:cNvSpPr>
            <a:spLocks noGrp="1"/>
          </p:cNvSpPr>
          <p:nvPr>
            <p:ph type="sldNum" sz="quarter" idx="10"/>
          </p:nvPr>
        </p:nvSpPr>
        <p:spPr>
          <a:ln/>
        </p:spPr>
        <p:txBody>
          <a:bodyPr/>
          <a:lstStyle>
            <a:lvl1pPr>
              <a:defRPr/>
            </a:lvl1pPr>
          </a:lstStyle>
          <a:p>
            <a:pPr>
              <a:defRPr/>
            </a:pPr>
            <a:fld id="{FE779661-9168-5D46-891E-7DF690A4C397}" type="slidenum">
              <a:rPr lang="en-US" altLang="en-US"/>
              <a:pPr>
                <a:defRPr/>
              </a:pPr>
              <a:t>‹#›</a:t>
            </a:fld>
            <a:endParaRPr lang="en-US" altLang="en-US"/>
          </a:p>
        </p:txBody>
      </p:sp>
    </p:spTree>
    <p:extLst>
      <p:ext uri="{BB962C8B-B14F-4D97-AF65-F5344CB8AC3E}">
        <p14:creationId xmlns:p14="http://schemas.microsoft.com/office/powerpoint/2010/main" val="307993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GB"/>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3">
            <a:extLst>
              <a:ext uri="{FF2B5EF4-FFF2-40B4-BE49-F238E27FC236}">
                <a16:creationId xmlns:a16="http://schemas.microsoft.com/office/drawing/2014/main" id="{9A4819D7-FE60-8E28-680C-7F4CDC088FEF}"/>
              </a:ext>
            </a:extLst>
          </p:cNvPr>
          <p:cNvSpPr>
            <a:spLocks noGrp="1"/>
          </p:cNvSpPr>
          <p:nvPr>
            <p:ph type="sldNum" sz="quarter" idx="10"/>
          </p:nvPr>
        </p:nvSpPr>
        <p:spPr>
          <a:ln/>
        </p:spPr>
        <p:txBody>
          <a:bodyPr/>
          <a:lstStyle>
            <a:lvl1pPr>
              <a:defRPr/>
            </a:lvl1pPr>
          </a:lstStyle>
          <a:p>
            <a:pPr>
              <a:defRPr/>
            </a:pPr>
            <a:fld id="{63691DF8-2143-8840-97BF-B7B0BA5C81E3}" type="slidenum">
              <a:rPr lang="en-US" altLang="en-US"/>
              <a:pPr>
                <a:defRPr/>
              </a:pPr>
              <a:t>‹#›</a:t>
            </a:fld>
            <a:endParaRPr lang="en-US" altLang="en-US"/>
          </a:p>
        </p:txBody>
      </p:sp>
    </p:spTree>
    <p:extLst>
      <p:ext uri="{BB962C8B-B14F-4D97-AF65-F5344CB8AC3E}">
        <p14:creationId xmlns:p14="http://schemas.microsoft.com/office/powerpoint/2010/main" val="374991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3">
            <a:extLst>
              <a:ext uri="{FF2B5EF4-FFF2-40B4-BE49-F238E27FC236}">
                <a16:creationId xmlns:a16="http://schemas.microsoft.com/office/drawing/2014/main" id="{AE0A94B4-7164-3E6F-9CB1-61F13F365173}"/>
              </a:ext>
            </a:extLst>
          </p:cNvPr>
          <p:cNvSpPr>
            <a:spLocks noGrp="1"/>
          </p:cNvSpPr>
          <p:nvPr>
            <p:ph type="sldNum" sz="quarter" idx="10"/>
          </p:nvPr>
        </p:nvSpPr>
        <p:spPr>
          <a:ln/>
        </p:spPr>
        <p:txBody>
          <a:bodyPr/>
          <a:lstStyle>
            <a:lvl1pPr>
              <a:defRPr/>
            </a:lvl1pPr>
          </a:lstStyle>
          <a:p>
            <a:pPr>
              <a:defRPr/>
            </a:pPr>
            <a:fld id="{418B2E49-7145-3F4B-9638-A8108FB0E707}" type="slidenum">
              <a:rPr lang="en-US" altLang="en-US"/>
              <a:pPr>
                <a:defRPr/>
              </a:pPr>
              <a:t>‹#›</a:t>
            </a:fld>
            <a:endParaRPr lang="en-US" altLang="en-US"/>
          </a:p>
        </p:txBody>
      </p:sp>
    </p:spTree>
    <p:extLst>
      <p:ext uri="{BB962C8B-B14F-4D97-AF65-F5344CB8AC3E}">
        <p14:creationId xmlns:p14="http://schemas.microsoft.com/office/powerpoint/2010/main" val="183116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9F583CF-F921-538C-A13D-274F500F9B7D}"/>
              </a:ext>
            </a:extLst>
          </p:cNvPr>
          <p:cNvSpPr>
            <a:spLocks noGrp="1"/>
          </p:cNvSpPr>
          <p:nvPr>
            <p:ph type="sldNum" sz="quarter" idx="10"/>
          </p:nvPr>
        </p:nvSpPr>
        <p:spPr>
          <a:ln/>
        </p:spPr>
        <p:txBody>
          <a:bodyPr/>
          <a:lstStyle>
            <a:lvl1pPr>
              <a:defRPr/>
            </a:lvl1pPr>
          </a:lstStyle>
          <a:p>
            <a:pPr>
              <a:defRPr/>
            </a:pPr>
            <a:fld id="{46A271B4-F829-BA48-9493-AB1D3B56E976}" type="slidenum">
              <a:rPr lang="en-US" altLang="en-US"/>
              <a:pPr>
                <a:defRPr/>
              </a:pPr>
              <a:t>‹#›</a:t>
            </a:fld>
            <a:endParaRPr lang="en-US" altLang="en-US"/>
          </a:p>
        </p:txBody>
      </p:sp>
    </p:spTree>
    <p:extLst>
      <p:ext uri="{BB962C8B-B14F-4D97-AF65-F5344CB8AC3E}">
        <p14:creationId xmlns:p14="http://schemas.microsoft.com/office/powerpoint/2010/main" val="596023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3">
            <a:extLst>
              <a:ext uri="{FF2B5EF4-FFF2-40B4-BE49-F238E27FC236}">
                <a16:creationId xmlns:a16="http://schemas.microsoft.com/office/drawing/2014/main" id="{65D04C33-7787-0A8D-54B2-9E83AD4EEB41}"/>
              </a:ext>
            </a:extLst>
          </p:cNvPr>
          <p:cNvSpPr>
            <a:spLocks noGrp="1"/>
          </p:cNvSpPr>
          <p:nvPr>
            <p:ph type="sldNum" sz="quarter" idx="10"/>
          </p:nvPr>
        </p:nvSpPr>
        <p:spPr>
          <a:ln/>
        </p:spPr>
        <p:txBody>
          <a:bodyPr/>
          <a:lstStyle>
            <a:lvl1pPr>
              <a:defRPr/>
            </a:lvl1pPr>
          </a:lstStyle>
          <a:p>
            <a:pPr>
              <a:defRPr/>
            </a:pPr>
            <a:fld id="{234BFE85-07D5-CE4A-8F99-32AABA4CCA03}" type="slidenum">
              <a:rPr lang="en-US" altLang="en-US"/>
              <a:pPr>
                <a:defRPr/>
              </a:pPr>
              <a:t>‹#›</a:t>
            </a:fld>
            <a:endParaRPr lang="en-US" altLang="en-US"/>
          </a:p>
        </p:txBody>
      </p:sp>
    </p:spTree>
    <p:extLst>
      <p:ext uri="{BB962C8B-B14F-4D97-AF65-F5344CB8AC3E}">
        <p14:creationId xmlns:p14="http://schemas.microsoft.com/office/powerpoint/2010/main" val="3961745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GB"/>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sym typeface="Helvetica Neue" panose="02000503000000020004" pitchFamily="2" charset="0"/>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3">
            <a:extLst>
              <a:ext uri="{FF2B5EF4-FFF2-40B4-BE49-F238E27FC236}">
                <a16:creationId xmlns:a16="http://schemas.microsoft.com/office/drawing/2014/main" id="{A72B83E4-4D05-8949-A875-44A5C0C3630E}"/>
              </a:ext>
            </a:extLst>
          </p:cNvPr>
          <p:cNvSpPr>
            <a:spLocks noGrp="1"/>
          </p:cNvSpPr>
          <p:nvPr>
            <p:ph type="sldNum" sz="quarter" idx="10"/>
          </p:nvPr>
        </p:nvSpPr>
        <p:spPr>
          <a:ln/>
        </p:spPr>
        <p:txBody>
          <a:bodyPr/>
          <a:lstStyle>
            <a:lvl1pPr>
              <a:defRPr/>
            </a:lvl1pPr>
          </a:lstStyle>
          <a:p>
            <a:pPr>
              <a:defRPr/>
            </a:pPr>
            <a:fld id="{87F1465B-D3CD-EE47-A17B-CC9D486DBCC4}" type="slidenum">
              <a:rPr lang="en-US" altLang="en-US"/>
              <a:pPr>
                <a:defRPr/>
              </a:pPr>
              <a:t>‹#›</a:t>
            </a:fld>
            <a:endParaRPr lang="en-US" altLang="en-US"/>
          </a:p>
        </p:txBody>
      </p:sp>
    </p:spTree>
    <p:extLst>
      <p:ext uri="{BB962C8B-B14F-4D97-AF65-F5344CB8AC3E}">
        <p14:creationId xmlns:p14="http://schemas.microsoft.com/office/powerpoint/2010/main" val="198644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720B6C28-0A10-F552-9E42-E5E9AD3DD518}"/>
              </a:ext>
            </a:extLst>
          </p:cNvPr>
          <p:cNvSpPr>
            <a:spLocks noGrp="1"/>
          </p:cNvSpPr>
          <p:nvPr>
            <p:ph type="title"/>
          </p:nvPr>
        </p:nvSpPr>
        <p:spPr bwMode="auto">
          <a:xfrm>
            <a:off x="1206500" y="1079500"/>
            <a:ext cx="219710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Helvetica Neue" panose="02000503000000020004" pitchFamily="2" charset="0"/>
              </a:rPr>
              <a:t>Click to edit Template title style</a:t>
            </a:r>
          </a:p>
        </p:txBody>
      </p:sp>
      <p:sp>
        <p:nvSpPr>
          <p:cNvPr id="1027" name="Rectangle 2">
            <a:extLst>
              <a:ext uri="{FF2B5EF4-FFF2-40B4-BE49-F238E27FC236}">
                <a16:creationId xmlns:a16="http://schemas.microsoft.com/office/drawing/2014/main" id="{CAB0CCA1-F3FA-15EA-496D-154B55915548}"/>
              </a:ext>
            </a:extLst>
          </p:cNvPr>
          <p:cNvSpPr>
            <a:spLocks noGrp="1"/>
          </p:cNvSpPr>
          <p:nvPr>
            <p:ph type="body" idx="1"/>
          </p:nvPr>
        </p:nvSpPr>
        <p:spPr bwMode="auto">
          <a:xfrm>
            <a:off x="1206500" y="4248150"/>
            <a:ext cx="21971000" cy="825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Helvetica Neue" panose="02000503000000020004" pitchFamily="2" charset="0"/>
              </a:rPr>
              <a:t>Click to edit Template text styles</a:t>
            </a:r>
          </a:p>
          <a:p>
            <a:pPr lvl="1"/>
            <a:r>
              <a:rPr lang="en-US" altLang="en-US">
                <a:sym typeface="Helvetica Neue" panose="02000503000000020004" pitchFamily="2" charset="0"/>
              </a:rPr>
              <a:t>Second level</a:t>
            </a:r>
          </a:p>
          <a:p>
            <a:pPr lvl="2"/>
            <a:r>
              <a:rPr lang="en-US" altLang="en-US">
                <a:sym typeface="Helvetica Neue" panose="02000503000000020004" pitchFamily="2" charset="0"/>
              </a:rPr>
              <a:t>Third level</a:t>
            </a:r>
          </a:p>
          <a:p>
            <a:pPr lvl="3"/>
            <a:r>
              <a:rPr lang="en-US" altLang="en-US">
                <a:sym typeface="Helvetica Neue" panose="02000503000000020004" pitchFamily="2" charset="0"/>
              </a:rPr>
              <a:t>Fourth level</a:t>
            </a:r>
          </a:p>
          <a:p>
            <a:pPr lvl="4"/>
            <a:r>
              <a:rPr lang="en-US" altLang="en-US">
                <a:sym typeface="Helvetica Neue" panose="02000503000000020004" pitchFamily="2" charset="0"/>
              </a:rPr>
              <a:t>Fifth level</a:t>
            </a:r>
          </a:p>
        </p:txBody>
      </p:sp>
      <p:sp>
        <p:nvSpPr>
          <p:cNvPr id="2" name="Rectangle 3">
            <a:extLst>
              <a:ext uri="{FF2B5EF4-FFF2-40B4-BE49-F238E27FC236}">
                <a16:creationId xmlns:a16="http://schemas.microsoft.com/office/drawing/2014/main" id="{1BCEAAA1-D873-9EAA-646D-E974FE2FF39F}"/>
              </a:ext>
            </a:extLst>
          </p:cNvPr>
          <p:cNvSpPr>
            <a:spLocks noGrp="1"/>
          </p:cNvSpPr>
          <p:nvPr>
            <p:ph type="sldNum" sz="quarter" idx="2"/>
          </p:nvPr>
        </p:nvSpPr>
        <p:spPr bwMode="auto">
          <a:xfrm>
            <a:off x="11999913" y="13079413"/>
            <a:ext cx="369887" cy="374650"/>
          </a:xfrm>
          <a:prstGeom prst="rect">
            <a:avLst/>
          </a:prstGeom>
          <a:noFill/>
          <a:ln>
            <a:noFill/>
          </a:ln>
          <a:effectLst/>
        </p:spPr>
        <p:txBody>
          <a:bodyPr vert="horz" wrap="none" lIns="50800" tIns="50800" rIns="50800" bIns="50800" numCol="1" anchor="b" anchorCtr="0" compatLnSpc="1">
            <a:prstTxWarp prst="textNoShape">
              <a:avLst/>
            </a:prstTxWarp>
          </a:bodyPr>
          <a:lstStyle>
            <a:lvl1pPr algn="ctr" defTabSz="584200" eaLnBrk="1">
              <a:defRPr sz="1800">
                <a:solidFill>
                  <a:srgbClr val="000000"/>
                </a:solidFill>
              </a:defRPr>
            </a:lvl1pPr>
          </a:lstStyle>
          <a:p>
            <a:pPr>
              <a:defRPr/>
            </a:pPr>
            <a:fld id="{A917D5AD-E2EC-234D-AFAC-3D00BC2DF3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2436813" rtl="0" eaLnBrk="0" fontAlgn="base" hangingPunct="0">
        <a:lnSpc>
          <a:spcPct val="80000"/>
        </a:lnSpc>
        <a:spcBef>
          <a:spcPct val="0"/>
        </a:spcBef>
        <a:spcAft>
          <a:spcPct val="0"/>
        </a:spcAft>
        <a:defRPr sz="8500" b="1" kern="1200">
          <a:solidFill>
            <a:srgbClr val="000000"/>
          </a:solidFill>
          <a:latin typeface="+mj-lt"/>
          <a:ea typeface="+mj-ea"/>
          <a:cs typeface="+mj-cs"/>
          <a:sym typeface="Helvetica Neue" panose="02000503000000020004" pitchFamily="2" charset="0"/>
        </a:defRPr>
      </a:lvl1pPr>
      <a:lvl2pPr algn="l" defTabSz="2436813" rtl="0" eaLnBrk="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l" defTabSz="2436813" rtl="0" eaLnBrk="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l" defTabSz="2436813" rtl="0" eaLnBrk="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l" defTabSz="2436813" rtl="0" eaLnBrk="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titleStyle>
    <p:bodyStyle>
      <a:lvl1pPr marL="609600" indent="-609600" algn="l" defTabSz="2436813" rtl="0" eaLnBrk="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1pPr>
      <a:lvl2pPr marL="1219200" indent="-609600" algn="l" defTabSz="2436813" rtl="0" eaLnBrk="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2pPr>
      <a:lvl3pPr marL="1828800" indent="-609600" algn="l" defTabSz="2436813" rtl="0" eaLnBrk="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3pPr>
      <a:lvl4pPr marL="2438400" indent="-609600" algn="l" defTabSz="2436813" rtl="0" eaLnBrk="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4pPr>
      <a:lvl5pPr marL="3048000" indent="-609600" algn="l" defTabSz="2436813" rtl="0" eaLnBrk="0" fontAlgn="base" hangingPunct="0">
        <a:lnSpc>
          <a:spcPct val="90000"/>
        </a:lnSpc>
        <a:spcBef>
          <a:spcPts val="4500"/>
        </a:spcBef>
        <a:spcAft>
          <a:spcPct val="0"/>
        </a:spcAft>
        <a:buSzPct val="123000"/>
        <a:buChar char="•"/>
        <a:defRPr sz="4800"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h.kennedy.21@abdn.ac.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2">
            <a:extLst>
              <a:ext uri="{FF2B5EF4-FFF2-40B4-BE49-F238E27FC236}">
                <a16:creationId xmlns:a16="http://schemas.microsoft.com/office/drawing/2014/main" id="{D0BD99AA-01FB-BFDC-C16D-A74BEEF30A37}"/>
              </a:ext>
            </a:extLst>
          </p:cNvPr>
          <p:cNvGrpSpPr>
            <a:grpSpLocks/>
          </p:cNvGrpSpPr>
          <p:nvPr/>
        </p:nvGrpSpPr>
        <p:grpSpPr bwMode="auto">
          <a:xfrm>
            <a:off x="14288" y="0"/>
            <a:ext cx="24355425" cy="2024063"/>
            <a:chOff x="14486" y="-1"/>
            <a:chExt cx="24355028" cy="2023537"/>
          </a:xfrm>
        </p:grpSpPr>
        <p:pic>
          <p:nvPicPr>
            <p:cNvPr id="14345" name="Picture 4">
              <a:extLst>
                <a:ext uri="{FF2B5EF4-FFF2-40B4-BE49-F238E27FC236}">
                  <a16:creationId xmlns:a16="http://schemas.microsoft.com/office/drawing/2014/main" id="{1C6BAC02-4283-ECC5-DDA7-44B7CE91D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 y="0"/>
              <a:ext cx="4544666" cy="126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a:extLst>
                <a:ext uri="{FF2B5EF4-FFF2-40B4-BE49-F238E27FC236}">
                  <a16:creationId xmlns:a16="http://schemas.microsoft.com/office/drawing/2014/main" id="{67DA0DF8-EF59-EF09-F0D4-445C0919B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4848" y="-1"/>
              <a:ext cx="4544666" cy="202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48DFA3B2-9049-8C0C-034B-9653829D207D}"/>
              </a:ext>
            </a:extLst>
          </p:cNvPr>
          <p:cNvSpPr/>
          <p:nvPr/>
        </p:nvSpPr>
        <p:spPr>
          <a:xfrm>
            <a:off x="2079625" y="4410075"/>
            <a:ext cx="17714913" cy="2124075"/>
          </a:xfrm>
          <a:prstGeom prst="rect">
            <a:avLst/>
          </a:prstGeom>
        </p:spPr>
        <p:txBody>
          <a:bodyPr>
            <a:spAutoFit/>
          </a:bodyPr>
          <a:lstStyle/>
          <a:p>
            <a:pPr eaLnBrk="1">
              <a:defRPr/>
            </a:pPr>
            <a:r>
              <a:rPr lang="en-GB" sz="6600" dirty="0">
                <a:solidFill>
                  <a:schemeClr val="bg2">
                    <a:lumMod val="10000"/>
                  </a:schemeClr>
                </a:solidFill>
                <a:latin typeface="Times New Roman" panose="02020603050405020304" pitchFamily="18" charset="0"/>
                <a:cs typeface="Times New Roman" panose="02020603050405020304" pitchFamily="18" charset="0"/>
              </a:rPr>
              <a:t>Constraints on Fracture Distribution in Geothermal Fields Using Seismic Noise Beamforming</a:t>
            </a:r>
          </a:p>
        </p:txBody>
      </p:sp>
      <p:sp>
        <p:nvSpPr>
          <p:cNvPr id="7" name="TextBox 6">
            <a:extLst>
              <a:ext uri="{FF2B5EF4-FFF2-40B4-BE49-F238E27FC236}">
                <a16:creationId xmlns:a16="http://schemas.microsoft.com/office/drawing/2014/main" id="{FDE0CB5E-58A5-0837-2FFC-C373AADC77E1}"/>
              </a:ext>
            </a:extLst>
          </p:cNvPr>
          <p:cNvSpPr txBox="1"/>
          <p:nvPr/>
        </p:nvSpPr>
        <p:spPr>
          <a:xfrm>
            <a:off x="2049463" y="6616700"/>
            <a:ext cx="15759112" cy="1276350"/>
          </a:xfrm>
          <a:prstGeom prst="rect">
            <a:avLst/>
          </a:prstGeom>
          <a:noFill/>
        </p:spPr>
        <p:txBody>
          <a:bodyPr>
            <a:spAutoFit/>
          </a:bodyPr>
          <a:lstStyle/>
          <a:p>
            <a:pPr eaLnBrk="1">
              <a:spcAft>
                <a:spcPts val="600"/>
              </a:spcAft>
              <a:defRPr/>
            </a:pPr>
            <a:r>
              <a:rPr lang="en-GB" sz="3600" dirty="0">
                <a:solidFill>
                  <a:schemeClr val="bg2">
                    <a:lumMod val="10000"/>
                  </a:schemeClr>
                </a:solidFill>
                <a:latin typeface="Times New Roman" panose="02020603050405020304" pitchFamily="18" charset="0"/>
                <a:cs typeface="Times New Roman" panose="02020603050405020304" pitchFamily="18" charset="0"/>
              </a:rPr>
              <a:t>EGU22-2940 Session: TS3.1 | Seismic imaging and Characterisation of crustal faults</a:t>
            </a:r>
          </a:p>
          <a:p>
            <a:pPr eaLnBrk="1">
              <a:spcAft>
                <a:spcPts val="600"/>
              </a:spcAft>
              <a:defRPr/>
            </a:pPr>
            <a:r>
              <a:rPr lang="en-GB" sz="3600" dirty="0">
                <a:solidFill>
                  <a:schemeClr val="bg2">
                    <a:lumMod val="10000"/>
                  </a:schemeClr>
                </a:solidFill>
                <a:latin typeface="Times New Roman" panose="02020603050405020304" pitchFamily="18" charset="0"/>
                <a:cs typeface="Times New Roman" panose="02020603050405020304" pitchFamily="18" charset="0"/>
              </a:rPr>
              <a:t>25</a:t>
            </a:r>
            <a:r>
              <a:rPr lang="en-GB" sz="3600" baseline="30000" dirty="0">
                <a:solidFill>
                  <a:schemeClr val="bg2">
                    <a:lumMod val="10000"/>
                  </a:schemeClr>
                </a:solidFill>
                <a:latin typeface="Times New Roman" panose="02020603050405020304" pitchFamily="18" charset="0"/>
                <a:cs typeface="Times New Roman" panose="02020603050405020304" pitchFamily="18" charset="0"/>
              </a:rPr>
              <a:t> </a:t>
            </a:r>
            <a:r>
              <a:rPr lang="en-GB" sz="3600" dirty="0">
                <a:solidFill>
                  <a:schemeClr val="bg2">
                    <a:lumMod val="10000"/>
                  </a:schemeClr>
                </a:solidFill>
                <a:latin typeface="Times New Roman" panose="02020603050405020304" pitchFamily="18" charset="0"/>
                <a:cs typeface="Times New Roman" panose="02020603050405020304" pitchFamily="18" charset="0"/>
              </a:rPr>
              <a:t>May 2022: 15:45 – 15:50 </a:t>
            </a:r>
          </a:p>
        </p:txBody>
      </p:sp>
      <p:sp>
        <p:nvSpPr>
          <p:cNvPr id="8" name="Rectangle 7">
            <a:extLst>
              <a:ext uri="{FF2B5EF4-FFF2-40B4-BE49-F238E27FC236}">
                <a16:creationId xmlns:a16="http://schemas.microsoft.com/office/drawing/2014/main" id="{F3EFE3E5-9B89-08AE-AA3B-84E066DFC729}"/>
              </a:ext>
            </a:extLst>
          </p:cNvPr>
          <p:cNvSpPr/>
          <p:nvPr/>
        </p:nvSpPr>
        <p:spPr>
          <a:xfrm>
            <a:off x="2079625" y="8093075"/>
            <a:ext cx="12192000" cy="584200"/>
          </a:xfrm>
          <a:prstGeom prst="rect">
            <a:avLst/>
          </a:prstGeom>
        </p:spPr>
        <p:txBody>
          <a:bodyPr>
            <a:spAutoFit/>
          </a:bodyPr>
          <a:lstStyle/>
          <a:p>
            <a:pPr eaLnBrk="1">
              <a:defRPr/>
            </a:pPr>
            <a:r>
              <a:rPr lang="en-GB" sz="3200" b="1" dirty="0">
                <a:solidFill>
                  <a:schemeClr val="bg2">
                    <a:lumMod val="10000"/>
                  </a:schemeClr>
                </a:solidFill>
                <a:latin typeface="Times New Roman" panose="02020603050405020304" pitchFamily="18" charset="0"/>
                <a:cs typeface="Times New Roman" panose="02020603050405020304" pitchFamily="18" charset="0"/>
              </a:rPr>
              <a:t>Heather Kennedy</a:t>
            </a:r>
            <a:r>
              <a:rPr lang="en-GB" sz="3200" baseline="30000" dirty="0">
                <a:solidFill>
                  <a:schemeClr val="bg2">
                    <a:lumMod val="10000"/>
                  </a:schemeClr>
                </a:solidFill>
                <a:latin typeface="Times New Roman" panose="02020603050405020304" pitchFamily="18" charset="0"/>
                <a:cs typeface="Times New Roman" panose="02020603050405020304" pitchFamily="18" charset="0"/>
              </a:rPr>
              <a:t>1,2</a:t>
            </a:r>
            <a:r>
              <a:rPr lang="en-GB" sz="3200" dirty="0">
                <a:solidFill>
                  <a:schemeClr val="bg2">
                    <a:lumMod val="10000"/>
                  </a:schemeClr>
                </a:solidFill>
                <a:latin typeface="Times New Roman" panose="02020603050405020304" pitchFamily="18" charset="0"/>
                <a:cs typeface="Times New Roman" panose="02020603050405020304" pitchFamily="18" charset="0"/>
              </a:rPr>
              <a:t>, Katrin Löer</a:t>
            </a:r>
            <a:r>
              <a:rPr lang="en-GB" sz="3200" baseline="30000" dirty="0">
                <a:solidFill>
                  <a:schemeClr val="bg2">
                    <a:lumMod val="10000"/>
                  </a:schemeClr>
                </a:solidFill>
                <a:latin typeface="Times New Roman" panose="02020603050405020304" pitchFamily="18" charset="0"/>
                <a:cs typeface="Times New Roman" panose="02020603050405020304" pitchFamily="18" charset="0"/>
              </a:rPr>
              <a:t>1 </a:t>
            </a:r>
            <a:r>
              <a:rPr lang="en-GB" sz="3200" dirty="0">
                <a:solidFill>
                  <a:schemeClr val="bg2">
                    <a:lumMod val="10000"/>
                  </a:schemeClr>
                </a:solidFill>
                <a:latin typeface="Times New Roman" panose="02020603050405020304" pitchFamily="18" charset="0"/>
                <a:cs typeface="Times New Roman" panose="02020603050405020304" pitchFamily="18" charset="0"/>
              </a:rPr>
              <a:t>and Amy Gilligan</a:t>
            </a:r>
            <a:r>
              <a:rPr lang="en-GB" sz="3200" baseline="30000" dirty="0">
                <a:solidFill>
                  <a:schemeClr val="bg2">
                    <a:lumMod val="10000"/>
                  </a:schemeClr>
                </a:solidFill>
                <a:latin typeface="Times New Roman" panose="02020603050405020304" pitchFamily="18" charset="0"/>
                <a:cs typeface="Times New Roman" panose="02020603050405020304" pitchFamily="18" charset="0"/>
              </a:rPr>
              <a:t>1</a:t>
            </a:r>
          </a:p>
        </p:txBody>
      </p:sp>
      <p:sp>
        <p:nvSpPr>
          <p:cNvPr id="9" name="Rectangle 8">
            <a:extLst>
              <a:ext uri="{FF2B5EF4-FFF2-40B4-BE49-F238E27FC236}">
                <a16:creationId xmlns:a16="http://schemas.microsoft.com/office/drawing/2014/main" id="{5CA34166-7EEA-0200-E38A-2085B407B42A}"/>
              </a:ext>
            </a:extLst>
          </p:cNvPr>
          <p:cNvSpPr/>
          <p:nvPr/>
        </p:nvSpPr>
        <p:spPr>
          <a:xfrm>
            <a:off x="2079625" y="9075738"/>
            <a:ext cx="16376650" cy="1733550"/>
          </a:xfrm>
          <a:prstGeom prst="rect">
            <a:avLst/>
          </a:prstGeom>
        </p:spPr>
        <p:txBody>
          <a:bodyPr>
            <a:spAutoFit/>
          </a:bodyPr>
          <a:lstStyle/>
          <a:p>
            <a:pPr eaLnBrk="1">
              <a:defRPr/>
            </a:pPr>
            <a:r>
              <a:rPr lang="en-GB" sz="4800" baseline="30000" dirty="0">
                <a:solidFill>
                  <a:schemeClr val="bg2">
                    <a:lumMod val="10000"/>
                  </a:schemeClr>
                </a:solidFill>
                <a:latin typeface="Times New Roman" panose="02020603050405020304" pitchFamily="18" charset="0"/>
                <a:hlinkClick r:id="rId4"/>
              </a:rPr>
              <a:t>h.kennedy.21@abdn.ac.uk</a:t>
            </a:r>
            <a:r>
              <a:rPr lang="en-GB" sz="4800" baseline="30000" dirty="0">
                <a:solidFill>
                  <a:schemeClr val="bg2">
                    <a:lumMod val="10000"/>
                  </a:schemeClr>
                </a:solidFill>
                <a:latin typeface="Times New Roman" panose="02020603050405020304" pitchFamily="18" charset="0"/>
              </a:rPr>
              <a:t> (correspondence)</a:t>
            </a:r>
            <a:endParaRPr lang="en-GB" sz="2800" baseline="30000" dirty="0">
              <a:solidFill>
                <a:schemeClr val="bg2">
                  <a:lumMod val="10000"/>
                </a:schemeClr>
              </a:solidFill>
              <a:latin typeface="Times New Roman" panose="02020603050405020304" pitchFamily="18" charset="0"/>
            </a:endParaRPr>
          </a:p>
          <a:p>
            <a:pPr eaLnBrk="1">
              <a:defRPr/>
            </a:pPr>
            <a:endParaRPr lang="en-GB" sz="2800" baseline="30000" dirty="0">
              <a:solidFill>
                <a:schemeClr val="bg2">
                  <a:lumMod val="10000"/>
                </a:schemeClr>
              </a:solidFill>
              <a:latin typeface="Times New Roman" panose="02020603050405020304" pitchFamily="18" charset="0"/>
            </a:endParaRPr>
          </a:p>
          <a:p>
            <a:pPr eaLnBrk="1">
              <a:defRPr/>
            </a:pPr>
            <a:r>
              <a:rPr lang="en-GB" sz="2800" baseline="30000" dirty="0">
                <a:solidFill>
                  <a:schemeClr val="bg2">
                    <a:lumMod val="10000"/>
                  </a:schemeClr>
                </a:solidFill>
                <a:latin typeface="Times New Roman" panose="02020603050405020304" pitchFamily="18" charset="0"/>
              </a:rPr>
              <a:t>1</a:t>
            </a:r>
            <a:r>
              <a:rPr lang="en-GB" sz="2800" dirty="0">
                <a:solidFill>
                  <a:schemeClr val="bg2">
                    <a:lumMod val="10000"/>
                  </a:schemeClr>
                </a:solidFill>
                <a:latin typeface="Times New Roman" panose="02020603050405020304" pitchFamily="18" charset="0"/>
              </a:rPr>
              <a:t> University of Aberdeen, School of Geosciences, University of Aberdeen, Aberdeen, AB24 3FX, Scotland.</a:t>
            </a:r>
          </a:p>
          <a:p>
            <a:pPr eaLnBrk="1">
              <a:defRPr/>
            </a:pPr>
            <a:r>
              <a:rPr lang="en-GB" sz="2800" baseline="30000" dirty="0">
                <a:solidFill>
                  <a:schemeClr val="bg2">
                    <a:lumMod val="10000"/>
                  </a:schemeClr>
                </a:solidFill>
                <a:latin typeface="Times New Roman" panose="02020603050405020304" pitchFamily="18" charset="0"/>
              </a:rPr>
              <a:t>2</a:t>
            </a:r>
            <a:r>
              <a:rPr lang="en-GB" sz="2800" dirty="0">
                <a:solidFill>
                  <a:schemeClr val="bg2">
                    <a:lumMod val="10000"/>
                  </a:schemeClr>
                </a:solidFill>
                <a:latin typeface="Times New Roman" panose="02020603050405020304" pitchFamily="18" charset="0"/>
              </a:rPr>
              <a:t> </a:t>
            </a:r>
            <a:r>
              <a:rPr lang="en-GB" sz="2800" dirty="0" err="1">
                <a:solidFill>
                  <a:schemeClr val="bg2">
                    <a:lumMod val="10000"/>
                  </a:schemeClr>
                </a:solidFill>
                <a:latin typeface="Times New Roman" panose="02020603050405020304" pitchFamily="18" charset="0"/>
              </a:rPr>
              <a:t>GeoNetZero</a:t>
            </a:r>
            <a:r>
              <a:rPr lang="en-GB" sz="2800" dirty="0">
                <a:solidFill>
                  <a:schemeClr val="bg2">
                    <a:lumMod val="10000"/>
                  </a:schemeClr>
                </a:solidFill>
                <a:latin typeface="Times New Roman" panose="02020603050405020304" pitchFamily="18" charset="0"/>
              </a:rPr>
              <a:t>, Centre for Doctoral Training</a:t>
            </a:r>
          </a:p>
        </p:txBody>
      </p:sp>
      <p:pic>
        <p:nvPicPr>
          <p:cNvPr id="14342" name="Picture 9">
            <a:extLst>
              <a:ext uri="{FF2B5EF4-FFF2-40B4-BE49-F238E27FC236}">
                <a16:creationId xmlns:a16="http://schemas.microsoft.com/office/drawing/2014/main" id="{E808EB9E-B024-B117-763C-504C4E7AE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7088" y="11763375"/>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1AFA6E1-367A-5D1E-3758-0653F9A782ED}"/>
              </a:ext>
            </a:extLst>
          </p:cNvPr>
          <p:cNvSpPr txBox="1"/>
          <p:nvPr/>
        </p:nvSpPr>
        <p:spPr>
          <a:xfrm>
            <a:off x="19858038" y="13230225"/>
            <a:ext cx="2559050" cy="461963"/>
          </a:xfrm>
          <a:prstGeom prst="rect">
            <a:avLst/>
          </a:prstGeom>
          <a:noFill/>
        </p:spPr>
        <p:txBody>
          <a:bodyPr>
            <a:spAutoFit/>
          </a:bodyPr>
          <a:lstStyle/>
          <a:p>
            <a:pPr eaLnBrk="1">
              <a:defRPr/>
            </a:pPr>
            <a:r>
              <a:rPr lang="en-GB" dirty="0">
                <a:solidFill>
                  <a:schemeClr val="bg2">
                    <a:lumMod val="10000"/>
                  </a:schemeClr>
                </a:solidFill>
                <a:latin typeface="Times New Roman" panose="02020603050405020304" pitchFamily="18" charset="0"/>
                <a:cs typeface="Times New Roman" panose="02020603050405020304" pitchFamily="18" charset="0"/>
              </a:rPr>
              <a:t>Abstract QR Code: </a:t>
            </a:r>
          </a:p>
        </p:txBody>
      </p:sp>
      <p:pic>
        <p:nvPicPr>
          <p:cNvPr id="14344" name="Picture 12" descr="Logo&#10;&#10;Description automatically generated">
            <a:extLst>
              <a:ext uri="{FF2B5EF4-FFF2-40B4-BE49-F238E27FC236}">
                <a16:creationId xmlns:a16="http://schemas.microsoft.com/office/drawing/2014/main" id="{3DBB2BFA-10C3-9168-FBF0-9E1760DD7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11455400"/>
            <a:ext cx="15970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567"/>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0">
            <a:extLst>
              <a:ext uri="{FF2B5EF4-FFF2-40B4-BE49-F238E27FC236}">
                <a16:creationId xmlns:a16="http://schemas.microsoft.com/office/drawing/2014/main" id="{A896B431-C074-68EB-B31D-064872B79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1917363"/>
            <a:ext cx="244046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1">
            <a:extLst>
              <a:ext uri="{FF2B5EF4-FFF2-40B4-BE49-F238E27FC236}">
                <a16:creationId xmlns:a16="http://schemas.microsoft.com/office/drawing/2014/main" id="{08C233C8-9D4C-FD3A-84EA-951644667156}"/>
              </a:ext>
            </a:extLst>
          </p:cNvPr>
          <p:cNvSpPr>
            <a:spLocks noGrp="1"/>
          </p:cNvSpPr>
          <p:nvPr>
            <p:ph type="title"/>
          </p:nvPr>
        </p:nvSpPr>
        <p:spPr>
          <a:xfrm>
            <a:off x="9045575" y="80963"/>
            <a:ext cx="6483350" cy="1311275"/>
          </a:xfrm>
        </p:spPr>
        <p:txBody>
          <a:bodyPr lIns="0" tIns="0" rIns="0" bIns="0"/>
          <a:lstStyle/>
          <a:p>
            <a:pPr indent="12700" defTabSz="1108075" eaLnBrk="1">
              <a:lnSpc>
                <a:spcPct val="100000"/>
              </a:lnSpc>
              <a:spcBef>
                <a:spcPts val="100"/>
              </a:spcBef>
            </a:pPr>
            <a:r>
              <a:rPr lang="en-US" altLang="en-US" sz="8200">
                <a:latin typeface="Times New Roman" panose="02020603050405020304" pitchFamily="18" charset="0"/>
                <a:cs typeface="Times New Roman" panose="02020603050405020304" pitchFamily="18" charset="0"/>
                <a:sym typeface="Times New Roman" panose="02020603050405020304" pitchFamily="18" charset="0"/>
              </a:rPr>
              <a:t>Methodology</a:t>
            </a:r>
          </a:p>
        </p:txBody>
      </p:sp>
      <p:pic>
        <p:nvPicPr>
          <p:cNvPr id="3074" name="Picture 2">
            <a:extLst>
              <a:ext uri="{FF2B5EF4-FFF2-40B4-BE49-F238E27FC236}">
                <a16:creationId xmlns:a16="http://schemas.microsoft.com/office/drawing/2014/main" id="{1F7F38FD-CA97-F676-8FCF-EAD2AC98EA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9129713"/>
            <a:ext cx="9101137" cy="455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65">
            <a:extLst>
              <a:ext uri="{FF2B5EF4-FFF2-40B4-BE49-F238E27FC236}">
                <a16:creationId xmlns:a16="http://schemas.microsoft.com/office/drawing/2014/main" id="{297E796F-82AA-6D9D-6B12-2C4E0784E86E}"/>
              </a:ext>
            </a:extLst>
          </p:cNvPr>
          <p:cNvSpPr>
            <a:spLocks/>
          </p:cNvSpPr>
          <p:nvPr/>
        </p:nvSpPr>
        <p:spPr bwMode="auto">
          <a:xfrm>
            <a:off x="18435638" y="4767263"/>
            <a:ext cx="2301875" cy="314325"/>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825500"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825500"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825500"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825500"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endParaRPr lang="en-US" altLang="en-U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cxnSp>
        <p:nvCxnSpPr>
          <p:cNvPr id="6" name="Straight Arrow Connector 5">
            <a:extLst>
              <a:ext uri="{FF2B5EF4-FFF2-40B4-BE49-F238E27FC236}">
                <a16:creationId xmlns:a16="http://schemas.microsoft.com/office/drawing/2014/main" id="{133B0C1A-2616-621D-422E-4179FC06FC5C}"/>
              </a:ext>
            </a:extLst>
          </p:cNvPr>
          <p:cNvCxnSpPr>
            <a:cxnSpLocks noChangeShapeType="1"/>
            <a:stCxn id="95" idx="1"/>
          </p:cNvCxnSpPr>
          <p:nvPr/>
        </p:nvCxnSpPr>
        <p:spPr bwMode="auto">
          <a:xfrm flipH="1" flipV="1">
            <a:off x="15887700" y="11485563"/>
            <a:ext cx="1384300" cy="0"/>
          </a:xfrm>
          <a:prstGeom prst="straightConnector1">
            <a:avLst/>
          </a:prstGeom>
          <a:noFill/>
          <a:ln w="44450" algn="ctr">
            <a:solidFill>
              <a:srgbClr val="000000"/>
            </a:solidFill>
            <a:miter lim="4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oup 13">
            <a:extLst>
              <a:ext uri="{FF2B5EF4-FFF2-40B4-BE49-F238E27FC236}">
                <a16:creationId xmlns:a16="http://schemas.microsoft.com/office/drawing/2014/main" id="{69498C88-2D64-3C94-6D09-36B3BE810C0D}"/>
              </a:ext>
            </a:extLst>
          </p:cNvPr>
          <p:cNvGrpSpPr>
            <a:grpSpLocks/>
          </p:cNvGrpSpPr>
          <p:nvPr/>
        </p:nvGrpSpPr>
        <p:grpSpPr bwMode="auto">
          <a:xfrm>
            <a:off x="9755188" y="3167063"/>
            <a:ext cx="6351587" cy="5594350"/>
            <a:chOff x="9754422" y="3166421"/>
            <a:chExt cx="6352669" cy="5594521"/>
          </a:xfrm>
        </p:grpSpPr>
        <p:sp>
          <p:nvSpPr>
            <p:cNvPr id="99" name="TextBox 98">
              <a:extLst>
                <a:ext uri="{FF2B5EF4-FFF2-40B4-BE49-F238E27FC236}">
                  <a16:creationId xmlns:a16="http://schemas.microsoft.com/office/drawing/2014/main" id="{79FDBCCE-5FCE-4873-D41E-B60634F0F11B}"/>
                </a:ext>
              </a:extLst>
            </p:cNvPr>
            <p:cNvSpPr txBox="1">
              <a:spLocks noRot="1" noChangeAspect="1" noMove="1" noResize="1" noEditPoints="1" noAdjustHandles="1" noChangeArrowheads="1" noChangeShapeType="1" noTextEdit="1"/>
            </p:cNvSpPr>
            <p:nvPr/>
          </p:nvSpPr>
          <p:spPr>
            <a:xfrm>
              <a:off x="10802621" y="7129726"/>
              <a:ext cx="2753386" cy="1631216"/>
            </a:xfrm>
            <a:prstGeom prst="rect">
              <a:avLst/>
            </a:prstGeom>
            <a:blipFill>
              <a:blip r:embed="rId5"/>
              <a:stretch>
                <a:fillRect t="-3876" b="-7752"/>
              </a:stretch>
            </a:blipFill>
          </p:spPr>
          <p:txBody>
            <a:bodyPr/>
            <a:lstStyle/>
            <a:p>
              <a:pPr>
                <a:defRPr/>
              </a:pPr>
              <a:r>
                <a:rPr lang="en-GB">
                  <a:noFill/>
                </a:rPr>
                <a:t> </a:t>
              </a:r>
            </a:p>
          </p:txBody>
        </p:sp>
        <p:grpSp>
          <p:nvGrpSpPr>
            <p:cNvPr id="15412" name="Group 9">
              <a:extLst>
                <a:ext uri="{FF2B5EF4-FFF2-40B4-BE49-F238E27FC236}">
                  <a16:creationId xmlns:a16="http://schemas.microsoft.com/office/drawing/2014/main" id="{1DF61696-5E65-B929-3631-E1B42675743E}"/>
                </a:ext>
              </a:extLst>
            </p:cNvPr>
            <p:cNvGrpSpPr>
              <a:grpSpLocks/>
            </p:cNvGrpSpPr>
            <p:nvPr/>
          </p:nvGrpSpPr>
          <p:grpSpPr bwMode="auto">
            <a:xfrm>
              <a:off x="9754422" y="3166421"/>
              <a:ext cx="6352669" cy="4371337"/>
              <a:chOff x="10599120" y="2904153"/>
              <a:chExt cx="6352669" cy="4371337"/>
            </a:xfrm>
          </p:grpSpPr>
          <p:grpSp>
            <p:nvGrpSpPr>
              <p:cNvPr id="15413" name="Group 14">
                <a:extLst>
                  <a:ext uri="{FF2B5EF4-FFF2-40B4-BE49-F238E27FC236}">
                    <a16:creationId xmlns:a16="http://schemas.microsoft.com/office/drawing/2014/main" id="{4AAB7BAC-DB21-86B6-6D24-5E0EB74A732C}"/>
                  </a:ext>
                </a:extLst>
              </p:cNvPr>
              <p:cNvGrpSpPr>
                <a:grpSpLocks/>
              </p:cNvGrpSpPr>
              <p:nvPr/>
            </p:nvGrpSpPr>
            <p:grpSpPr bwMode="auto">
              <a:xfrm>
                <a:off x="11530039" y="2906563"/>
                <a:ext cx="2711610" cy="3562596"/>
                <a:chOff x="0" y="0"/>
                <a:chExt cx="2711502" cy="3563776"/>
              </a:xfrm>
            </p:grpSpPr>
            <p:sp>
              <p:nvSpPr>
                <p:cNvPr id="15429" name="AutoShape 15">
                  <a:extLst>
                    <a:ext uri="{FF2B5EF4-FFF2-40B4-BE49-F238E27FC236}">
                      <a16:creationId xmlns:a16="http://schemas.microsoft.com/office/drawing/2014/main" id="{78F45A87-D5AE-DD95-CDA1-45480BB2AAC0}"/>
                    </a:ext>
                  </a:extLst>
                </p:cNvPr>
                <p:cNvSpPr>
                  <a:spLocks/>
                </p:cNvSpPr>
                <p:nvPr/>
              </p:nvSpPr>
              <p:spPr bwMode="auto">
                <a:xfrm>
                  <a:off x="534318" y="0"/>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0" name="AutoShape 16">
                  <a:extLst>
                    <a:ext uri="{FF2B5EF4-FFF2-40B4-BE49-F238E27FC236}">
                      <a16:creationId xmlns:a16="http://schemas.microsoft.com/office/drawing/2014/main" id="{C547B00C-6978-C0C2-D4A2-07FF70C7045E}"/>
                    </a:ext>
                  </a:extLst>
                </p:cNvPr>
                <p:cNvSpPr>
                  <a:spLocks/>
                </p:cNvSpPr>
                <p:nvPr/>
              </p:nvSpPr>
              <p:spPr bwMode="auto">
                <a:xfrm>
                  <a:off x="456201" y="948817"/>
                  <a:ext cx="137693" cy="139234"/>
                </a:xfrm>
                <a:custGeom>
                  <a:avLst/>
                  <a:gdLst>
                    <a:gd name="T0" fmla="*/ 2797699 w 21600"/>
                    <a:gd name="T1" fmla="*/ 2892664 h 21600"/>
                    <a:gd name="T2" fmla="*/ 2797699 w 21600"/>
                    <a:gd name="T3" fmla="*/ 2892664 h 21600"/>
                    <a:gd name="T4" fmla="*/ 2797699 w 21600"/>
                    <a:gd name="T5" fmla="*/ 2892664 h 21600"/>
                    <a:gd name="T6" fmla="*/ 2797699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1" name="AutoShape 17">
                  <a:extLst>
                    <a:ext uri="{FF2B5EF4-FFF2-40B4-BE49-F238E27FC236}">
                      <a16:creationId xmlns:a16="http://schemas.microsoft.com/office/drawing/2014/main" id="{5A50E177-2F9E-955B-EBF0-99917E2AC8FD}"/>
                    </a:ext>
                  </a:extLst>
                </p:cNvPr>
                <p:cNvSpPr>
                  <a:spLocks/>
                </p:cNvSpPr>
                <p:nvPr/>
              </p:nvSpPr>
              <p:spPr bwMode="auto">
                <a:xfrm>
                  <a:off x="272214" y="1593792"/>
                  <a:ext cx="137693" cy="139234"/>
                </a:xfrm>
                <a:custGeom>
                  <a:avLst/>
                  <a:gdLst>
                    <a:gd name="T0" fmla="*/ 2797699 w 21600"/>
                    <a:gd name="T1" fmla="*/ 2892664 h 21600"/>
                    <a:gd name="T2" fmla="*/ 2797699 w 21600"/>
                    <a:gd name="T3" fmla="*/ 2892664 h 21600"/>
                    <a:gd name="T4" fmla="*/ 2797699 w 21600"/>
                    <a:gd name="T5" fmla="*/ 2892664 h 21600"/>
                    <a:gd name="T6" fmla="*/ 2797699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2" name="AutoShape 18">
                  <a:extLst>
                    <a:ext uri="{FF2B5EF4-FFF2-40B4-BE49-F238E27FC236}">
                      <a16:creationId xmlns:a16="http://schemas.microsoft.com/office/drawing/2014/main" id="{C2D96A0A-CA49-9A99-DF92-B1CBFF11CE33}"/>
                    </a:ext>
                  </a:extLst>
                </p:cNvPr>
                <p:cNvSpPr>
                  <a:spLocks/>
                </p:cNvSpPr>
                <p:nvPr/>
              </p:nvSpPr>
              <p:spPr bwMode="auto">
                <a:xfrm>
                  <a:off x="0" y="2144458"/>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3" name="AutoShape 19">
                  <a:extLst>
                    <a:ext uri="{FF2B5EF4-FFF2-40B4-BE49-F238E27FC236}">
                      <a16:creationId xmlns:a16="http://schemas.microsoft.com/office/drawing/2014/main" id="{D3548643-6AFB-FD5B-9447-13755FDD65D7}"/>
                    </a:ext>
                  </a:extLst>
                </p:cNvPr>
                <p:cNvSpPr>
                  <a:spLocks/>
                </p:cNvSpPr>
                <p:nvPr/>
              </p:nvSpPr>
              <p:spPr bwMode="auto">
                <a:xfrm>
                  <a:off x="618868" y="1965901"/>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4" name="AutoShape 20">
                  <a:extLst>
                    <a:ext uri="{FF2B5EF4-FFF2-40B4-BE49-F238E27FC236}">
                      <a16:creationId xmlns:a16="http://schemas.microsoft.com/office/drawing/2014/main" id="{9EEE25C2-AFEB-B6ED-6504-4BA5411A33B7}"/>
                    </a:ext>
                  </a:extLst>
                </p:cNvPr>
                <p:cNvSpPr>
                  <a:spLocks/>
                </p:cNvSpPr>
                <p:nvPr/>
              </p:nvSpPr>
              <p:spPr bwMode="auto">
                <a:xfrm>
                  <a:off x="456201" y="2463465"/>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5" name="AutoShape 21">
                  <a:extLst>
                    <a:ext uri="{FF2B5EF4-FFF2-40B4-BE49-F238E27FC236}">
                      <a16:creationId xmlns:a16="http://schemas.microsoft.com/office/drawing/2014/main" id="{A39DA92A-3D63-98A5-A49B-9E405FD3678B}"/>
                    </a:ext>
                  </a:extLst>
                </p:cNvPr>
                <p:cNvSpPr>
                  <a:spLocks/>
                </p:cNvSpPr>
                <p:nvPr/>
              </p:nvSpPr>
              <p:spPr bwMode="auto">
                <a:xfrm>
                  <a:off x="1414372" y="3076702"/>
                  <a:ext cx="137693" cy="139234"/>
                </a:xfrm>
                <a:custGeom>
                  <a:avLst/>
                  <a:gdLst>
                    <a:gd name="T0" fmla="*/ 2797699 w 21600"/>
                    <a:gd name="T1" fmla="*/ 2892664 h 21600"/>
                    <a:gd name="T2" fmla="*/ 2797699 w 21600"/>
                    <a:gd name="T3" fmla="*/ 2892664 h 21600"/>
                    <a:gd name="T4" fmla="*/ 2797699 w 21600"/>
                    <a:gd name="T5" fmla="*/ 2892664 h 21600"/>
                    <a:gd name="T6" fmla="*/ 2797699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6" name="AutoShape 22">
                  <a:extLst>
                    <a:ext uri="{FF2B5EF4-FFF2-40B4-BE49-F238E27FC236}">
                      <a16:creationId xmlns:a16="http://schemas.microsoft.com/office/drawing/2014/main" id="{EF48C53B-C1BD-6566-C66C-DDA91D19C725}"/>
                    </a:ext>
                  </a:extLst>
                </p:cNvPr>
                <p:cNvSpPr>
                  <a:spLocks/>
                </p:cNvSpPr>
                <p:nvPr/>
              </p:nvSpPr>
              <p:spPr bwMode="auto">
                <a:xfrm>
                  <a:off x="908911" y="2766941"/>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7" name="AutoShape 23">
                  <a:extLst>
                    <a:ext uri="{FF2B5EF4-FFF2-40B4-BE49-F238E27FC236}">
                      <a16:creationId xmlns:a16="http://schemas.microsoft.com/office/drawing/2014/main" id="{E9E4FFEC-27B2-F96A-0C5E-D640A1936EE8}"/>
                    </a:ext>
                  </a:extLst>
                </p:cNvPr>
                <p:cNvSpPr>
                  <a:spLocks/>
                </p:cNvSpPr>
                <p:nvPr/>
              </p:nvSpPr>
              <p:spPr bwMode="auto">
                <a:xfrm>
                  <a:off x="2573808" y="3180877"/>
                  <a:ext cx="137694" cy="139233"/>
                </a:xfrm>
                <a:custGeom>
                  <a:avLst/>
                  <a:gdLst>
                    <a:gd name="T0" fmla="*/ 2797744 w 21600"/>
                    <a:gd name="T1" fmla="*/ 2892624 h 21600"/>
                    <a:gd name="T2" fmla="*/ 2797744 w 21600"/>
                    <a:gd name="T3" fmla="*/ 2892624 h 21600"/>
                    <a:gd name="T4" fmla="*/ 2797744 w 21600"/>
                    <a:gd name="T5" fmla="*/ 2892624 h 21600"/>
                    <a:gd name="T6" fmla="*/ 2797744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8" name="AutoShape 24">
                  <a:extLst>
                    <a:ext uri="{FF2B5EF4-FFF2-40B4-BE49-F238E27FC236}">
                      <a16:creationId xmlns:a16="http://schemas.microsoft.com/office/drawing/2014/main" id="{721B852B-42DD-09F9-4AEE-58661CDD929A}"/>
                    </a:ext>
                  </a:extLst>
                </p:cNvPr>
                <p:cNvSpPr>
                  <a:spLocks/>
                </p:cNvSpPr>
                <p:nvPr/>
              </p:nvSpPr>
              <p:spPr bwMode="auto">
                <a:xfrm>
                  <a:off x="2067509" y="2766941"/>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39" name="AutoShape 25">
                  <a:extLst>
                    <a:ext uri="{FF2B5EF4-FFF2-40B4-BE49-F238E27FC236}">
                      <a16:creationId xmlns:a16="http://schemas.microsoft.com/office/drawing/2014/main" id="{E8F955A6-647A-2F19-8547-528E183AD923}"/>
                    </a:ext>
                  </a:extLst>
                </p:cNvPr>
                <p:cNvSpPr>
                  <a:spLocks/>
                </p:cNvSpPr>
                <p:nvPr/>
              </p:nvSpPr>
              <p:spPr bwMode="auto">
                <a:xfrm>
                  <a:off x="1208879" y="1965901"/>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40" name="AutoShape 26">
                  <a:extLst>
                    <a:ext uri="{FF2B5EF4-FFF2-40B4-BE49-F238E27FC236}">
                      <a16:creationId xmlns:a16="http://schemas.microsoft.com/office/drawing/2014/main" id="{3EFC43DF-7F0D-1C36-DCBE-E3DBE28D515C}"/>
                    </a:ext>
                  </a:extLst>
                </p:cNvPr>
                <p:cNvSpPr>
                  <a:spLocks/>
                </p:cNvSpPr>
                <p:nvPr/>
              </p:nvSpPr>
              <p:spPr bwMode="auto">
                <a:xfrm>
                  <a:off x="1960087" y="3424542"/>
                  <a:ext cx="137693" cy="139234"/>
                </a:xfrm>
                <a:custGeom>
                  <a:avLst/>
                  <a:gdLst>
                    <a:gd name="T0" fmla="*/ 2797699 w 21600"/>
                    <a:gd name="T1" fmla="*/ 2892664 h 21600"/>
                    <a:gd name="T2" fmla="*/ 2797699 w 21600"/>
                    <a:gd name="T3" fmla="*/ 2892664 h 21600"/>
                    <a:gd name="T4" fmla="*/ 2797699 w 21600"/>
                    <a:gd name="T5" fmla="*/ 2892664 h 21600"/>
                    <a:gd name="T6" fmla="*/ 2797699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41" name="AutoShape 27">
                  <a:extLst>
                    <a:ext uri="{FF2B5EF4-FFF2-40B4-BE49-F238E27FC236}">
                      <a16:creationId xmlns:a16="http://schemas.microsoft.com/office/drawing/2014/main" id="{59C95033-8E93-9B89-AC1A-81692BD6CBFC}"/>
                    </a:ext>
                  </a:extLst>
                </p:cNvPr>
                <p:cNvSpPr>
                  <a:spLocks/>
                </p:cNvSpPr>
                <p:nvPr/>
              </p:nvSpPr>
              <p:spPr bwMode="auto">
                <a:xfrm>
                  <a:off x="1820475" y="828675"/>
                  <a:ext cx="137694" cy="139234"/>
                </a:xfrm>
                <a:custGeom>
                  <a:avLst/>
                  <a:gdLst>
                    <a:gd name="T0" fmla="*/ 2797744 w 21600"/>
                    <a:gd name="T1" fmla="*/ 2892664 h 21600"/>
                    <a:gd name="T2" fmla="*/ 2797744 w 21600"/>
                    <a:gd name="T3" fmla="*/ 2892664 h 21600"/>
                    <a:gd name="T4" fmla="*/ 2797744 w 21600"/>
                    <a:gd name="T5" fmla="*/ 2892664 h 21600"/>
                    <a:gd name="T6" fmla="*/ 2797744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42" name="AutoShape 28">
                  <a:extLst>
                    <a:ext uri="{FF2B5EF4-FFF2-40B4-BE49-F238E27FC236}">
                      <a16:creationId xmlns:a16="http://schemas.microsoft.com/office/drawing/2014/main" id="{240BFD8F-71D6-5B72-09A9-258A904BE805}"/>
                    </a:ext>
                  </a:extLst>
                </p:cNvPr>
                <p:cNvSpPr>
                  <a:spLocks/>
                </p:cNvSpPr>
                <p:nvPr/>
              </p:nvSpPr>
              <p:spPr bwMode="auto">
                <a:xfrm>
                  <a:off x="2184511" y="1593792"/>
                  <a:ext cx="137694" cy="139234"/>
                </a:xfrm>
                <a:custGeom>
                  <a:avLst/>
                  <a:gdLst>
                    <a:gd name="T0" fmla="*/ 2797744 w 21600"/>
                    <a:gd name="T1" fmla="*/ 2892664 h 21600"/>
                    <a:gd name="T2" fmla="*/ 2797744 w 21600"/>
                    <a:gd name="T3" fmla="*/ 2892664 h 21600"/>
                    <a:gd name="T4" fmla="*/ 2797744 w 21600"/>
                    <a:gd name="T5" fmla="*/ 2892664 h 21600"/>
                    <a:gd name="T6" fmla="*/ 2797744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43" name="AutoShape 29">
                  <a:extLst>
                    <a:ext uri="{FF2B5EF4-FFF2-40B4-BE49-F238E27FC236}">
                      <a16:creationId xmlns:a16="http://schemas.microsoft.com/office/drawing/2014/main" id="{D1AE85AE-57D7-CBF2-D41F-CD152932E2D9}"/>
                    </a:ext>
                  </a:extLst>
                </p:cNvPr>
                <p:cNvSpPr>
                  <a:spLocks/>
                </p:cNvSpPr>
                <p:nvPr/>
              </p:nvSpPr>
              <p:spPr bwMode="auto">
                <a:xfrm>
                  <a:off x="2503412" y="2227324"/>
                  <a:ext cx="137693" cy="139234"/>
                </a:xfrm>
                <a:custGeom>
                  <a:avLst/>
                  <a:gdLst>
                    <a:gd name="T0" fmla="*/ 2797699 w 21600"/>
                    <a:gd name="T1" fmla="*/ 2892664 h 21600"/>
                    <a:gd name="T2" fmla="*/ 2797699 w 21600"/>
                    <a:gd name="T3" fmla="*/ 2892664 h 21600"/>
                    <a:gd name="T4" fmla="*/ 2797699 w 21600"/>
                    <a:gd name="T5" fmla="*/ 2892664 h 21600"/>
                    <a:gd name="T6" fmla="*/ 2797699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44" name="AutoShape 30">
                  <a:extLst>
                    <a:ext uri="{FF2B5EF4-FFF2-40B4-BE49-F238E27FC236}">
                      <a16:creationId xmlns:a16="http://schemas.microsoft.com/office/drawing/2014/main" id="{F3D0A4C6-8B0C-F72E-D73A-71E3067B3825}"/>
                    </a:ext>
                  </a:extLst>
                </p:cNvPr>
                <p:cNvSpPr>
                  <a:spLocks/>
                </p:cNvSpPr>
                <p:nvPr/>
              </p:nvSpPr>
              <p:spPr bwMode="auto">
                <a:xfrm>
                  <a:off x="1337174" y="577695"/>
                  <a:ext cx="137693" cy="139234"/>
                </a:xfrm>
                <a:custGeom>
                  <a:avLst/>
                  <a:gdLst>
                    <a:gd name="T0" fmla="*/ 2797699 w 21600"/>
                    <a:gd name="T1" fmla="*/ 2892664 h 21600"/>
                    <a:gd name="T2" fmla="*/ 2797699 w 21600"/>
                    <a:gd name="T3" fmla="*/ 2892664 h 21600"/>
                    <a:gd name="T4" fmla="*/ 2797699 w 21600"/>
                    <a:gd name="T5" fmla="*/ 2892664 h 21600"/>
                    <a:gd name="T6" fmla="*/ 2797699 w 21600"/>
                    <a:gd name="T7" fmla="*/ 28926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45" name="AutoShape 31">
                  <a:extLst>
                    <a:ext uri="{FF2B5EF4-FFF2-40B4-BE49-F238E27FC236}">
                      <a16:creationId xmlns:a16="http://schemas.microsoft.com/office/drawing/2014/main" id="{B7A6A6B8-9F1E-89BF-5223-2EA05E015705}"/>
                    </a:ext>
                  </a:extLst>
                </p:cNvPr>
                <p:cNvSpPr>
                  <a:spLocks/>
                </p:cNvSpPr>
                <p:nvPr/>
              </p:nvSpPr>
              <p:spPr bwMode="auto">
                <a:xfrm>
                  <a:off x="1597700" y="2144458"/>
                  <a:ext cx="137693" cy="139233"/>
                </a:xfrm>
                <a:custGeom>
                  <a:avLst/>
                  <a:gdLst>
                    <a:gd name="T0" fmla="*/ 2797699 w 21600"/>
                    <a:gd name="T1" fmla="*/ 2892624 h 21600"/>
                    <a:gd name="T2" fmla="*/ 2797699 w 21600"/>
                    <a:gd name="T3" fmla="*/ 2892624 h 21600"/>
                    <a:gd name="T4" fmla="*/ 2797699 w 21600"/>
                    <a:gd name="T5" fmla="*/ 2892624 h 21600"/>
                    <a:gd name="T6" fmla="*/ 2797699 w 21600"/>
                    <a:gd name="T7" fmla="*/ 28926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600" y="21600"/>
                      </a:lnTo>
                      <a:lnTo>
                        <a:pt x="0" y="21600"/>
                      </a:lnTo>
                      <a:lnTo>
                        <a:pt x="108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grpSp>
          <p:sp>
            <p:nvSpPr>
              <p:cNvPr id="15414" name="Line 35">
                <a:extLst>
                  <a:ext uri="{FF2B5EF4-FFF2-40B4-BE49-F238E27FC236}">
                    <a16:creationId xmlns:a16="http://schemas.microsoft.com/office/drawing/2014/main" id="{CCE2222F-1D1F-11A9-EBB8-37C91D5CA38E}"/>
                  </a:ext>
                </a:extLst>
              </p:cNvPr>
              <p:cNvSpPr>
                <a:spLocks noChangeShapeType="1"/>
              </p:cNvSpPr>
              <p:nvPr/>
            </p:nvSpPr>
            <p:spPr bwMode="auto">
              <a:xfrm flipH="1">
                <a:off x="13024012" y="4178739"/>
                <a:ext cx="2950797" cy="787717"/>
              </a:xfrm>
              <a:prstGeom prst="line">
                <a:avLst/>
              </a:prstGeom>
              <a:noFill/>
              <a:ln w="254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15" name="Line 40">
                <a:extLst>
                  <a:ext uri="{FF2B5EF4-FFF2-40B4-BE49-F238E27FC236}">
                    <a16:creationId xmlns:a16="http://schemas.microsoft.com/office/drawing/2014/main" id="{965CA43E-F3B6-0FE8-123C-165C70ED4A59}"/>
                  </a:ext>
                </a:extLst>
              </p:cNvPr>
              <p:cNvSpPr>
                <a:spLocks noChangeShapeType="1"/>
              </p:cNvSpPr>
              <p:nvPr/>
            </p:nvSpPr>
            <p:spPr bwMode="auto">
              <a:xfrm flipH="1">
                <a:off x="13024013" y="3470853"/>
                <a:ext cx="2504291" cy="1458361"/>
              </a:xfrm>
              <a:prstGeom prst="line">
                <a:avLst/>
              </a:prstGeom>
              <a:noFill/>
              <a:ln w="25400">
                <a:solidFill>
                  <a:srgbClr val="00B0F0"/>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34" name="Stern mit 5 Zacken 121">
                <a:extLst>
                  <a:ext uri="{FF2B5EF4-FFF2-40B4-BE49-F238E27FC236}">
                    <a16:creationId xmlns:a16="http://schemas.microsoft.com/office/drawing/2014/main" id="{11F729A2-2755-7952-9853-429DC1007D6B}"/>
                  </a:ext>
                </a:extLst>
              </p:cNvPr>
              <p:cNvSpPr/>
              <p:nvPr/>
            </p:nvSpPr>
            <p:spPr>
              <a:xfrm>
                <a:off x="15849876" y="3902721"/>
                <a:ext cx="217525" cy="25559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GB"/>
              </a:p>
            </p:txBody>
          </p:sp>
          <p:sp>
            <p:nvSpPr>
              <p:cNvPr id="136" name="Stern mit 5 Zacken 121">
                <a:extLst>
                  <a:ext uri="{FF2B5EF4-FFF2-40B4-BE49-F238E27FC236}">
                    <a16:creationId xmlns:a16="http://schemas.microsoft.com/office/drawing/2014/main" id="{799F92AC-9DF1-04E6-6F26-471411AE9EE7}"/>
                  </a:ext>
                </a:extLst>
              </p:cNvPr>
              <p:cNvSpPr/>
              <p:nvPr/>
            </p:nvSpPr>
            <p:spPr>
              <a:xfrm>
                <a:off x="15988013" y="4063064"/>
                <a:ext cx="217524" cy="25559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GB"/>
              </a:p>
            </p:txBody>
          </p:sp>
          <p:sp>
            <p:nvSpPr>
              <p:cNvPr id="137" name="Stern mit 5 Zacken 121">
                <a:extLst>
                  <a:ext uri="{FF2B5EF4-FFF2-40B4-BE49-F238E27FC236}">
                    <a16:creationId xmlns:a16="http://schemas.microsoft.com/office/drawing/2014/main" id="{F55FAD1A-59BA-E450-61EB-7092178236ED}"/>
                  </a:ext>
                </a:extLst>
              </p:cNvPr>
              <p:cNvSpPr/>
              <p:nvPr/>
            </p:nvSpPr>
            <p:spPr>
              <a:xfrm>
                <a:off x="15772076" y="4128153"/>
                <a:ext cx="217524" cy="25559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GB"/>
              </a:p>
            </p:txBody>
          </p:sp>
          <p:sp>
            <p:nvSpPr>
              <p:cNvPr id="138" name="Stern mit 5 Zacken 63">
                <a:extLst>
                  <a:ext uri="{FF2B5EF4-FFF2-40B4-BE49-F238E27FC236}">
                    <a16:creationId xmlns:a16="http://schemas.microsoft.com/office/drawing/2014/main" id="{6FDFFBFB-1F9C-703E-5050-E04211FE670F}"/>
                  </a:ext>
                </a:extLst>
              </p:cNvPr>
              <p:cNvSpPr/>
              <p:nvPr/>
            </p:nvSpPr>
            <p:spPr>
              <a:xfrm>
                <a:off x="15397362" y="3331203"/>
                <a:ext cx="231814" cy="244482"/>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GB"/>
              </a:p>
            </p:txBody>
          </p:sp>
          <p:sp>
            <p:nvSpPr>
              <p:cNvPr id="15420" name="TextBox 138">
                <a:extLst>
                  <a:ext uri="{FF2B5EF4-FFF2-40B4-BE49-F238E27FC236}">
                    <a16:creationId xmlns:a16="http://schemas.microsoft.com/office/drawing/2014/main" id="{4A801882-7C51-D10C-A766-77DF60458345}"/>
                  </a:ext>
                </a:extLst>
              </p:cNvPr>
              <p:cNvSpPr txBox="1">
                <a:spLocks noChangeArrowheads="1"/>
              </p:cNvSpPr>
              <p:nvPr/>
            </p:nvSpPr>
            <p:spPr bwMode="auto">
              <a:xfrm>
                <a:off x="14874410" y="2904153"/>
                <a:ext cx="1100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a:solidFill>
                      <a:schemeClr val="accent1"/>
                    </a:solidFill>
                    <a:latin typeface="Times New Roman" panose="02020603050405020304" pitchFamily="18" charset="0"/>
                    <a:cs typeface="Times New Roman" panose="02020603050405020304" pitchFamily="18" charset="0"/>
                  </a:rPr>
                  <a:t>model</a:t>
                </a:r>
              </a:p>
            </p:txBody>
          </p:sp>
          <p:sp>
            <p:nvSpPr>
              <p:cNvPr id="15421" name="TextBox 139">
                <a:extLst>
                  <a:ext uri="{FF2B5EF4-FFF2-40B4-BE49-F238E27FC236}">
                    <a16:creationId xmlns:a16="http://schemas.microsoft.com/office/drawing/2014/main" id="{580FDF8D-7491-BBE2-C67C-982EAB6F7BD2}"/>
                  </a:ext>
                </a:extLst>
              </p:cNvPr>
              <p:cNvSpPr txBox="1">
                <a:spLocks noChangeArrowheads="1"/>
              </p:cNvSpPr>
              <p:nvPr/>
            </p:nvSpPr>
            <p:spPr bwMode="auto">
              <a:xfrm>
                <a:off x="16255766" y="3927443"/>
                <a:ext cx="6960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a:solidFill>
                      <a:srgbClr val="FF0000"/>
                    </a:solidFill>
                    <a:latin typeface="Times New Roman" panose="02020603050405020304" pitchFamily="18" charset="0"/>
                    <a:cs typeface="Times New Roman" panose="02020603050405020304" pitchFamily="18" charset="0"/>
                  </a:rPr>
                  <a:t>data</a:t>
                </a:r>
              </a:p>
            </p:txBody>
          </p:sp>
          <p:sp>
            <p:nvSpPr>
              <p:cNvPr id="141" name="Textfeld 77">
                <a:extLst>
                  <a:ext uri="{FF2B5EF4-FFF2-40B4-BE49-F238E27FC236}">
                    <a16:creationId xmlns:a16="http://schemas.microsoft.com/office/drawing/2014/main" id="{DC2C69E4-B51E-3CDC-F2C3-76510B5BA5A6}"/>
                  </a:ext>
                </a:extLst>
              </p:cNvPr>
              <p:cNvSpPr txBox="1">
                <a:spLocks noRot="1" noChangeAspect="1" noMove="1" noResize="1" noEditPoints="1" noAdjustHandles="1" noChangeArrowheads="1" noChangeShapeType="1" noTextEdit="1"/>
              </p:cNvSpPr>
              <p:nvPr/>
            </p:nvSpPr>
            <p:spPr>
              <a:xfrm>
                <a:off x="13548269" y="3538288"/>
                <a:ext cx="1249060" cy="461665"/>
              </a:xfrm>
              <a:prstGeom prst="rect">
                <a:avLst/>
              </a:prstGeom>
              <a:blipFill>
                <a:blip r:embed="rId6"/>
                <a:stretch>
                  <a:fillRect l="-2020" b="-18919"/>
                </a:stretch>
              </a:blipFill>
            </p:spPr>
            <p:txBody>
              <a:bodyPr/>
              <a:lstStyle/>
              <a:p>
                <a:pPr>
                  <a:defRPr/>
                </a:pPr>
                <a:r>
                  <a:rPr lang="en-GB">
                    <a:noFill/>
                  </a:rPr>
                  <a:t> </a:t>
                </a:r>
              </a:p>
            </p:txBody>
          </p:sp>
          <p:sp>
            <p:nvSpPr>
              <p:cNvPr id="142" name="Textfeld 77">
                <a:extLst>
                  <a:ext uri="{FF2B5EF4-FFF2-40B4-BE49-F238E27FC236}">
                    <a16:creationId xmlns:a16="http://schemas.microsoft.com/office/drawing/2014/main" id="{1574839D-7D79-B236-1908-725577C84C6F}"/>
                  </a:ext>
                </a:extLst>
              </p:cNvPr>
              <p:cNvSpPr txBox="1">
                <a:spLocks noRot="1" noChangeAspect="1" noMove="1" noResize="1" noEditPoints="1" noAdjustHandles="1" noChangeArrowheads="1" noChangeShapeType="1" noTextEdit="1"/>
              </p:cNvSpPr>
              <p:nvPr/>
            </p:nvSpPr>
            <p:spPr>
              <a:xfrm>
                <a:off x="14971790" y="4787801"/>
                <a:ext cx="1030474" cy="461665"/>
              </a:xfrm>
              <a:prstGeom prst="rect">
                <a:avLst/>
              </a:prstGeom>
              <a:blipFill>
                <a:blip r:embed="rId7"/>
                <a:stretch>
                  <a:fillRect b="-10811"/>
                </a:stretch>
              </a:blipFill>
            </p:spPr>
            <p:txBody>
              <a:bodyPr/>
              <a:lstStyle/>
              <a:p>
                <a:pPr>
                  <a:defRPr/>
                </a:pPr>
                <a:r>
                  <a:rPr lang="en-GB">
                    <a:noFill/>
                  </a:rPr>
                  <a:t> </a:t>
                </a:r>
              </a:p>
            </p:txBody>
          </p:sp>
          <p:cxnSp>
            <p:nvCxnSpPr>
              <p:cNvPr id="143" name="Gerade Verbindung mit Pfeil 30">
                <a:extLst>
                  <a:ext uri="{FF2B5EF4-FFF2-40B4-BE49-F238E27FC236}">
                    <a16:creationId xmlns:a16="http://schemas.microsoft.com/office/drawing/2014/main" id="{B46A909E-A9E6-184C-1B83-C215CCAA6743}"/>
                  </a:ext>
                </a:extLst>
              </p:cNvPr>
              <p:cNvCxnSpPr>
                <a:cxnSpLocks/>
              </p:cNvCxnSpPr>
              <p:nvPr/>
            </p:nvCxnSpPr>
            <p:spPr>
              <a:xfrm flipH="1" flipV="1">
                <a:off x="12983951" y="3045444"/>
                <a:ext cx="12702" cy="366565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Gerade Verbindung mit Pfeil 29">
                <a:extLst>
                  <a:ext uri="{FF2B5EF4-FFF2-40B4-BE49-F238E27FC236}">
                    <a16:creationId xmlns:a16="http://schemas.microsoft.com/office/drawing/2014/main" id="{651897C2-F4C4-E262-C2C4-CD686CB90B97}"/>
                  </a:ext>
                </a:extLst>
              </p:cNvPr>
              <p:cNvCxnSpPr/>
              <p:nvPr/>
            </p:nvCxnSpPr>
            <p:spPr>
              <a:xfrm>
                <a:off x="10808706" y="4983842"/>
                <a:ext cx="4217118" cy="11112"/>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AutoShape 31">
                <a:extLst>
                  <a:ext uri="{FF2B5EF4-FFF2-40B4-BE49-F238E27FC236}">
                    <a16:creationId xmlns:a16="http://schemas.microsoft.com/office/drawing/2014/main" id="{761A5DA1-9F65-FD01-6045-559683C7F2E4}"/>
                  </a:ext>
                </a:extLst>
              </p:cNvPr>
              <p:cNvSpPr>
                <a:spLocks/>
              </p:cNvSpPr>
              <p:nvPr/>
            </p:nvSpPr>
            <p:spPr bwMode="auto">
              <a:xfrm>
                <a:off x="12914089" y="4872713"/>
                <a:ext cx="177830" cy="153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600" y="21600"/>
                    </a:lnTo>
                    <a:lnTo>
                      <a:pt x="0" y="21600"/>
                    </a:lnTo>
                    <a:close/>
                  </a:path>
                </a:pathLst>
              </a:custGeom>
              <a:noFill/>
              <a:ln>
                <a:solidFill>
                  <a:schemeClr val="bg2">
                    <a:lumMod val="10000"/>
                  </a:schemeClr>
                </a:solidFill>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defRPr/>
                </a:pPr>
                <a:endParaRPr lang="en-US" altLang="en-US" sz="3200">
                  <a:solidFill>
                    <a:srgbClr val="FFFFFF"/>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48" name="Bogen 40">
                <a:extLst>
                  <a:ext uri="{FF2B5EF4-FFF2-40B4-BE49-F238E27FC236}">
                    <a16:creationId xmlns:a16="http://schemas.microsoft.com/office/drawing/2014/main" id="{9E9DFBC9-F6CD-EE7E-4E58-76AB7F1F9E23}"/>
                  </a:ext>
                </a:extLst>
              </p:cNvPr>
              <p:cNvSpPr>
                <a:spLocks noChangeAspect="1"/>
              </p:cNvSpPr>
              <p:nvPr/>
            </p:nvSpPr>
            <p:spPr>
              <a:xfrm>
                <a:off x="10599120" y="3213724"/>
                <a:ext cx="3442286" cy="3851393"/>
              </a:xfrm>
              <a:prstGeom prst="arc">
                <a:avLst>
                  <a:gd name="adj1" fmla="val 20093085"/>
                  <a:gd name="adj2" fmla="val 21337111"/>
                </a:avLst>
              </a:prstGeom>
              <a:ln w="15875">
                <a:solidFill>
                  <a:schemeClr val="bg2">
                    <a:lumMod val="10000"/>
                  </a:schemeClr>
                </a:solidFill>
                <a:prstDash val="sysDash"/>
                <a:headEnd type="triangle" w="med" len="med"/>
                <a:tailEnd type="none" w="med" len="med"/>
              </a:ln>
            </p:spPr>
            <p:style>
              <a:lnRef idx="1">
                <a:schemeClr val="dk1"/>
              </a:lnRef>
              <a:fillRef idx="0">
                <a:schemeClr val="dk1"/>
              </a:fillRef>
              <a:effectRef idx="0">
                <a:schemeClr val="dk1"/>
              </a:effectRef>
              <a:fontRef idx="minor">
                <a:schemeClr val="tx1"/>
              </a:fontRef>
            </p:style>
            <p:txBody>
              <a:bodyPr anchor="ctr"/>
              <a:lstStyle/>
              <a:p>
                <a:pPr algn="ctr" eaLnBrk="1">
                  <a:defRPr/>
                </a:pPr>
                <a:endParaRPr lang="en-GB"/>
              </a:p>
            </p:txBody>
          </p:sp>
          <p:sp>
            <p:nvSpPr>
              <p:cNvPr id="149" name="Bogen 40">
                <a:extLst>
                  <a:ext uri="{FF2B5EF4-FFF2-40B4-BE49-F238E27FC236}">
                    <a16:creationId xmlns:a16="http://schemas.microsoft.com/office/drawing/2014/main" id="{0685AC41-319F-D2EB-CEC8-4DAE61520F5F}"/>
                  </a:ext>
                </a:extLst>
              </p:cNvPr>
              <p:cNvSpPr>
                <a:spLocks noChangeAspect="1"/>
              </p:cNvSpPr>
              <p:nvPr/>
            </p:nvSpPr>
            <p:spPr>
              <a:xfrm>
                <a:off x="10992887" y="3423281"/>
                <a:ext cx="3442286" cy="3852981"/>
              </a:xfrm>
              <a:prstGeom prst="arc">
                <a:avLst>
                  <a:gd name="adj1" fmla="val 20093085"/>
                  <a:gd name="adj2" fmla="val 20874739"/>
                </a:avLst>
              </a:prstGeom>
              <a:ln w="15875">
                <a:solidFill>
                  <a:schemeClr val="bg2">
                    <a:lumMod val="10000"/>
                  </a:schemeClr>
                </a:solidFill>
                <a:prstDash val="solid"/>
                <a:headEnd type="triangle" w="med" len="med"/>
                <a:tailEnd type="none" w="med" len="med"/>
              </a:ln>
            </p:spPr>
            <p:style>
              <a:lnRef idx="1">
                <a:schemeClr val="dk1"/>
              </a:lnRef>
              <a:fillRef idx="0">
                <a:schemeClr val="dk1"/>
              </a:fillRef>
              <a:effectRef idx="0">
                <a:schemeClr val="dk1"/>
              </a:effectRef>
              <a:fontRef idx="minor">
                <a:schemeClr val="tx1"/>
              </a:fontRef>
            </p:style>
            <p:txBody>
              <a:bodyPr anchor="ctr"/>
              <a:lstStyle/>
              <a:p>
                <a:pPr algn="ctr" eaLnBrk="1">
                  <a:defRPr/>
                </a:pPr>
                <a:endParaRPr lang="en-GB"/>
              </a:p>
            </p:txBody>
          </p:sp>
        </p:grpSp>
      </p:grpSp>
      <p:grpSp>
        <p:nvGrpSpPr>
          <p:cNvPr id="15367" name="Group 21">
            <a:extLst>
              <a:ext uri="{FF2B5EF4-FFF2-40B4-BE49-F238E27FC236}">
                <a16:creationId xmlns:a16="http://schemas.microsoft.com/office/drawing/2014/main" id="{EBECF1BB-88FC-FF18-2451-3B9CE89C60A2}"/>
              </a:ext>
            </a:extLst>
          </p:cNvPr>
          <p:cNvGrpSpPr>
            <a:grpSpLocks/>
          </p:cNvGrpSpPr>
          <p:nvPr/>
        </p:nvGrpSpPr>
        <p:grpSpPr bwMode="auto">
          <a:xfrm>
            <a:off x="993775" y="1841500"/>
            <a:ext cx="7920038" cy="7343775"/>
            <a:chOff x="993121" y="1840780"/>
            <a:chExt cx="7921177" cy="7345264"/>
          </a:xfrm>
        </p:grpSpPr>
        <p:sp>
          <p:nvSpPr>
            <p:cNvPr id="15399" name="Text Box 12">
              <a:extLst>
                <a:ext uri="{FF2B5EF4-FFF2-40B4-BE49-F238E27FC236}">
                  <a16:creationId xmlns:a16="http://schemas.microsoft.com/office/drawing/2014/main" id="{1F4C6DEA-9A63-DBC8-6D3F-2F23DF1596DF}"/>
                </a:ext>
              </a:extLst>
            </p:cNvPr>
            <p:cNvSpPr txBox="1">
              <a:spLocks/>
            </p:cNvSpPr>
            <p:nvPr/>
          </p:nvSpPr>
          <p:spPr bwMode="auto">
            <a:xfrm>
              <a:off x="3212619" y="8668519"/>
              <a:ext cx="2843212"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sz="30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One time window</a:t>
              </a:r>
            </a:p>
          </p:txBody>
        </p:sp>
        <p:grpSp>
          <p:nvGrpSpPr>
            <p:cNvPr id="15400" name="Group 18">
              <a:extLst>
                <a:ext uri="{FF2B5EF4-FFF2-40B4-BE49-F238E27FC236}">
                  <a16:creationId xmlns:a16="http://schemas.microsoft.com/office/drawing/2014/main" id="{FBDF741F-312C-B128-EA3C-E75C624D4435}"/>
                </a:ext>
              </a:extLst>
            </p:cNvPr>
            <p:cNvGrpSpPr>
              <a:grpSpLocks/>
            </p:cNvGrpSpPr>
            <p:nvPr/>
          </p:nvGrpSpPr>
          <p:grpSpPr bwMode="auto">
            <a:xfrm>
              <a:off x="993121" y="1840780"/>
              <a:ext cx="7921177" cy="6646384"/>
              <a:chOff x="993121" y="1840780"/>
              <a:chExt cx="7921177" cy="6646384"/>
            </a:xfrm>
          </p:grpSpPr>
          <p:pic>
            <p:nvPicPr>
              <p:cNvPr id="15401" name="Picture 2" descr="A picture containing timeline&#10;&#10;Description automatically generated">
                <a:extLst>
                  <a:ext uri="{FF2B5EF4-FFF2-40B4-BE49-F238E27FC236}">
                    <a16:creationId xmlns:a16="http://schemas.microsoft.com/office/drawing/2014/main" id="{DD52454D-B7EA-1318-8290-9D9EE10570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973" t="7213" r="7217" b="7330"/>
              <a:stretch>
                <a:fillRect/>
              </a:stretch>
            </p:blipFill>
            <p:spPr bwMode="auto">
              <a:xfrm>
                <a:off x="2593136" y="2709385"/>
                <a:ext cx="6321162" cy="472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6" descr="A picture containing diagram&#10;&#10;Description automatically generated">
                <a:extLst>
                  <a:ext uri="{FF2B5EF4-FFF2-40B4-BE49-F238E27FC236}">
                    <a16:creationId xmlns:a16="http://schemas.microsoft.com/office/drawing/2014/main" id="{DCAEE6D1-6B87-7B33-FED4-320C085C4D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600" t="7010" r="7364" b="7915"/>
              <a:stretch>
                <a:fillRect/>
              </a:stretch>
            </p:blipFill>
            <p:spPr bwMode="auto">
              <a:xfrm>
                <a:off x="2330633" y="3165825"/>
                <a:ext cx="6184441" cy="46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15" descr="Calendar&#10;&#10;Description automatically generated with medium confidence">
                <a:extLst>
                  <a:ext uri="{FF2B5EF4-FFF2-40B4-BE49-F238E27FC236}">
                    <a16:creationId xmlns:a16="http://schemas.microsoft.com/office/drawing/2014/main" id="{A5645D77-3507-B2F9-FB53-DA85050EB7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179" t="7010" r="7613" b="8026"/>
              <a:stretch>
                <a:fillRect/>
              </a:stretch>
            </p:blipFill>
            <p:spPr bwMode="auto">
              <a:xfrm>
                <a:off x="1657350" y="3709904"/>
                <a:ext cx="6322437" cy="472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4" name="Line 54">
                <a:extLst>
                  <a:ext uri="{FF2B5EF4-FFF2-40B4-BE49-F238E27FC236}">
                    <a16:creationId xmlns:a16="http://schemas.microsoft.com/office/drawing/2014/main" id="{ECA78375-DDEF-C2B8-89C0-D2EE80B7780A}"/>
                  </a:ext>
                </a:extLst>
              </p:cNvPr>
              <p:cNvSpPr>
                <a:spLocks noChangeShapeType="1"/>
              </p:cNvSpPr>
              <p:nvPr/>
            </p:nvSpPr>
            <p:spPr bwMode="auto">
              <a:xfrm flipV="1">
                <a:off x="1016000" y="2276475"/>
                <a:ext cx="1282700" cy="15240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GB"/>
              </a:p>
            </p:txBody>
          </p:sp>
          <p:sp>
            <p:nvSpPr>
              <p:cNvPr id="15405" name="Text Box 55">
                <a:extLst>
                  <a:ext uri="{FF2B5EF4-FFF2-40B4-BE49-F238E27FC236}">
                    <a16:creationId xmlns:a16="http://schemas.microsoft.com/office/drawing/2014/main" id="{2CA5230F-B4CD-F6B1-64BA-264C0221DB1E}"/>
                  </a:ext>
                </a:extLst>
              </p:cNvPr>
              <p:cNvSpPr txBox="1">
                <a:spLocks/>
              </p:cNvSpPr>
              <p:nvPr/>
            </p:nvSpPr>
            <p:spPr bwMode="auto">
              <a:xfrm rot="-2963923">
                <a:off x="346215" y="2558256"/>
                <a:ext cx="1885950"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Channels</a:t>
                </a:r>
              </a:p>
            </p:txBody>
          </p:sp>
          <p:sp>
            <p:nvSpPr>
              <p:cNvPr id="15406" name="Text Box 51">
                <a:extLst>
                  <a:ext uri="{FF2B5EF4-FFF2-40B4-BE49-F238E27FC236}">
                    <a16:creationId xmlns:a16="http://schemas.microsoft.com/office/drawing/2014/main" id="{FF7B1AB2-2F90-D31E-6E0E-356F509C4ABB}"/>
                  </a:ext>
                </a:extLst>
              </p:cNvPr>
              <p:cNvSpPr txBox="1">
                <a:spLocks/>
              </p:cNvSpPr>
              <p:nvPr/>
            </p:nvSpPr>
            <p:spPr bwMode="auto">
              <a:xfrm>
                <a:off x="2247041" y="2271870"/>
                <a:ext cx="412835" cy="592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N</a:t>
                </a:r>
              </a:p>
            </p:txBody>
          </p:sp>
          <p:sp>
            <p:nvSpPr>
              <p:cNvPr id="15407" name="Text Box 52">
                <a:extLst>
                  <a:ext uri="{FF2B5EF4-FFF2-40B4-BE49-F238E27FC236}">
                    <a16:creationId xmlns:a16="http://schemas.microsoft.com/office/drawing/2014/main" id="{668CE927-3C16-9563-E242-2441D1555A83}"/>
                  </a:ext>
                </a:extLst>
              </p:cNvPr>
              <p:cNvSpPr txBox="1">
                <a:spLocks/>
              </p:cNvSpPr>
              <p:nvPr/>
            </p:nvSpPr>
            <p:spPr bwMode="auto">
              <a:xfrm>
                <a:off x="1775465" y="2841868"/>
                <a:ext cx="412767" cy="592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E</a:t>
                </a:r>
              </a:p>
            </p:txBody>
          </p:sp>
          <p:sp>
            <p:nvSpPr>
              <p:cNvPr id="15408" name="Text Box 53">
                <a:extLst>
                  <a:ext uri="{FF2B5EF4-FFF2-40B4-BE49-F238E27FC236}">
                    <a16:creationId xmlns:a16="http://schemas.microsoft.com/office/drawing/2014/main" id="{2D70AFDE-A646-0F1D-35D1-6FCC3388F0C1}"/>
                  </a:ext>
                </a:extLst>
              </p:cNvPr>
              <p:cNvSpPr txBox="1">
                <a:spLocks/>
              </p:cNvSpPr>
              <p:nvPr/>
            </p:nvSpPr>
            <p:spPr bwMode="auto">
              <a:xfrm>
                <a:off x="1250194" y="3442291"/>
                <a:ext cx="412767" cy="592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Z</a:t>
                </a:r>
              </a:p>
            </p:txBody>
          </p:sp>
          <p:sp>
            <p:nvSpPr>
              <p:cNvPr id="3130" name="Rectangle 58">
                <a:extLst>
                  <a:ext uri="{FF2B5EF4-FFF2-40B4-BE49-F238E27FC236}">
                    <a16:creationId xmlns:a16="http://schemas.microsoft.com/office/drawing/2014/main" id="{870AF78B-F02F-E249-3827-60197A5D3FF3}"/>
                  </a:ext>
                </a:extLst>
              </p:cNvPr>
              <p:cNvSpPr>
                <a:spLocks/>
              </p:cNvSpPr>
              <p:nvPr/>
            </p:nvSpPr>
            <p:spPr bwMode="auto">
              <a:xfrm>
                <a:off x="4313061" y="3442893"/>
                <a:ext cx="766872" cy="5044509"/>
              </a:xfrm>
              <a:prstGeom prst="rect">
                <a:avLst/>
              </a:prstGeom>
              <a:solidFill>
                <a:srgbClr val="00B050">
                  <a:alpha val="18826"/>
                </a:srgbClr>
              </a:solidFill>
              <a:ln w="50800" cap="flat" cmpd="sng">
                <a:solidFill>
                  <a:srgbClr val="00B050"/>
                </a:solidFill>
                <a:prstDash val="solid"/>
                <a:miter lim="400000"/>
                <a:headEnd type="none" w="med" len="med"/>
                <a:tailEnd type="none" w="med" len="med"/>
              </a:ln>
              <a:effectLst/>
            </p:spPr>
            <p:txBody>
              <a:bodyPr lIns="50800" tIns="50800" rIns="50800" bIns="50800" anchor="ctr"/>
              <a:lstStyle>
                <a:lvl1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8255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1828800" algn="ctr" defTabSz="82550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defRPr/>
                </a:pPr>
                <a:endParaRPr lang="en-US" altLang="en-US" sz="3200">
                  <a:ln>
                    <a:solidFill>
                      <a:srgbClr val="FF0000"/>
                    </a:solidFill>
                  </a:ln>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151" name="TextBox 150">
                <a:extLst>
                  <a:ext uri="{FF2B5EF4-FFF2-40B4-BE49-F238E27FC236}">
                    <a16:creationId xmlns:a16="http://schemas.microsoft.com/office/drawing/2014/main" id="{8D2E9B88-5B6A-5AE4-EC36-0D18E4463EC5}"/>
                  </a:ext>
                </a:extLst>
              </p:cNvPr>
              <p:cNvSpPr txBox="1"/>
              <p:nvPr/>
            </p:nvSpPr>
            <p:spPr>
              <a:xfrm>
                <a:off x="2680877" y="1840780"/>
                <a:ext cx="5942867" cy="584318"/>
              </a:xfrm>
              <a:prstGeom prst="rect">
                <a:avLst/>
              </a:prstGeom>
              <a:noFill/>
            </p:spPr>
            <p:txBody>
              <a:bodyPr wrap="none">
                <a:spAutoFit/>
              </a:bodyPr>
              <a:lstStyle/>
              <a:p>
                <a:pPr algn="ctr" eaLnBrk="1">
                  <a:defRPr/>
                </a:pPr>
                <a:r>
                  <a:rPr lang="en-GB" sz="3200" dirty="0">
                    <a:solidFill>
                      <a:schemeClr val="bg2">
                        <a:lumMod val="10000"/>
                      </a:schemeClr>
                    </a:solidFill>
                    <a:latin typeface="Times New Roman" panose="02020603050405020304" pitchFamily="18" charset="0"/>
                    <a:cs typeface="Times New Roman" panose="02020603050405020304" pitchFamily="18" charset="0"/>
                  </a:rPr>
                  <a:t>Three-component </a:t>
                </a:r>
                <a:r>
                  <a:rPr lang="en-GB" sz="3200" b="1" dirty="0">
                    <a:solidFill>
                      <a:schemeClr val="bg2">
                        <a:lumMod val="10000"/>
                      </a:schemeClr>
                    </a:solidFill>
                    <a:latin typeface="Times New Roman" panose="02020603050405020304" pitchFamily="18" charset="0"/>
                    <a:cs typeface="Times New Roman" panose="02020603050405020304" pitchFamily="18" charset="0"/>
                  </a:rPr>
                  <a:t>array</a:t>
                </a:r>
                <a:r>
                  <a:rPr lang="en-GB" sz="3200" dirty="0">
                    <a:solidFill>
                      <a:schemeClr val="bg2">
                        <a:lumMod val="10000"/>
                      </a:schemeClr>
                    </a:solidFill>
                    <a:latin typeface="Times New Roman" panose="02020603050405020304" pitchFamily="18" charset="0"/>
                    <a:cs typeface="Times New Roman" panose="02020603050405020304" pitchFamily="18" charset="0"/>
                  </a:rPr>
                  <a:t> noise data</a:t>
                </a:r>
              </a:p>
            </p:txBody>
          </p:sp>
        </p:grpSp>
      </p:grpSp>
      <p:grpSp>
        <p:nvGrpSpPr>
          <p:cNvPr id="20" name="Group 19">
            <a:extLst>
              <a:ext uri="{FF2B5EF4-FFF2-40B4-BE49-F238E27FC236}">
                <a16:creationId xmlns:a16="http://schemas.microsoft.com/office/drawing/2014/main" id="{4D50EEDA-046B-AB73-5EAB-454652C64D2B}"/>
              </a:ext>
            </a:extLst>
          </p:cNvPr>
          <p:cNvGrpSpPr>
            <a:grpSpLocks/>
          </p:cNvGrpSpPr>
          <p:nvPr/>
        </p:nvGrpSpPr>
        <p:grpSpPr bwMode="auto">
          <a:xfrm>
            <a:off x="17272000" y="9290050"/>
            <a:ext cx="4238625" cy="2887663"/>
            <a:chOff x="17271214" y="9289544"/>
            <a:chExt cx="4239081" cy="2888527"/>
          </a:xfrm>
        </p:grpSpPr>
        <p:sp>
          <p:nvSpPr>
            <p:cNvPr id="15397" name="Right Brace 3">
              <a:extLst>
                <a:ext uri="{FF2B5EF4-FFF2-40B4-BE49-F238E27FC236}">
                  <a16:creationId xmlns:a16="http://schemas.microsoft.com/office/drawing/2014/main" id="{9CBF5276-1217-2822-E20E-3E01EA0A50A1}"/>
                </a:ext>
              </a:extLst>
            </p:cNvPr>
            <p:cNvSpPr>
              <a:spLocks/>
            </p:cNvSpPr>
            <p:nvPr/>
          </p:nvSpPr>
          <p:spPr bwMode="auto">
            <a:xfrm rot="5400000">
              <a:off x="18712712" y="7848046"/>
              <a:ext cx="1356085" cy="4239081"/>
            </a:xfrm>
            <a:prstGeom prst="rightBrace">
              <a:avLst>
                <a:gd name="adj1" fmla="val 53127"/>
                <a:gd name="adj2" fmla="val 50000"/>
              </a:avLst>
            </a:prstGeom>
            <a:noFill/>
            <a:ln w="50800" algn="ctr">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endParaRPr lang="en-GB" altLang="en-US"/>
            </a:p>
          </p:txBody>
        </p:sp>
        <p:sp>
          <p:nvSpPr>
            <p:cNvPr id="95" name="TextBox 94">
              <a:extLst>
                <a:ext uri="{FF2B5EF4-FFF2-40B4-BE49-F238E27FC236}">
                  <a16:creationId xmlns:a16="http://schemas.microsoft.com/office/drawing/2014/main" id="{C293CD83-A672-FA28-E9D9-FA5C079A2D54}"/>
                </a:ext>
              </a:extLst>
            </p:cNvPr>
            <p:cNvSpPr txBox="1"/>
            <p:nvPr/>
          </p:nvSpPr>
          <p:spPr>
            <a:xfrm>
              <a:off x="17271214" y="10793357"/>
              <a:ext cx="4239081" cy="1384714"/>
            </a:xfrm>
            <a:prstGeom prst="rect">
              <a:avLst/>
            </a:prstGeom>
            <a:solidFill>
              <a:srgbClr val="92D050"/>
            </a:solidFill>
            <a:ln>
              <a:solidFill>
                <a:schemeClr val="tx1"/>
              </a:solidFill>
            </a:ln>
          </p:spPr>
          <p:txBody>
            <a:bodyPr>
              <a:spAutoFit/>
            </a:bodyPr>
            <a:lstStyle/>
            <a:p>
              <a:pPr marL="285750" indent="-285750" algn="ctr" eaLnBrk="1">
                <a:buFont typeface="Arial" panose="020B0604020202020204" pitchFamily="34" charset="0"/>
                <a:buChar char="•"/>
                <a:defRPr/>
              </a:pPr>
              <a:r>
                <a:rPr lang="en-US" sz="2800" dirty="0">
                  <a:solidFill>
                    <a:schemeClr val="bg2">
                      <a:lumMod val="10000"/>
                    </a:schemeClr>
                  </a:solidFill>
                  <a:latin typeface="Times New Roman" panose="02020603050405020304" pitchFamily="18" charset="0"/>
                  <a:cs typeface="Times New Roman" panose="02020603050405020304" pitchFamily="18" charset="0"/>
                </a:rPr>
                <a:t>Dispersion curves</a:t>
              </a:r>
            </a:p>
            <a:p>
              <a:pPr marL="285750" indent="-285750" algn="ctr" eaLnBrk="1">
                <a:buFont typeface="Arial" panose="020B0604020202020204" pitchFamily="34" charset="0"/>
                <a:buChar char="•"/>
                <a:defRPr/>
              </a:pPr>
              <a:r>
                <a:rPr lang="en-US" sz="2800" b="1" dirty="0">
                  <a:solidFill>
                    <a:schemeClr val="bg2">
                      <a:lumMod val="10000"/>
                    </a:schemeClr>
                  </a:solidFill>
                  <a:latin typeface="Times New Roman" panose="02020603050405020304" pitchFamily="18" charset="0"/>
                  <a:cs typeface="Times New Roman" panose="02020603050405020304" pitchFamily="18" charset="0"/>
                </a:rPr>
                <a:t>Anisotropy</a:t>
              </a:r>
            </a:p>
            <a:p>
              <a:pPr marL="285750" indent="-285750" algn="ctr" eaLnBrk="1">
                <a:buFont typeface="Arial" panose="020B0604020202020204" pitchFamily="34" charset="0"/>
                <a:buChar char="•"/>
                <a:defRPr/>
              </a:pPr>
              <a:r>
                <a:rPr lang="en-US" sz="2800" dirty="0">
                  <a:solidFill>
                    <a:schemeClr val="bg2">
                      <a:lumMod val="10000"/>
                    </a:schemeClr>
                  </a:solidFill>
                  <a:latin typeface="Times New Roman" panose="02020603050405020304" pitchFamily="18" charset="0"/>
                  <a:cs typeface="Times New Roman" panose="02020603050405020304" pitchFamily="18" charset="0"/>
                </a:rPr>
                <a:t>Wavefield composition</a:t>
              </a:r>
            </a:p>
          </p:txBody>
        </p:sp>
      </p:grpSp>
      <p:sp>
        <p:nvSpPr>
          <p:cNvPr id="8" name="TextBox 7">
            <a:extLst>
              <a:ext uri="{FF2B5EF4-FFF2-40B4-BE49-F238E27FC236}">
                <a16:creationId xmlns:a16="http://schemas.microsoft.com/office/drawing/2014/main" id="{19B0CCC9-9CE2-1492-3F6F-C83D9C0BDD10}"/>
              </a:ext>
            </a:extLst>
          </p:cNvPr>
          <p:cNvSpPr txBox="1">
            <a:spLocks noRot="1" noChangeAspect="1" noMove="1" noResize="1" noEditPoints="1" noAdjustHandles="1" noChangeArrowheads="1" noChangeShapeType="1" noTextEdit="1"/>
          </p:cNvSpPr>
          <p:nvPr/>
        </p:nvSpPr>
        <p:spPr>
          <a:xfrm>
            <a:off x="810494" y="10839382"/>
            <a:ext cx="5975334" cy="730136"/>
          </a:xfrm>
          <a:prstGeom prst="rect">
            <a:avLst/>
          </a:prstGeom>
          <a:blipFill>
            <a:blip r:embed="rId11"/>
            <a:stretch>
              <a:fillRect b="-23729"/>
            </a:stretch>
          </a:blipFill>
        </p:spPr>
        <p:txBody>
          <a:bodyPr/>
          <a:lstStyle/>
          <a:p>
            <a:pPr>
              <a:defRPr/>
            </a:pPr>
            <a:r>
              <a:rPr lang="en-GB">
                <a:noFill/>
              </a:rPr>
              <a:t> </a:t>
            </a:r>
          </a:p>
        </p:txBody>
      </p:sp>
      <p:pic>
        <p:nvPicPr>
          <p:cNvPr id="15370" name="Picture 91">
            <a:extLst>
              <a:ext uri="{FF2B5EF4-FFF2-40B4-BE49-F238E27FC236}">
                <a16:creationId xmlns:a16="http://schemas.microsoft.com/office/drawing/2014/main" id="{42E35B43-1E8C-BB19-3918-E088791AF7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80663" y="4763"/>
            <a:ext cx="13033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Box 92">
            <a:extLst>
              <a:ext uri="{FF2B5EF4-FFF2-40B4-BE49-F238E27FC236}">
                <a16:creationId xmlns:a16="http://schemas.microsoft.com/office/drawing/2014/main" id="{53F37864-BBCE-37BB-686B-CA08D2AC6D6A}"/>
              </a:ext>
            </a:extLst>
          </p:cNvPr>
          <p:cNvSpPr txBox="1"/>
          <p:nvPr/>
        </p:nvSpPr>
        <p:spPr>
          <a:xfrm>
            <a:off x="1892300" y="9972675"/>
            <a:ext cx="3448050" cy="585788"/>
          </a:xfrm>
          <a:prstGeom prst="rect">
            <a:avLst/>
          </a:prstGeom>
          <a:noFill/>
        </p:spPr>
        <p:txBody>
          <a:bodyPr wrap="none">
            <a:spAutoFit/>
          </a:bodyPr>
          <a:lstStyle/>
          <a:p>
            <a:pPr algn="ctr" eaLnBrk="1">
              <a:defRPr/>
            </a:pPr>
            <a:r>
              <a:rPr lang="en-GB" sz="3200" b="1" dirty="0">
                <a:solidFill>
                  <a:schemeClr val="bg2">
                    <a:lumMod val="10000"/>
                  </a:schemeClr>
                </a:solidFill>
                <a:latin typeface="Times New Roman" panose="02020603050405020304" pitchFamily="18" charset="0"/>
                <a:cs typeface="Times New Roman" panose="02020603050405020304" pitchFamily="18" charset="0"/>
              </a:rPr>
              <a:t>Anisotropy Curve</a:t>
            </a:r>
            <a:endParaRPr lang="en-GB" sz="32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5EF18619-89F5-894D-9724-148B3F4D48BD}"/>
              </a:ext>
            </a:extLst>
          </p:cNvPr>
          <p:cNvSpPr txBox="1"/>
          <p:nvPr/>
        </p:nvSpPr>
        <p:spPr>
          <a:xfrm>
            <a:off x="2273300" y="13254038"/>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grpSp>
        <p:nvGrpSpPr>
          <p:cNvPr id="2" name="Group 1">
            <a:extLst>
              <a:ext uri="{FF2B5EF4-FFF2-40B4-BE49-F238E27FC236}">
                <a16:creationId xmlns:a16="http://schemas.microsoft.com/office/drawing/2014/main" id="{3C4F143C-8D17-744E-8268-714A512C8913}"/>
              </a:ext>
            </a:extLst>
          </p:cNvPr>
          <p:cNvGrpSpPr>
            <a:grpSpLocks/>
          </p:cNvGrpSpPr>
          <p:nvPr/>
        </p:nvGrpSpPr>
        <p:grpSpPr bwMode="auto">
          <a:xfrm>
            <a:off x="16371888" y="1398588"/>
            <a:ext cx="7794625" cy="7781925"/>
            <a:chOff x="16372468" y="1399033"/>
            <a:chExt cx="7794463" cy="7781162"/>
          </a:xfrm>
        </p:grpSpPr>
        <p:grpSp>
          <p:nvGrpSpPr>
            <p:cNvPr id="15374" name="Group 17">
              <a:extLst>
                <a:ext uri="{FF2B5EF4-FFF2-40B4-BE49-F238E27FC236}">
                  <a16:creationId xmlns:a16="http://schemas.microsoft.com/office/drawing/2014/main" id="{7731AC65-701C-4143-F277-C57090EB5F6D}"/>
                </a:ext>
              </a:extLst>
            </p:cNvPr>
            <p:cNvGrpSpPr>
              <a:grpSpLocks/>
            </p:cNvGrpSpPr>
            <p:nvPr/>
          </p:nvGrpSpPr>
          <p:grpSpPr bwMode="auto">
            <a:xfrm>
              <a:off x="16372468" y="1399033"/>
              <a:ext cx="6708888" cy="7781162"/>
              <a:chOff x="16372468" y="1399033"/>
              <a:chExt cx="6708888" cy="7781162"/>
            </a:xfrm>
          </p:grpSpPr>
          <p:grpSp>
            <p:nvGrpSpPr>
              <p:cNvPr id="15376" name="Group 16">
                <a:extLst>
                  <a:ext uri="{FF2B5EF4-FFF2-40B4-BE49-F238E27FC236}">
                    <a16:creationId xmlns:a16="http://schemas.microsoft.com/office/drawing/2014/main" id="{C7DC29D5-7C19-7163-DA5F-47D0F8BCA0B9}"/>
                  </a:ext>
                </a:extLst>
              </p:cNvPr>
              <p:cNvGrpSpPr>
                <a:grpSpLocks/>
              </p:cNvGrpSpPr>
              <p:nvPr/>
            </p:nvGrpSpPr>
            <p:grpSpPr bwMode="auto">
              <a:xfrm>
                <a:off x="16372468" y="1399033"/>
                <a:ext cx="6708888" cy="6523688"/>
                <a:chOff x="16372468" y="1399033"/>
                <a:chExt cx="6708888" cy="6523688"/>
              </a:xfrm>
            </p:grpSpPr>
            <p:grpSp>
              <p:nvGrpSpPr>
                <p:cNvPr id="15382" name="Group 67">
                  <a:extLst>
                    <a:ext uri="{FF2B5EF4-FFF2-40B4-BE49-F238E27FC236}">
                      <a16:creationId xmlns:a16="http://schemas.microsoft.com/office/drawing/2014/main" id="{67B4CFAE-F9E6-FDD0-2016-B57A1465E90E}"/>
                    </a:ext>
                  </a:extLst>
                </p:cNvPr>
                <p:cNvGrpSpPr>
                  <a:grpSpLocks/>
                </p:cNvGrpSpPr>
                <p:nvPr/>
              </p:nvGrpSpPr>
              <p:grpSpPr bwMode="auto">
                <a:xfrm>
                  <a:off x="16372468" y="1399033"/>
                  <a:ext cx="6708888" cy="6523688"/>
                  <a:chOff x="8775284" y="1341820"/>
                  <a:chExt cx="3355815" cy="3822299"/>
                </a:xfrm>
              </p:grpSpPr>
              <p:pic>
                <p:nvPicPr>
                  <p:cNvPr id="15386" name="Picture 68" descr="Graphical user interface&#10;&#10;Description automatically generated">
                    <a:extLst>
                      <a:ext uri="{FF2B5EF4-FFF2-40B4-BE49-F238E27FC236}">
                        <a16:creationId xmlns:a16="http://schemas.microsoft.com/office/drawing/2014/main" id="{510F8517-2DAA-DA3C-F3B0-CB1AEF9C8D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97440" y="1525794"/>
                    <a:ext cx="3190002" cy="347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69">
                    <a:extLst>
                      <a:ext uri="{FF2B5EF4-FFF2-40B4-BE49-F238E27FC236}">
                        <a16:creationId xmlns:a16="http://schemas.microsoft.com/office/drawing/2014/main" id="{EF13399D-272C-8408-F4F8-4A7F9C96A902}"/>
                      </a:ext>
                    </a:extLst>
                  </p:cNvPr>
                  <p:cNvSpPr txBox="1"/>
                  <p:nvPr/>
                </p:nvSpPr>
                <p:spPr>
                  <a:xfrm>
                    <a:off x="9242984" y="1916586"/>
                    <a:ext cx="603484" cy="234371"/>
                  </a:xfrm>
                  <a:prstGeom prst="rect">
                    <a:avLst/>
                  </a:prstGeom>
                  <a:solidFill>
                    <a:schemeClr val="bg1"/>
                  </a:solidFill>
                  <a:ln>
                    <a:solidFill>
                      <a:schemeClr val="tx1"/>
                    </a:solidFill>
                  </a:ln>
                </p:spPr>
                <p:txBody>
                  <a:bodyPr wrap="none">
                    <a:spAutoFit/>
                  </a:bodyPr>
                  <a:lstStyle/>
                  <a:p>
                    <a:pPr algn="ctr" eaLnBrk="1">
                      <a:defRPr/>
                    </a:pPr>
                    <a:r>
                      <a:rPr lang="en-US" sz="2000" dirty="0">
                        <a:solidFill>
                          <a:schemeClr val="bg2">
                            <a:lumMod val="10000"/>
                          </a:schemeClr>
                        </a:solidFill>
                        <a:latin typeface="Times New Roman" panose="02020603050405020304" pitchFamily="18" charset="0"/>
                        <a:cs typeface="Times New Roman" panose="02020603050405020304" pitchFamily="18" charset="0"/>
                      </a:rPr>
                      <a:t>amplitude</a:t>
                    </a:r>
                  </a:p>
                </p:txBody>
              </p:sp>
              <p:sp>
                <p:nvSpPr>
                  <p:cNvPr id="71" name="TextBox 70">
                    <a:extLst>
                      <a:ext uri="{FF2B5EF4-FFF2-40B4-BE49-F238E27FC236}">
                        <a16:creationId xmlns:a16="http://schemas.microsoft.com/office/drawing/2014/main" id="{9D67C937-7E8B-F116-DB53-DE6151561179}"/>
                      </a:ext>
                    </a:extLst>
                  </p:cNvPr>
                  <p:cNvSpPr txBox="1"/>
                  <p:nvPr/>
                </p:nvSpPr>
                <p:spPr>
                  <a:xfrm>
                    <a:off x="9246160" y="3560900"/>
                    <a:ext cx="695595" cy="235300"/>
                  </a:xfrm>
                  <a:prstGeom prst="rect">
                    <a:avLst/>
                  </a:prstGeom>
                  <a:solidFill>
                    <a:schemeClr val="bg1"/>
                  </a:solidFill>
                  <a:ln>
                    <a:solidFill>
                      <a:schemeClr val="tx1"/>
                    </a:solidFill>
                  </a:ln>
                </p:spPr>
                <p:txBody>
                  <a:bodyPr wrap="none">
                    <a:spAutoFit/>
                  </a:bodyPr>
                  <a:lstStyle/>
                  <a:p>
                    <a:pPr algn="ctr" eaLnBrk="1">
                      <a:defRPr/>
                    </a:pPr>
                    <a:r>
                      <a:rPr lang="en-US" sz="2000" dirty="0" err="1">
                        <a:solidFill>
                          <a:schemeClr val="bg2">
                            <a:lumMod val="10000"/>
                          </a:schemeClr>
                        </a:solidFill>
                        <a:latin typeface="Times New Roman" panose="02020603050405020304" pitchFamily="18" charset="0"/>
                        <a:cs typeface="Times New Roman" panose="02020603050405020304" pitchFamily="18" charset="0"/>
                      </a:rPr>
                      <a:t>polarisation</a:t>
                    </a:r>
                    <a:endParaRPr lang="en-US" sz="2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389" name="TextBox 71">
                    <a:extLst>
                      <a:ext uri="{FF2B5EF4-FFF2-40B4-BE49-F238E27FC236}">
                        <a16:creationId xmlns:a16="http://schemas.microsoft.com/office/drawing/2014/main" id="{5876892B-6C54-E8CC-AFF7-8EF1DB757706}"/>
                      </a:ext>
                    </a:extLst>
                  </p:cNvPr>
                  <p:cNvSpPr txBox="1">
                    <a:spLocks noChangeArrowheads="1"/>
                  </p:cNvSpPr>
                  <p:nvPr/>
                </p:nvSpPr>
                <p:spPr bwMode="auto">
                  <a:xfrm>
                    <a:off x="9743727" y="4887120"/>
                    <a:ext cx="1344792" cy="276999"/>
                  </a:xfrm>
                  <a:prstGeom prst="rect">
                    <a:avLst/>
                  </a:prstGeom>
                  <a:solidFill>
                    <a:schemeClr val="bg1"/>
                  </a:solidFill>
                  <a:ln w="9525">
                    <a:solidFill>
                      <a:schemeClr val="bg1"/>
                    </a:solidFill>
                    <a:miter lim="800000"/>
                    <a:headEnd/>
                    <a:tailEnd/>
                  </a:ln>
                </p:spPr>
                <p:txBody>
                  <a:bodyPr wrap="none">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sz="1200"/>
                      <a:t>azimuth in degree</a:t>
                    </a:r>
                  </a:p>
                </p:txBody>
              </p:sp>
              <p:sp>
                <p:nvSpPr>
                  <p:cNvPr id="15390" name="TextBox 72">
                    <a:extLst>
                      <a:ext uri="{FF2B5EF4-FFF2-40B4-BE49-F238E27FC236}">
                        <a16:creationId xmlns:a16="http://schemas.microsoft.com/office/drawing/2014/main" id="{1FBA391F-233B-A06E-274D-3029A76CFFDB}"/>
                      </a:ext>
                    </a:extLst>
                  </p:cNvPr>
                  <p:cNvSpPr txBox="1">
                    <a:spLocks noChangeArrowheads="1"/>
                  </p:cNvSpPr>
                  <p:nvPr/>
                </p:nvSpPr>
                <p:spPr bwMode="auto">
                  <a:xfrm>
                    <a:off x="9761360" y="3207658"/>
                    <a:ext cx="1309526" cy="276999"/>
                  </a:xfrm>
                  <a:prstGeom prst="rect">
                    <a:avLst/>
                  </a:prstGeom>
                  <a:solidFill>
                    <a:schemeClr val="bg1"/>
                  </a:solidFill>
                  <a:ln w="9525">
                    <a:solidFill>
                      <a:schemeClr val="bg1"/>
                    </a:solidFill>
                    <a:miter lim="800000"/>
                    <a:headEnd/>
                    <a:tailEnd/>
                  </a:ln>
                </p:spPr>
                <p:txBody>
                  <a:bodyPr wrap="none">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sz="1200"/>
                      <a:t>azimuth in degree</a:t>
                    </a:r>
                  </a:p>
                </p:txBody>
              </p:sp>
              <p:sp>
                <p:nvSpPr>
                  <p:cNvPr id="15391" name="TextBox 73">
                    <a:extLst>
                      <a:ext uri="{FF2B5EF4-FFF2-40B4-BE49-F238E27FC236}">
                        <a16:creationId xmlns:a16="http://schemas.microsoft.com/office/drawing/2014/main" id="{426AD434-BEE7-23F0-D126-91407B6727F3}"/>
                      </a:ext>
                    </a:extLst>
                  </p:cNvPr>
                  <p:cNvSpPr txBox="1">
                    <a:spLocks noChangeArrowheads="1"/>
                  </p:cNvSpPr>
                  <p:nvPr/>
                </p:nvSpPr>
                <p:spPr bwMode="auto">
                  <a:xfrm rot="-5400000">
                    <a:off x="8164786" y="4023627"/>
                    <a:ext cx="1507785" cy="276999"/>
                  </a:xfrm>
                  <a:prstGeom prst="rect">
                    <a:avLst/>
                  </a:prstGeom>
                  <a:solidFill>
                    <a:schemeClr val="bg1"/>
                  </a:solidFill>
                  <a:ln w="9525">
                    <a:solidFill>
                      <a:schemeClr val="bg1"/>
                    </a:solidFill>
                    <a:miter lim="800000"/>
                    <a:headEnd/>
                    <a:tailEnd/>
                  </a:ln>
                </p:spPr>
                <p:txBody>
                  <a:bodyPr wrap="none">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sz="1200"/>
                      <a:t>wavenumber in km</a:t>
                    </a:r>
                    <a:r>
                      <a:rPr lang="en-US" altLang="en-US" sz="1200" baseline="30000"/>
                      <a:t>-1</a:t>
                    </a:r>
                  </a:p>
                </p:txBody>
              </p:sp>
              <p:sp>
                <p:nvSpPr>
                  <p:cNvPr id="15392" name="TextBox 74">
                    <a:extLst>
                      <a:ext uri="{FF2B5EF4-FFF2-40B4-BE49-F238E27FC236}">
                        <a16:creationId xmlns:a16="http://schemas.microsoft.com/office/drawing/2014/main" id="{21C70912-A0A7-08C7-1163-4B0DDF9416A9}"/>
                      </a:ext>
                    </a:extLst>
                  </p:cNvPr>
                  <p:cNvSpPr txBox="1">
                    <a:spLocks noChangeArrowheads="1"/>
                  </p:cNvSpPr>
                  <p:nvPr/>
                </p:nvSpPr>
                <p:spPr bwMode="auto">
                  <a:xfrm rot="-5400000">
                    <a:off x="8164786" y="2358002"/>
                    <a:ext cx="1507785" cy="276999"/>
                  </a:xfrm>
                  <a:prstGeom prst="rect">
                    <a:avLst/>
                  </a:prstGeom>
                  <a:solidFill>
                    <a:schemeClr val="bg1"/>
                  </a:solidFill>
                  <a:ln w="9525">
                    <a:solidFill>
                      <a:schemeClr val="bg1"/>
                    </a:solidFill>
                    <a:miter lim="800000"/>
                    <a:headEnd/>
                    <a:tailEnd/>
                  </a:ln>
                </p:spPr>
                <p:txBody>
                  <a:bodyPr wrap="none">
                    <a:spAutoFit/>
                  </a:bodyPr>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r>
                      <a:rPr lang="en-US" altLang="en-US" sz="1200"/>
                      <a:t>wavenumber in km</a:t>
                    </a:r>
                    <a:r>
                      <a:rPr lang="en-US" altLang="en-US" sz="1200" baseline="30000"/>
                      <a:t>-1</a:t>
                    </a:r>
                  </a:p>
                </p:txBody>
              </p:sp>
              <p:sp>
                <p:nvSpPr>
                  <p:cNvPr id="78" name="TextBox 77">
                    <a:extLst>
                      <a:ext uri="{FF2B5EF4-FFF2-40B4-BE49-F238E27FC236}">
                        <a16:creationId xmlns:a16="http://schemas.microsoft.com/office/drawing/2014/main" id="{B7C3B5A8-9A38-E37D-9989-02D412793AC8}"/>
                      </a:ext>
                    </a:extLst>
                  </p:cNvPr>
                  <p:cNvSpPr txBox="1"/>
                  <p:nvPr/>
                </p:nvSpPr>
                <p:spPr>
                  <a:xfrm>
                    <a:off x="10302257" y="4195189"/>
                    <a:ext cx="238217" cy="414799"/>
                  </a:xfrm>
                  <a:prstGeom prst="rect">
                    <a:avLst/>
                  </a:prstGeom>
                  <a:noFill/>
                </p:spPr>
                <p:txBody>
                  <a:bodyPr wrap="none">
                    <a:spAutoFit/>
                  </a:bodyPr>
                  <a:lstStyle/>
                  <a:p>
                    <a:pPr algn="ctr" eaLnBrk="1">
                      <a:defRPr/>
                    </a:pP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80" name="Oval 79">
                    <a:extLst>
                      <a:ext uri="{FF2B5EF4-FFF2-40B4-BE49-F238E27FC236}">
                        <a16:creationId xmlns:a16="http://schemas.microsoft.com/office/drawing/2014/main" id="{BAC9F18B-1F0F-34B1-8B9F-7B310ACCF29D}"/>
                      </a:ext>
                    </a:extLst>
                  </p:cNvPr>
                  <p:cNvSpPr/>
                  <p:nvPr/>
                </p:nvSpPr>
                <p:spPr>
                  <a:xfrm>
                    <a:off x="8886452" y="1563170"/>
                    <a:ext cx="288243" cy="2715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US"/>
                  </a:p>
                </p:txBody>
              </p:sp>
              <p:sp>
                <p:nvSpPr>
                  <p:cNvPr id="81" name="Oval 80">
                    <a:extLst>
                      <a:ext uri="{FF2B5EF4-FFF2-40B4-BE49-F238E27FC236}">
                        <a16:creationId xmlns:a16="http://schemas.microsoft.com/office/drawing/2014/main" id="{02F81087-73CF-D921-4D4B-9B30AE9D55FF}"/>
                      </a:ext>
                    </a:extLst>
                  </p:cNvPr>
                  <p:cNvSpPr/>
                  <p:nvPr/>
                </p:nvSpPr>
                <p:spPr>
                  <a:xfrm>
                    <a:off x="8936478" y="3247476"/>
                    <a:ext cx="287449" cy="2715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US"/>
                  </a:p>
                </p:txBody>
              </p:sp>
              <p:sp>
                <p:nvSpPr>
                  <p:cNvPr id="82" name="TextBox 81">
                    <a:extLst>
                      <a:ext uri="{FF2B5EF4-FFF2-40B4-BE49-F238E27FC236}">
                        <a16:creationId xmlns:a16="http://schemas.microsoft.com/office/drawing/2014/main" id="{2193BA45-D36E-C695-525B-400328CE7A62}"/>
                      </a:ext>
                    </a:extLst>
                  </p:cNvPr>
                  <p:cNvSpPr txBox="1"/>
                  <p:nvPr/>
                </p:nvSpPr>
                <p:spPr>
                  <a:xfrm>
                    <a:off x="8775284" y="1341820"/>
                    <a:ext cx="3355689" cy="414799"/>
                  </a:xfrm>
                  <a:prstGeom prst="rect">
                    <a:avLst/>
                  </a:prstGeom>
                  <a:noFill/>
                </p:spPr>
                <p:txBody>
                  <a:bodyPr wrap="none">
                    <a:spAutoFit/>
                  </a:bodyPr>
                  <a:lstStyle/>
                  <a:p>
                    <a:pPr algn="ctr" eaLnBrk="1">
                      <a:defRPr/>
                    </a:pPr>
                    <a:r>
                      <a:rPr lang="en-GB" sz="4000" b="1" dirty="0">
                        <a:solidFill>
                          <a:schemeClr val="bg2">
                            <a:lumMod val="10000"/>
                          </a:schemeClr>
                        </a:solidFill>
                        <a:latin typeface="Times New Roman" panose="02020603050405020304" pitchFamily="18" charset="0"/>
                        <a:cs typeface="Times New Roman" panose="02020603050405020304" pitchFamily="18" charset="0"/>
                      </a:rPr>
                      <a:t>Match</a:t>
                    </a:r>
                    <a:r>
                      <a:rPr lang="en-GB" sz="4000" dirty="0">
                        <a:solidFill>
                          <a:schemeClr val="bg2">
                            <a:lumMod val="10000"/>
                          </a:schemeClr>
                        </a:solidFill>
                        <a:latin typeface="Times New Roman" panose="02020603050405020304" pitchFamily="18" charset="0"/>
                        <a:cs typeface="Times New Roman" panose="02020603050405020304" pitchFamily="18" charset="0"/>
                      </a:rPr>
                      <a:t> between data and model</a:t>
                    </a:r>
                  </a:p>
                </p:txBody>
              </p:sp>
            </p:grpSp>
            <p:sp>
              <p:nvSpPr>
                <p:cNvPr id="84" name="TextBox 83">
                  <a:extLst>
                    <a:ext uri="{FF2B5EF4-FFF2-40B4-BE49-F238E27FC236}">
                      <a16:creationId xmlns:a16="http://schemas.microsoft.com/office/drawing/2014/main" id="{FB002CF4-0D01-CACC-4BFA-C064E14F4743}"/>
                    </a:ext>
                  </a:extLst>
                </p:cNvPr>
                <p:cNvSpPr txBox="1"/>
                <p:nvPr/>
              </p:nvSpPr>
              <p:spPr>
                <a:xfrm>
                  <a:off x="19395005" y="3435595"/>
                  <a:ext cx="476240" cy="706369"/>
                </a:xfrm>
                <a:prstGeom prst="rect">
                  <a:avLst/>
                </a:prstGeom>
                <a:noFill/>
              </p:spPr>
              <p:txBody>
                <a:bodyPr wrap="none">
                  <a:spAutoFit/>
                </a:bodyPr>
                <a:lstStyle/>
                <a:p>
                  <a:pPr algn="ctr" eaLnBrk="1">
                    <a:defRPr/>
                  </a:pP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85" name="TextBox 84">
                  <a:extLst>
                    <a:ext uri="{FF2B5EF4-FFF2-40B4-BE49-F238E27FC236}">
                      <a16:creationId xmlns:a16="http://schemas.microsoft.com/office/drawing/2014/main" id="{3A6EB8A0-115D-A890-2DDA-7462E218BBE0}"/>
                    </a:ext>
                  </a:extLst>
                </p:cNvPr>
                <p:cNvSpPr txBox="1"/>
                <p:nvPr/>
              </p:nvSpPr>
              <p:spPr>
                <a:xfrm>
                  <a:off x="21187255" y="3470517"/>
                  <a:ext cx="476240" cy="707956"/>
                </a:xfrm>
                <a:prstGeom prst="rect">
                  <a:avLst/>
                </a:prstGeom>
                <a:noFill/>
              </p:spPr>
              <p:txBody>
                <a:bodyPr wrap="none">
                  <a:spAutoFit/>
                </a:bodyPr>
                <a:lstStyle/>
                <a:p>
                  <a:pPr algn="ctr" eaLnBrk="1">
                    <a:defRPr/>
                  </a:pP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83" name="TextBox 82">
                  <a:extLst>
                    <a:ext uri="{FF2B5EF4-FFF2-40B4-BE49-F238E27FC236}">
                      <a16:creationId xmlns:a16="http://schemas.microsoft.com/office/drawing/2014/main" id="{278625FD-7ABE-9661-FEE9-1820602C0EA2}"/>
                    </a:ext>
                  </a:extLst>
                </p:cNvPr>
                <p:cNvSpPr txBox="1"/>
                <p:nvPr/>
              </p:nvSpPr>
              <p:spPr>
                <a:xfrm>
                  <a:off x="21247579" y="6272180"/>
                  <a:ext cx="476240" cy="707956"/>
                </a:xfrm>
                <a:prstGeom prst="rect">
                  <a:avLst/>
                </a:prstGeom>
                <a:noFill/>
              </p:spPr>
              <p:txBody>
                <a:bodyPr wrap="none">
                  <a:spAutoFit/>
                </a:bodyPr>
                <a:lstStyle/>
                <a:p>
                  <a:pPr algn="ctr" eaLnBrk="1">
                    <a:defRPr/>
                  </a:pP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grpSp>
          <p:grpSp>
            <p:nvGrpSpPr>
              <p:cNvPr id="15377" name="Group 85">
                <a:extLst>
                  <a:ext uri="{FF2B5EF4-FFF2-40B4-BE49-F238E27FC236}">
                    <a16:creationId xmlns:a16="http://schemas.microsoft.com/office/drawing/2014/main" id="{C52FA68B-849F-DE1B-5053-2006999B76AC}"/>
                  </a:ext>
                </a:extLst>
              </p:cNvPr>
              <p:cNvGrpSpPr>
                <a:grpSpLocks/>
              </p:cNvGrpSpPr>
              <p:nvPr/>
            </p:nvGrpSpPr>
            <p:grpSpPr bwMode="auto">
              <a:xfrm>
                <a:off x="16822189" y="6860420"/>
                <a:ext cx="4898453" cy="2319775"/>
                <a:chOff x="8713089" y="4468752"/>
                <a:chExt cx="2937463" cy="1021902"/>
              </a:xfrm>
            </p:grpSpPr>
            <p:sp>
              <p:nvSpPr>
                <p:cNvPr id="87" name="TextBox 86">
                  <a:extLst>
                    <a:ext uri="{FF2B5EF4-FFF2-40B4-BE49-F238E27FC236}">
                      <a16:creationId xmlns:a16="http://schemas.microsoft.com/office/drawing/2014/main" id="{005A0D6E-0376-FE7F-B5DB-3EC2368495E0}"/>
                    </a:ext>
                  </a:extLst>
                </p:cNvPr>
                <p:cNvSpPr txBox="1"/>
                <p:nvPr/>
              </p:nvSpPr>
              <p:spPr>
                <a:xfrm>
                  <a:off x="8712808" y="5229133"/>
                  <a:ext cx="999557" cy="257325"/>
                </a:xfrm>
                <a:prstGeom prst="rect">
                  <a:avLst/>
                </a:prstGeom>
                <a:noFill/>
              </p:spPr>
              <p:txBody>
                <a:bodyPr wrap="none">
                  <a:spAutoFit/>
                </a:bodyPr>
                <a:lstStyle/>
                <a:p>
                  <a:pPr algn="ctr" eaLnBrk="1">
                    <a:defRPr/>
                  </a:pPr>
                  <a:r>
                    <a:rPr lang="en-US" sz="3200" dirty="0">
                      <a:solidFill>
                        <a:schemeClr val="bg2">
                          <a:lumMod val="10000"/>
                        </a:schemeClr>
                      </a:solidFill>
                      <a:latin typeface="Times New Roman" panose="02020603050405020304" pitchFamily="18" charset="0"/>
                      <a:cs typeface="Times New Roman" panose="02020603050405020304" pitchFamily="18" charset="0"/>
                    </a:rPr>
                    <a:t>Rayleigh</a:t>
                  </a:r>
                </a:p>
              </p:txBody>
            </p:sp>
            <p:sp>
              <p:nvSpPr>
                <p:cNvPr id="88" name="TextBox 87">
                  <a:extLst>
                    <a:ext uri="{FF2B5EF4-FFF2-40B4-BE49-F238E27FC236}">
                      <a16:creationId xmlns:a16="http://schemas.microsoft.com/office/drawing/2014/main" id="{CEF7165E-CBE4-0662-95AA-DF92D0DF273B}"/>
                    </a:ext>
                  </a:extLst>
                </p:cNvPr>
                <p:cNvSpPr txBox="1"/>
                <p:nvPr/>
              </p:nvSpPr>
              <p:spPr>
                <a:xfrm>
                  <a:off x="11033684" y="5233329"/>
                  <a:ext cx="616869" cy="257325"/>
                </a:xfrm>
                <a:prstGeom prst="rect">
                  <a:avLst/>
                </a:prstGeom>
                <a:noFill/>
              </p:spPr>
              <p:txBody>
                <a:bodyPr wrap="none">
                  <a:spAutoFit/>
                </a:bodyPr>
                <a:lstStyle/>
                <a:p>
                  <a:pPr algn="ctr" eaLnBrk="1">
                    <a:defRPr/>
                  </a:pPr>
                  <a:r>
                    <a:rPr lang="en-US" sz="3200" dirty="0">
                      <a:solidFill>
                        <a:schemeClr val="bg2">
                          <a:lumMod val="10000"/>
                        </a:schemeClr>
                      </a:solidFill>
                      <a:latin typeface="Times New Roman" panose="02020603050405020304" pitchFamily="18" charset="0"/>
                      <a:cs typeface="Times New Roman" panose="02020603050405020304" pitchFamily="18" charset="0"/>
                    </a:rPr>
                    <a:t>Love</a:t>
                  </a:r>
                </a:p>
              </p:txBody>
            </p:sp>
            <p:cxnSp>
              <p:nvCxnSpPr>
                <p:cNvPr id="89" name="Straight Arrow Connector 88">
                  <a:extLst>
                    <a:ext uri="{FF2B5EF4-FFF2-40B4-BE49-F238E27FC236}">
                      <a16:creationId xmlns:a16="http://schemas.microsoft.com/office/drawing/2014/main" id="{D11D6ECC-EE7E-4588-FD3D-22827291C63F}"/>
                    </a:ext>
                  </a:extLst>
                </p:cNvPr>
                <p:cNvCxnSpPr>
                  <a:cxnSpLocks/>
                </p:cNvCxnSpPr>
                <p:nvPr/>
              </p:nvCxnSpPr>
              <p:spPr>
                <a:xfrm flipH="1">
                  <a:off x="9470568" y="4469044"/>
                  <a:ext cx="876755" cy="754495"/>
                </a:xfrm>
                <a:prstGeom prst="straightConnector1">
                  <a:avLst/>
                </a:prstGeom>
                <a:ln w="5715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2B7A96F6-1E77-F5CE-8081-648B1B65FFE8}"/>
                    </a:ext>
                  </a:extLst>
                </p:cNvPr>
                <p:cNvCxnSpPr>
                  <a:cxnSpLocks/>
                </p:cNvCxnSpPr>
                <p:nvPr/>
              </p:nvCxnSpPr>
              <p:spPr>
                <a:xfrm flipH="1">
                  <a:off x="11330696" y="4556451"/>
                  <a:ext cx="142794" cy="678975"/>
                </a:xfrm>
                <a:prstGeom prst="straightConnector1">
                  <a:avLst/>
                </a:prstGeom>
                <a:ln w="5715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grpSp>
        </p:grpSp>
        <p:sp>
          <p:nvSpPr>
            <p:cNvPr id="9" name="TextBox 8">
              <a:extLst>
                <a:ext uri="{FF2B5EF4-FFF2-40B4-BE49-F238E27FC236}">
                  <a16:creationId xmlns:a16="http://schemas.microsoft.com/office/drawing/2014/main" id="{34D781CB-A370-F2BD-85A6-7DBA015F6DD7}"/>
                </a:ext>
              </a:extLst>
            </p:cNvPr>
            <p:cNvSpPr txBox="1"/>
            <p:nvPr/>
          </p:nvSpPr>
          <p:spPr>
            <a:xfrm>
              <a:off x="21509511" y="7715076"/>
              <a:ext cx="2657420" cy="460330"/>
            </a:xfrm>
            <a:prstGeom prst="rect">
              <a:avLst/>
            </a:prstGeom>
            <a:noFill/>
          </p:spPr>
          <p:txBody>
            <a:bodyPr>
              <a:spAutoFit/>
            </a:bodyPr>
            <a:lstStyle/>
            <a:p>
              <a:pPr algn="ctr" eaLnBrk="1">
                <a:defRPr/>
              </a:pPr>
              <a:r>
                <a:rPr lang="en-GB" dirty="0">
                  <a:solidFill>
                    <a:schemeClr val="bg2">
                      <a:lumMod val="10000"/>
                    </a:schemeClr>
                  </a:solidFill>
                  <a:latin typeface="Times New Roman" panose="02020603050405020304" pitchFamily="18" charset="0"/>
                  <a:cs typeface="Times New Roman" panose="02020603050405020304" pitchFamily="18" charset="0"/>
                </a:rPr>
                <a:t>Löer et al. (2018)</a:t>
              </a:r>
            </a:p>
          </p:txBody>
        </p:sp>
      </p:grpSp>
    </p:spTree>
    <p:custDataLst>
      <p:tags r:id="rId1"/>
    </p:custDataLst>
  </p:cSld>
  <p:clrMapOvr>
    <a:masterClrMapping/>
  </p:clrMapOvr>
  <p:transition spd="med" advTm="603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621783-E787-AD64-FB46-68BF9E0F1808}"/>
              </a:ext>
            </a:extLst>
          </p:cNvPr>
          <p:cNvGrpSpPr>
            <a:grpSpLocks/>
          </p:cNvGrpSpPr>
          <p:nvPr/>
        </p:nvGrpSpPr>
        <p:grpSpPr bwMode="auto">
          <a:xfrm>
            <a:off x="1679575" y="0"/>
            <a:ext cx="12390438" cy="13249275"/>
            <a:chOff x="1213409" y="26455"/>
            <a:chExt cx="10663024" cy="11218340"/>
          </a:xfrm>
        </p:grpSpPr>
        <p:sp>
          <p:nvSpPr>
            <p:cNvPr id="16391" name="object 3">
              <a:extLst>
                <a:ext uri="{FF2B5EF4-FFF2-40B4-BE49-F238E27FC236}">
                  <a16:creationId xmlns:a16="http://schemas.microsoft.com/office/drawing/2014/main" id="{A49BCF80-95FB-104F-3614-6B8DD7D6ED8C}"/>
                </a:ext>
              </a:extLst>
            </p:cNvPr>
            <p:cNvSpPr>
              <a:spLocks noChangeArrowheads="1"/>
            </p:cNvSpPr>
            <p:nvPr/>
          </p:nvSpPr>
          <p:spPr bwMode="auto">
            <a:xfrm>
              <a:off x="1213409" y="112263"/>
              <a:ext cx="5140597" cy="1113253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endParaRPr lang="en-US" altLang="en-US"/>
            </a:p>
          </p:txBody>
        </p:sp>
        <p:sp>
          <p:nvSpPr>
            <p:cNvPr id="16392" name="object 4">
              <a:extLst>
                <a:ext uri="{FF2B5EF4-FFF2-40B4-BE49-F238E27FC236}">
                  <a16:creationId xmlns:a16="http://schemas.microsoft.com/office/drawing/2014/main" id="{043581F6-D8BE-A1BF-3F55-3AD1ED3C1452}"/>
                </a:ext>
              </a:extLst>
            </p:cNvPr>
            <p:cNvSpPr>
              <a:spLocks noChangeArrowheads="1"/>
            </p:cNvSpPr>
            <p:nvPr/>
          </p:nvSpPr>
          <p:spPr bwMode="auto">
            <a:xfrm>
              <a:off x="6750694" y="128227"/>
              <a:ext cx="5125739" cy="11100604"/>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endParaRPr lang="en-US" altLang="en-US"/>
            </a:p>
          </p:txBody>
        </p:sp>
        <p:sp>
          <p:nvSpPr>
            <p:cNvPr id="5" name="object 5">
              <a:extLst>
                <a:ext uri="{FF2B5EF4-FFF2-40B4-BE49-F238E27FC236}">
                  <a16:creationId xmlns:a16="http://schemas.microsoft.com/office/drawing/2014/main" id="{48D262E3-B3B0-5FB1-0890-5953CE13108A}"/>
                </a:ext>
              </a:extLst>
            </p:cNvPr>
            <p:cNvSpPr txBox="1"/>
            <p:nvPr/>
          </p:nvSpPr>
          <p:spPr>
            <a:xfrm>
              <a:off x="1213409" y="26455"/>
              <a:ext cx="580626" cy="442228"/>
            </a:xfrm>
            <a:prstGeom prst="rect">
              <a:avLst/>
            </a:prstGeom>
          </p:spPr>
          <p:txBody>
            <a:bodyPr lIns="0" tIns="11430" rIns="0" bIns="0">
              <a:spAutoFit/>
            </a:bodyPr>
            <a:lstStyle/>
            <a:p>
              <a:pPr marL="12700" algn="ctr" eaLnBrk="1">
                <a:spcBef>
                  <a:spcPts val="90"/>
                </a:spcBef>
                <a:defRPr/>
              </a:pPr>
              <a:r>
                <a:rPr sz="2800" spc="-5" dirty="0">
                  <a:solidFill>
                    <a:schemeClr val="bg2">
                      <a:lumMod val="10000"/>
                    </a:schemeClr>
                  </a:solidFill>
                  <a:latin typeface="Helvetica" pitchFamily="2" charset="0"/>
                  <a:cs typeface="Times New Roman"/>
                </a:rPr>
                <a:t>(</a:t>
              </a:r>
              <a:r>
                <a:rPr sz="2800" spc="-10" dirty="0">
                  <a:solidFill>
                    <a:schemeClr val="bg2">
                      <a:lumMod val="10000"/>
                    </a:schemeClr>
                  </a:solidFill>
                  <a:latin typeface="Helvetica" pitchFamily="2" charset="0"/>
                  <a:cs typeface="Times New Roman"/>
                </a:rPr>
                <a:t>a</a:t>
              </a:r>
              <a:r>
                <a:rPr sz="2800" spc="-5" dirty="0">
                  <a:solidFill>
                    <a:schemeClr val="bg2">
                      <a:lumMod val="10000"/>
                    </a:schemeClr>
                  </a:solidFill>
                  <a:latin typeface="Helvetica" pitchFamily="2" charset="0"/>
                  <a:cs typeface="Times New Roman"/>
                </a:rPr>
                <a:t>)</a:t>
              </a:r>
              <a:endParaRPr sz="2800" dirty="0">
                <a:solidFill>
                  <a:schemeClr val="bg2">
                    <a:lumMod val="10000"/>
                  </a:schemeClr>
                </a:solidFill>
                <a:latin typeface="Helvetica" pitchFamily="2" charset="0"/>
                <a:cs typeface="Times New Roman"/>
              </a:endParaRPr>
            </a:p>
          </p:txBody>
        </p:sp>
        <p:sp>
          <p:nvSpPr>
            <p:cNvPr id="6" name="object 5">
              <a:extLst>
                <a:ext uri="{FF2B5EF4-FFF2-40B4-BE49-F238E27FC236}">
                  <a16:creationId xmlns:a16="http://schemas.microsoft.com/office/drawing/2014/main" id="{19923C37-338E-8A13-4565-373DAD1057F4}"/>
                </a:ext>
              </a:extLst>
            </p:cNvPr>
            <p:cNvSpPr txBox="1"/>
            <p:nvPr/>
          </p:nvSpPr>
          <p:spPr>
            <a:xfrm>
              <a:off x="6995077" y="26455"/>
              <a:ext cx="580626" cy="442228"/>
            </a:xfrm>
            <a:prstGeom prst="rect">
              <a:avLst/>
            </a:prstGeom>
          </p:spPr>
          <p:txBody>
            <a:bodyPr lIns="0" tIns="11430" rIns="0" bIns="0">
              <a:spAutoFit/>
            </a:bodyPr>
            <a:lstStyle/>
            <a:p>
              <a:pPr marL="12700" algn="ctr" eaLnBrk="1">
                <a:spcBef>
                  <a:spcPts val="90"/>
                </a:spcBef>
                <a:defRPr/>
              </a:pPr>
              <a:r>
                <a:rPr sz="2800" spc="-5" dirty="0">
                  <a:solidFill>
                    <a:schemeClr val="bg2">
                      <a:lumMod val="10000"/>
                    </a:schemeClr>
                  </a:solidFill>
                  <a:latin typeface="Helvetica" pitchFamily="2" charset="0"/>
                  <a:cs typeface="Times New Roman"/>
                </a:rPr>
                <a:t>(</a:t>
              </a:r>
              <a:r>
                <a:rPr lang="en-GB" sz="2800" spc="-10" dirty="0">
                  <a:solidFill>
                    <a:schemeClr val="bg2">
                      <a:lumMod val="10000"/>
                    </a:schemeClr>
                  </a:solidFill>
                  <a:latin typeface="Helvetica" pitchFamily="2" charset="0"/>
                  <a:cs typeface="Times New Roman"/>
                </a:rPr>
                <a:t>b</a:t>
              </a:r>
              <a:r>
                <a:rPr sz="2800" spc="-5" dirty="0">
                  <a:solidFill>
                    <a:schemeClr val="bg2">
                      <a:lumMod val="10000"/>
                    </a:schemeClr>
                  </a:solidFill>
                  <a:latin typeface="Helvetica" pitchFamily="2" charset="0"/>
                  <a:cs typeface="Times New Roman"/>
                </a:rPr>
                <a:t>)</a:t>
              </a:r>
              <a:endParaRPr sz="2800" dirty="0">
                <a:solidFill>
                  <a:schemeClr val="bg2">
                    <a:lumMod val="10000"/>
                  </a:schemeClr>
                </a:solidFill>
                <a:latin typeface="Helvetica" pitchFamily="2" charset="0"/>
                <a:cs typeface="Times New Roman"/>
              </a:endParaRPr>
            </a:p>
          </p:txBody>
        </p:sp>
      </p:grpSp>
      <p:pic>
        <p:nvPicPr>
          <p:cNvPr id="16386" name="Picture 6">
            <a:extLst>
              <a:ext uri="{FF2B5EF4-FFF2-40B4-BE49-F238E27FC236}">
                <a16:creationId xmlns:a16="http://schemas.microsoft.com/office/drawing/2014/main" id="{23CE663C-4383-A75B-3B94-47FEFC50B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11822113"/>
            <a:ext cx="244046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F63BE0B-B1A8-F207-90B3-F609FC419F36}"/>
              </a:ext>
            </a:extLst>
          </p:cNvPr>
          <p:cNvSpPr txBox="1"/>
          <p:nvPr/>
        </p:nvSpPr>
        <p:spPr>
          <a:xfrm>
            <a:off x="2273300" y="13254038"/>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pic>
        <p:nvPicPr>
          <p:cNvPr id="9" name="Picture 8" descr="A picture containing text&#10;&#10;Description automatically generated">
            <a:extLst>
              <a:ext uri="{FF2B5EF4-FFF2-40B4-BE49-F238E27FC236}">
                <a16:creationId xmlns:a16="http://schemas.microsoft.com/office/drawing/2014/main" id="{97A8038A-F8C2-600A-C120-482C92A0E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68" t="3098"/>
          <a:stretch>
            <a:fillRect/>
          </a:stretch>
        </p:blipFill>
        <p:spPr bwMode="auto">
          <a:xfrm>
            <a:off x="17592675" y="6675438"/>
            <a:ext cx="2328863"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2">
            <a:extLst>
              <a:ext uri="{FF2B5EF4-FFF2-40B4-BE49-F238E27FC236}">
                <a16:creationId xmlns:a16="http://schemas.microsoft.com/office/drawing/2014/main" id="{68D1CED5-A47A-9FC0-452E-7CF6BF07C681}"/>
              </a:ext>
            </a:extLst>
          </p:cNvPr>
          <p:cNvSpPr txBox="1">
            <a:spLocks/>
          </p:cNvSpPr>
          <p:nvPr/>
        </p:nvSpPr>
        <p:spPr>
          <a:xfrm>
            <a:off x="15917863" y="4781550"/>
            <a:ext cx="5680075" cy="938213"/>
          </a:xfrm>
          <a:prstGeom prst="rect">
            <a:avLst/>
          </a:prstGeom>
        </p:spPr>
        <p:txBody>
          <a:bodyPr lIns="0" tIns="14604" rIns="0" bIns="0">
            <a:spAutoFit/>
          </a:bodyPr>
          <a:lstStyle>
            <a:lvl1pPr algn="l" defTabSz="2436813" rtl="0" fontAlgn="base" hangingPunct="0">
              <a:lnSpc>
                <a:spcPct val="80000"/>
              </a:lnSpc>
              <a:spcBef>
                <a:spcPct val="0"/>
              </a:spcBef>
              <a:spcAft>
                <a:spcPct val="0"/>
              </a:spcAft>
              <a:defRPr sz="8500" b="1" kern="1200">
                <a:solidFill>
                  <a:srgbClr val="000000"/>
                </a:solidFill>
                <a:latin typeface="+mj-lt"/>
                <a:ea typeface="+mj-ea"/>
                <a:cs typeface="+mj-cs"/>
                <a:sym typeface="Helvetica Neue" panose="02000503000000020004" pitchFamily="2" charset="0"/>
              </a:defRPr>
            </a:lvl1pPr>
            <a:lvl2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l" defTabSz="2436813" rtl="0" fontAlgn="base" hangingPunct="0">
              <a:lnSpc>
                <a:spcPct val="80000"/>
              </a:lnSpc>
              <a:spcBef>
                <a:spcPct val="0"/>
              </a:spcBef>
              <a:spcAft>
                <a:spcPct val="0"/>
              </a:spcAft>
              <a:defRPr sz="85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12700" eaLnBrk="1">
              <a:lnSpc>
                <a:spcPct val="100000"/>
              </a:lnSpc>
              <a:spcBef>
                <a:spcPts val="114"/>
              </a:spcBef>
              <a:defRPr/>
            </a:pPr>
            <a:r>
              <a:rPr lang="en-GB" sz="6000" spc="5" dirty="0">
                <a:solidFill>
                  <a:schemeClr val="bg2">
                    <a:lumMod val="10000"/>
                  </a:schemeClr>
                </a:solidFill>
                <a:latin typeface="Times New Roman" panose="02020603050405020304" pitchFamily="18" charset="0"/>
                <a:cs typeface="Times New Roman" panose="02020603050405020304" pitchFamily="18" charset="0"/>
              </a:rPr>
              <a:t>Depth</a:t>
            </a:r>
            <a:r>
              <a:rPr lang="en-GB" sz="6000" spc="-75" dirty="0">
                <a:solidFill>
                  <a:schemeClr val="bg2">
                    <a:lumMod val="10000"/>
                  </a:schemeClr>
                </a:solidFill>
                <a:latin typeface="Times New Roman" panose="02020603050405020304" pitchFamily="18" charset="0"/>
                <a:cs typeface="Times New Roman" panose="02020603050405020304" pitchFamily="18" charset="0"/>
              </a:rPr>
              <a:t> </a:t>
            </a:r>
            <a:r>
              <a:rPr lang="en-GB" sz="6000" spc="5" dirty="0">
                <a:solidFill>
                  <a:schemeClr val="bg2">
                    <a:lumMod val="10000"/>
                  </a:schemeClr>
                </a:solidFill>
                <a:latin typeface="Times New Roman" panose="02020603050405020304" pitchFamily="18" charset="0"/>
                <a:cs typeface="Times New Roman" panose="02020603050405020304" pitchFamily="18" charset="0"/>
              </a:rPr>
              <a:t>Sensitivity</a:t>
            </a:r>
            <a:endParaRPr lang="en-GB" sz="60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6390" name="Picture 10">
            <a:extLst>
              <a:ext uri="{FF2B5EF4-FFF2-40B4-BE49-F238E27FC236}">
                <a16:creationId xmlns:a16="http://schemas.microsoft.com/office/drawing/2014/main" id="{71FA033E-E019-E665-5B56-9D94C46C63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80663" y="4763"/>
            <a:ext cx="13033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53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670D5BC5-9F85-3D5E-2C27-DC531A1E9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11907838"/>
            <a:ext cx="244046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a:extLst>
              <a:ext uri="{FF2B5EF4-FFF2-40B4-BE49-F238E27FC236}">
                <a16:creationId xmlns:a16="http://schemas.microsoft.com/office/drawing/2014/main" id="{B0750480-A15D-D6DB-EE56-D3AAEBD82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1613" y="14288"/>
            <a:ext cx="13033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BF543E3-34A8-8E28-91B4-88C427F07674}"/>
              </a:ext>
            </a:extLst>
          </p:cNvPr>
          <p:cNvSpPr/>
          <p:nvPr/>
        </p:nvSpPr>
        <p:spPr>
          <a:xfrm>
            <a:off x="15287625" y="1817688"/>
            <a:ext cx="4867275" cy="1570037"/>
          </a:xfrm>
          <a:prstGeom prst="rect">
            <a:avLst/>
          </a:prstGeom>
        </p:spPr>
        <p:txBody>
          <a:bodyPr>
            <a:spAutoFit/>
          </a:bodyPr>
          <a:lstStyle/>
          <a:p>
            <a:pPr algn="ctr" eaLnBrk="1">
              <a:defRPr/>
            </a:pPr>
            <a:r>
              <a:rPr lang="en-GB" sz="4800" b="1" dirty="0">
                <a:solidFill>
                  <a:schemeClr val="bg2">
                    <a:lumMod val="10000"/>
                  </a:schemeClr>
                </a:solidFill>
                <a:latin typeface="Times New Roman" panose="02020603050405020304" pitchFamily="18" charset="0"/>
                <a:cs typeface="Times New Roman" panose="02020603050405020304" pitchFamily="18" charset="0"/>
              </a:rPr>
              <a:t>Los Humeros Geothermal Field</a:t>
            </a:r>
          </a:p>
        </p:txBody>
      </p:sp>
      <p:pic>
        <p:nvPicPr>
          <p:cNvPr id="6" name="Picture 5">
            <a:extLst>
              <a:ext uri="{FF2B5EF4-FFF2-40B4-BE49-F238E27FC236}">
                <a16:creationId xmlns:a16="http://schemas.microsoft.com/office/drawing/2014/main" id="{04EB4721-E3F9-7C81-6BE8-B7CBAD985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8663" y="4146550"/>
            <a:ext cx="3505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4123225-9D2C-0364-694E-ACABE1A06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05113" y="6859588"/>
            <a:ext cx="4432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D1B1CF7-EE14-8414-742F-E5E2528E81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68663" y="9215438"/>
            <a:ext cx="3352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5D13C84-3F1F-D61E-D7C5-9396EBE725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9263" y="254000"/>
            <a:ext cx="9766300" cy="132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76B695F-20F8-B091-4F83-08C5AC80F94B}"/>
              </a:ext>
            </a:extLst>
          </p:cNvPr>
          <p:cNvSpPr txBox="1"/>
          <p:nvPr/>
        </p:nvSpPr>
        <p:spPr>
          <a:xfrm>
            <a:off x="2273300" y="13254038"/>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spTree>
    <p:custDataLst>
      <p:tags r:id="rId1"/>
    </p:custDataLst>
  </p:cSld>
  <p:clrMapOvr>
    <a:masterClrMapping/>
  </p:clrMapOvr>
  <p:transition spd="slow" advTm="108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B16B699-3878-ACBC-FE54-892B6F5F89DC}"/>
              </a:ext>
            </a:extLst>
          </p:cNvPr>
          <p:cNvGrpSpPr>
            <a:grpSpLocks/>
          </p:cNvGrpSpPr>
          <p:nvPr/>
        </p:nvGrpSpPr>
        <p:grpSpPr bwMode="auto">
          <a:xfrm>
            <a:off x="3190875" y="109538"/>
            <a:ext cx="16332200" cy="12080875"/>
            <a:chOff x="3225628" y="287554"/>
            <a:chExt cx="16332460" cy="12081044"/>
          </a:xfrm>
        </p:grpSpPr>
        <p:pic>
          <p:nvPicPr>
            <p:cNvPr id="18443" name="Picture 10">
              <a:extLst>
                <a:ext uri="{FF2B5EF4-FFF2-40B4-BE49-F238E27FC236}">
                  <a16:creationId xmlns:a16="http://schemas.microsoft.com/office/drawing/2014/main" id="{F6EF231C-197C-3CAA-12AE-1E74C816B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936" t="42410" r="90" b="37509"/>
            <a:stretch>
              <a:fillRect/>
            </a:stretch>
          </p:blipFill>
          <p:spPr bwMode="auto">
            <a:xfrm>
              <a:off x="15885680" y="5201816"/>
              <a:ext cx="3672408" cy="462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6">
              <a:extLst>
                <a:ext uri="{FF2B5EF4-FFF2-40B4-BE49-F238E27FC236}">
                  <a16:creationId xmlns:a16="http://schemas.microsoft.com/office/drawing/2014/main" id="{5102A922-1228-0C26-459F-AB86F3C6C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5863"/>
            <a:stretch>
              <a:fillRect/>
            </a:stretch>
          </p:blipFill>
          <p:spPr bwMode="auto">
            <a:xfrm>
              <a:off x="3225628" y="287554"/>
              <a:ext cx="11593288" cy="1208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DC772C43-5B41-DD16-4262-BCA5EBA69633}"/>
              </a:ext>
            </a:extLst>
          </p:cNvPr>
          <p:cNvSpPr/>
          <p:nvPr/>
        </p:nvSpPr>
        <p:spPr>
          <a:xfrm>
            <a:off x="15287625" y="3473450"/>
            <a:ext cx="4867275" cy="831850"/>
          </a:xfrm>
          <a:prstGeom prst="rect">
            <a:avLst/>
          </a:prstGeom>
        </p:spPr>
        <p:txBody>
          <a:bodyPr>
            <a:spAutoFit/>
          </a:bodyPr>
          <a:lstStyle/>
          <a:p>
            <a:pPr algn="ctr" eaLnBrk="1">
              <a:defRPr/>
            </a:pPr>
            <a:r>
              <a:rPr lang="en-GB" sz="4800" b="1" dirty="0">
                <a:solidFill>
                  <a:schemeClr val="bg2">
                    <a:lumMod val="10000"/>
                  </a:schemeClr>
                </a:solidFill>
                <a:latin typeface="Times New Roman" panose="02020603050405020304" pitchFamily="18" charset="0"/>
                <a:cs typeface="Times New Roman" panose="02020603050405020304" pitchFamily="18" charset="0"/>
              </a:rPr>
              <a:t>Fast Directions</a:t>
            </a:r>
          </a:p>
        </p:txBody>
      </p:sp>
      <p:pic>
        <p:nvPicPr>
          <p:cNvPr id="18435" name="Picture 4">
            <a:extLst>
              <a:ext uri="{FF2B5EF4-FFF2-40B4-BE49-F238E27FC236}">
                <a16:creationId xmlns:a16="http://schemas.microsoft.com/office/drawing/2014/main" id="{874A6269-8BAB-6A24-E482-76F6BB580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61613" y="14288"/>
            <a:ext cx="13033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a:extLst>
              <a:ext uri="{FF2B5EF4-FFF2-40B4-BE49-F238E27FC236}">
                <a16:creationId xmlns:a16="http://schemas.microsoft.com/office/drawing/2014/main" id="{15C6EE96-E464-4AE6-D054-FF6C2396C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11907838"/>
            <a:ext cx="244046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3B95AE-86A8-9C2B-F94E-8489649D546C}"/>
              </a:ext>
            </a:extLst>
          </p:cNvPr>
          <p:cNvSpPr txBox="1"/>
          <p:nvPr/>
        </p:nvSpPr>
        <p:spPr>
          <a:xfrm>
            <a:off x="2273300" y="13254038"/>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grpSp>
        <p:nvGrpSpPr>
          <p:cNvPr id="20" name="Group 19">
            <a:extLst>
              <a:ext uri="{FF2B5EF4-FFF2-40B4-BE49-F238E27FC236}">
                <a16:creationId xmlns:a16="http://schemas.microsoft.com/office/drawing/2014/main" id="{43DA2346-42E7-42DD-0393-56B80CE5701F}"/>
              </a:ext>
            </a:extLst>
          </p:cNvPr>
          <p:cNvGrpSpPr>
            <a:grpSpLocks/>
          </p:cNvGrpSpPr>
          <p:nvPr/>
        </p:nvGrpSpPr>
        <p:grpSpPr bwMode="auto">
          <a:xfrm>
            <a:off x="5280025" y="2609850"/>
            <a:ext cx="12241213" cy="10155238"/>
            <a:chOff x="5279232" y="2609527"/>
            <a:chExt cx="12241360" cy="10155993"/>
          </a:xfrm>
        </p:grpSpPr>
        <p:grpSp>
          <p:nvGrpSpPr>
            <p:cNvPr id="18439" name="Group 14">
              <a:extLst>
                <a:ext uri="{FF2B5EF4-FFF2-40B4-BE49-F238E27FC236}">
                  <a16:creationId xmlns:a16="http://schemas.microsoft.com/office/drawing/2014/main" id="{0C589729-7175-5E95-A758-C8E9F03A53D6}"/>
                </a:ext>
              </a:extLst>
            </p:cNvPr>
            <p:cNvGrpSpPr>
              <a:grpSpLocks/>
            </p:cNvGrpSpPr>
            <p:nvPr/>
          </p:nvGrpSpPr>
          <p:grpSpPr bwMode="auto">
            <a:xfrm>
              <a:off x="7367464" y="12119189"/>
              <a:ext cx="10153128" cy="646331"/>
              <a:chOff x="7367464" y="12119189"/>
              <a:chExt cx="10153128" cy="646331"/>
            </a:xfrm>
          </p:grpSpPr>
          <p:cxnSp>
            <p:nvCxnSpPr>
              <p:cNvPr id="13" name="Straight Arrow Connector 12">
                <a:extLst>
                  <a:ext uri="{FF2B5EF4-FFF2-40B4-BE49-F238E27FC236}">
                    <a16:creationId xmlns:a16="http://schemas.microsoft.com/office/drawing/2014/main" id="{A6B1AD6B-F736-4906-436F-3323F30A8162}"/>
                  </a:ext>
                </a:extLst>
              </p:cNvPr>
              <p:cNvCxnSpPr/>
              <p:nvPr/>
            </p:nvCxnSpPr>
            <p:spPr bwMode="auto">
              <a:xfrm>
                <a:off x="7366820" y="12474985"/>
                <a:ext cx="4824470" cy="0"/>
              </a:xfrm>
              <a:prstGeom prst="straightConnector1">
                <a:avLst/>
              </a:prstGeom>
              <a:solidFill>
                <a:srgbClr val="000000"/>
              </a:solidFill>
              <a:ln w="63500" cap="flat" cmpd="sng" algn="ctr">
                <a:solidFill>
                  <a:schemeClr val="bg2">
                    <a:lumMod val="10000"/>
                  </a:schemeClr>
                </a:solidFill>
                <a:prstDash val="solid"/>
                <a:miter lim="400000"/>
                <a:headEnd type="none" w="med" len="med"/>
                <a:tailEnd type="triangle"/>
              </a:ln>
              <a:effectLst/>
            </p:spPr>
          </p:cxnSp>
          <p:sp>
            <p:nvSpPr>
              <p:cNvPr id="14" name="TextBox 13">
                <a:extLst>
                  <a:ext uri="{FF2B5EF4-FFF2-40B4-BE49-F238E27FC236}">
                    <a16:creationId xmlns:a16="http://schemas.microsoft.com/office/drawing/2014/main" id="{D10CFA1E-36D4-412A-87E3-6A639C86002D}"/>
                  </a:ext>
                </a:extLst>
              </p:cNvPr>
              <p:cNvSpPr txBox="1"/>
              <p:nvPr/>
            </p:nvSpPr>
            <p:spPr>
              <a:xfrm>
                <a:off x="12480218" y="12119359"/>
                <a:ext cx="5040374" cy="646161"/>
              </a:xfrm>
              <a:prstGeom prst="rect">
                <a:avLst/>
              </a:prstGeom>
              <a:noFill/>
            </p:spPr>
            <p:txBody>
              <a:bodyPr>
                <a:spAutoFit/>
              </a:bodyPr>
              <a:lstStyle/>
              <a:p>
                <a:pPr algn="ctr" eaLnBrk="1">
                  <a:defRPr/>
                </a:pPr>
                <a:r>
                  <a:rPr lang="en-GB" sz="3600" dirty="0">
                    <a:solidFill>
                      <a:schemeClr val="accent5">
                        <a:lumMod val="10000"/>
                      </a:schemeClr>
                    </a:solidFill>
                    <a:latin typeface="Times New Roman" panose="02020603050405020304" pitchFamily="18" charset="0"/>
                    <a:cs typeface="Times New Roman" panose="02020603050405020304" pitchFamily="18" charset="0"/>
                  </a:rPr>
                  <a:t>Regional Stress Direction</a:t>
                </a:r>
              </a:p>
            </p:txBody>
          </p:sp>
        </p:grpSp>
        <p:pic>
          <p:nvPicPr>
            <p:cNvPr id="18440" name="Picture 18">
              <a:extLst>
                <a:ext uri="{FF2B5EF4-FFF2-40B4-BE49-F238E27FC236}">
                  <a16:creationId xmlns:a16="http://schemas.microsoft.com/office/drawing/2014/main" id="{8AA4AE3E-2672-E92A-75C6-B1F25D36A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9232" y="2609527"/>
              <a:ext cx="7496969" cy="756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advTm="41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a:extLst>
              <a:ext uri="{FF2B5EF4-FFF2-40B4-BE49-F238E27FC236}">
                <a16:creationId xmlns:a16="http://schemas.microsoft.com/office/drawing/2014/main" id="{EB70D5E3-3FA8-91E2-89DA-E72F70B52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11806238"/>
            <a:ext cx="244046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5">
            <a:extLst>
              <a:ext uri="{FF2B5EF4-FFF2-40B4-BE49-F238E27FC236}">
                <a16:creationId xmlns:a16="http://schemas.microsoft.com/office/drawing/2014/main" id="{14F3BD2B-3002-7891-B5FC-6E8855B49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0663" y="4763"/>
            <a:ext cx="13033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C359265-8EE7-7A5F-A4C8-629DC480B835}"/>
              </a:ext>
            </a:extLst>
          </p:cNvPr>
          <p:cNvSpPr/>
          <p:nvPr/>
        </p:nvSpPr>
        <p:spPr>
          <a:xfrm>
            <a:off x="487363" y="4056063"/>
            <a:ext cx="3632200" cy="2124075"/>
          </a:xfrm>
          <a:prstGeom prst="rect">
            <a:avLst/>
          </a:prstGeom>
        </p:spPr>
        <p:txBody>
          <a:bodyPr>
            <a:spAutoFit/>
          </a:bodyPr>
          <a:lstStyle/>
          <a:p>
            <a:pPr algn="ctr" eaLnBrk="1">
              <a:defRPr/>
            </a:pPr>
            <a:r>
              <a:rPr lang="en-GB" sz="4400" b="1" dirty="0">
                <a:solidFill>
                  <a:schemeClr val="bg2">
                    <a:lumMod val="10000"/>
                  </a:schemeClr>
                </a:solidFill>
                <a:latin typeface="Times New Roman" panose="02020603050405020304" pitchFamily="18" charset="0"/>
                <a:cs typeface="Times New Roman" panose="02020603050405020304" pitchFamily="18" charset="0"/>
              </a:rPr>
              <a:t>Fast Direction  varying with  Depth</a:t>
            </a:r>
          </a:p>
        </p:txBody>
      </p:sp>
      <p:pic>
        <p:nvPicPr>
          <p:cNvPr id="9" name="Picture 8">
            <a:extLst>
              <a:ext uri="{FF2B5EF4-FFF2-40B4-BE49-F238E27FC236}">
                <a16:creationId xmlns:a16="http://schemas.microsoft.com/office/drawing/2014/main" id="{4596CBE2-B33E-1255-36C8-932CDDADB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 y="7534275"/>
            <a:ext cx="3632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217F8774-3C0B-2548-5983-455A2AC40F38}"/>
              </a:ext>
            </a:extLst>
          </p:cNvPr>
          <p:cNvGrpSpPr>
            <a:grpSpLocks/>
          </p:cNvGrpSpPr>
          <p:nvPr/>
        </p:nvGrpSpPr>
        <p:grpSpPr bwMode="auto">
          <a:xfrm>
            <a:off x="4103688" y="300038"/>
            <a:ext cx="9255125" cy="12711112"/>
            <a:chOff x="4986372" y="285626"/>
            <a:chExt cx="9254538" cy="12711557"/>
          </a:xfrm>
        </p:grpSpPr>
        <p:pic>
          <p:nvPicPr>
            <p:cNvPr id="19470" name="Picture 6" descr="Diagram, schematic&#10;&#10;Description automatically generated">
              <a:extLst>
                <a:ext uri="{FF2B5EF4-FFF2-40B4-BE49-F238E27FC236}">
                  <a16:creationId xmlns:a16="http://schemas.microsoft.com/office/drawing/2014/main" id="{0A93C02C-9CFC-6249-1016-7C4BF7C007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08" t="9528" r="4108" b="6425"/>
            <a:stretch>
              <a:fillRect/>
            </a:stretch>
          </p:blipFill>
          <p:spPr bwMode="auto">
            <a:xfrm>
              <a:off x="4986372" y="285626"/>
              <a:ext cx="9254538" cy="1271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1">
              <a:extLst>
                <a:ext uri="{FF2B5EF4-FFF2-40B4-BE49-F238E27FC236}">
                  <a16:creationId xmlns:a16="http://schemas.microsoft.com/office/drawing/2014/main" id="{4B655751-E8BA-999F-A408-1B46B01FB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99952" y="2917713"/>
              <a:ext cx="1142590" cy="120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2">
              <a:extLst>
                <a:ext uri="{FF2B5EF4-FFF2-40B4-BE49-F238E27FC236}">
                  <a16:creationId xmlns:a16="http://schemas.microsoft.com/office/drawing/2014/main" id="{DD4ECBE4-9713-6DAD-86CA-4F5FA38FDE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40" y="8802216"/>
              <a:ext cx="1190029" cy="127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5F716495-09B2-0D8F-42D6-A7F85C44A36B}"/>
              </a:ext>
            </a:extLst>
          </p:cNvPr>
          <p:cNvSpPr txBox="1"/>
          <p:nvPr/>
        </p:nvSpPr>
        <p:spPr>
          <a:xfrm>
            <a:off x="2273300" y="13254038"/>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grpSp>
        <p:nvGrpSpPr>
          <p:cNvPr id="3" name="Group 2">
            <a:extLst>
              <a:ext uri="{FF2B5EF4-FFF2-40B4-BE49-F238E27FC236}">
                <a16:creationId xmlns:a16="http://schemas.microsoft.com/office/drawing/2014/main" id="{87A77EA7-DDD4-DAF8-812E-F9B396290769}"/>
              </a:ext>
            </a:extLst>
          </p:cNvPr>
          <p:cNvGrpSpPr>
            <a:grpSpLocks/>
          </p:cNvGrpSpPr>
          <p:nvPr/>
        </p:nvGrpSpPr>
        <p:grpSpPr bwMode="auto">
          <a:xfrm>
            <a:off x="13681075" y="300038"/>
            <a:ext cx="9028113" cy="12458700"/>
            <a:chOff x="13680856" y="299952"/>
            <a:chExt cx="9028540" cy="12459554"/>
          </a:xfrm>
        </p:grpSpPr>
        <p:pic>
          <p:nvPicPr>
            <p:cNvPr id="19464" name="Picture 3">
              <a:extLst>
                <a:ext uri="{FF2B5EF4-FFF2-40B4-BE49-F238E27FC236}">
                  <a16:creationId xmlns:a16="http://schemas.microsoft.com/office/drawing/2014/main" id="{7427795B-C37C-F83C-28F6-0AB181E61A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92396" y="299952"/>
              <a:ext cx="9017000" cy="935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5" name="Group 1">
              <a:extLst>
                <a:ext uri="{FF2B5EF4-FFF2-40B4-BE49-F238E27FC236}">
                  <a16:creationId xmlns:a16="http://schemas.microsoft.com/office/drawing/2014/main" id="{18522E92-F37E-CE53-CD98-1859B6C309AD}"/>
                </a:ext>
              </a:extLst>
            </p:cNvPr>
            <p:cNvGrpSpPr>
              <a:grpSpLocks/>
            </p:cNvGrpSpPr>
            <p:nvPr/>
          </p:nvGrpSpPr>
          <p:grpSpPr bwMode="auto">
            <a:xfrm>
              <a:off x="13680856" y="10163712"/>
              <a:ext cx="7285536" cy="2595794"/>
              <a:chOff x="13680856" y="10163712"/>
              <a:chExt cx="7285536" cy="2595794"/>
            </a:xfrm>
          </p:grpSpPr>
          <p:sp>
            <p:nvSpPr>
              <p:cNvPr id="19466" name="object 11">
                <a:extLst>
                  <a:ext uri="{FF2B5EF4-FFF2-40B4-BE49-F238E27FC236}">
                    <a16:creationId xmlns:a16="http://schemas.microsoft.com/office/drawing/2014/main" id="{17F75DCF-F7EC-D965-6B53-D2833E70E842}"/>
                  </a:ext>
                </a:extLst>
              </p:cNvPr>
              <p:cNvSpPr txBox="1">
                <a:spLocks noChangeArrowheads="1"/>
              </p:cNvSpPr>
              <p:nvPr/>
            </p:nvSpPr>
            <p:spPr bwMode="auto">
              <a:xfrm>
                <a:off x="13691970" y="11194124"/>
                <a:ext cx="5907367" cy="46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560513" indent="-15494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lnSpc>
                    <a:spcPct val="114000"/>
                  </a:lnSpc>
                  <a:spcBef>
                    <a:spcPts val="100"/>
                  </a:spcBef>
                </a:pPr>
                <a:r>
                  <a:rPr lang="en-US" altLang="en-US" sz="2800">
                    <a:solidFill>
                      <a:srgbClr val="151515"/>
                    </a:solidFill>
                    <a:latin typeface="Times New Roman" panose="02020603050405020304" pitchFamily="18" charset="0"/>
                    <a:cs typeface="Times New Roman" panose="02020603050405020304" pitchFamily="18" charset="0"/>
                  </a:rPr>
                  <a:t>Arroyo-Grande Fault and Parallel</a:t>
                </a:r>
                <a:r>
                  <a:rPr lang="en-GB" altLang="en-US" sz="2800">
                    <a:solidFill>
                      <a:srgbClr val="151515"/>
                    </a:solidFill>
                    <a:latin typeface="Times New Roman" panose="02020603050405020304" pitchFamily="18" charset="0"/>
                    <a:cs typeface="Times New Roman" panose="02020603050405020304" pitchFamily="18" charset="0"/>
                  </a:rPr>
                  <a:t> </a:t>
                </a:r>
                <a:r>
                  <a:rPr lang="en-US" altLang="en-US" sz="2800">
                    <a:solidFill>
                      <a:srgbClr val="151515"/>
                    </a:solidFill>
                    <a:latin typeface="Times New Roman" panose="02020603050405020304" pitchFamily="18" charset="0"/>
                    <a:cs typeface="Times New Roman" panose="02020603050405020304" pitchFamily="18" charset="0"/>
                  </a:rPr>
                  <a:t>Faults</a:t>
                </a:r>
              </a:p>
            </p:txBody>
          </p:sp>
          <p:sp>
            <p:nvSpPr>
              <p:cNvPr id="19467" name="object 10">
                <a:extLst>
                  <a:ext uri="{FF2B5EF4-FFF2-40B4-BE49-F238E27FC236}">
                    <a16:creationId xmlns:a16="http://schemas.microsoft.com/office/drawing/2014/main" id="{893191E7-9FC3-4935-67A6-E28ED542A41C}"/>
                  </a:ext>
                </a:extLst>
              </p:cNvPr>
              <p:cNvSpPr txBox="1">
                <a:spLocks noChangeArrowheads="1"/>
              </p:cNvSpPr>
              <p:nvPr/>
            </p:nvSpPr>
            <p:spPr bwMode="auto">
              <a:xfrm>
                <a:off x="13691970" y="10317764"/>
                <a:ext cx="5688281" cy="46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349375" indent="-1336675">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2436813" eaLnBrk="0" fontAlgn="base" hangingPunct="0">
                  <a:spcBef>
                    <a:spcPct val="0"/>
                  </a:spcBef>
                  <a:spcAft>
                    <a:spcPct val="0"/>
                  </a:spcAft>
                  <a:defRPr sz="24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lnSpc>
                    <a:spcPct val="114000"/>
                  </a:lnSpc>
                  <a:spcBef>
                    <a:spcPts val="100"/>
                  </a:spcBef>
                </a:pPr>
                <a:r>
                  <a:rPr lang="en-US" altLang="en-US" sz="2800">
                    <a:solidFill>
                      <a:srgbClr val="151515"/>
                    </a:solidFill>
                    <a:latin typeface="Times New Roman" panose="02020603050405020304" pitchFamily="18" charset="0"/>
                    <a:cs typeface="Times New Roman" panose="02020603050405020304" pitchFamily="18" charset="0"/>
                  </a:rPr>
                  <a:t>Maxtaloya-Los Humeros Fault  Swarm</a:t>
                </a:r>
              </a:p>
            </p:txBody>
          </p:sp>
          <p:sp>
            <p:nvSpPr>
              <p:cNvPr id="18" name="object 12">
                <a:extLst>
                  <a:ext uri="{FF2B5EF4-FFF2-40B4-BE49-F238E27FC236}">
                    <a16:creationId xmlns:a16="http://schemas.microsoft.com/office/drawing/2014/main" id="{6BF8170C-04FF-3D85-D914-FFD9153DA118}"/>
                  </a:ext>
                </a:extLst>
              </p:cNvPr>
              <p:cNvSpPr txBox="1"/>
              <p:nvPr/>
            </p:nvSpPr>
            <p:spPr>
              <a:xfrm>
                <a:off x="13680856" y="12124462"/>
                <a:ext cx="4124520" cy="446118"/>
              </a:xfrm>
              <a:prstGeom prst="rect">
                <a:avLst/>
              </a:prstGeom>
            </p:spPr>
            <p:txBody>
              <a:bodyPr lIns="0" tIns="15875" rIns="0" bIns="0">
                <a:spAutoFit/>
              </a:bodyPr>
              <a:lstStyle/>
              <a:p>
                <a:pPr marL="12700" eaLnBrk="1">
                  <a:spcBef>
                    <a:spcPts val="125"/>
                  </a:spcBef>
                  <a:defRPr/>
                </a:pPr>
                <a:r>
                  <a:rPr sz="2800" spc="-40" dirty="0">
                    <a:solidFill>
                      <a:schemeClr val="bg2">
                        <a:lumMod val="10000"/>
                      </a:schemeClr>
                    </a:solidFill>
                    <a:latin typeface="Times New Roman" panose="02020603050405020304" pitchFamily="18" charset="0"/>
                    <a:cs typeface="Times New Roman" panose="02020603050405020304" pitchFamily="18" charset="0"/>
                  </a:rPr>
                  <a:t>Las </a:t>
                </a:r>
                <a:r>
                  <a:rPr sz="2800" spc="-90" dirty="0">
                    <a:solidFill>
                      <a:schemeClr val="bg2">
                        <a:lumMod val="10000"/>
                      </a:schemeClr>
                    </a:solidFill>
                    <a:latin typeface="Times New Roman" panose="02020603050405020304" pitchFamily="18" charset="0"/>
                    <a:cs typeface="Times New Roman" panose="02020603050405020304" pitchFamily="18" charset="0"/>
                  </a:rPr>
                  <a:t>Papas </a:t>
                </a:r>
                <a:r>
                  <a:rPr sz="2800" spc="-60" dirty="0">
                    <a:solidFill>
                      <a:schemeClr val="bg2">
                        <a:lumMod val="10000"/>
                      </a:schemeClr>
                    </a:solidFill>
                    <a:latin typeface="Times New Roman" panose="02020603050405020304" pitchFamily="18" charset="0"/>
                    <a:cs typeface="Times New Roman" panose="02020603050405020304" pitchFamily="18" charset="0"/>
                  </a:rPr>
                  <a:t>Fault</a:t>
                </a:r>
                <a:r>
                  <a:rPr sz="2800" spc="-390" dirty="0">
                    <a:solidFill>
                      <a:schemeClr val="bg2">
                        <a:lumMod val="10000"/>
                      </a:schemeClr>
                    </a:solidFill>
                    <a:latin typeface="Times New Roman" panose="02020603050405020304" pitchFamily="18" charset="0"/>
                    <a:cs typeface="Times New Roman" panose="02020603050405020304" pitchFamily="18" charset="0"/>
                  </a:rPr>
                  <a:t> </a:t>
                </a:r>
                <a:r>
                  <a:rPr sz="2800" spc="-130" dirty="0">
                    <a:solidFill>
                      <a:schemeClr val="bg2">
                        <a:lumMod val="10000"/>
                      </a:schemeClr>
                    </a:solidFill>
                    <a:latin typeface="Times New Roman" panose="02020603050405020304" pitchFamily="18" charset="0"/>
                    <a:cs typeface="Times New Roman" panose="02020603050405020304" pitchFamily="18" charset="0"/>
                  </a:rPr>
                  <a:t>Swarm</a:t>
                </a:r>
                <a:endParaRPr sz="28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9469" name="Picture 19">
                <a:extLst>
                  <a:ext uri="{FF2B5EF4-FFF2-40B4-BE49-F238E27FC236}">
                    <a16:creationId xmlns:a16="http://schemas.microsoft.com/office/drawing/2014/main" id="{FC58812C-FAA2-A331-7C55-9CD5821AF6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65219"/>
              <a:stretch>
                <a:fillRect/>
              </a:stretch>
            </p:blipFill>
            <p:spPr bwMode="auto">
              <a:xfrm>
                <a:off x="20135912" y="10163712"/>
                <a:ext cx="830480" cy="25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spd="slow" advTm="38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1">
            <a:extLst>
              <a:ext uri="{FF2B5EF4-FFF2-40B4-BE49-F238E27FC236}">
                <a16:creationId xmlns:a16="http://schemas.microsoft.com/office/drawing/2014/main" id="{FA87C947-3B46-C3E4-2FAE-41FFB07B9349}"/>
              </a:ext>
            </a:extLst>
          </p:cNvPr>
          <p:cNvGrpSpPr>
            <a:grpSpLocks/>
          </p:cNvGrpSpPr>
          <p:nvPr/>
        </p:nvGrpSpPr>
        <p:grpSpPr bwMode="auto">
          <a:xfrm>
            <a:off x="14288" y="0"/>
            <a:ext cx="24355425" cy="1549400"/>
            <a:chOff x="14486" y="0"/>
            <a:chExt cx="24355028" cy="1549400"/>
          </a:xfrm>
        </p:grpSpPr>
        <p:pic>
          <p:nvPicPr>
            <p:cNvPr id="21510" name="Picture 4">
              <a:extLst>
                <a:ext uri="{FF2B5EF4-FFF2-40B4-BE49-F238E27FC236}">
                  <a16:creationId xmlns:a16="http://schemas.microsoft.com/office/drawing/2014/main" id="{1348CD6B-6BFF-3638-F46F-293B19501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 y="0"/>
              <a:ext cx="3733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a:extLst>
                <a:ext uri="{FF2B5EF4-FFF2-40B4-BE49-F238E27FC236}">
                  <a16:creationId xmlns:a16="http://schemas.microsoft.com/office/drawing/2014/main" id="{05DA0875-B837-9647-1AF8-41B6E42F3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9714" y="0"/>
              <a:ext cx="3479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a:extLst>
              <a:ext uri="{FF2B5EF4-FFF2-40B4-BE49-F238E27FC236}">
                <a16:creationId xmlns:a16="http://schemas.microsoft.com/office/drawing/2014/main" id="{B61A2EC6-DE22-4DE9-1DC0-DB364747BABC}"/>
              </a:ext>
            </a:extLst>
          </p:cNvPr>
          <p:cNvSpPr/>
          <p:nvPr/>
        </p:nvSpPr>
        <p:spPr>
          <a:xfrm>
            <a:off x="2032000" y="1774825"/>
            <a:ext cx="5535613" cy="1108075"/>
          </a:xfrm>
          <a:prstGeom prst="rect">
            <a:avLst/>
          </a:prstGeom>
        </p:spPr>
        <p:txBody>
          <a:bodyPr>
            <a:spAutoFit/>
          </a:bodyPr>
          <a:lstStyle/>
          <a:p>
            <a:pPr algn="ctr" eaLnBrk="1">
              <a:defRPr/>
            </a:pPr>
            <a:r>
              <a:rPr lang="en-GB" sz="6600" b="1" dirty="0">
                <a:solidFill>
                  <a:schemeClr val="bg2">
                    <a:lumMod val="10000"/>
                  </a:schemeClr>
                </a:solidFill>
                <a:latin typeface="Times New Roman" panose="02020603050405020304" pitchFamily="18" charset="0"/>
                <a:cs typeface="Times New Roman" panose="02020603050405020304" pitchFamily="18" charset="0"/>
              </a:rPr>
              <a:t>To Summarise</a:t>
            </a:r>
          </a:p>
        </p:txBody>
      </p:sp>
      <p:sp>
        <p:nvSpPr>
          <p:cNvPr id="8" name="Rectangle 7">
            <a:extLst>
              <a:ext uri="{FF2B5EF4-FFF2-40B4-BE49-F238E27FC236}">
                <a16:creationId xmlns:a16="http://schemas.microsoft.com/office/drawing/2014/main" id="{8FEB3101-F13B-013D-C22B-963CAAB0C19A}"/>
              </a:ext>
            </a:extLst>
          </p:cNvPr>
          <p:cNvSpPr/>
          <p:nvPr/>
        </p:nvSpPr>
        <p:spPr>
          <a:xfrm>
            <a:off x="2032000" y="3619500"/>
            <a:ext cx="21315363" cy="9134475"/>
          </a:xfrm>
          <a:prstGeom prst="rect">
            <a:avLst/>
          </a:prstGeom>
        </p:spPr>
        <p:txBody>
          <a:bodyPr>
            <a:spAutoFit/>
          </a:bodyPr>
          <a:lstStyle/>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3C beamforming can estimate seismic anisotropy.</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Clear fast directions from seismic anisotropy indicate subsurface structures.</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Zone 1 and 2 dominant anisotropy match fast directions.</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Maxtaloya-Los Humeros fault swarm (zone 1) and Arroyo Grande fault/parallel faults (zone 2) are, therefore, seen at depths &gt; 2 km.</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NE-SW trending Mafic dykes may also have caused an anisotropy response (such as 3.5 km in  Fig.6a).</a:t>
            </a:r>
          </a:p>
          <a:p>
            <a:pPr eaLnBrk="1">
              <a:lnSpc>
                <a:spcPct val="150000"/>
              </a:lnSpc>
              <a:defRPr/>
            </a:pPr>
            <a:endParaRPr lang="en-GB" sz="3600" dirty="0">
              <a:solidFill>
                <a:schemeClr val="bg2">
                  <a:lumMod val="10000"/>
                </a:schemeClr>
              </a:solidFill>
              <a:latin typeface="Times New Roman" panose="02020603050405020304" pitchFamily="18" charset="0"/>
              <a:cs typeface="Times New Roman" panose="02020603050405020304" pitchFamily="18" charset="0"/>
            </a:endParaRPr>
          </a:p>
          <a:p>
            <a:pPr eaLnBrk="1">
              <a:lnSpc>
                <a:spcPct val="150000"/>
              </a:lnSpc>
              <a:defRPr/>
            </a:pPr>
            <a:r>
              <a:rPr lang="en-GB" sz="3600" dirty="0">
                <a:solidFill>
                  <a:schemeClr val="bg2">
                    <a:lumMod val="10000"/>
                  </a:schemeClr>
                </a:solidFill>
                <a:latin typeface="Times New Roman" panose="02020603050405020304" pitchFamily="18" charset="0"/>
                <a:cs typeface="Times New Roman" panose="02020603050405020304" pitchFamily="18" charset="0"/>
              </a:rPr>
              <a:t>Implications for the Geothermal Field:</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Continuation of faults at depth </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Anisotropy might be sensitive to hydrothermal productivity</a:t>
            </a:r>
          </a:p>
          <a:p>
            <a:pPr marL="571500" indent="-571500" eaLnBrk="1">
              <a:lnSpc>
                <a:spcPct val="150000"/>
              </a:lnSpc>
              <a:buFont typeface="Arial" panose="020B0604020202020204" pitchFamily="34" charset="0"/>
              <a:buChar char="•"/>
              <a:defRPr/>
            </a:pPr>
            <a:r>
              <a:rPr lang="en-GB" sz="3600" dirty="0">
                <a:solidFill>
                  <a:schemeClr val="bg2">
                    <a:lumMod val="10000"/>
                  </a:schemeClr>
                </a:solidFill>
                <a:latin typeface="Times New Roman" panose="02020603050405020304" pitchFamily="18" charset="0"/>
                <a:cs typeface="Times New Roman" panose="02020603050405020304" pitchFamily="18" charset="0"/>
              </a:rPr>
              <a:t>No evidence for brittle-ductile transition zone at depths &lt; 6 km. </a:t>
            </a:r>
          </a:p>
        </p:txBody>
      </p:sp>
      <p:pic>
        <p:nvPicPr>
          <p:cNvPr id="21508" name="Picture 8">
            <a:extLst>
              <a:ext uri="{FF2B5EF4-FFF2-40B4-BE49-F238E27FC236}">
                <a16:creationId xmlns:a16="http://schemas.microsoft.com/office/drawing/2014/main" id="{BB6F9E7B-6E83-BA40-8971-334094ECB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7450" y="12109450"/>
            <a:ext cx="16065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AAFD322-6373-A263-9A39-127F04A55A80}"/>
              </a:ext>
            </a:extLst>
          </p:cNvPr>
          <p:cNvSpPr txBox="1"/>
          <p:nvPr/>
        </p:nvSpPr>
        <p:spPr>
          <a:xfrm>
            <a:off x="-31750" y="13250863"/>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
            <a:extLst>
              <a:ext uri="{FF2B5EF4-FFF2-40B4-BE49-F238E27FC236}">
                <a16:creationId xmlns:a16="http://schemas.microsoft.com/office/drawing/2014/main" id="{B4A33C1C-D427-F958-5A99-58BD8478D1DE}"/>
              </a:ext>
            </a:extLst>
          </p:cNvPr>
          <p:cNvGrpSpPr>
            <a:grpSpLocks/>
          </p:cNvGrpSpPr>
          <p:nvPr/>
        </p:nvGrpSpPr>
        <p:grpSpPr bwMode="auto">
          <a:xfrm>
            <a:off x="14288" y="0"/>
            <a:ext cx="24355425" cy="1549400"/>
            <a:chOff x="14486" y="0"/>
            <a:chExt cx="24355028" cy="1549400"/>
          </a:xfrm>
        </p:grpSpPr>
        <p:pic>
          <p:nvPicPr>
            <p:cNvPr id="22534" name="Picture 2">
              <a:extLst>
                <a:ext uri="{FF2B5EF4-FFF2-40B4-BE49-F238E27FC236}">
                  <a16:creationId xmlns:a16="http://schemas.microsoft.com/office/drawing/2014/main" id="{DFDF91F2-4D57-4470-ADA2-39927C196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 y="0"/>
              <a:ext cx="3733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a:extLst>
                <a:ext uri="{FF2B5EF4-FFF2-40B4-BE49-F238E27FC236}">
                  <a16:creationId xmlns:a16="http://schemas.microsoft.com/office/drawing/2014/main" id="{F461433B-EA71-A1A0-8EB4-C88616C9F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9714" y="0"/>
              <a:ext cx="3479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DCEE30CD-B7ED-2C77-2C16-1D92C890C9FC}"/>
              </a:ext>
            </a:extLst>
          </p:cNvPr>
          <p:cNvSpPr/>
          <p:nvPr/>
        </p:nvSpPr>
        <p:spPr>
          <a:xfrm>
            <a:off x="8520113" y="2178050"/>
            <a:ext cx="7343775" cy="1108075"/>
          </a:xfrm>
          <a:prstGeom prst="rect">
            <a:avLst/>
          </a:prstGeom>
        </p:spPr>
        <p:txBody>
          <a:bodyPr>
            <a:spAutoFit/>
          </a:bodyPr>
          <a:lstStyle/>
          <a:p>
            <a:pPr algn="ctr" eaLnBrk="1">
              <a:defRPr/>
            </a:pPr>
            <a:r>
              <a:rPr lang="en-GB" sz="6600" b="1" dirty="0">
                <a:solidFill>
                  <a:schemeClr val="bg2">
                    <a:lumMod val="10000"/>
                  </a:schemeClr>
                </a:solidFill>
                <a:latin typeface="Times New Roman" panose="02020603050405020304" pitchFamily="18" charset="0"/>
                <a:cs typeface="Times New Roman" panose="02020603050405020304" pitchFamily="18" charset="0"/>
              </a:rPr>
              <a:t>Acknowledgements</a:t>
            </a:r>
          </a:p>
        </p:txBody>
      </p:sp>
      <p:pic>
        <p:nvPicPr>
          <p:cNvPr id="22531" name="Picture 5">
            <a:extLst>
              <a:ext uri="{FF2B5EF4-FFF2-40B4-BE49-F238E27FC236}">
                <a16:creationId xmlns:a16="http://schemas.microsoft.com/office/drawing/2014/main" id="{BF027867-D5F5-8FA5-8942-2AA66BED8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7450" y="12109450"/>
            <a:ext cx="16065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329C468-DED9-02EB-08E1-77BE2DA7A9F7}"/>
              </a:ext>
            </a:extLst>
          </p:cNvPr>
          <p:cNvSpPr/>
          <p:nvPr/>
        </p:nvSpPr>
        <p:spPr>
          <a:xfrm>
            <a:off x="3048000" y="4481513"/>
            <a:ext cx="18288000" cy="6494462"/>
          </a:xfrm>
          <a:prstGeom prst="rect">
            <a:avLst/>
          </a:prstGeom>
        </p:spPr>
        <p:txBody>
          <a:bodyPr>
            <a:spAutoFit/>
          </a:bodyPr>
          <a:lstStyle/>
          <a:p>
            <a:pPr eaLnBrk="1">
              <a:defRPr/>
            </a:pPr>
            <a:r>
              <a:rPr lang="en-GB" sz="3200" dirty="0">
                <a:solidFill>
                  <a:schemeClr val="accent5">
                    <a:lumMod val="10000"/>
                  </a:schemeClr>
                </a:solidFill>
                <a:latin typeface="Times New Roman" panose="02020603050405020304" pitchFamily="18" charset="0"/>
                <a:cs typeface="Times New Roman" panose="02020603050405020304" pitchFamily="18" charset="0"/>
              </a:rPr>
              <a:t>The work contained in this presentation contains work conducted during a PhD study undertaken as part of the Centre for Doctoral Training (CDT) in Geoscience and the Low Carbon Energy Transition and it is sponsored by University of Aberdeen via their NERC </a:t>
            </a:r>
            <a:r>
              <a:rPr lang="en-GB" sz="3200" dirty="0" err="1">
                <a:solidFill>
                  <a:schemeClr val="accent5">
                    <a:lumMod val="10000"/>
                  </a:schemeClr>
                </a:solidFill>
                <a:latin typeface="Times New Roman" panose="02020603050405020304" pitchFamily="18" charset="0"/>
                <a:cs typeface="Times New Roman" panose="02020603050405020304" pitchFamily="18" charset="0"/>
              </a:rPr>
              <a:t>GeoNetZero</a:t>
            </a:r>
            <a:r>
              <a:rPr lang="en-GB" sz="3200" dirty="0">
                <a:solidFill>
                  <a:schemeClr val="accent5">
                    <a:lumMod val="10000"/>
                  </a:schemeClr>
                </a:solidFill>
                <a:latin typeface="Times New Roman" panose="02020603050405020304" pitchFamily="18" charset="0"/>
                <a:cs typeface="Times New Roman" panose="02020603050405020304" pitchFamily="18" charset="0"/>
              </a:rPr>
              <a:t> CDT Scheme whose support is gratefully acknowledged.</a:t>
            </a:r>
          </a:p>
          <a:p>
            <a:pPr eaLnBrk="1">
              <a:defRPr/>
            </a:pPr>
            <a:endParaRPr lang="en-GB" sz="3200" dirty="0">
              <a:solidFill>
                <a:schemeClr val="accent5">
                  <a:lumMod val="10000"/>
                </a:schemeClr>
              </a:solidFill>
              <a:latin typeface="Times New Roman" panose="02020603050405020304" pitchFamily="18" charset="0"/>
              <a:cs typeface="Times New Roman" panose="02020603050405020304" pitchFamily="18" charset="0"/>
            </a:endParaRPr>
          </a:p>
          <a:p>
            <a:pPr eaLnBrk="1">
              <a:defRPr/>
            </a:pPr>
            <a:r>
              <a:rPr lang="en-GB" sz="3200" dirty="0">
                <a:solidFill>
                  <a:schemeClr val="accent5">
                    <a:lumMod val="10000"/>
                  </a:schemeClr>
                </a:solidFill>
                <a:latin typeface="Times New Roman" panose="02020603050405020304" pitchFamily="18" charset="0"/>
                <a:cs typeface="Times New Roman" panose="02020603050405020304" pitchFamily="18" charset="0"/>
              </a:rPr>
              <a:t>The interpretations and analyses were undertaken in the research facility at the University of Aberdeen, the underpinning financial and computer support for which is gratefully acknowledged. We acknowledge the </a:t>
            </a:r>
            <a:r>
              <a:rPr lang="en-GB" sz="3200" dirty="0" err="1">
                <a:solidFill>
                  <a:schemeClr val="accent5">
                    <a:lumMod val="10000"/>
                  </a:schemeClr>
                </a:solidFill>
                <a:latin typeface="Times New Roman" panose="02020603050405020304" pitchFamily="18" charset="0"/>
                <a:cs typeface="Times New Roman" panose="02020603050405020304" pitchFamily="18" charset="0"/>
              </a:rPr>
              <a:t>GEMex</a:t>
            </a:r>
            <a:r>
              <a:rPr lang="en-GB" sz="3200" dirty="0">
                <a:solidFill>
                  <a:schemeClr val="accent5">
                    <a:lumMod val="10000"/>
                  </a:schemeClr>
                </a:solidFill>
                <a:latin typeface="Times New Roman" panose="02020603050405020304" pitchFamily="18" charset="0"/>
                <a:cs typeface="Times New Roman" panose="02020603050405020304" pitchFamily="18" charset="0"/>
              </a:rPr>
              <a:t> project for access to and permission to publish examples from their proprietary data on which these interpretations and analyses were made and are grateful to MathWorks for providing academic licenses for their MATLAB software which was used to visualise and interrogate the seismic data. </a:t>
            </a:r>
          </a:p>
          <a:p>
            <a:pPr eaLnBrk="1">
              <a:defRPr/>
            </a:pPr>
            <a:endParaRPr lang="en-GB" sz="3200" dirty="0">
              <a:solidFill>
                <a:schemeClr val="accent5">
                  <a:lumMod val="10000"/>
                </a:schemeClr>
              </a:solidFill>
              <a:latin typeface="Times New Roman" panose="02020603050405020304" pitchFamily="18" charset="0"/>
              <a:cs typeface="Times New Roman" panose="02020603050405020304" pitchFamily="18" charset="0"/>
            </a:endParaRPr>
          </a:p>
          <a:p>
            <a:pPr eaLnBrk="1">
              <a:defRPr/>
            </a:pPr>
            <a:r>
              <a:rPr lang="en-GB" sz="3200" dirty="0">
                <a:solidFill>
                  <a:schemeClr val="accent5">
                    <a:lumMod val="10000"/>
                  </a:schemeClr>
                </a:solidFill>
                <a:latin typeface="Times New Roman" panose="02020603050405020304" pitchFamily="18" charset="0"/>
                <a:cs typeface="Times New Roman" panose="02020603050405020304" pitchFamily="18" charset="0"/>
              </a:rPr>
              <a:t>A special thanks to Gianluca Norini, Institute of Environmental Geology and Geoengineering IGAG, for advising us with his expertise on the Los Humeros Geothermal Field and for contributing Fig.1b. </a:t>
            </a:r>
          </a:p>
        </p:txBody>
      </p:sp>
      <p:sp>
        <p:nvSpPr>
          <p:cNvPr id="9" name="TextBox 8">
            <a:extLst>
              <a:ext uri="{FF2B5EF4-FFF2-40B4-BE49-F238E27FC236}">
                <a16:creationId xmlns:a16="http://schemas.microsoft.com/office/drawing/2014/main" id="{CCCCAB6C-CED4-BC85-E9B0-8A42DFB29C52}"/>
              </a:ext>
            </a:extLst>
          </p:cNvPr>
          <p:cNvSpPr txBox="1"/>
          <p:nvPr/>
        </p:nvSpPr>
        <p:spPr>
          <a:xfrm>
            <a:off x="17463" y="13254038"/>
            <a:ext cx="4129087"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F3CD-45C7-13AD-484F-012491FB2194}"/>
              </a:ext>
            </a:extLst>
          </p:cNvPr>
          <p:cNvSpPr>
            <a:spLocks noGrp="1"/>
          </p:cNvSpPr>
          <p:nvPr>
            <p:ph type="title"/>
          </p:nvPr>
        </p:nvSpPr>
        <p:spPr>
          <a:xfrm>
            <a:off x="1206500" y="1636713"/>
            <a:ext cx="21971000" cy="1431925"/>
          </a:xfrm>
        </p:spPr>
        <p:txBody>
          <a:bodyPr/>
          <a:lstStyle/>
          <a:p>
            <a:pPr eaLnBrk="1"/>
            <a:r>
              <a:rPr lang="en-GB" altLang="en-US" sz="6600" dirty="0">
                <a:latin typeface="Times New Roman" panose="02020603050405020304" pitchFamily="18" charset="0"/>
                <a:cs typeface="Times New Roman" panose="02020603050405020304" pitchFamily="18" charset="0"/>
              </a:rPr>
              <a:t>Further Information</a:t>
            </a:r>
          </a:p>
        </p:txBody>
      </p:sp>
      <p:sp>
        <p:nvSpPr>
          <p:cNvPr id="3" name="Content Placeholder 2">
            <a:extLst>
              <a:ext uri="{FF2B5EF4-FFF2-40B4-BE49-F238E27FC236}">
                <a16:creationId xmlns:a16="http://schemas.microsoft.com/office/drawing/2014/main" id="{F30A224E-0DB9-3D06-EC8B-D3C9BA95A36E}"/>
              </a:ext>
            </a:extLst>
          </p:cNvPr>
          <p:cNvSpPr>
            <a:spLocks noGrp="1"/>
          </p:cNvSpPr>
          <p:nvPr>
            <p:ph idx="1"/>
          </p:nvPr>
        </p:nvSpPr>
        <p:spPr>
          <a:xfrm>
            <a:off x="1192213" y="3662363"/>
            <a:ext cx="21971000" cy="8255000"/>
          </a:xfrm>
        </p:spPr>
        <p:txBody>
          <a:bodyPr/>
          <a:lstStyle/>
          <a:p>
            <a:pPr eaLnBrk="1"/>
            <a:r>
              <a:rPr lang="en-GB" altLang="en-US" sz="4400" dirty="0">
                <a:latin typeface="Times New Roman" panose="02020603050405020304" pitchFamily="18" charset="0"/>
                <a:cs typeface="Times New Roman" panose="02020603050405020304" pitchFamily="18" charset="0"/>
              </a:rPr>
              <a:t>Kennedy et al. (2022), </a:t>
            </a:r>
            <a:r>
              <a:rPr lang="en-GB" altLang="en-US" sz="4400" i="1" dirty="0">
                <a:latin typeface="Times New Roman" panose="02020603050405020304" pitchFamily="18" charset="0"/>
                <a:cs typeface="Times New Roman" panose="02020603050405020304" pitchFamily="18" charset="0"/>
              </a:rPr>
              <a:t>Solid Earth </a:t>
            </a:r>
            <a:r>
              <a:rPr lang="en-GB" altLang="en-US" sz="4400" dirty="0">
                <a:latin typeface="Times New Roman" panose="02020603050405020304" pitchFamily="18" charset="0"/>
                <a:cs typeface="Times New Roman" panose="02020603050405020304" pitchFamily="18" charset="0"/>
              </a:rPr>
              <a:t>(submitted).</a:t>
            </a:r>
          </a:p>
          <a:p>
            <a:pPr lvl="1" eaLnBrk="1">
              <a:buSzPct val="65000"/>
              <a:buFont typeface="Wingdings" pitchFamily="2" charset="2"/>
              <a:buChar char="Ø"/>
            </a:pPr>
            <a:r>
              <a:rPr lang="en-GB" altLang="en-US" sz="3600" dirty="0">
                <a:latin typeface="Times New Roman" panose="02020603050405020304" pitchFamily="18" charset="0"/>
                <a:cs typeface="Times New Roman" panose="02020603050405020304" pitchFamily="18" charset="0"/>
              </a:rPr>
              <a:t>EGUSPHERE-2022-389 | Research article: Constraints on Fracture Distribution in the Los Humeros Geothermal Field From Beamforming of Ambient Seismic Noise</a:t>
            </a:r>
          </a:p>
          <a:p>
            <a:pPr lvl="1" eaLnBrk="1">
              <a:buSzPct val="65000"/>
              <a:buFont typeface="Wingdings" pitchFamily="2" charset="2"/>
              <a:buChar char="Ø"/>
            </a:pPr>
            <a:r>
              <a:rPr lang="en-GB" altLang="en-US" sz="3600" dirty="0">
                <a:latin typeface="Times New Roman" panose="02020603050405020304" pitchFamily="18" charset="0"/>
                <a:cs typeface="Times New Roman" panose="02020603050405020304" pitchFamily="18" charset="0"/>
              </a:rPr>
              <a:t>Preprint QR code: </a:t>
            </a:r>
          </a:p>
          <a:p>
            <a:pPr marL="609600" lvl="1" indent="0" eaLnBrk="1">
              <a:buSzPct val="65000"/>
              <a:buNone/>
            </a:pPr>
            <a:endParaRPr lang="en-GB" altLang="en-US" sz="3600" dirty="0">
              <a:latin typeface="Times New Roman" panose="02020603050405020304" pitchFamily="18" charset="0"/>
              <a:cs typeface="Times New Roman" panose="02020603050405020304" pitchFamily="18" charset="0"/>
            </a:endParaRPr>
          </a:p>
          <a:p>
            <a:pPr eaLnBrk="1"/>
            <a:r>
              <a:rPr lang="en-GB" altLang="en-US" sz="4400" dirty="0">
                <a:latin typeface="Times New Roman" panose="02020603050405020304" pitchFamily="18" charset="0"/>
                <a:cs typeface="Times New Roman" panose="02020603050405020304" pitchFamily="18" charset="0"/>
              </a:rPr>
              <a:t>Löer et al. (2022), EGU22-3956 Session SM3.1 | Ambient Seismic Noise &amp; Seismic </a:t>
            </a:r>
          </a:p>
          <a:p>
            <a:pPr lvl="1" eaLnBrk="1">
              <a:buSzPct val="65000"/>
              <a:buFont typeface="Wingdings" pitchFamily="2" charset="2"/>
              <a:buChar char="Ø"/>
            </a:pPr>
            <a:r>
              <a:rPr lang="en-GB" altLang="en-US" sz="4400" dirty="0">
                <a:latin typeface="Times New Roman" panose="02020603050405020304" pitchFamily="18" charset="0"/>
                <a:cs typeface="Times New Roman" panose="02020603050405020304" pitchFamily="18" charset="0"/>
              </a:rPr>
              <a:t>0900-0905 (online) : Interferometry. Mitigating array-induced bias in ambient noise beamforming. </a:t>
            </a:r>
          </a:p>
          <a:p>
            <a:pPr lvl="1" eaLnBrk="1">
              <a:buSzPct val="65000"/>
              <a:buFont typeface="Wingdings" pitchFamily="2" charset="2"/>
              <a:buChar char="Ø"/>
            </a:pPr>
            <a:r>
              <a:rPr lang="en-GB" altLang="en-US" sz="4400" dirty="0">
                <a:latin typeface="Times New Roman" panose="02020603050405020304" pitchFamily="18" charset="0"/>
                <a:cs typeface="Times New Roman" panose="02020603050405020304" pitchFamily="18" charset="0"/>
              </a:rPr>
              <a:t>Abstract QR code: </a:t>
            </a:r>
          </a:p>
        </p:txBody>
      </p:sp>
      <p:sp>
        <p:nvSpPr>
          <p:cNvPr id="4" name="TextBox 3">
            <a:extLst>
              <a:ext uri="{FF2B5EF4-FFF2-40B4-BE49-F238E27FC236}">
                <a16:creationId xmlns:a16="http://schemas.microsoft.com/office/drawing/2014/main" id="{1426C9D0-0624-84C3-323B-13E4F395C0E0}"/>
              </a:ext>
            </a:extLst>
          </p:cNvPr>
          <p:cNvSpPr txBox="1"/>
          <p:nvPr/>
        </p:nvSpPr>
        <p:spPr>
          <a:xfrm>
            <a:off x="0" y="13254038"/>
            <a:ext cx="4129088" cy="461962"/>
          </a:xfrm>
          <a:prstGeom prst="rect">
            <a:avLst/>
          </a:prstGeom>
          <a:noFill/>
        </p:spPr>
        <p:txBody>
          <a:bodyPr>
            <a:spAutoFit/>
          </a:bodyPr>
          <a:lstStyle/>
          <a:p>
            <a:pPr eaLnBrk="1">
              <a:defRPr/>
            </a:pPr>
            <a:r>
              <a:rPr lang="en-GB" dirty="0">
                <a:solidFill>
                  <a:schemeClr val="tx1">
                    <a:lumMod val="75000"/>
                  </a:schemeClr>
                </a:solidFill>
                <a:latin typeface="Times New Roman" panose="02020603050405020304" pitchFamily="18" charset="0"/>
                <a:cs typeface="Times New Roman" panose="02020603050405020304" pitchFamily="18" charset="0"/>
              </a:rPr>
              <a:t>EGU22 25.5.22</a:t>
            </a:r>
          </a:p>
        </p:txBody>
      </p:sp>
      <p:grpSp>
        <p:nvGrpSpPr>
          <p:cNvPr id="23556" name="Group 4">
            <a:extLst>
              <a:ext uri="{FF2B5EF4-FFF2-40B4-BE49-F238E27FC236}">
                <a16:creationId xmlns:a16="http://schemas.microsoft.com/office/drawing/2014/main" id="{1AC819EF-3382-9906-F928-FB8591FE1CAD}"/>
              </a:ext>
            </a:extLst>
          </p:cNvPr>
          <p:cNvGrpSpPr>
            <a:grpSpLocks/>
          </p:cNvGrpSpPr>
          <p:nvPr/>
        </p:nvGrpSpPr>
        <p:grpSpPr bwMode="auto">
          <a:xfrm>
            <a:off x="14288" y="0"/>
            <a:ext cx="24355425" cy="1549400"/>
            <a:chOff x="14486" y="0"/>
            <a:chExt cx="24355028" cy="1549400"/>
          </a:xfrm>
        </p:grpSpPr>
        <p:pic>
          <p:nvPicPr>
            <p:cNvPr id="23558" name="Picture 5">
              <a:extLst>
                <a:ext uri="{FF2B5EF4-FFF2-40B4-BE49-F238E27FC236}">
                  <a16:creationId xmlns:a16="http://schemas.microsoft.com/office/drawing/2014/main" id="{6C94C52B-826D-5B55-70B8-E1FC1A2BA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 y="0"/>
              <a:ext cx="3733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a:extLst>
                <a:ext uri="{FF2B5EF4-FFF2-40B4-BE49-F238E27FC236}">
                  <a16:creationId xmlns:a16="http://schemas.microsoft.com/office/drawing/2014/main" id="{A27F444E-A250-91D2-30CB-57AA000F5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9714" y="0"/>
              <a:ext cx="3479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Qr code&#10;&#10;Description automatically generated">
            <a:extLst>
              <a:ext uri="{FF2B5EF4-FFF2-40B4-BE49-F238E27FC236}">
                <a16:creationId xmlns:a16="http://schemas.microsoft.com/office/drawing/2014/main" id="{A6815A72-08B9-A166-B22B-7A8BFB063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392" y="113490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Qr code&#10;&#10;Description automatically generated">
            <a:extLst>
              <a:ext uri="{FF2B5EF4-FFF2-40B4-BE49-F238E27FC236}">
                <a16:creationId xmlns:a16="http://schemas.microsoft.com/office/drawing/2014/main" id="{757538F2-108F-66D7-E975-3BB554CCA2B6}"/>
              </a:ext>
            </a:extLst>
          </p:cNvPr>
          <p:cNvPicPr>
            <a:picLocks noChangeAspect="1"/>
          </p:cNvPicPr>
          <p:nvPr/>
        </p:nvPicPr>
        <p:blipFill>
          <a:blip r:embed="rId5"/>
          <a:stretch>
            <a:fillRect/>
          </a:stretch>
        </p:blipFill>
        <p:spPr>
          <a:xfrm>
            <a:off x="5855296" y="6065912"/>
            <a:ext cx="2176636" cy="2176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40.4|8.4|3|0.4|1.5"/>
</p:tagLst>
</file>

<file path=ppt/tags/tag2.xml><?xml version="1.0" encoding="utf-8"?>
<p:tagLst xmlns:a="http://schemas.openxmlformats.org/drawingml/2006/main" xmlns:r="http://schemas.openxmlformats.org/officeDocument/2006/relationships" xmlns:p="http://schemas.openxmlformats.org/presentationml/2006/main">
  <p:tag name="TIMING" val="|2.7|0.9"/>
</p:tagLst>
</file>

<file path=ppt/tags/tag3.xml><?xml version="1.0" encoding="utf-8"?>
<p:tagLst xmlns:a="http://schemas.openxmlformats.org/drawingml/2006/main" xmlns:r="http://schemas.openxmlformats.org/officeDocument/2006/relationships" xmlns:p="http://schemas.openxmlformats.org/presentationml/2006/main">
  <p:tag name="TIMING" val="|0.9|0.6|0.5"/>
</p:tagLst>
</file>

<file path=ppt/tags/tag4.xml><?xml version="1.0" encoding="utf-8"?>
<p:tagLst xmlns:a="http://schemas.openxmlformats.org/drawingml/2006/main" xmlns:r="http://schemas.openxmlformats.org/officeDocument/2006/relationships" xmlns:p="http://schemas.openxmlformats.org/presentationml/2006/main">
  <p:tag name="TIMING" val="|0.3|1.3|1.3"/>
</p:tagLst>
</file>

<file path=ppt/theme/theme1.xml><?xml version="1.0" encoding="utf-8"?>
<a:theme xmlns:a="http://schemas.openxmlformats.org/drawingml/2006/main" name="21_BasicWhite">
  <a:themeElements>
    <a:clrScheme name="">
      <a:dk1>
        <a:srgbClr val="5E5E5E"/>
      </a:dk1>
      <a:lt1>
        <a:srgbClr val="FFFFFF"/>
      </a:lt1>
      <a:dk2>
        <a:srgbClr val="5E5E5E"/>
      </a:dk2>
      <a:lt2>
        <a:srgbClr val="D5D5D5"/>
      </a:lt2>
      <a:accent1>
        <a:srgbClr val="00A2FF"/>
      </a:accent1>
      <a:accent2>
        <a:srgbClr val="16E7CF"/>
      </a:accent2>
      <a:accent3>
        <a:srgbClr val="FFFFFF"/>
      </a:accent3>
      <a:accent4>
        <a:srgbClr val="4F4F4F"/>
      </a:accent4>
      <a:accent5>
        <a:srgbClr val="AACEFF"/>
      </a:accent5>
      <a:accent6>
        <a:srgbClr val="13D1BB"/>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2436813"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2436813"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1899</TotalTime>
  <Words>540</Words>
  <Application>Microsoft Macintosh PowerPoint</Application>
  <PresentationFormat>Custom</PresentationFormat>
  <Paragraphs>83</Paragraphs>
  <Slides>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Helvetica Neue</vt:lpstr>
      <vt:lpstr>Arial</vt:lpstr>
      <vt:lpstr>Times New Roman</vt:lpstr>
      <vt:lpstr>Helvetica Neue Medium</vt:lpstr>
      <vt:lpstr>Helvetica</vt:lpstr>
      <vt:lpstr>Wingdings</vt:lpstr>
      <vt:lpstr>21_BasicWhite</vt:lpstr>
      <vt:lpstr>PowerPoint Presentation</vt:lpstr>
      <vt:lpstr>Methodology</vt:lpstr>
      <vt:lpstr>PowerPoint Presentation</vt:lpstr>
      <vt:lpstr>PowerPoint Presentation</vt:lpstr>
      <vt:lpstr>PowerPoint Presentation</vt:lpstr>
      <vt:lpstr>PowerPoint Presentation</vt:lpstr>
      <vt:lpstr>PowerPoint Presentation</vt:lpstr>
      <vt:lpstr>PowerPoint Presentation</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Methodology</dc:title>
  <cp:lastModifiedBy>Heather Kennedy</cp:lastModifiedBy>
  <cp:revision>45</cp:revision>
  <dcterms:modified xsi:type="dcterms:W3CDTF">2022-06-09T14:31:52Z</dcterms:modified>
</cp:coreProperties>
</file>