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63" r:id="rId3"/>
    <p:sldId id="258" r:id="rId4"/>
    <p:sldId id="264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987D"/>
    <a:srgbClr val="01509B"/>
    <a:srgbClr val="3864B2"/>
    <a:srgbClr val="315494"/>
    <a:srgbClr val="2D508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0410" autoAdjust="0"/>
  </p:normalViewPr>
  <p:slideViewPr>
    <p:cSldViewPr snapToGrid="0">
      <p:cViewPr varScale="1">
        <p:scale>
          <a:sx n="105" d="100"/>
          <a:sy n="105" d="100"/>
        </p:scale>
        <p:origin x="660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B5720-1F34-4D9A-852D-DAD1A98E92C7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DD391-BF10-4659-AF11-20033F297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3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DD391-BF10-4659-AF11-20033F2972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11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DD391-BF10-4659-AF11-20033F2972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12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DD391-BF10-4659-AF11-20033F2972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1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DD391-BF10-4659-AF11-20033F2972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2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340E-0DED-4A3F-B8D4-BCA8CEEED25A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E278-89C2-43C7-99A5-3DCBB052B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1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CDF3-80BD-490C-B567-8EA93335916A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E278-89C2-43C7-99A5-3DCBB052B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9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5980-86DD-47AE-9A50-2951CEF86F14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E278-89C2-43C7-99A5-3DCBB052B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2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05DF-DCF2-49C0-8C18-FB872BD12E50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E278-89C2-43C7-99A5-3DCBB052B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9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A1DA-8626-499B-B57B-C4E74EAF40C1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E278-89C2-43C7-99A5-3DCBB052B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1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998E-571B-4A71-AA00-D57D64526035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E278-89C2-43C7-99A5-3DCBB052B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9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78C0-DEAB-4A9A-A6C0-AC71316146B1}" type="datetime1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E278-89C2-43C7-99A5-3DCBB052B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8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0797-A8DA-4A19-B841-4B0994B3FB89}" type="datetime1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E278-89C2-43C7-99A5-3DCBB052B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5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898B-A14C-49D8-A3E7-1F648BF9D127}" type="datetime1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E278-89C2-43C7-99A5-3DCBB052B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826B-631D-431F-B94F-B05750881C65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E278-89C2-43C7-99A5-3DCBB052B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1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19-1B18-4FFA-ABA6-7416537D4E33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E278-89C2-43C7-99A5-3DCBB052B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5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8079F-7F19-4842-999F-87D608708E3C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0E278-89C2-43C7-99A5-3DCBB052B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9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7F18F41-8AD1-4054-9E8B-D395F60C9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53" y="1204876"/>
            <a:ext cx="9697452" cy="5103395"/>
          </a:xfrm>
        </p:spPr>
        <p:txBody>
          <a:bodyPr/>
          <a:lstStyle/>
          <a:p>
            <a:r>
              <a:rPr lang="en-US" sz="4000" b="1" dirty="0"/>
              <a:t>Interactions of dissolved soil organic matter and manganese oxides</a:t>
            </a:r>
          </a:p>
          <a:p>
            <a:endParaRPr lang="en-US" b="1" dirty="0"/>
          </a:p>
          <a:p>
            <a:r>
              <a:rPr lang="en-US" b="1" dirty="0"/>
              <a:t>Lena </a:t>
            </a:r>
            <a:r>
              <a:rPr lang="en-US" sz="2500" b="1" dirty="0"/>
              <a:t>Brüggenwirth</a:t>
            </a:r>
          </a:p>
          <a:p>
            <a:endParaRPr lang="en-US" sz="2000" b="1" dirty="0"/>
          </a:p>
          <a:p>
            <a:r>
              <a:rPr lang="en-US" sz="2000" dirty="0"/>
              <a:t>Oliver </a:t>
            </a:r>
            <a:r>
              <a:rPr lang="en-US" sz="2000" dirty="0" err="1"/>
              <a:t>Lechtenfeld</a:t>
            </a:r>
            <a:r>
              <a:rPr lang="en-US" sz="2000" dirty="0"/>
              <a:t>, Ricarda Behrens, Klaus Kaiser, Robert </a:t>
            </a:r>
            <a:r>
              <a:rPr lang="en-US" sz="2000" dirty="0" err="1"/>
              <a:t>Mikutta</a:t>
            </a:r>
            <a:r>
              <a:rPr lang="en-US" sz="2000" dirty="0"/>
              <a:t>, Christian </a:t>
            </a:r>
            <a:r>
              <a:rPr lang="en-US" sz="2000" dirty="0" err="1"/>
              <a:t>Mikutta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Funded by DFG (No. 60423276)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991FF8-57AF-424D-B7CB-7C751E00735C}"/>
              </a:ext>
            </a:extLst>
          </p:cNvPr>
          <p:cNvSpPr/>
          <p:nvPr/>
        </p:nvSpPr>
        <p:spPr>
          <a:xfrm rot="10800000">
            <a:off x="134758" y="113897"/>
            <a:ext cx="9809341" cy="591363"/>
          </a:xfrm>
          <a:prstGeom prst="rect">
            <a:avLst/>
          </a:prstGeom>
          <a:solidFill>
            <a:srgbClr val="01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CA8EEFD0-A1CF-4D06-A95A-055257EE9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599" y="113898"/>
            <a:ext cx="2049641" cy="591363"/>
          </a:xfrm>
          <a:prstGeom prst="rect">
            <a:avLst/>
          </a:prstGeom>
          <a:solidFill>
            <a:srgbClr val="01509B"/>
          </a:solidFill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9F78FB-BECB-45B5-AB86-C0E153D70080}"/>
              </a:ext>
            </a:extLst>
          </p:cNvPr>
          <p:cNvCxnSpPr/>
          <p:nvPr/>
        </p:nvCxnSpPr>
        <p:spPr>
          <a:xfrm>
            <a:off x="134759" y="6464300"/>
            <a:ext cx="1180324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E66E6E52-C43A-4A8D-B3D3-D20ACF3F9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72" y="4652477"/>
            <a:ext cx="2049641" cy="591363"/>
          </a:xfrm>
          <a:prstGeom prst="rect">
            <a:avLst/>
          </a:prstGeom>
          <a:solidFill>
            <a:srgbClr val="01509B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180F1B-F945-4A40-91AB-3C5DF73997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" r="8172"/>
          <a:stretch/>
        </p:blipFill>
        <p:spPr>
          <a:xfrm>
            <a:off x="4833258" y="4484825"/>
            <a:ext cx="2383972" cy="8759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ABA4F0-678C-43FB-9DA4-643B246314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7" r="5152"/>
          <a:stretch/>
        </p:blipFill>
        <p:spPr>
          <a:xfrm>
            <a:off x="8124875" y="4484825"/>
            <a:ext cx="2382861" cy="99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14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3B82B64-0CAF-4919-82DE-2EE4FFAAE5E1}"/>
              </a:ext>
            </a:extLst>
          </p:cNvPr>
          <p:cNvGrpSpPr/>
          <p:nvPr/>
        </p:nvGrpSpPr>
        <p:grpSpPr>
          <a:xfrm>
            <a:off x="4202439" y="646712"/>
            <a:ext cx="8132167" cy="5070800"/>
            <a:chOff x="1834791" y="823352"/>
            <a:chExt cx="8132167" cy="5070800"/>
          </a:xfrm>
        </p:grpSpPr>
        <p:pic>
          <p:nvPicPr>
            <p:cNvPr id="13" name="Picture 12" descr="Diagram&#10;&#10;Description automatically generated">
              <a:extLst>
                <a:ext uri="{FF2B5EF4-FFF2-40B4-BE49-F238E27FC236}">
                  <a16:creationId xmlns:a16="http://schemas.microsoft.com/office/drawing/2014/main" id="{3F3F83FE-81C4-4A6E-9018-83AB64825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791" y="823352"/>
              <a:ext cx="7743547" cy="468644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FE1B98-27E7-4D38-9936-6F8E7F104B96}"/>
                </a:ext>
              </a:extLst>
            </p:cNvPr>
            <p:cNvSpPr txBox="1"/>
            <p:nvPr/>
          </p:nvSpPr>
          <p:spPr>
            <a:xfrm>
              <a:off x="8412478" y="5586375"/>
              <a:ext cx="1554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Li et al. (2021)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BFC3F-6C1C-4C87-B269-2BDB1182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460310"/>
            <a:ext cx="421105" cy="365125"/>
          </a:xfrm>
        </p:spPr>
        <p:txBody>
          <a:bodyPr/>
          <a:lstStyle/>
          <a:p>
            <a:fld id="{CCD0E278-89C2-43C7-99A5-3DCBB052B363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FC6298-59E8-46AF-BFF5-4033BD83E39E}"/>
              </a:ext>
            </a:extLst>
          </p:cNvPr>
          <p:cNvCxnSpPr/>
          <p:nvPr/>
        </p:nvCxnSpPr>
        <p:spPr>
          <a:xfrm>
            <a:off x="134759" y="6464300"/>
            <a:ext cx="1180324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42F78CD-EDDA-48F4-B1F8-E1983478FBD1}"/>
              </a:ext>
            </a:extLst>
          </p:cNvPr>
          <p:cNvSpPr/>
          <p:nvPr/>
        </p:nvSpPr>
        <p:spPr>
          <a:xfrm rot="10800000">
            <a:off x="134758" y="113897"/>
            <a:ext cx="9809341" cy="5913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3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305DF00-7D89-4C68-B968-0B179018B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599" y="113898"/>
            <a:ext cx="2049641" cy="591363"/>
          </a:xfrm>
          <a:prstGeom prst="rect">
            <a:avLst/>
          </a:prstGeom>
          <a:solidFill>
            <a:srgbClr val="01509B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33F94B-4BEC-499D-A464-BA09C1827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17888"/>
            <a:ext cx="8928100" cy="5913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Introduction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4B96BB-F133-44C7-9629-59FBF7A1D7DF}"/>
              </a:ext>
            </a:extLst>
          </p:cNvPr>
          <p:cNvSpPr txBox="1"/>
          <p:nvPr/>
        </p:nvSpPr>
        <p:spPr>
          <a:xfrm>
            <a:off x="3117850" y="1290436"/>
            <a:ext cx="595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EBEACFA-46B9-452C-8F06-08B6F23FE6C7}"/>
              </a:ext>
            </a:extLst>
          </p:cNvPr>
          <p:cNvGrpSpPr/>
          <p:nvPr/>
        </p:nvGrpSpPr>
        <p:grpSpPr>
          <a:xfrm>
            <a:off x="82945" y="1144796"/>
            <a:ext cx="4330700" cy="4572716"/>
            <a:chOff x="-3877089" y="554654"/>
            <a:chExt cx="3448883" cy="4226819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B5D2B9B-AFC7-4F05-BA6D-28169EE781F1}"/>
                </a:ext>
              </a:extLst>
            </p:cNvPr>
            <p:cNvSpPr/>
            <p:nvPr/>
          </p:nvSpPr>
          <p:spPr>
            <a:xfrm>
              <a:off x="-3877089" y="554654"/>
              <a:ext cx="3448883" cy="42268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82DAA20-77EC-414F-96DD-6F3F461F11C6}"/>
                </a:ext>
              </a:extLst>
            </p:cNvPr>
            <p:cNvSpPr txBox="1"/>
            <p:nvPr/>
          </p:nvSpPr>
          <p:spPr>
            <a:xfrm>
              <a:off x="-3665936" y="859334"/>
              <a:ext cx="3026577" cy="327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Motivation</a:t>
              </a:r>
              <a:br>
                <a:rPr lang="en-US" sz="2400" b="1" dirty="0"/>
              </a:br>
              <a:br>
                <a:rPr lang="en-US" sz="2800" b="1" dirty="0"/>
              </a:br>
              <a:r>
                <a:rPr lang="en-US" sz="2400" dirty="0"/>
                <a:t>What is the role of Mn oxides in soil carbon dynamics?</a:t>
              </a:r>
              <a:br>
                <a:rPr lang="en-US" sz="2400" dirty="0"/>
              </a:br>
              <a:r>
                <a:rPr lang="en-US" sz="2400" dirty="0"/>
                <a:t> </a:t>
              </a:r>
              <a:br>
                <a:rPr lang="en-US" sz="600" dirty="0"/>
              </a:br>
              <a:r>
                <a:rPr lang="en-US" sz="2400" dirty="0"/>
                <a:t>DOM stabilization </a:t>
              </a:r>
              <a:br>
                <a:rPr lang="en-US" sz="2400" dirty="0"/>
              </a:br>
              <a:r>
                <a:rPr lang="en-US" sz="2400" dirty="0"/>
                <a:t>vs. </a:t>
              </a:r>
              <a:br>
                <a:rPr lang="en-US" sz="2400" dirty="0"/>
              </a:br>
              <a:r>
                <a:rPr lang="en-US" sz="2400" dirty="0"/>
                <a:t>oxidative degradation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DC5E28-5EE5-4EDA-9A5C-C82AA9455F7C}"/>
              </a:ext>
            </a:extLst>
          </p:cNvPr>
          <p:cNvGrpSpPr/>
          <p:nvPr/>
        </p:nvGrpSpPr>
        <p:grpSpPr>
          <a:xfrm>
            <a:off x="4272850" y="5503890"/>
            <a:ext cx="5734750" cy="851185"/>
            <a:chOff x="4272850" y="5476458"/>
            <a:chExt cx="5734750" cy="8511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C4F3B0-18FE-4283-BF74-C2C9F058127F}"/>
                </a:ext>
              </a:extLst>
            </p:cNvPr>
            <p:cNvSpPr/>
            <p:nvPr/>
          </p:nvSpPr>
          <p:spPr>
            <a:xfrm>
              <a:off x="4272850" y="5476458"/>
              <a:ext cx="5734750" cy="8511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86CB05F-0D1C-4159-9C85-5F152A924B9D}"/>
                </a:ext>
              </a:extLst>
            </p:cNvPr>
            <p:cNvSpPr txBox="1"/>
            <p:nvPr/>
          </p:nvSpPr>
          <p:spPr>
            <a:xfrm>
              <a:off x="4341505" y="5564957"/>
              <a:ext cx="5666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Batch adsorption experiments</a:t>
              </a:r>
            </a:p>
            <a:p>
              <a:pPr algn="ctr"/>
              <a:r>
                <a:rPr lang="en-US" dirty="0"/>
                <a:t>(varying Mn oxide, pH, background electrolyte, DOM type)</a:t>
              </a:r>
            </a:p>
          </p:txBody>
        </p:sp>
      </p:grpSp>
      <p:sp>
        <p:nvSpPr>
          <p:cNvPr id="17" name="Arrow: Curved Right 16">
            <a:extLst>
              <a:ext uri="{FF2B5EF4-FFF2-40B4-BE49-F238E27FC236}">
                <a16:creationId xmlns:a16="http://schemas.microsoft.com/office/drawing/2014/main" id="{57AA8E28-322A-411A-996D-F3D7C307D8BB}"/>
              </a:ext>
            </a:extLst>
          </p:cNvPr>
          <p:cNvSpPr/>
          <p:nvPr/>
        </p:nvSpPr>
        <p:spPr>
          <a:xfrm rot="18976850">
            <a:off x="3565922" y="5355000"/>
            <a:ext cx="441891" cy="944245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4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5BF45-3A1E-4A9C-B9D9-9595F0872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4600" y="6460310"/>
            <a:ext cx="355600" cy="365125"/>
          </a:xfrm>
        </p:spPr>
        <p:txBody>
          <a:bodyPr/>
          <a:lstStyle/>
          <a:p>
            <a:fld id="{CCD0E278-89C2-43C7-99A5-3DCBB052B363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2EEF0F-9040-4C82-9524-A3C8786663D2}"/>
              </a:ext>
            </a:extLst>
          </p:cNvPr>
          <p:cNvCxnSpPr/>
          <p:nvPr/>
        </p:nvCxnSpPr>
        <p:spPr>
          <a:xfrm>
            <a:off x="134759" y="6464300"/>
            <a:ext cx="1180324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DD34776-1D0D-46B4-AD59-91D30D6B5F15}"/>
              </a:ext>
            </a:extLst>
          </p:cNvPr>
          <p:cNvSpPr/>
          <p:nvPr/>
        </p:nvSpPr>
        <p:spPr>
          <a:xfrm rot="10800000">
            <a:off x="134758" y="113897"/>
            <a:ext cx="9809341" cy="5913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3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F86876D-DD1B-4B02-B9A0-5BF0FE649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599" y="113898"/>
            <a:ext cx="2049641" cy="591363"/>
          </a:xfrm>
          <a:prstGeom prst="rect">
            <a:avLst/>
          </a:prstGeom>
          <a:solidFill>
            <a:srgbClr val="01509B"/>
          </a:solidFill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56B1EDA-A298-4C1D-A55C-D6AC1C70241E}"/>
              </a:ext>
            </a:extLst>
          </p:cNvPr>
          <p:cNvSpPr txBox="1">
            <a:spLocks/>
          </p:cNvSpPr>
          <p:nvPr/>
        </p:nvSpPr>
        <p:spPr>
          <a:xfrm>
            <a:off x="254000" y="117888"/>
            <a:ext cx="8928100" cy="59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Results - DOC sorption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86D80D-1F18-4EBB-A842-FC91E4875D51}"/>
              </a:ext>
            </a:extLst>
          </p:cNvPr>
          <p:cNvSpPr txBox="1"/>
          <p:nvPr/>
        </p:nvSpPr>
        <p:spPr>
          <a:xfrm>
            <a:off x="254000" y="2114237"/>
            <a:ext cx="75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pH 4</a:t>
            </a:r>
            <a:endParaRPr lang="en-US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84FC2E-55C2-4B01-88EC-4DE94EEDFBEC}"/>
              </a:ext>
            </a:extLst>
          </p:cNvPr>
          <p:cNvSpPr txBox="1"/>
          <p:nvPr/>
        </p:nvSpPr>
        <p:spPr>
          <a:xfrm>
            <a:off x="253999" y="4104602"/>
            <a:ext cx="75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pH 7</a:t>
            </a:r>
            <a:endParaRPr lang="en-US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CEF702-7385-4AFA-9369-4DB1407B8CF9}"/>
              </a:ext>
            </a:extLst>
          </p:cNvPr>
          <p:cNvSpPr txBox="1"/>
          <p:nvPr/>
        </p:nvSpPr>
        <p:spPr>
          <a:xfrm>
            <a:off x="7829956" y="915334"/>
            <a:ext cx="411901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DOC sorption at pH 4 </a:t>
            </a:r>
            <a:r>
              <a:rPr lang="en-US" sz="2400" dirty="0">
                <a:sym typeface="Symbol" panose="05050102010706020507" pitchFamily="18" charset="2"/>
              </a:rPr>
              <a:t> pH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Symbol" panose="05050102010706020507" pitchFamily="18" charset="2"/>
              </a:rPr>
              <a:t>Up to 70 % DOC is sorbed</a:t>
            </a:r>
            <a:br>
              <a:rPr lang="en-US" sz="2400" dirty="0">
                <a:sym typeface="Symbol" panose="05050102010706020507" pitchFamily="18" charset="2"/>
              </a:rPr>
            </a:br>
            <a:r>
              <a:rPr lang="en-US" dirty="0">
                <a:sym typeface="Symbol" panose="05050102010706020507" pitchFamily="18" charset="2"/>
              </a:rPr>
              <a:t>(start concentration = 100 mg C L</a:t>
            </a:r>
            <a:r>
              <a:rPr lang="en-US" baseline="30000" dirty="0">
                <a:sym typeface="Symbol" panose="05050102010706020507" pitchFamily="18" charset="2"/>
              </a:rPr>
              <a:t>-1</a:t>
            </a:r>
            <a:r>
              <a:rPr lang="en-US" dirty="0">
                <a:sym typeface="Symbol" panose="05050102010706020507" pitchFamily="18" charset="2"/>
              </a:rPr>
              <a:t>)</a:t>
            </a:r>
            <a:endParaRPr lang="en-US" baseline="30000" dirty="0">
              <a:sym typeface="Symbol" panose="05050102010706020507" pitchFamily="18" charset="2"/>
            </a:endParaRP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Symbol" panose="05050102010706020507" pitchFamily="18" charset="2"/>
              </a:rPr>
              <a:t></a:t>
            </a:r>
            <a:r>
              <a:rPr lang="en-US" sz="2400" dirty="0"/>
              <a:t>-MnO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 </a:t>
            </a:r>
            <a:r>
              <a:rPr lang="en-US" sz="2400" dirty="0"/>
              <a:t>cryptomelane </a:t>
            </a:r>
            <a:r>
              <a:rPr lang="en-US" sz="2400" dirty="0">
                <a:sym typeface="Symbol" panose="05050102010706020507" pitchFamily="18" charset="2"/>
              </a:rPr>
              <a:t> birnessite at pH 4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Effect of polyvalent cations (Ca</a:t>
            </a:r>
            <a:r>
              <a:rPr lang="en-US" sz="2400" baseline="30000" dirty="0"/>
              <a:t>2+</a:t>
            </a:r>
            <a:r>
              <a:rPr lang="en-US" sz="2400" dirty="0"/>
              <a:t>) at pH 7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7F9C94-F451-4C1D-96C4-49D0C87A5E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0" r="21051" b="56859"/>
          <a:stretch/>
        </p:blipFill>
        <p:spPr>
          <a:xfrm>
            <a:off x="788875" y="1292098"/>
            <a:ext cx="7029268" cy="471499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8AD682A-87A3-4E4D-B6F5-D60310AD7C79}"/>
              </a:ext>
            </a:extLst>
          </p:cNvPr>
          <p:cNvSpPr txBox="1"/>
          <p:nvPr/>
        </p:nvSpPr>
        <p:spPr>
          <a:xfrm>
            <a:off x="5689915" y="1041318"/>
            <a:ext cx="162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Cryptomelane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A05EFA-FBDE-4EB6-B5DF-F5816D29EBEA}"/>
              </a:ext>
            </a:extLst>
          </p:cNvPr>
          <p:cNvSpPr txBox="1"/>
          <p:nvPr/>
        </p:nvSpPr>
        <p:spPr>
          <a:xfrm>
            <a:off x="3945616" y="1052306"/>
            <a:ext cx="128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Birnessite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00EC72-16CB-45A9-ACCC-BEF65513F828}"/>
              </a:ext>
            </a:extLst>
          </p:cNvPr>
          <p:cNvSpPr txBox="1"/>
          <p:nvPr/>
        </p:nvSpPr>
        <p:spPr>
          <a:xfrm>
            <a:off x="2033834" y="1044874"/>
            <a:ext cx="1012372" cy="369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ym typeface="Symbol" panose="05050102010706020507" pitchFamily="18" charset="2"/>
              </a:rPr>
              <a:t></a:t>
            </a:r>
            <a:r>
              <a:rPr lang="en-US" b="1" dirty="0"/>
              <a:t>-MnO</a:t>
            </a:r>
            <a:r>
              <a:rPr lang="en-US" b="1" baseline="-25000" dirty="0"/>
              <a:t>2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9E0F35A-8E58-4F67-82F2-C486204CC747}"/>
              </a:ext>
            </a:extLst>
          </p:cNvPr>
          <p:cNvGrpSpPr/>
          <p:nvPr/>
        </p:nvGrpSpPr>
        <p:grpSpPr>
          <a:xfrm>
            <a:off x="7851222" y="4660447"/>
            <a:ext cx="4000644" cy="1609360"/>
            <a:chOff x="7851222" y="4660447"/>
            <a:chExt cx="4000644" cy="16093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B3F5D22-BBCF-4FFA-AEA8-7409850A834B}"/>
                </a:ext>
              </a:extLst>
            </p:cNvPr>
            <p:cNvSpPr/>
            <p:nvPr/>
          </p:nvSpPr>
          <p:spPr>
            <a:xfrm>
              <a:off x="7927057" y="4660447"/>
              <a:ext cx="3924809" cy="16093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6216A2F-9379-4B6F-A754-30E05825A09B}"/>
                </a:ext>
              </a:extLst>
            </p:cNvPr>
            <p:cNvSpPr txBox="1"/>
            <p:nvPr/>
          </p:nvSpPr>
          <p:spPr>
            <a:xfrm>
              <a:off x="8229601" y="4891608"/>
              <a:ext cx="344591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 Mn oxides can effectively sorb DOC,</a:t>
              </a:r>
              <a:br>
                <a:rPr lang="en-US" sz="2400" dirty="0"/>
              </a:br>
              <a:r>
                <a:rPr lang="en-US" sz="8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.</a:t>
              </a:r>
              <a:endPara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  <a:p>
              <a:pPr algn="ctr"/>
              <a:r>
                <a:rPr lang="en-US" sz="2400" dirty="0"/>
                <a:t>BUT…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5AEDB68-8A23-4C48-8873-7AC52B62D3D5}"/>
                </a:ext>
              </a:extLst>
            </p:cNvPr>
            <p:cNvSpPr/>
            <p:nvPr/>
          </p:nvSpPr>
          <p:spPr>
            <a:xfrm>
              <a:off x="7851222" y="4824148"/>
              <a:ext cx="5389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ym typeface="Symbol" panose="05050102010706020507" pitchFamily="18" charset="2"/>
                </a:rPr>
                <a:t>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492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C3E49FAC-8B6E-4E70-A312-7A2D6B906E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t="7510" r="21018" b="55680"/>
          <a:stretch/>
        </p:blipFill>
        <p:spPr>
          <a:xfrm>
            <a:off x="694398" y="1130529"/>
            <a:ext cx="6959064" cy="4844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52F69-592C-4652-AE38-7FC1D45D7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1100" y="6464300"/>
            <a:ext cx="457200" cy="365125"/>
          </a:xfrm>
        </p:spPr>
        <p:txBody>
          <a:bodyPr/>
          <a:lstStyle/>
          <a:p>
            <a:fld id="{CCD0E278-89C2-43C7-99A5-3DCBB052B363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AA189D-252D-4153-A8EF-27A8B997E32C}"/>
              </a:ext>
            </a:extLst>
          </p:cNvPr>
          <p:cNvSpPr/>
          <p:nvPr/>
        </p:nvSpPr>
        <p:spPr>
          <a:xfrm rot="10800000">
            <a:off x="134758" y="113897"/>
            <a:ext cx="9809341" cy="5913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3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CB2530B-C8CD-4D0B-BF68-85CE72B6C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599" y="113898"/>
            <a:ext cx="2049641" cy="591363"/>
          </a:xfrm>
          <a:prstGeom prst="rect">
            <a:avLst/>
          </a:prstGeom>
          <a:solidFill>
            <a:srgbClr val="01509B"/>
          </a:solidFill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DD73044-6670-471C-8E5E-8831A56E80D9}"/>
              </a:ext>
            </a:extLst>
          </p:cNvPr>
          <p:cNvSpPr txBox="1">
            <a:spLocks/>
          </p:cNvSpPr>
          <p:nvPr/>
        </p:nvSpPr>
        <p:spPr>
          <a:xfrm>
            <a:off x="254000" y="117888"/>
            <a:ext cx="8928100" cy="59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Results - Oxidative DOC transformation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54F35A-3E96-4A46-B5AC-F18B8CE94461}"/>
              </a:ext>
            </a:extLst>
          </p:cNvPr>
          <p:cNvSpPr txBox="1"/>
          <p:nvPr/>
        </p:nvSpPr>
        <p:spPr>
          <a:xfrm>
            <a:off x="166828" y="2172535"/>
            <a:ext cx="758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ym typeface="Symbol" panose="05050102010706020507" pitchFamily="18" charset="2"/>
              </a:rPr>
              <a:t>pH 4</a:t>
            </a:r>
            <a:endParaRPr lang="en-US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A90C55-3FEE-4264-BF2C-F0C54FEA8355}"/>
              </a:ext>
            </a:extLst>
          </p:cNvPr>
          <p:cNvSpPr txBox="1"/>
          <p:nvPr/>
        </p:nvSpPr>
        <p:spPr>
          <a:xfrm>
            <a:off x="179528" y="4175648"/>
            <a:ext cx="758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ym typeface="Symbol" panose="05050102010706020507" pitchFamily="18" charset="2"/>
              </a:rPr>
              <a:t>pH 7</a:t>
            </a:r>
            <a:endParaRPr 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B0E56-E17F-4CA0-8ACA-B2B2A991708D}"/>
              </a:ext>
            </a:extLst>
          </p:cNvPr>
          <p:cNvSpPr txBox="1"/>
          <p:nvPr/>
        </p:nvSpPr>
        <p:spPr>
          <a:xfrm>
            <a:off x="8043512" y="1052727"/>
            <a:ext cx="382555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Low-molecular-weight organic acid (LMWOA) formation</a:t>
            </a:r>
            <a:br>
              <a:rPr lang="en-US" sz="2000" dirty="0"/>
            </a:br>
            <a:r>
              <a:rPr lang="en-US" sz="1600" dirty="0"/>
              <a:t>(measured by ion chromatography)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Formate &gt;&gt; acetate &gt; oxalate &gt; citrate &gt; propionate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Re-adsorption and/or complete oxidation at pH 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21DD82-4882-4FB5-8C0A-DDF74DBE6451}"/>
              </a:ext>
            </a:extLst>
          </p:cNvPr>
          <p:cNvSpPr txBox="1"/>
          <p:nvPr/>
        </p:nvSpPr>
        <p:spPr>
          <a:xfrm>
            <a:off x="3518128" y="955562"/>
            <a:ext cx="128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ym typeface="Symbol" panose="05050102010706020507" pitchFamily="18" charset="2"/>
              </a:rPr>
              <a:t>Birnessite</a:t>
            </a:r>
            <a:endParaRPr 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095296-946C-4CAE-96CB-CDEC186DE228}"/>
              </a:ext>
            </a:extLst>
          </p:cNvPr>
          <p:cNvSpPr txBox="1"/>
          <p:nvPr/>
        </p:nvSpPr>
        <p:spPr>
          <a:xfrm>
            <a:off x="5293271" y="951440"/>
            <a:ext cx="162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ym typeface="Symbol" panose="05050102010706020507" pitchFamily="18" charset="2"/>
              </a:rPr>
              <a:t>Cryptomelane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9E51DB-6456-4619-B246-6E7F12530FE4}"/>
              </a:ext>
            </a:extLst>
          </p:cNvPr>
          <p:cNvSpPr txBox="1"/>
          <p:nvPr/>
        </p:nvSpPr>
        <p:spPr>
          <a:xfrm>
            <a:off x="1007934" y="6088286"/>
            <a:ext cx="41040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(shown only treatment without salt addition)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7686F9-5438-436F-959A-44CF1B705660}"/>
              </a:ext>
            </a:extLst>
          </p:cNvPr>
          <p:cNvSpPr txBox="1"/>
          <p:nvPr/>
        </p:nvSpPr>
        <p:spPr>
          <a:xfrm>
            <a:off x="1631034" y="953321"/>
            <a:ext cx="1012372" cy="369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ym typeface="Symbol" panose="05050102010706020507" pitchFamily="18" charset="2"/>
              </a:rPr>
              <a:t></a:t>
            </a:r>
            <a:r>
              <a:rPr lang="en-US" b="1" dirty="0"/>
              <a:t>-MnO</a:t>
            </a:r>
            <a:r>
              <a:rPr lang="en-US" b="1" baseline="-25000" dirty="0"/>
              <a:t>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84E953-622D-428E-A795-EB2CF99C9128}"/>
              </a:ext>
            </a:extLst>
          </p:cNvPr>
          <p:cNvCxnSpPr/>
          <p:nvPr/>
        </p:nvCxnSpPr>
        <p:spPr>
          <a:xfrm>
            <a:off x="134759" y="6464300"/>
            <a:ext cx="1180324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3AF2071-5539-47AC-A53C-470F6C1393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1" y="5773641"/>
            <a:ext cx="6579155" cy="32889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D95530C-85FE-4A7D-8A39-F582C86741FA}"/>
              </a:ext>
            </a:extLst>
          </p:cNvPr>
          <p:cNvGrpSpPr/>
          <p:nvPr/>
        </p:nvGrpSpPr>
        <p:grpSpPr>
          <a:xfrm>
            <a:off x="8043512" y="4165524"/>
            <a:ext cx="3651761" cy="1761100"/>
            <a:chOff x="8043512" y="4165524"/>
            <a:chExt cx="3651761" cy="17611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B5D75E0-867F-4706-AB7A-87212797C658}"/>
                </a:ext>
              </a:extLst>
            </p:cNvPr>
            <p:cNvSpPr/>
            <p:nvPr/>
          </p:nvSpPr>
          <p:spPr>
            <a:xfrm>
              <a:off x="8075773" y="4165524"/>
              <a:ext cx="3619500" cy="17611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840095-7DA1-420B-B27E-37CEF2D415C6}"/>
                </a:ext>
              </a:extLst>
            </p:cNvPr>
            <p:cNvSpPr txBox="1"/>
            <p:nvPr/>
          </p:nvSpPr>
          <p:spPr>
            <a:xfrm>
              <a:off x="8244958" y="4415922"/>
              <a:ext cx="334748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… 9 to 21 % of added </a:t>
              </a:r>
              <a:br>
                <a:rPr lang="en-US" sz="2400" dirty="0"/>
              </a:br>
              <a:r>
                <a:rPr lang="en-US" sz="2400" dirty="0"/>
                <a:t>DOC is oxidatively transformed to LMWOA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1B3B4E5-04C3-4B8C-A1FC-315346D0949F}"/>
                </a:ext>
              </a:extLst>
            </p:cNvPr>
            <p:cNvSpPr/>
            <p:nvPr/>
          </p:nvSpPr>
          <p:spPr>
            <a:xfrm>
              <a:off x="8043512" y="4344925"/>
              <a:ext cx="5389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ym typeface="Symbol" panose="05050102010706020507" pitchFamily="18" charset="2"/>
                </a:rPr>
                <a:t>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76668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9A48A9-10B3-4CBA-890C-61622F1A21E9}"/>
              </a:ext>
            </a:extLst>
          </p:cNvPr>
          <p:cNvCxnSpPr/>
          <p:nvPr/>
        </p:nvCxnSpPr>
        <p:spPr>
          <a:xfrm>
            <a:off x="134759" y="6464300"/>
            <a:ext cx="1180324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AAE70-22A7-42D8-BBA3-DFB5E6709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2700" y="6460310"/>
            <a:ext cx="342900" cy="365125"/>
          </a:xfrm>
        </p:spPr>
        <p:txBody>
          <a:bodyPr/>
          <a:lstStyle/>
          <a:p>
            <a:fld id="{CCD0E278-89C2-43C7-99A5-3DCBB052B363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06B07A-AB96-4CA9-BFE2-E720A38CA6B7}"/>
              </a:ext>
            </a:extLst>
          </p:cNvPr>
          <p:cNvSpPr/>
          <p:nvPr/>
        </p:nvSpPr>
        <p:spPr>
          <a:xfrm rot="10800000">
            <a:off x="134758" y="113897"/>
            <a:ext cx="9809341" cy="591363"/>
          </a:xfrm>
          <a:prstGeom prst="rect">
            <a:avLst/>
          </a:prstGeom>
          <a:gradFill flip="none" rotWithShape="1">
            <a:gsLst>
              <a:gs pos="7000">
                <a:schemeClr val="accent1">
                  <a:lumMod val="73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1156233-52A9-424D-B180-F5A5641AC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599" y="113898"/>
            <a:ext cx="2049641" cy="591363"/>
          </a:xfrm>
          <a:prstGeom prst="rect">
            <a:avLst/>
          </a:prstGeom>
          <a:solidFill>
            <a:srgbClr val="01509B"/>
          </a:solidFill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D8714AD-7385-4D2F-B8FE-8C410A1308F2}"/>
              </a:ext>
            </a:extLst>
          </p:cNvPr>
          <p:cNvSpPr txBox="1">
            <a:spLocks/>
          </p:cNvSpPr>
          <p:nvPr/>
        </p:nvSpPr>
        <p:spPr>
          <a:xfrm>
            <a:off x="254000" y="117888"/>
            <a:ext cx="8928100" cy="59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Summary and Conclusions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20ACCD-A977-43D1-8640-A68BD2CF1592}"/>
              </a:ext>
            </a:extLst>
          </p:cNvPr>
          <p:cNvGrpSpPr/>
          <p:nvPr/>
        </p:nvGrpSpPr>
        <p:grpSpPr>
          <a:xfrm>
            <a:off x="167416" y="825760"/>
            <a:ext cx="2456655" cy="2324209"/>
            <a:chOff x="-3829808" y="705261"/>
            <a:chExt cx="3448883" cy="395775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925F381-07FD-4C13-84F5-D62E47F1668A}"/>
                </a:ext>
              </a:extLst>
            </p:cNvPr>
            <p:cNvSpPr/>
            <p:nvPr/>
          </p:nvSpPr>
          <p:spPr>
            <a:xfrm>
              <a:off x="-3829808" y="705261"/>
              <a:ext cx="3448883" cy="395775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14C611-A82E-48E4-8DE2-41698954F99C}"/>
                </a:ext>
              </a:extLst>
            </p:cNvPr>
            <p:cNvSpPr txBox="1"/>
            <p:nvPr/>
          </p:nvSpPr>
          <p:spPr>
            <a:xfrm>
              <a:off x="-3618655" y="1161559"/>
              <a:ext cx="3026578" cy="2473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/>
                <a:t>What is the role of Mn oxides in soil carbon dynamics? </a:t>
              </a:r>
            </a:p>
            <a:p>
              <a:pPr algn="ctr">
                <a:lnSpc>
                  <a:spcPct val="150000"/>
                </a:lnSpc>
              </a:pPr>
              <a:endParaRPr lang="en-US" sz="200" dirty="0"/>
            </a:p>
            <a:p>
              <a:pPr algn="ctr">
                <a:lnSpc>
                  <a:spcPct val="150000"/>
                </a:lnSpc>
              </a:pPr>
              <a:endParaRPr lang="en-US" sz="200" dirty="0"/>
            </a:p>
            <a:p>
              <a:pPr algn="ctr"/>
              <a:r>
                <a:rPr lang="en-US" sz="1400" b="1" dirty="0"/>
                <a:t>DOM stabilization </a:t>
              </a:r>
              <a:br>
                <a:rPr lang="en-US" sz="1400" b="1" dirty="0"/>
              </a:br>
              <a:r>
                <a:rPr lang="en-US" sz="1400" b="1" dirty="0"/>
                <a:t>vs. </a:t>
              </a:r>
              <a:br>
                <a:rPr lang="en-US" sz="1400" b="1" dirty="0"/>
              </a:br>
              <a:r>
                <a:rPr lang="en-US" sz="1400" b="1" dirty="0"/>
                <a:t>oxidative degradation</a:t>
              </a:r>
            </a:p>
          </p:txBody>
        </p:sp>
      </p:grpSp>
      <p:sp>
        <p:nvSpPr>
          <p:cNvPr id="12" name="Arrow: Curved Right 11">
            <a:extLst>
              <a:ext uri="{FF2B5EF4-FFF2-40B4-BE49-F238E27FC236}">
                <a16:creationId xmlns:a16="http://schemas.microsoft.com/office/drawing/2014/main" id="{2D9BB98B-910D-40E5-964E-95DA3DA4918C}"/>
              </a:ext>
            </a:extLst>
          </p:cNvPr>
          <p:cNvSpPr/>
          <p:nvPr/>
        </p:nvSpPr>
        <p:spPr>
          <a:xfrm rot="19321301">
            <a:off x="1782199" y="3156441"/>
            <a:ext cx="550254" cy="1192455"/>
          </a:xfrm>
          <a:prstGeom prst="curved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7F3EE2-D058-4E7B-BD71-707BFB27A466}"/>
              </a:ext>
            </a:extLst>
          </p:cNvPr>
          <p:cNvGrpSpPr/>
          <p:nvPr/>
        </p:nvGrpSpPr>
        <p:grpSpPr>
          <a:xfrm>
            <a:off x="2744290" y="834408"/>
            <a:ext cx="6367919" cy="4273227"/>
            <a:chOff x="2935803" y="2599379"/>
            <a:chExt cx="6367919" cy="412052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9B0800-2595-426A-9788-9DB3458886D1}"/>
                </a:ext>
              </a:extLst>
            </p:cNvPr>
            <p:cNvSpPr/>
            <p:nvPr/>
          </p:nvSpPr>
          <p:spPr>
            <a:xfrm>
              <a:off x="2935803" y="2599379"/>
              <a:ext cx="6367919" cy="412052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9DDA19-20AC-4982-A18B-2134F1EEC00C}"/>
                </a:ext>
              </a:extLst>
            </p:cNvPr>
            <p:cNvSpPr txBox="1"/>
            <p:nvPr/>
          </p:nvSpPr>
          <p:spPr>
            <a:xfrm>
              <a:off x="3113426" y="2668884"/>
              <a:ext cx="5965148" cy="4006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b="1" dirty="0"/>
                <a:t>Short term stabilization</a:t>
              </a:r>
              <a:r>
                <a:rPr lang="en-US" sz="2400" dirty="0"/>
                <a:t> of DOM </a:t>
              </a:r>
              <a:br>
                <a:rPr lang="en-US" sz="2400" dirty="0"/>
              </a:br>
              <a:r>
                <a:rPr lang="en-US" sz="2400" dirty="0">
                  <a:sym typeface="Symbol" panose="05050102010706020507" pitchFamily="18" charset="2"/>
                </a:rPr>
                <a:t>-</a:t>
              </a:r>
              <a:r>
                <a:rPr lang="en-US" sz="2400" dirty="0"/>
                <a:t> Sorption</a:t>
              </a:r>
              <a:endParaRPr lang="en-US" sz="10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10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Fast </a:t>
              </a:r>
              <a:r>
                <a:rPr lang="en-US" sz="2400" b="1" dirty="0"/>
                <a:t>DOM oxidation</a:t>
              </a:r>
              <a:r>
                <a:rPr lang="en-US" sz="2400" dirty="0"/>
                <a:t> into LMWOA  </a:t>
              </a:r>
              <a:br>
                <a:rPr lang="en-US" sz="2400" dirty="0"/>
              </a:br>
              <a:r>
                <a:rPr lang="en-US" sz="2400" dirty="0">
                  <a:sym typeface="Symbol" panose="05050102010706020507" pitchFamily="18" charset="2"/>
                </a:rPr>
                <a:t>- Degradation </a:t>
              </a:r>
              <a:br>
                <a:rPr lang="en-US" sz="2400" dirty="0">
                  <a:sym typeface="Symbol" panose="05050102010706020507" pitchFamily="18" charset="2"/>
                </a:rPr>
              </a:br>
              <a:r>
                <a:rPr lang="en-US" sz="2400" dirty="0">
                  <a:sym typeface="Symbol" panose="05050102010706020507" pitchFamily="18" charset="2"/>
                </a:rPr>
                <a:t>- E</a:t>
              </a:r>
              <a:r>
                <a:rPr lang="en-US" sz="2400" dirty="0"/>
                <a:t>asily available to microorganisms</a:t>
              </a:r>
            </a:p>
            <a:p>
              <a:endParaRPr lang="en-US" sz="700" dirty="0"/>
            </a:p>
            <a:p>
              <a:endParaRPr lang="en-US" sz="7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Processes are driven by:</a:t>
              </a:r>
              <a:br>
                <a:rPr lang="en-US" sz="2400" dirty="0"/>
              </a:br>
              <a:r>
                <a:rPr lang="en-US" sz="2400" dirty="0">
                  <a:sym typeface="Symbol" panose="05050102010706020507" pitchFamily="18" charset="2"/>
                </a:rPr>
                <a:t>- </a:t>
              </a:r>
              <a:r>
                <a:rPr lang="en-US" sz="2400" dirty="0"/>
                <a:t>pH</a:t>
              </a:r>
              <a:br>
                <a:rPr lang="en-US" sz="2400" dirty="0"/>
              </a:br>
              <a:r>
                <a:rPr lang="en-US" sz="2400" dirty="0"/>
                <a:t>-</a:t>
              </a:r>
              <a:r>
                <a:rPr lang="en-US" sz="2400" dirty="0">
                  <a:sym typeface="Symbol" panose="05050102010706020507" pitchFamily="18" charset="2"/>
                </a:rPr>
                <a:t> </a:t>
              </a:r>
              <a:r>
                <a:rPr lang="en-US" sz="2400" dirty="0"/>
                <a:t>Background electrolyte composition</a:t>
              </a:r>
              <a:br>
                <a:rPr lang="en-US" sz="2400" dirty="0"/>
              </a:br>
              <a:r>
                <a:rPr lang="en-US" sz="2400" dirty="0"/>
                <a:t>- Mineral type</a:t>
              </a:r>
              <a:br>
                <a:rPr lang="en-US" sz="2400" dirty="0"/>
              </a:br>
              <a:r>
                <a:rPr lang="en-US" sz="2400" dirty="0"/>
                <a:t>-</a:t>
              </a:r>
              <a:r>
                <a:rPr lang="en-US" sz="2400" dirty="0">
                  <a:sym typeface="Symbol" panose="05050102010706020507" pitchFamily="18" charset="2"/>
                </a:rPr>
                <a:t> DOM type (data not shown)</a:t>
              </a:r>
              <a:endParaRPr lang="en-US" sz="24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7D9D310-0CCA-47FD-A2B3-268A9F55F85A}"/>
              </a:ext>
            </a:extLst>
          </p:cNvPr>
          <p:cNvGrpSpPr/>
          <p:nvPr/>
        </p:nvGrpSpPr>
        <p:grpSpPr>
          <a:xfrm>
            <a:off x="9248689" y="843553"/>
            <a:ext cx="2653618" cy="5484092"/>
            <a:chOff x="9131982" y="4244710"/>
            <a:chExt cx="2653618" cy="199087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492A532-57AA-48BE-A941-5BAAD63438E7}"/>
                </a:ext>
              </a:extLst>
            </p:cNvPr>
            <p:cNvSpPr/>
            <p:nvPr/>
          </p:nvSpPr>
          <p:spPr>
            <a:xfrm>
              <a:off x="9131982" y="4244710"/>
              <a:ext cx="2653618" cy="199087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00B767-C2AD-4A57-A349-5B3D0C1E4602}"/>
                </a:ext>
              </a:extLst>
            </p:cNvPr>
            <p:cNvSpPr txBox="1"/>
            <p:nvPr/>
          </p:nvSpPr>
          <p:spPr>
            <a:xfrm>
              <a:off x="9131982" y="4886898"/>
              <a:ext cx="2603500" cy="870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i="1" dirty="0"/>
                <a:t>Thank you for  listening!</a:t>
              </a:r>
            </a:p>
            <a:p>
              <a:pPr algn="ctr"/>
              <a:endParaRPr lang="en-US" sz="3600" i="1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05B646-E9E0-438F-8A79-BE88E5D047B7}"/>
              </a:ext>
            </a:extLst>
          </p:cNvPr>
          <p:cNvGrpSpPr/>
          <p:nvPr/>
        </p:nvGrpSpPr>
        <p:grpSpPr>
          <a:xfrm>
            <a:off x="2744289" y="5130444"/>
            <a:ext cx="6367919" cy="1197204"/>
            <a:chOff x="2744289" y="5011572"/>
            <a:chExt cx="6367919" cy="126962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E0B3F0F-7966-4902-ADFD-7ECD57705954}"/>
                </a:ext>
              </a:extLst>
            </p:cNvPr>
            <p:cNvSpPr/>
            <p:nvPr/>
          </p:nvSpPr>
          <p:spPr>
            <a:xfrm>
              <a:off x="2744289" y="5011572"/>
              <a:ext cx="6367919" cy="126962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E0CE97-E58F-45AA-BC0D-8ED577AF04F4}"/>
                </a:ext>
              </a:extLst>
            </p:cNvPr>
            <p:cNvSpPr txBox="1"/>
            <p:nvPr/>
          </p:nvSpPr>
          <p:spPr>
            <a:xfrm>
              <a:off x="3284396" y="5151025"/>
              <a:ext cx="5415719" cy="1011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ym typeface="Symbol" panose="05050102010706020507" pitchFamily="18" charset="2"/>
                </a:rPr>
                <a:t></a:t>
              </a:r>
              <a:r>
                <a:rPr lang="en-US" sz="2800" dirty="0">
                  <a:sym typeface="Symbol" panose="05050102010706020507" pitchFamily="18" charset="2"/>
                </a:rPr>
                <a:t> High potential to degrade and at 	least temporarily stabilize DOM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4514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E766E-B281-45C9-81D6-4C5879B6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500" y="6460310"/>
            <a:ext cx="393700" cy="365125"/>
          </a:xfrm>
        </p:spPr>
        <p:txBody>
          <a:bodyPr/>
          <a:lstStyle/>
          <a:p>
            <a:fld id="{CCD0E278-89C2-43C7-99A5-3DCBB052B363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BAB368C-5104-4016-BFE0-EB18D2F2BA80}"/>
              </a:ext>
            </a:extLst>
          </p:cNvPr>
          <p:cNvCxnSpPr/>
          <p:nvPr/>
        </p:nvCxnSpPr>
        <p:spPr>
          <a:xfrm>
            <a:off x="134759" y="6464300"/>
            <a:ext cx="1180324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8756B7C-9419-4289-AE34-06651A46794E}"/>
              </a:ext>
            </a:extLst>
          </p:cNvPr>
          <p:cNvSpPr/>
          <p:nvPr/>
        </p:nvSpPr>
        <p:spPr>
          <a:xfrm rot="10800000">
            <a:off x="134758" y="113897"/>
            <a:ext cx="9809341" cy="5913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3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914B68E-C408-419B-96F2-310A6A30A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599" y="113898"/>
            <a:ext cx="2049641" cy="591363"/>
          </a:xfrm>
          <a:prstGeom prst="rect">
            <a:avLst/>
          </a:prstGeom>
          <a:solidFill>
            <a:srgbClr val="01509B"/>
          </a:solidFill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E4F4B7C-82B9-41EA-81DC-A377615ABCE2}"/>
              </a:ext>
            </a:extLst>
          </p:cNvPr>
          <p:cNvSpPr txBox="1">
            <a:spLocks/>
          </p:cNvSpPr>
          <p:nvPr/>
        </p:nvSpPr>
        <p:spPr>
          <a:xfrm>
            <a:off x="254000" y="117888"/>
            <a:ext cx="8928100" cy="59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9516E6-FF77-41AB-B230-8D1C13950F08}"/>
              </a:ext>
            </a:extLst>
          </p:cNvPr>
          <p:cNvSpPr txBox="1">
            <a:spLocks/>
          </p:cNvSpPr>
          <p:nvPr/>
        </p:nvSpPr>
        <p:spPr>
          <a:xfrm>
            <a:off x="243110" y="106998"/>
            <a:ext cx="8928100" cy="59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References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A8C891-990D-4CC3-8188-E734B0C5360B}"/>
              </a:ext>
            </a:extLst>
          </p:cNvPr>
          <p:cNvSpPr txBox="1"/>
          <p:nvPr/>
        </p:nvSpPr>
        <p:spPr>
          <a:xfrm>
            <a:off x="254000" y="1025660"/>
            <a:ext cx="1168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Li, Hui; Santos, Fernanda; Butler, Kristen; Herndon, Elizabeth (2021): A Critical Review on the Multiple Roles of Manganese in Stabilizing and Destabilizing Soil Organic Matter. In </a:t>
            </a:r>
            <a:r>
              <a:rPr lang="en-US" sz="1400" i="1" dirty="0"/>
              <a:t>Environ. Sci. Technol. </a:t>
            </a:r>
            <a:r>
              <a:rPr lang="en-US" sz="1400" dirty="0"/>
              <a:t>55 (18), pp. 12136–12152. DOI: 10.1021/acs.est.1c00299.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dirty="0"/>
              <a:t>Allard, Sébastien; Gutierrez, Leonardo; Fontaine, Claude; </a:t>
            </a:r>
            <a:r>
              <a:rPr lang="en-US" sz="1400" dirty="0" err="1"/>
              <a:t>Croué</a:t>
            </a:r>
            <a:r>
              <a:rPr lang="en-US" sz="1400" dirty="0"/>
              <a:t>, Jean-Philippe; </a:t>
            </a:r>
            <a:r>
              <a:rPr lang="en-US" sz="1400" dirty="0" err="1"/>
              <a:t>Gallard</a:t>
            </a:r>
            <a:r>
              <a:rPr lang="en-US" sz="1400" dirty="0"/>
              <a:t>, </a:t>
            </a:r>
            <a:r>
              <a:rPr lang="en-US" sz="1400" dirty="0" err="1"/>
              <a:t>Hervé</a:t>
            </a:r>
            <a:r>
              <a:rPr lang="en-US" sz="1400" dirty="0"/>
              <a:t> (2017): Organic matter interactions with natural manganese oxide and synthetic birnessite. In </a:t>
            </a:r>
            <a:r>
              <a:rPr lang="en-US" sz="1400" i="1" dirty="0"/>
              <a:t>The Science of the total environment </a:t>
            </a:r>
            <a:r>
              <a:rPr lang="en-US" sz="1400" dirty="0"/>
              <a:t>583, pp. 487–495. DOI: 10.1016/j.scitotenv.2017.01.120.</a:t>
            </a:r>
          </a:p>
          <a:p>
            <a:endParaRPr lang="en-US" dirty="0"/>
          </a:p>
          <a:p>
            <a:r>
              <a:rPr lang="en-US" sz="1400" dirty="0" err="1"/>
              <a:t>Chorover</a:t>
            </a:r>
            <a:r>
              <a:rPr lang="en-US" sz="1400" dirty="0"/>
              <a:t>, Jon; </a:t>
            </a:r>
            <a:r>
              <a:rPr lang="en-US" sz="1400" dirty="0" err="1"/>
              <a:t>Amistadi</a:t>
            </a:r>
            <a:r>
              <a:rPr lang="en-US" sz="1400" dirty="0"/>
              <a:t>, Mary Kay (2001): Reaction of forest floor organic matter at goethite, birnessite and smectite surfaces. In </a:t>
            </a:r>
            <a:r>
              <a:rPr lang="en-US" sz="1400" i="1" dirty="0" err="1"/>
              <a:t>Geochimica</a:t>
            </a:r>
            <a:r>
              <a:rPr lang="en-US" sz="1400" i="1" dirty="0"/>
              <a:t> et </a:t>
            </a:r>
            <a:r>
              <a:rPr lang="en-US" sz="1400" i="1" dirty="0" err="1"/>
              <a:t>Cosmochimica</a:t>
            </a:r>
            <a:r>
              <a:rPr lang="en-US" sz="1400" i="1" dirty="0"/>
              <a:t> Acta </a:t>
            </a:r>
            <a:r>
              <a:rPr lang="en-US" sz="1400" dirty="0"/>
              <a:t>65 (1), pp. 95–109. DOI: 10.1016/S0016-7037(00)00511-1.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411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224</Words>
  <Application>Microsoft Office PowerPoint</Application>
  <PresentationFormat>Widescreen</PresentationFormat>
  <Paragraphs>73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Office Theme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Interactions of dissolved soil organic matter and manganese oxides</dc:title>
  <dc:creator>Lena Brüggenwirth</dc:creator>
  <cp:lastModifiedBy>Lena Brüggenwirth</cp:lastModifiedBy>
  <cp:revision>160</cp:revision>
  <dcterms:created xsi:type="dcterms:W3CDTF">2022-04-29T08:32:06Z</dcterms:created>
  <dcterms:modified xsi:type="dcterms:W3CDTF">2022-05-19T13:00:47Z</dcterms:modified>
</cp:coreProperties>
</file>