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00" r:id="rId3"/>
    <p:sldId id="299" r:id="rId4"/>
    <p:sldId id="259" r:id="rId5"/>
    <p:sldId id="260" r:id="rId6"/>
    <p:sldId id="263" r:id="rId7"/>
    <p:sldId id="294" r:id="rId8"/>
    <p:sldId id="268" r:id="rId9"/>
    <p:sldId id="26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Makarieva" initials="OM" lastIdx="1" clrIdx="0">
    <p:extLst>
      <p:ext uri="{19B8F6BF-5375-455C-9EA6-DF929625EA0E}">
        <p15:presenceInfo xmlns:p15="http://schemas.microsoft.com/office/powerpoint/2012/main" userId="44793859877dc2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3" y="7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AA619-31CB-446E-AB15-72AEFFB3E60E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3F3B-4950-4203-9E5A-D5A70274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3F3B-4950-4203-9E5A-D5A702741E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2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D69FE-09E5-46FE-85E3-1D7C81720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172A21-CFFD-4F2C-9917-0FB2B99F8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7F6BDE-DF57-410D-9923-1146AC48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83C8F8-98F6-4D7D-BCB5-FACC8FC9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CE7AB5-361E-41C6-BF7A-ABDE2AB5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9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593A9-78C9-4AF9-BB06-2464AA18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DECB76-03E4-41A6-9994-F94D4F217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80626-0A40-4AF7-8166-0CD1AC04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DB754-A02E-4EC7-9C2A-EBEF93592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28656-789E-4CD0-9B9F-93953250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5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0A7F3D-7BEE-4F9F-AE7F-E5F59854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5D48E-64CD-44A0-B7AA-F2F9D1D93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CCFE1F-BD44-4877-8DD9-A69B4B00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DDF37-8ED7-48E9-84EC-CF036492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83AE7-3C37-4A03-B071-C42CF777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9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A61AB-F2D0-4C61-8C1D-7013A8E0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7FEB7-495C-4C00-820C-1B83A4312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AB0BA-A10D-46E2-8098-0C8DDE3F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4AB109-1DC3-442E-8997-4BBBC0AA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7CFE1-AFB2-4811-9470-420395C8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E50EE-E4B4-4DAA-A06B-8EFF567E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77C48-4EC5-4572-883C-429EA7C9E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138C1-4C23-412C-9B8C-2DBD838F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652F2-78B5-4FB8-B13C-10758816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27ED9-0952-4C4C-A95E-A172003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7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65DC-5FEC-485E-86D0-A8D22150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678D8-CC31-43BA-B525-95C465E1B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3995B-B711-4E30-817E-1566D4A4C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34FCD-1BBE-48B8-9370-63F49C81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4B7CFF-0294-4314-B43A-1CD81121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30518D-6495-4FE6-AADD-12F0230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0216E-E292-481F-AB9E-07B3930A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F2AEF0-336B-46CC-82D2-E397DE8A2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D1A824-2C6E-4543-8B49-0E66A8B7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FBBC91-E9E0-42CC-AA1B-0D3236152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149492-23F7-45B5-9A7C-918B13201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450CC1-9E0F-4E4E-88B5-4C28FCC9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FA13A9-D248-4948-A4D9-4680B70F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A79C7D-164F-4FD8-8996-A81F8F68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8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398FE-13F3-4114-93EE-F91579B1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E2925E-5DFB-4B95-9BDD-3B853305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6C7CE3-F55D-42EB-994C-70CA0965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B004A-78D8-48B2-965A-2F79CE75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2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E09066-FDB7-4E9D-80FD-490D65C2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7D5B7E-7404-40DF-AF36-B4694523C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43982C-A175-4C68-B3B4-D39713C7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17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E3643-2EB0-4ED1-B17D-EC57917A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CE220-F3F8-430F-929F-5F506557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493EE-3CFE-4F24-BAFE-985737D0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A4C818-C306-4B0B-92CC-1F090CE8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09BAC-A11E-4E4F-999B-A44790F9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475F4B-C022-41C8-BE57-48C01D85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19191-4F58-4222-ACBA-7E3D7CFE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CD0BF-969F-4F68-B51C-40CA8E8BB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D7E7E3-1D7A-41C7-8D46-5D2FE1FD9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1E5804-7BC3-45D9-BFEA-ED8DBBEA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91F6E-C1AA-47D2-AD09-A173070A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993E1C-5012-45F2-843F-18A7A947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6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B8FE2-C13C-4F1D-93C4-48168CEA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002F66-9CA8-4C2E-AE62-9BE1E2AAF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8C7571-279C-429F-8B48-529F7C83E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D664-8115-4F96-8651-C58BC9EDEFEC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44D72-740F-4EBB-AFE9-C61C43208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658D0-2E8D-4C6C-B2EE-DF8D3F1D3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5504-0841-48EF-819F-F7A502ACB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nastasiazemlanskova@gmail.com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hyperlink" Target="mailto:anastasiazemlanskova@gmail.co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away.php?to=https://www.youtube.com/watch?v=mehBEb2JFcA&amp;t=2s&amp;cc_key=" TargetMode="External"/><Relationship Id="rId5" Type="http://schemas.openxmlformats.org/officeDocument/2006/relationships/hyperlink" Target="https://www.youtube.com/watch?v=MAUa6aKRxyQ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DB626-B8F6-41CC-9123-17832A8AA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30172"/>
          <a:stretch/>
        </p:blipFill>
        <p:spPr>
          <a:xfrm>
            <a:off x="0" y="-1"/>
            <a:ext cx="630653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512549-D077-41D8-B780-E5B8085132EB}"/>
              </a:ext>
            </a:extLst>
          </p:cNvPr>
          <p:cNvSpPr/>
          <p:nvPr/>
        </p:nvSpPr>
        <p:spPr>
          <a:xfrm>
            <a:off x="6391374" y="874455"/>
            <a:ext cx="56843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Temporal dynamics of giant Anmangynda aufeis characteristics in changing climate, 1962-2021 </a:t>
            </a:r>
            <a:endParaRPr lang="ru-RU" sz="3000" b="1" kern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algn="ctr"/>
            <a:r>
              <a:rPr lang="en-US" sz="3000" b="1" kern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(North-Eastern Eurasia) </a:t>
            </a:r>
            <a:endParaRPr lang="ru-RU" sz="3000" b="1" dirty="0">
              <a:effectLst/>
              <a:ea typeface="PMingLiU" panose="020B0604030504040204" pitchFamily="18" charset="-12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92CFA2-2110-4241-8023-2F798DA00B6E}"/>
              </a:ext>
            </a:extLst>
          </p:cNvPr>
          <p:cNvCxnSpPr/>
          <p:nvPr/>
        </p:nvCxnSpPr>
        <p:spPr>
          <a:xfrm>
            <a:off x="7843297" y="2896979"/>
            <a:ext cx="2705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E6B9AE-4C0E-428B-96AA-EB5A8FAC12A6}"/>
              </a:ext>
            </a:extLst>
          </p:cNvPr>
          <p:cNvSpPr txBox="1"/>
          <p:nvPr/>
        </p:nvSpPr>
        <p:spPr>
          <a:xfrm>
            <a:off x="6391374" y="3079216"/>
            <a:ext cx="56843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 err="1">
                <a:effectLst/>
              </a:rPr>
              <a:t>Anastasiia</a:t>
            </a:r>
            <a:r>
              <a:rPr lang="en-US" sz="2000" b="1" i="0" dirty="0">
                <a:effectLst/>
              </a:rPr>
              <a:t> Zemlianskova</a:t>
            </a:r>
            <a:r>
              <a:rPr lang="en-US" sz="2000" b="1" i="0" baseline="30000" dirty="0">
                <a:effectLst/>
              </a:rPr>
              <a:t>1,2</a:t>
            </a:r>
            <a:endParaRPr lang="ru-RU" sz="2000" baseline="30000" dirty="0"/>
          </a:p>
          <a:p>
            <a:r>
              <a:rPr lang="en-US" sz="2000" b="0" i="0" dirty="0">
                <a:effectLst/>
              </a:rPr>
              <a:t>Vladimir </a:t>
            </a:r>
            <a:r>
              <a:rPr lang="en-US" sz="2000" i="0" dirty="0">
                <a:effectLst/>
              </a:rPr>
              <a:t>Alexeev</a:t>
            </a:r>
            <a:r>
              <a:rPr lang="en-US" sz="2000" baseline="30000" dirty="0"/>
              <a:t>1</a:t>
            </a:r>
            <a:endParaRPr lang="ru-RU" sz="2000" dirty="0"/>
          </a:p>
          <a:p>
            <a:r>
              <a:rPr lang="en-US" sz="2000" i="0" dirty="0">
                <a:effectLst/>
              </a:rPr>
              <a:t>Olga Makarieva</a:t>
            </a:r>
            <a:r>
              <a:rPr lang="en-US" sz="2000" baseline="30000" dirty="0"/>
              <a:t>1,2</a:t>
            </a:r>
            <a:endParaRPr lang="ru-RU" sz="2000" dirty="0"/>
          </a:p>
          <a:p>
            <a:r>
              <a:rPr lang="en-US" sz="2000" i="0" dirty="0" err="1">
                <a:effectLst/>
              </a:rPr>
              <a:t>Nataliia</a:t>
            </a:r>
            <a:r>
              <a:rPr lang="en-US" sz="2000" i="0" dirty="0">
                <a:effectLst/>
              </a:rPr>
              <a:t> Nesterova</a:t>
            </a:r>
            <a:r>
              <a:rPr lang="en-US" sz="2000" baseline="30000" dirty="0"/>
              <a:t>1,2</a:t>
            </a:r>
            <a:endParaRPr lang="ru-RU" sz="2000" dirty="0"/>
          </a:p>
          <a:p>
            <a:pPr algn="l"/>
            <a:r>
              <a:rPr lang="en-US" sz="2000" i="0" dirty="0">
                <a:effectLst/>
              </a:rPr>
              <a:t>Andrey Shikhov</a:t>
            </a:r>
            <a:r>
              <a:rPr lang="en-US" sz="2000" i="0" baseline="30000" dirty="0">
                <a:effectLst/>
              </a:rPr>
              <a:t>3</a:t>
            </a:r>
            <a:endParaRPr lang="ru-RU" sz="2000" baseline="30000" dirty="0"/>
          </a:p>
          <a:p>
            <a:r>
              <a:rPr lang="en-US" sz="2000" i="0" dirty="0">
                <a:effectLst/>
              </a:rPr>
              <a:t>Andrey Ostashov</a:t>
            </a:r>
            <a:r>
              <a:rPr lang="en-US" sz="2000" baseline="30000" dirty="0"/>
              <a:t>1</a:t>
            </a:r>
            <a:endParaRPr lang="en-US" sz="2000" i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50C2D-E3F9-4521-BEDA-9579A87D24CF}"/>
              </a:ext>
            </a:extLst>
          </p:cNvPr>
          <p:cNvSpPr txBox="1"/>
          <p:nvPr/>
        </p:nvSpPr>
        <p:spPr>
          <a:xfrm>
            <a:off x="6391374" y="5200444"/>
            <a:ext cx="5684362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St. Petersburg State University, St. Petersburg, Russia</a:t>
            </a:r>
            <a:endParaRPr lang="ru-RU" sz="1400" dirty="0">
              <a:solidFill>
                <a:srgbClr val="000000"/>
              </a:solidFill>
              <a:ea typeface="PMingLiU" panose="020B0604030504040204" pitchFamily="18" charset="-12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400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Melnikov Permafrost Institute,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Yakutsk, Russia</a:t>
            </a: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400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Perm State University, Perm, Russia</a:t>
            </a: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1657B5-FAB8-402F-AFC9-F99F277AAFA9}"/>
              </a:ext>
            </a:extLst>
          </p:cNvPr>
          <p:cNvSpPr txBox="1"/>
          <p:nvPr/>
        </p:nvSpPr>
        <p:spPr>
          <a:xfrm>
            <a:off x="7805393" y="6285320"/>
            <a:ext cx="3450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anastasiazemlanskova@gmail.com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121FF2-5734-4130-95DC-6DC474A8AE55}"/>
              </a:ext>
            </a:extLst>
          </p:cNvPr>
          <p:cNvSpPr txBox="1"/>
          <p:nvPr/>
        </p:nvSpPr>
        <p:spPr>
          <a:xfrm>
            <a:off x="8257705" y="91974"/>
            <a:ext cx="1876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Open Sans" panose="020B0606030504020204" pitchFamily="34" charset="0"/>
              </a:rPr>
              <a:t>EGU22-300</a:t>
            </a:r>
            <a:r>
              <a:rPr lang="ru-RU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ECS</a:t>
            </a:r>
            <a:endParaRPr lang="en-US" b="0" i="0" dirty="0"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4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ебо, внешний, природа, снег&#10;&#10;Автоматически созданное описание">
            <a:extLst>
              <a:ext uri="{FF2B5EF4-FFF2-40B4-BE49-F238E27FC236}">
                <a16:creationId xmlns:a16="http://schemas.microsoft.com/office/drawing/2014/main" id="{3EE37235-0BE4-4589-B706-317BC354A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" b="16315"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07046A-D300-494E-9E0F-80901ED8C718}"/>
              </a:ext>
            </a:extLst>
          </p:cNvPr>
          <p:cNvSpPr txBox="1"/>
          <p:nvPr/>
        </p:nvSpPr>
        <p:spPr>
          <a:xfrm>
            <a:off x="7064828" y="534252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Thank you for attention!</a:t>
            </a:r>
            <a:endParaRPr lang="ru-RU" sz="3600" b="1" dirty="0"/>
          </a:p>
          <a:p>
            <a:r>
              <a:rPr lang="en-US" sz="3600" b="1" dirty="0"/>
              <a:t>Visit us in the Kolyma!</a:t>
            </a:r>
            <a:endParaRPr lang="ru-RU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127AB-E1BB-4C3A-8134-CCECFCD6F8E9}"/>
              </a:ext>
            </a:extLst>
          </p:cNvPr>
          <p:cNvSpPr txBox="1"/>
          <p:nvPr/>
        </p:nvSpPr>
        <p:spPr>
          <a:xfrm>
            <a:off x="3369049" y="523155"/>
            <a:ext cx="6580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https://www.youtube.com/watch?v=MAUa6aKRxyQ</a:t>
            </a:r>
            <a:br>
              <a:rPr lang="en-US" sz="1800" dirty="0"/>
            </a:b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https://www.youtube.com/watch?v=mehBEb2JFcA&amp;t=2s</a:t>
            </a:r>
            <a:endParaRPr lang="ru-R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62BCB-030E-4A3C-B821-E4191B41B98F}"/>
              </a:ext>
            </a:extLst>
          </p:cNvPr>
          <p:cNvSpPr txBox="1"/>
          <p:nvPr/>
        </p:nvSpPr>
        <p:spPr>
          <a:xfrm>
            <a:off x="3369049" y="84310"/>
            <a:ext cx="4549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anastasiazemlanskova@gmail.com</a:t>
            </a:r>
            <a:r>
              <a:rPr lang="en-US" sz="2400" dirty="0"/>
              <a:t> 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17B49D-0735-4CE9-935A-5735AAA57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7193"/>
            <a:ext cx="3217811" cy="2413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EE9AFA-6803-42A1-B7A5-0A4EB6C543DA}"/>
              </a:ext>
            </a:extLst>
          </p:cNvPr>
          <p:cNvSpPr txBox="1"/>
          <p:nvPr/>
        </p:nvSpPr>
        <p:spPr>
          <a:xfrm>
            <a:off x="-48311" y="3225737"/>
            <a:ext cx="653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study was carried out with the support of Russian Foundation for Basic Research (19-55-80028, 20-05-00666) and St. Petersburg State University (project 75295776)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2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87B9B1-08C2-5BDF-DAE8-13883295A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4211" r="5549" b="11579"/>
          <a:stretch/>
        </p:blipFill>
        <p:spPr>
          <a:xfrm>
            <a:off x="4872568" y="574329"/>
            <a:ext cx="7351098" cy="50314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0934D2-FB70-4DA0-8ACE-643FBDD3CF50}"/>
              </a:ext>
            </a:extLst>
          </p:cNvPr>
          <p:cNvSpPr/>
          <p:nvPr/>
        </p:nvSpPr>
        <p:spPr>
          <a:xfrm>
            <a:off x="4602809" y="-197666"/>
            <a:ext cx="298638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ea typeface="Times New Roman" panose="02020603050405020304" pitchFamily="18" charset="0"/>
                <a:cs typeface="Arial" panose="020B0604020202020204" pitchFamily="34" charset="0"/>
              </a:rPr>
              <a:t>Relevance</a:t>
            </a:r>
            <a:endParaRPr lang="ru-RU" sz="36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EA7C2B7-CD7C-4A9E-BF45-7CB408C7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0" y="4514156"/>
            <a:ext cx="3285981" cy="21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A576B5-8840-415D-9902-A10F8CE4A477}"/>
              </a:ext>
            </a:extLst>
          </p:cNvPr>
          <p:cNvSpPr txBox="1"/>
          <p:nvPr/>
        </p:nvSpPr>
        <p:spPr>
          <a:xfrm>
            <a:off x="303377" y="1836500"/>
            <a:ext cx="39897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Important water resource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Hazard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Easily identified at remote sensing images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Indicate water exchange processes in remote permafrost environment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31759-EF67-409A-A4FD-F27ABACFCEEF}"/>
              </a:ext>
            </a:extLst>
          </p:cNvPr>
          <p:cNvSpPr txBox="1"/>
          <p:nvPr/>
        </p:nvSpPr>
        <p:spPr>
          <a:xfrm>
            <a:off x="303377" y="513061"/>
            <a:ext cx="42721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</a:t>
            </a:r>
            <a:r>
              <a:rPr lang="en-US" sz="2000" i="1" dirty="0"/>
              <a:t>ufeis (icings, </a:t>
            </a:r>
            <a:r>
              <a:rPr lang="en-US" sz="2000" i="1" dirty="0" err="1"/>
              <a:t>naled</a:t>
            </a:r>
            <a:r>
              <a:rPr lang="en-US" sz="2000" i="1" dirty="0"/>
              <a:t>) </a:t>
            </a:r>
            <a:r>
              <a:rPr lang="en-US" sz="2000" dirty="0"/>
              <a:t>are the ice fields produced annually due to layer-by-layer freezing of ground water on the surface.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9F1F08-3602-4120-9280-08D79A670086}"/>
              </a:ext>
            </a:extLst>
          </p:cNvPr>
          <p:cNvSpPr txBox="1"/>
          <p:nvPr/>
        </p:nvSpPr>
        <p:spPr>
          <a:xfrm>
            <a:off x="4939300" y="5605817"/>
            <a:ext cx="6829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 algn="just">
              <a:buFont typeface="Arial" panose="020B0604020202020204" pitchFamily="34" charset="0"/>
              <a:buChar char="•"/>
              <a:defRPr sz="2400"/>
            </a:lvl1pPr>
          </a:lstStyle>
          <a:p>
            <a:pPr marL="0" indent="0">
              <a:buNone/>
            </a:pPr>
            <a:r>
              <a:rPr lang="en-US" dirty="0"/>
              <a:t>Aufeis resources of North-East in current climate are about </a:t>
            </a:r>
            <a:r>
              <a:rPr lang="en-US" b="1" dirty="0">
                <a:solidFill>
                  <a:srgbClr val="FF0000"/>
                </a:solidFill>
              </a:rPr>
              <a:t>11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km</a:t>
            </a:r>
            <a:r>
              <a:rPr lang="ru-RU" b="1" baseline="30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 or 10 mm of runoff depth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A2543-2FC2-4459-8E77-B05467AD5281}"/>
              </a:ext>
            </a:extLst>
          </p:cNvPr>
          <p:cNvSpPr txBox="1"/>
          <p:nvPr/>
        </p:nvSpPr>
        <p:spPr>
          <a:xfrm>
            <a:off x="6867301" y="4821016"/>
            <a:ext cx="2265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&gt;</a:t>
            </a:r>
            <a:endParaRPr lang="ru-RU" sz="1000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EFBAE-B156-4A80-A916-EC2A03AB9137}"/>
              </a:ext>
            </a:extLst>
          </p:cNvPr>
          <p:cNvSpPr txBox="1"/>
          <p:nvPr/>
        </p:nvSpPr>
        <p:spPr>
          <a:xfrm>
            <a:off x="5843391" y="1347537"/>
            <a:ext cx="624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Yana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22E9D-13AE-4325-8552-222B5BE7A3EA}"/>
              </a:ext>
            </a:extLst>
          </p:cNvPr>
          <p:cNvSpPr txBox="1"/>
          <p:nvPr/>
        </p:nvSpPr>
        <p:spPr>
          <a:xfrm>
            <a:off x="7218200" y="1461437"/>
            <a:ext cx="991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Indigirka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1CB7A-897E-4278-946E-22862C2DF7C3}"/>
              </a:ext>
            </a:extLst>
          </p:cNvPr>
          <p:cNvSpPr txBox="1"/>
          <p:nvPr/>
        </p:nvSpPr>
        <p:spPr>
          <a:xfrm>
            <a:off x="8204815" y="2269958"/>
            <a:ext cx="874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Kolyma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D93A9-A00B-47F1-B105-937178C6CE5A}"/>
              </a:ext>
            </a:extLst>
          </p:cNvPr>
          <p:cNvSpPr txBox="1"/>
          <p:nvPr/>
        </p:nvSpPr>
        <p:spPr>
          <a:xfrm>
            <a:off x="10912567" y="874753"/>
            <a:ext cx="856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Anadyr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3680AB-8164-470B-918B-E86CDF6A2A82}"/>
              </a:ext>
            </a:extLst>
          </p:cNvPr>
          <p:cNvSpPr txBox="1"/>
          <p:nvPr/>
        </p:nvSpPr>
        <p:spPr>
          <a:xfrm>
            <a:off x="11061069" y="3548516"/>
            <a:ext cx="10344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Penzhina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06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48203-52A1-418C-9AE3-F0663A8D3D12}"/>
              </a:ext>
            </a:extLst>
          </p:cNvPr>
          <p:cNvSpPr txBox="1"/>
          <p:nvPr/>
        </p:nvSpPr>
        <p:spPr>
          <a:xfrm>
            <a:off x="77140" y="6350"/>
            <a:ext cx="111574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Anmangynda aufeis (Magadan region, North-East of Russia)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DA0ED-9A78-43D0-BA21-6C1CF378B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16D14B-A9F6-451E-8E07-F2357EEF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49F70F-0874-4787-8F7C-BE150E370998}"/>
              </a:ext>
            </a:extLst>
          </p:cNvPr>
          <p:cNvSpPr txBox="1"/>
          <p:nvPr/>
        </p:nvSpPr>
        <p:spPr>
          <a:xfrm>
            <a:off x="7978324" y="811980"/>
            <a:ext cx="4440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Basin area 400 km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Aufeis area up to 6,8 km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endParaRPr lang="en-US" dirty="0"/>
          </a:p>
          <a:p>
            <a:r>
              <a:rPr lang="en-US" dirty="0"/>
              <a:t>Annual air temperature -9,8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US" dirty="0"/>
          </a:p>
          <a:p>
            <a:r>
              <a:rPr lang="en-US" dirty="0"/>
              <a:t>Annual precipitation 345 mm</a:t>
            </a:r>
          </a:p>
          <a:p>
            <a:r>
              <a:rPr lang="en-US" dirty="0"/>
              <a:t>Absolute altitude 700-1850 m</a:t>
            </a:r>
          </a:p>
          <a:p>
            <a:r>
              <a:rPr lang="en-US" dirty="0"/>
              <a:t>Permafrost and </a:t>
            </a:r>
            <a:r>
              <a:rPr lang="en-US" dirty="0" err="1"/>
              <a:t>talik</a:t>
            </a:r>
            <a:r>
              <a:rPr lang="en-US" dirty="0"/>
              <a:t> zones in river valleys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09585-92C7-425E-9322-2FB992A49395}"/>
              </a:ext>
            </a:extLst>
          </p:cNvPr>
          <p:cNvSpPr txBox="1"/>
          <p:nvPr/>
        </p:nvSpPr>
        <p:spPr>
          <a:xfrm>
            <a:off x="1149373" y="6055918"/>
            <a:ext cx="7257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Ground observations of area and volume in 1962-1991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The studies have been continued since 2020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9" name="Picture 2" descr="F:\анман29.09.jpg">
            <a:extLst>
              <a:ext uri="{FF2B5EF4-FFF2-40B4-BE49-F238E27FC236}">
                <a16:creationId xmlns:a16="http://schemas.microsoft.com/office/drawing/2014/main" id="{CB987AE2-9C92-4654-B023-1BEFB1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7628" y="3734107"/>
            <a:ext cx="2776924" cy="1963672"/>
          </a:xfrm>
          <a:prstGeom prst="rect">
            <a:avLst/>
          </a:prstGeom>
          <a:noFill/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23235F9-CFFE-FBBC-AF6C-90B9987181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8" t="36809" r="1886" b="22949"/>
          <a:stretch/>
        </p:blipFill>
        <p:spPr>
          <a:xfrm>
            <a:off x="77140" y="720073"/>
            <a:ext cx="4876714" cy="4654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09E63C-48E5-1B93-730D-05CBA7F82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54" y="720073"/>
            <a:ext cx="2900697" cy="29363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094CA6-066B-3A67-358B-4A4AD6817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370" y="3047089"/>
            <a:ext cx="3939630" cy="224349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1D6A09E-89B4-59F7-F4B4-3A989BBFE5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-6819" b="1"/>
          <a:stretch/>
        </p:blipFill>
        <p:spPr>
          <a:xfrm>
            <a:off x="7887899" y="5400170"/>
            <a:ext cx="2031447" cy="13636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78BCA6-D24A-63B6-CA4A-6641DC406B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t="29415" r="16919" b="6842"/>
          <a:stretch/>
        </p:blipFill>
        <p:spPr>
          <a:xfrm rot="16200000">
            <a:off x="10329876" y="5083842"/>
            <a:ext cx="1269437" cy="20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0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CCB83D-4799-4337-8C50-450DA18CF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49868"/>
          <a:stretch/>
        </p:blipFill>
        <p:spPr>
          <a:xfrm>
            <a:off x="0" y="4495800"/>
            <a:ext cx="12192000" cy="2362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D2158C-5F2D-41D6-947B-2AFB893A5ED6}"/>
              </a:ext>
            </a:extLst>
          </p:cNvPr>
          <p:cNvSpPr/>
          <p:nvPr/>
        </p:nvSpPr>
        <p:spPr>
          <a:xfrm>
            <a:off x="555910" y="-174380"/>
            <a:ext cx="1100210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cs typeface="Arial" panose="020B0604020202020204" pitchFamily="34" charset="0"/>
              </a:rPr>
              <a:t>Aim and tasks of the study </a:t>
            </a:r>
            <a:endParaRPr lang="ru-RU" sz="3600" b="1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B1C6E-99F8-458A-A77B-768801DAEDA9}"/>
              </a:ext>
            </a:extLst>
          </p:cNvPr>
          <p:cNvSpPr txBox="1"/>
          <p:nvPr/>
        </p:nvSpPr>
        <p:spPr>
          <a:xfrm>
            <a:off x="375941" y="776805"/>
            <a:ext cx="11362044" cy="3620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effectLst/>
                <a:ea typeface="Calibri" panose="020F0502020204030204" pitchFamily="34" charset="0"/>
              </a:rPr>
              <a:t>The aim is to estimate the changes of area and volume of giant Anmangynda aufeis based on historical and modern observational data. 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effectLst/>
                <a:ea typeface="Calibri" panose="020F0502020204030204" pitchFamily="34" charset="0"/>
              </a:rPr>
              <a:t>Tasks included: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1) Collection and analysis of historical data (1962-1991)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2) Application of remote sensing methods to determine the aufeis area for the current period (2000-2021)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3) Conduct ground-based observations of aufeis dynamics throughout the year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803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DE437B-BB74-4DDC-86C0-F9F57AF39C34}"/>
              </a:ext>
            </a:extLst>
          </p:cNvPr>
          <p:cNvSpPr txBox="1"/>
          <p:nvPr/>
        </p:nvSpPr>
        <p:spPr>
          <a:xfrm flipH="1">
            <a:off x="1282043" y="0"/>
            <a:ext cx="915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Remote sensing data</a:t>
            </a:r>
            <a:r>
              <a:rPr lang="ru-RU" sz="2800" b="1" dirty="0"/>
              <a:t> </a:t>
            </a:r>
            <a:r>
              <a:rPr lang="en-US" sz="2800" b="1" dirty="0"/>
              <a:t>(Landsat, Sentinel and UAV)</a:t>
            </a:r>
            <a:endParaRPr lang="ru-RU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C8384-767C-4D55-BCB4-29DB0B69A2EE}"/>
              </a:ext>
            </a:extLst>
          </p:cNvPr>
          <p:cNvSpPr txBox="1"/>
          <p:nvPr/>
        </p:nvSpPr>
        <p:spPr>
          <a:xfrm>
            <a:off x="290783" y="4441632"/>
            <a:ext cx="5018323" cy="9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used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images of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Landsat (1973, 2000-2017)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52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images of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Sentinel (2018-2021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0C4BEE-6A20-4695-8149-2382D86CC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01" t="4050" r="20584" b="7130"/>
          <a:stretch/>
        </p:blipFill>
        <p:spPr>
          <a:xfrm>
            <a:off x="977921" y="5701267"/>
            <a:ext cx="3767686" cy="429442"/>
          </a:xfrm>
          <a:prstGeom prst="rect">
            <a:avLst/>
          </a:prstGeom>
        </p:spPr>
      </p:pic>
      <p:pic>
        <p:nvPicPr>
          <p:cNvPr id="10" name="Picture 3" descr="Phantom 4 Pro – Дрон для фотографов – DJI">
            <a:extLst>
              <a:ext uri="{FF2B5EF4-FFF2-40B4-BE49-F238E27FC236}">
                <a16:creationId xmlns:a16="http://schemas.microsoft.com/office/drawing/2014/main" id="{193C01CA-A2A8-43BC-AF7A-E1B73ECA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64589" y="647706"/>
            <a:ext cx="1112207" cy="564731"/>
          </a:xfrm>
          <a:prstGeom prst="rect">
            <a:avLst/>
          </a:prstGeom>
          <a:noFill/>
        </p:spPr>
      </p:pic>
      <p:pic>
        <p:nvPicPr>
          <p:cNvPr id="11" name="анмангында 2021">
            <a:hlinkClick r:id="" action="ppaction://media"/>
            <a:extLst>
              <a:ext uri="{FF2B5EF4-FFF2-40B4-BE49-F238E27FC236}">
                <a16:creationId xmlns:a16="http://schemas.microsoft.com/office/drawing/2014/main" id="{E2CDED2E-596D-4686-A0B8-127BB0566C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9106" y="850938"/>
            <a:ext cx="6577263" cy="46496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732B45-7A0F-4873-A668-81A506E0F1FB}"/>
              </a:ext>
            </a:extLst>
          </p:cNvPr>
          <p:cNvSpPr/>
          <p:nvPr/>
        </p:nvSpPr>
        <p:spPr>
          <a:xfrm>
            <a:off x="6004465" y="5712642"/>
            <a:ext cx="5265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images of UAV (from May, 24 to September, 7)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seasonal changes of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and volume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532AEE-5782-44FD-8AE2-AFBFEA3A99E5}"/>
              </a:ext>
            </a:extLst>
          </p:cNvPr>
          <p:cNvSpPr/>
          <p:nvPr/>
        </p:nvSpPr>
        <p:spPr>
          <a:xfrm>
            <a:off x="1634909" y="6130709"/>
            <a:ext cx="2001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43E8E0-C45F-5B57-BD0B-B7D0535BB7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7630" r="4173" b="2923"/>
          <a:stretch/>
        </p:blipFill>
        <p:spPr>
          <a:xfrm>
            <a:off x="115204" y="1055939"/>
            <a:ext cx="5040920" cy="3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1F134-BD06-45B6-8F25-E085C3399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0" b="19700"/>
          <a:stretch/>
        </p:blipFill>
        <p:spPr>
          <a:xfrm>
            <a:off x="0" y="5712642"/>
            <a:ext cx="12192000" cy="11453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50"/>
            <a:ext cx="1227411" cy="4294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E17D8-9517-4179-8830-98B9CD22796A}"/>
              </a:ext>
            </a:extLst>
          </p:cNvPr>
          <p:cNvSpPr txBox="1"/>
          <p:nvPr/>
        </p:nvSpPr>
        <p:spPr>
          <a:xfrm>
            <a:off x="7347284" y="1063941"/>
            <a:ext cx="45880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701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ea typeface="Times New Roman" pitchFamily="18" charset="0"/>
                <a:cs typeface="Times New Roman" pitchFamily="18" charset="0"/>
              </a:rPr>
              <a:t>W = α</a:t>
            </a:r>
            <a:r>
              <a:rPr lang="ru-RU" sz="2800" b="1" dirty="0" err="1">
                <a:ea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30000" dirty="0" err="1">
                <a:ea typeface="Times New Roman" pitchFamily="18" charset="0"/>
                <a:cs typeface="Times New Roman" pitchFamily="18" charset="0"/>
              </a:rPr>
              <a:t>n</a:t>
            </a:r>
            <a:endParaRPr lang="en-US" sz="2800" b="1" baseline="30000" dirty="0">
              <a:ea typeface="Times New Roman" pitchFamily="18" charset="0"/>
              <a:cs typeface="Times New Roman" pitchFamily="18" charset="0"/>
            </a:endParaRPr>
          </a:p>
          <a:p>
            <a:pPr lvl="0" indent="22701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ea typeface="Times New Roman" pitchFamily="18" charset="0"/>
              <a:cs typeface="Times New Roman" pitchFamily="18" charset="0"/>
            </a:endParaRPr>
          </a:p>
          <a:p>
            <a:pPr lvl="0" indent="22701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ea typeface="Times New Roman" pitchFamily="18" charset="0"/>
                <a:cs typeface="Times New Roman" pitchFamily="18" charset="0"/>
              </a:rPr>
              <a:t>α</a:t>
            </a:r>
            <a:r>
              <a:rPr lang="en-US" sz="2800" b="1" dirty="0">
                <a:ea typeface="Times New Roman" pitchFamily="18" charset="0"/>
                <a:cs typeface="Times New Roman" pitchFamily="18" charset="0"/>
              </a:rPr>
              <a:t> = 0,364</a:t>
            </a:r>
            <a:r>
              <a:rPr lang="ru-RU" sz="2800" b="1" baseline="30000" dirty="0">
                <a:cs typeface="Times New Roman" pitchFamily="18" charset="0"/>
              </a:rPr>
              <a:t> </a:t>
            </a:r>
          </a:p>
          <a:p>
            <a:pPr lvl="0" indent="22701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cs typeface="Times New Roman" pitchFamily="18" charset="0"/>
              </a:rPr>
              <a:t>n = 1,167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00" dirty="0"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ea typeface="Times New Roman" pitchFamily="18" charset="0"/>
                <a:cs typeface="Times New Roman" pitchFamily="18" charset="0"/>
              </a:rPr>
              <a:t>W</a:t>
            </a:r>
            <a:r>
              <a:rPr lang="en-US" sz="2800" dirty="0"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GB" sz="2800" dirty="0">
                <a:ea typeface="Times New Roman" pitchFamily="18" charset="0"/>
                <a:cs typeface="Times New Roman" pitchFamily="18" charset="0"/>
              </a:rPr>
              <a:t>thousands </a:t>
            </a:r>
            <a:r>
              <a:rPr lang="en-US" sz="2800" dirty="0">
                <a:ea typeface="Times New Roman" pitchFamily="18" charset="0"/>
                <a:cs typeface="Times New Roman" pitchFamily="18" charset="0"/>
              </a:rPr>
              <a:t>of </a:t>
            </a:r>
            <a:r>
              <a:rPr lang="en-GB" sz="2800" dirty="0">
                <a:ea typeface="Times New Roman" pitchFamily="18" charset="0"/>
                <a:cs typeface="Times New Roman" pitchFamily="18" charset="0"/>
              </a:rPr>
              <a:t>m</a:t>
            </a:r>
            <a:r>
              <a:rPr lang="en-GB" sz="2800" baseline="30000" dirty="0">
                <a:ea typeface="Times New Roman" pitchFamily="18" charset="0"/>
                <a:cs typeface="Times New Roman" pitchFamily="18" charset="0"/>
              </a:rPr>
              <a:t>3</a:t>
            </a:r>
            <a:r>
              <a:rPr lang="en-GB" sz="2800" dirty="0">
                <a:ea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>
                <a:ea typeface="Times New Roman" pitchFamily="18" charset="0"/>
                <a:cs typeface="Times New Roman" pitchFamily="18" charset="0"/>
              </a:rPr>
              <a:t>maximum volume,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ea typeface="Times New Roman" pitchFamily="18" charset="0"/>
                <a:cs typeface="Times New Roman" pitchFamily="18" charset="0"/>
              </a:rPr>
              <a:t>F (thousands </a:t>
            </a:r>
            <a:r>
              <a:rPr lang="en-US" sz="2800" dirty="0">
                <a:ea typeface="Times New Roman" pitchFamily="18" charset="0"/>
                <a:cs typeface="Times New Roman" pitchFamily="18" charset="0"/>
              </a:rPr>
              <a:t>of </a:t>
            </a:r>
            <a:r>
              <a:rPr lang="en-GB" sz="2800" dirty="0">
                <a:ea typeface="Times New Roman" pitchFamily="18" charset="0"/>
                <a:cs typeface="Times New Roman" pitchFamily="18" charset="0"/>
              </a:rPr>
              <a:t>m</a:t>
            </a:r>
            <a:r>
              <a:rPr lang="en-GB" sz="2800" baseline="30000" dirty="0">
                <a:ea typeface="Times New Roman" pitchFamily="18" charset="0"/>
                <a:cs typeface="Times New Roman" pitchFamily="18" charset="0"/>
              </a:rPr>
              <a:t>2</a:t>
            </a:r>
            <a:r>
              <a:rPr lang="en-GB" sz="2800" dirty="0">
                <a:ea typeface="Times New Roman" pitchFamily="18" charset="0"/>
                <a:cs typeface="Times New Roman" pitchFamily="18" charset="0"/>
              </a:rPr>
              <a:t>) maximum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CFD2-2F6B-45E1-B691-EDA744A83714}"/>
              </a:ext>
            </a:extLst>
          </p:cNvPr>
          <p:cNvSpPr txBox="1"/>
          <p:nvPr/>
        </p:nvSpPr>
        <p:spPr>
          <a:xfrm>
            <a:off x="152400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Estimation of </a:t>
            </a:r>
            <a:r>
              <a:rPr lang="en-US" sz="3600" b="1" dirty="0" err="1"/>
              <a:t>aufeis</a:t>
            </a:r>
            <a:r>
              <a:rPr lang="en-US" sz="3600" b="1" dirty="0"/>
              <a:t> volume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15B12C-ADDB-827A-F612-8ACA553BC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4" y="757143"/>
            <a:ext cx="7068839" cy="4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4C14C2-7ECE-4EA1-AC40-0DD7FDC3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F95CE-86F4-4024-80A0-9EA9F17A532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B6D2B-18AF-4609-96F1-B17AC21A61F0}"/>
              </a:ext>
            </a:extLst>
          </p:cNvPr>
          <p:cNvSpPr txBox="1"/>
          <p:nvPr/>
        </p:nvSpPr>
        <p:spPr>
          <a:xfrm>
            <a:off x="2373757" y="6141560"/>
            <a:ext cx="744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maximum area and volume of the aufeis decreased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09892B-6367-4CFE-B767-C5AB41359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20" y="0"/>
            <a:ext cx="786780" cy="275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EED6E7B-1A07-4A35-AFC8-BF2882CD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595"/>
            <a:ext cx="551147" cy="7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CF7F61-147F-43A6-B80A-723E7C4867AA}"/>
              </a:ext>
            </a:extLst>
          </p:cNvPr>
          <p:cNvSpPr txBox="1"/>
          <p:nvPr/>
        </p:nvSpPr>
        <p:spPr>
          <a:xfrm>
            <a:off x="471638" y="0"/>
            <a:ext cx="101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Changes of aufeis area and volume</a:t>
            </a:r>
            <a:r>
              <a:rPr lang="ru-RU" sz="3600" b="1" dirty="0"/>
              <a:t>, 1962-2021</a:t>
            </a:r>
            <a:endParaRPr lang="en-US" sz="3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DB8EB9-8D38-9896-9FF3-AF77D76E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22794"/>
            <a:ext cx="12255100" cy="53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1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966BB-4735-8D6B-032F-5D5E1BF4C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50118" b="6899"/>
          <a:stretch/>
        </p:blipFill>
        <p:spPr>
          <a:xfrm>
            <a:off x="6365358" y="729931"/>
            <a:ext cx="5742769" cy="4324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CC95B-B070-4601-90F0-9D75E6962C38}"/>
              </a:ext>
            </a:extLst>
          </p:cNvPr>
          <p:cNvSpPr txBox="1"/>
          <p:nvPr/>
        </p:nvSpPr>
        <p:spPr>
          <a:xfrm>
            <a:off x="3482880" y="91021"/>
            <a:ext cx="522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Aufeis seasonal dynamic</a:t>
            </a:r>
            <a:endParaRPr lang="ru-RU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EE3F6-E305-4CCD-96E1-08A8FE433D93}"/>
              </a:ext>
            </a:extLst>
          </p:cNvPr>
          <p:cNvSpPr txBox="1"/>
          <p:nvPr/>
        </p:nvSpPr>
        <p:spPr>
          <a:xfrm rot="16200000">
            <a:off x="-870608" y="2487916"/>
            <a:ext cx="206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Aufeis</a:t>
            </a:r>
            <a:r>
              <a:rPr lang="en-US" dirty="0"/>
              <a:t> area, sq. km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28858F-CE65-4F7C-8148-486AC0ED5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20" y="0"/>
            <a:ext cx="786780" cy="275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65D9373-D8CA-4AAC-B36E-E0CDC66C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595"/>
            <a:ext cx="551147" cy="7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47C76-50BA-F5FB-DBD5-6FDC13898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b="52798"/>
          <a:stretch/>
        </p:blipFill>
        <p:spPr>
          <a:xfrm>
            <a:off x="435476" y="737352"/>
            <a:ext cx="5467970" cy="43247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741186-BDED-081C-9A4B-906AF8DBB4AF}"/>
              </a:ext>
            </a:extLst>
          </p:cNvPr>
          <p:cNvSpPr txBox="1"/>
          <p:nvPr/>
        </p:nvSpPr>
        <p:spPr>
          <a:xfrm rot="16200000">
            <a:off x="5225089" y="2351208"/>
            <a:ext cx="20642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Aufeis</a:t>
            </a:r>
            <a:r>
              <a:rPr lang="en-US" dirty="0"/>
              <a:t> area, %</a:t>
            </a:r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EA87B10-7A12-4D7D-A579-A2037C4C563C}"/>
              </a:ext>
            </a:extLst>
          </p:cNvPr>
          <p:cNvGrpSpPr/>
          <p:nvPr/>
        </p:nvGrpSpPr>
        <p:grpSpPr>
          <a:xfrm>
            <a:off x="1549087" y="5708468"/>
            <a:ext cx="3240747" cy="369332"/>
            <a:chOff x="3589899" y="3373968"/>
            <a:chExt cx="4169450" cy="37668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1C0B865-1A60-4F73-8389-2E3EF20E8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12" t="55940" r="4319" b="39641"/>
            <a:stretch/>
          </p:blipFill>
          <p:spPr>
            <a:xfrm>
              <a:off x="7280010" y="3373968"/>
              <a:ext cx="479339" cy="3766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98F712B-513B-48D7-8012-17E61C66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86" t="51168" r="4443" b="44413"/>
            <a:stretch/>
          </p:blipFill>
          <p:spPr>
            <a:xfrm>
              <a:off x="3589899" y="3373968"/>
              <a:ext cx="479339" cy="376684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E0B773C-B4FE-4D24-B356-38E3AE7C60EC}"/>
                </a:ext>
              </a:extLst>
            </p:cNvPr>
            <p:cNvSpPr/>
            <p:nvPr/>
          </p:nvSpPr>
          <p:spPr>
            <a:xfrm>
              <a:off x="6922006" y="3495842"/>
              <a:ext cx="107372" cy="101103"/>
            </a:xfrm>
            <a:prstGeom prst="ellipse">
              <a:avLst/>
            </a:prstGeom>
            <a:noFill/>
            <a:ln w="19050">
              <a:solidFill>
                <a:srgbClr val="0BB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6ED16AE-9DEA-4911-98BE-139E70C101AE}"/>
                </a:ext>
              </a:extLst>
            </p:cNvPr>
            <p:cNvSpPr/>
            <p:nvPr/>
          </p:nvSpPr>
          <p:spPr>
            <a:xfrm>
              <a:off x="4266184" y="3478524"/>
              <a:ext cx="107372" cy="101103"/>
            </a:xfrm>
            <a:prstGeom prst="ellipse">
              <a:avLst/>
            </a:prstGeom>
            <a:noFill/>
            <a:ln w="19050">
              <a:solidFill>
                <a:srgbClr val="FA8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1BD156-446C-4D77-8FC9-C87B86D20994}"/>
              </a:ext>
            </a:extLst>
          </p:cNvPr>
          <p:cNvSpPr txBox="1"/>
          <p:nvPr/>
        </p:nvSpPr>
        <p:spPr>
          <a:xfrm>
            <a:off x="1206782" y="6135595"/>
            <a:ext cx="435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Historical data	                 Modern data</a:t>
            </a:r>
            <a:endParaRPr lang="ru-RU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980456-EBEB-159A-BA1A-84D32EC8C44C}"/>
              </a:ext>
            </a:extLst>
          </p:cNvPr>
          <p:cNvSpPr txBox="1"/>
          <p:nvPr/>
        </p:nvSpPr>
        <p:spPr>
          <a:xfrm>
            <a:off x="3498873" y="510816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number of days from the beginning of ablation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17EA88-DBEE-4645-9B37-651618E5BC66}"/>
              </a:ext>
            </a:extLst>
          </p:cNvPr>
          <p:cNvSpPr/>
          <p:nvPr/>
        </p:nvSpPr>
        <p:spPr>
          <a:xfrm>
            <a:off x="5985962" y="6080047"/>
            <a:ext cx="5297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Empirical dependence of area depletion for aufeis with area 0,6-23 km</a:t>
            </a:r>
            <a:r>
              <a:rPr lang="en-US" b="1" baseline="30000" dirty="0"/>
              <a:t>2</a:t>
            </a:r>
            <a:r>
              <a:rPr lang="en-US" b="1" dirty="0"/>
              <a:t> (Sokolov, 1975)	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6D73E1F-3479-4F44-87D9-B769C5B95699}"/>
              </a:ext>
            </a:extLst>
          </p:cNvPr>
          <p:cNvCxnSpPr/>
          <p:nvPr/>
        </p:nvCxnSpPr>
        <p:spPr>
          <a:xfrm>
            <a:off x="7971206" y="5919940"/>
            <a:ext cx="126859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6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33FEAB7-666C-43BD-BA7B-6E856FE8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2642"/>
            <a:ext cx="859813" cy="11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BBDBAE-20CE-40F2-AA2C-FAF12FCCA085}"/>
              </a:ext>
            </a:extLst>
          </p:cNvPr>
          <p:cNvSpPr/>
          <p:nvPr/>
        </p:nvSpPr>
        <p:spPr>
          <a:xfrm>
            <a:off x="2643682" y="-134325"/>
            <a:ext cx="2460930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600" b="1" dirty="0">
                <a:cs typeface="Arial" panose="020B0604020202020204" pitchFamily="34" charset="0"/>
              </a:rPr>
              <a:t>Conclusions</a:t>
            </a:r>
            <a:endParaRPr lang="ru-RU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3" name="Таблица 7">
            <a:extLst>
              <a:ext uri="{FF2B5EF4-FFF2-40B4-BE49-F238E27FC236}">
                <a16:creationId xmlns:a16="http://schemas.microsoft.com/office/drawing/2014/main" id="{BE07FCA0-A9D5-8216-C11A-51C89B2B3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52654"/>
              </p:ext>
            </p:extLst>
          </p:nvPr>
        </p:nvGraphicFramePr>
        <p:xfrm>
          <a:off x="221440" y="957762"/>
          <a:ext cx="7305414" cy="3749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35138">
                  <a:extLst>
                    <a:ext uri="{9D8B030D-6E8A-4147-A177-3AD203B41FA5}">
                      <a16:colId xmlns:a16="http://schemas.microsoft.com/office/drawing/2014/main" val="2287866493"/>
                    </a:ext>
                  </a:extLst>
                </a:gridCol>
                <a:gridCol w="2435138">
                  <a:extLst>
                    <a:ext uri="{9D8B030D-6E8A-4147-A177-3AD203B41FA5}">
                      <a16:colId xmlns:a16="http://schemas.microsoft.com/office/drawing/2014/main" val="1152187467"/>
                    </a:ext>
                  </a:extLst>
                </a:gridCol>
                <a:gridCol w="2435138">
                  <a:extLst>
                    <a:ext uri="{9D8B030D-6E8A-4147-A177-3AD203B41FA5}">
                      <a16:colId xmlns:a16="http://schemas.microsoft.com/office/drawing/2014/main" val="4266614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data (1962-1991)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data 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(2000-2021)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413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area, km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6,8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5,4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81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area, km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12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volume, million m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11,7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8,2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76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volume,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million of m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355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length of ablation, days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area of perennial ice (% from maximum area)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73747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D9706-55C7-DDB5-C5CE-67D63BBD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95" y="620313"/>
            <a:ext cx="3756999" cy="27050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60519C-83FB-115A-3105-C770DE319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295" y="3821599"/>
            <a:ext cx="3756999" cy="28177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33A-8328-49C2-92D7-E07E370B5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3931"/>
            <a:ext cx="1227411" cy="42944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CAC1B7-48DC-40A1-FC30-39B9E818F521}"/>
              </a:ext>
            </a:extLst>
          </p:cNvPr>
          <p:cNvSpPr/>
          <p:nvPr/>
        </p:nvSpPr>
        <p:spPr>
          <a:xfrm>
            <a:off x="8439474" y="3367657"/>
            <a:ext cx="240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1963   and   2021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3E541-F091-4867-9B01-383EC7F8755D}"/>
              </a:ext>
            </a:extLst>
          </p:cNvPr>
          <p:cNvSpPr txBox="1"/>
          <p:nvPr/>
        </p:nvSpPr>
        <p:spPr>
          <a:xfrm>
            <a:off x="1039528" y="4845913"/>
            <a:ext cx="648732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dirty="0"/>
              <a:t>Average maximum area and volume of the Anmangynda aufeis decreased by 15%.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dirty="0"/>
              <a:t>Maximum values of area and volume decreased by 20 and 30%, respectively.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dirty="0"/>
              <a:t>Perennial aufeis -&gt; seasonal aufeis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dirty="0"/>
              <a:t>Trend is supported by the data from the whole region.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0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599</Words>
  <Application>Microsoft Office PowerPoint</Application>
  <PresentationFormat>Широкоэкранный</PresentationFormat>
  <Paragraphs>100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Землянскова</dc:creator>
  <cp:lastModifiedBy>Анастасия Землянскова</cp:lastModifiedBy>
  <cp:revision>39</cp:revision>
  <dcterms:created xsi:type="dcterms:W3CDTF">2022-05-04T08:40:04Z</dcterms:created>
  <dcterms:modified xsi:type="dcterms:W3CDTF">2022-05-20T14:22:26Z</dcterms:modified>
</cp:coreProperties>
</file>