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1325" r:id="rId6"/>
    <p:sldId id="1327" r:id="rId7"/>
    <p:sldId id="481" r:id="rId8"/>
    <p:sldId id="482" r:id="rId9"/>
    <p:sldId id="484" r:id="rId10"/>
    <p:sldId id="1334" r:id="rId11"/>
    <p:sldId id="262" r:id="rId12"/>
    <p:sldId id="1331" r:id="rId13"/>
    <p:sldId id="264" r:id="rId14"/>
    <p:sldId id="265" r:id="rId15"/>
    <p:sldId id="1466" r:id="rId16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Kingma, N.C. (ITC)" initials="KN(" lastIdx="1" clrIdx="0">
    <p:extLst>
      <p:ext uri="{19B8F6BF-5375-455C-9EA6-DF929625EA0E}">
        <p15:presenceInfo xmlns:p15="http://schemas.microsoft.com/office/powerpoint/2012/main" userId="S-1-5-21-950020493-2556186422-1790655746-38864" providerId="AD"/>
      </p:ext>
    </p:extLst>
  </p:cmAuthor>
  <p:cmAuthor id="3" name="Westen, C.J. van (ITC)" initials="WCv(" lastIdx="2" clrIdx="1">
    <p:extLst>
      <p:ext uri="{19B8F6BF-5375-455C-9EA6-DF929625EA0E}">
        <p15:presenceInfo xmlns:p15="http://schemas.microsoft.com/office/powerpoint/2012/main" userId="S::c.j.vanwesten@utwente.nl::70b2d0bb-2803-463f-843e-d27a1fd4d6b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B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762" autoAdjust="0"/>
    <p:restoredTop sz="86364" autoAdjust="0"/>
  </p:normalViewPr>
  <p:slideViewPr>
    <p:cSldViewPr snapToGrid="0">
      <p:cViewPr varScale="1">
        <p:scale>
          <a:sx n="70" d="100"/>
          <a:sy n="70" d="100"/>
        </p:scale>
        <p:origin x="72" y="7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7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A0EDD52-71DF-412B-BA37-A6EF68E2685E}" type="datetimeFigureOut">
              <a:rPr lang="en-GB" smtClean="0"/>
              <a:t>13/05/2022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F2AC9F9-5D93-4FFE-923B-5C529B9E22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028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AC9F9-5D93-4FFE-923B-5C529B9E22B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736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4" name="Google Shape;19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49859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0" name="Google Shape;30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1629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6" name="Google Shape;3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39242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9C611-0A6F-41A9-A79A-1E4CFABC8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5AA03B-D2B6-4D56-933C-6B3D1199FB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CA927B-1960-450C-AED2-40FE775683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7931"/>
            <a:ext cx="893379" cy="134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78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1443869" y="500043"/>
            <a:ext cx="10367171" cy="732985"/>
          </a:xfrm>
        </p:spPr>
        <p:txBody>
          <a:bodyPr lIns="0" tIns="0" rIns="0" bIns="0" anchor="b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4"/>
          </p:nvPr>
        </p:nvSpPr>
        <p:spPr>
          <a:xfrm>
            <a:off x="1443850" y="1226814"/>
            <a:ext cx="10367191" cy="285750"/>
          </a:xfrm>
        </p:spPr>
        <p:txBody>
          <a:bodyPr lIns="0" tIns="0" rIns="0" bIns="0" anchor="b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5"/>
          </p:nvPr>
        </p:nvSpPr>
        <p:spPr>
          <a:xfrm>
            <a:off x="10096501" y="6402388"/>
            <a:ext cx="1248833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EF9FA-95D7-4D2B-A76D-5A981D3DF765}" type="datetime1">
              <a:rPr lang="en-GB" altLang="en-US"/>
              <a:pPr>
                <a:defRPr/>
              </a:pPr>
              <a:t>13/05/2022</a:t>
            </a:fld>
            <a:endParaRPr lang="nl-NL" altLang="en-US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47346-296C-4E63-8DC5-033208E29B0E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To modify choose 'Insert' then 'Header and footer'</a:t>
            </a:r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150605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6"/>
          <p:cNvSpPr/>
          <p:nvPr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46"/>
          <p:cNvSpPr txBox="1">
            <a:spLocks noGrp="1"/>
          </p:cNvSpPr>
          <p:nvPr>
            <p:ph type="sldNum" idx="12"/>
          </p:nvPr>
        </p:nvSpPr>
        <p:spPr>
          <a:xfrm>
            <a:off x="4724400" y="64246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" name="Google Shape;18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7122" y="6424612"/>
            <a:ext cx="1179714" cy="365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Google Shape;19;p46"/>
          <p:cNvCxnSpPr/>
          <p:nvPr/>
        </p:nvCxnSpPr>
        <p:spPr>
          <a:xfrm>
            <a:off x="0" y="6337815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15B9B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" name="Google Shape;20;p46"/>
          <p:cNvSpPr txBox="1"/>
          <p:nvPr/>
        </p:nvSpPr>
        <p:spPr>
          <a:xfrm>
            <a:off x="10310747" y="6486392"/>
            <a:ext cx="181972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Community Sessions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5785" y="15304"/>
            <a:ext cx="1154242" cy="11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46" descr="A picture containing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9192" y="6356350"/>
            <a:ext cx="1548000" cy="50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6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64117" y="6356350"/>
            <a:ext cx="432000" cy="503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1818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7AB66-C4E0-466C-AA51-1A2D5C038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7FED9-68D5-4A71-B6A4-5E0DF0BBD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39920-8CC5-439C-B3F8-CEF689F56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2CE7C-B1A1-4DA0-865E-115BC794D00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29709B-C0F5-437D-B5D1-0497C417A7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8026"/>
            <a:ext cx="646649" cy="96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59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689B6-9413-42F0-A755-745E3FBAE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0AA04-02CD-46B9-8002-BBB25940D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AC020-E883-44A0-9545-0880D0B7B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2CE7C-B1A1-4DA0-865E-115BC794D00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29709B-C0F5-437D-B5D1-0497C417A7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8026"/>
            <a:ext cx="646649" cy="96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89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80B8D-C53A-4464-AA07-4005A2DE4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8916C-03D5-4BBB-9DEB-6E588E8D72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B865D8-9854-455B-B0A0-BDF54B7CC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911D45-ABE4-4AC3-9969-F91F52A72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2CE7C-B1A1-4DA0-865E-115BC794D00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29709B-C0F5-437D-B5D1-0497C417A7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8026"/>
            <a:ext cx="646649" cy="96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18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AFE7F-55E5-467E-BB22-AFF493616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41BBF-BA90-48A5-A0C7-26B6180BC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ECF82F-21D9-4FDD-A3D3-30F7FE0A6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D9D73E-352F-4B47-AF10-CE03FA483F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5CE88B-CB6E-420D-AE20-24C8AAEB7D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E447ED-FBD8-4E37-9C9D-EC976BB6F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2CE7C-B1A1-4DA0-865E-115BC794D00B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29709B-C0F5-437D-B5D1-0497C417A7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8026"/>
            <a:ext cx="646649" cy="96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73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45474-38C4-4047-A8A8-D65B04422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82322-8CEC-42B5-86DA-A63ABAF1F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2CE7C-B1A1-4DA0-865E-115BC794D00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29709B-C0F5-437D-B5D1-0497C417A7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8026"/>
            <a:ext cx="646649" cy="96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85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111EF-E753-4B02-B4D2-108E20206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2CE7C-B1A1-4DA0-865E-115BC794D00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29709B-C0F5-437D-B5D1-0497C417A7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8026"/>
            <a:ext cx="646649" cy="96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03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15FD10-89FE-4138-9471-A166FB61FF4D}" type="datetime3">
              <a:rPr lang="nl-NL" noProof="0" smtClean="0"/>
              <a:t>13/5/22</a:t>
            </a:fld>
            <a:endParaRPr lang="en-US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Footer text: to modify choose 'Insert' (or ‘View’ for Office 2003 or earlier) then 'Header and footer'</a:t>
            </a:r>
            <a:endParaRPr lang="en-US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443869" y="500043"/>
            <a:ext cx="10367171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 dirty="0"/>
              <a:t>Click here and type the title</a:t>
            </a:r>
          </a:p>
        </p:txBody>
      </p:sp>
      <p:sp>
        <p:nvSpPr>
          <p:cNvPr id="14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443850" y="1226814"/>
            <a:ext cx="10367191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dirty="0"/>
              <a:t>Click here and type the subtitle</a:t>
            </a:r>
          </a:p>
        </p:txBody>
      </p:sp>
      <p:pic>
        <p:nvPicPr>
          <p:cNvPr id="15" name="Afbeelding 14" descr="UT powerpoint sheet small 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85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58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bulleted list, no ITC style element 2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80D26BC-4F0E-4CA9-9BA5-A7250296FE04}" type="datetime1">
              <a:rPr lang="en-GB" smtClean="0"/>
              <a:pPr/>
              <a:t>13/05/2022</a:t>
            </a:fld>
            <a:endParaRPr lang="nl-NL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1451976" y="396770"/>
            <a:ext cx="10368000" cy="7344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2500"/>
              </a:lnSpc>
              <a:spcBef>
                <a:spcPts val="624"/>
              </a:spcBef>
              <a:defRPr sz="2600" cap="all" baseline="0"/>
            </a:lvl1pPr>
          </a:lstStyle>
          <a:p>
            <a:r>
              <a:rPr lang="en-US" dirty="0"/>
              <a:t>Click here and type the title </a:t>
            </a:r>
          </a:p>
        </p:txBody>
      </p:sp>
    </p:spTree>
    <p:extLst>
      <p:ext uri="{BB962C8B-B14F-4D97-AF65-F5344CB8AC3E}">
        <p14:creationId xmlns:p14="http://schemas.microsoft.com/office/powerpoint/2010/main" val="2325041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8DA890-0F6A-4448-BCD2-A8445EAC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7C38D-5BC8-42EC-986B-4A023B278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BFEA5-BE59-464C-9C78-93BA76D321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2CE7C-B1A1-4DA0-865E-115BC794D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65" r:id="rId9"/>
    <p:sldLayoutId id="2147483666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.j.vanwesten@utwente.n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8ED79-6D7C-4E35-BB57-31C155A5A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2960"/>
            <a:ext cx="9144000" cy="2679726"/>
          </a:xfrm>
        </p:spPr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sz="49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The RiskChanges tool for multi-hazard risk-informed planning at local government level</a:t>
            </a:r>
            <a:endParaRPr lang="en-GB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4E15F9-E7C6-42A7-987E-3B3CA3D04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0998" y="3531914"/>
            <a:ext cx="9144000" cy="1655762"/>
          </a:xfrm>
        </p:spPr>
        <p:txBody>
          <a:bodyPr/>
          <a:lstStyle/>
          <a:p>
            <a:r>
              <a:rPr lang="en-US" dirty="0"/>
              <a:t>Cees van Westen:  </a:t>
            </a:r>
            <a:r>
              <a:rPr lang="en-US" dirty="0">
                <a:hlinkClick r:id="rId3"/>
              </a:rPr>
              <a:t>c.j.vanwesten@utwente.nl</a:t>
            </a:r>
            <a:endParaRPr lang="en-US" dirty="0"/>
          </a:p>
          <a:p>
            <a:r>
              <a:rPr lang="nl-NL" b="0" i="0" dirty="0" err="1">
                <a:solidFill>
                  <a:srgbClr val="212529"/>
                </a:solidFill>
                <a:effectLst/>
              </a:rPr>
              <a:t>Manzul</a:t>
            </a:r>
            <a:r>
              <a:rPr lang="nl-NL" b="0" i="0" dirty="0">
                <a:solidFill>
                  <a:srgbClr val="212529"/>
                </a:solidFill>
                <a:effectLst/>
              </a:rPr>
              <a:t> </a:t>
            </a:r>
            <a:r>
              <a:rPr lang="nl-NL" b="0" i="0" dirty="0" err="1">
                <a:solidFill>
                  <a:srgbClr val="212529"/>
                </a:solidFill>
                <a:effectLst/>
              </a:rPr>
              <a:t>Hazarika</a:t>
            </a:r>
            <a:r>
              <a:rPr lang="nl-NL" b="0" i="0" dirty="0">
                <a:solidFill>
                  <a:srgbClr val="212529"/>
                </a:solidFill>
                <a:effectLst/>
              </a:rPr>
              <a:t>, Ashok Dahal, Tek Kshetri, Anish Shakya, and Syams Nashrrullah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347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9"/>
          <p:cNvSpPr txBox="1"/>
          <p:nvPr/>
        </p:nvSpPr>
        <p:spPr>
          <a:xfrm>
            <a:off x="456740" y="180299"/>
            <a:ext cx="622431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 scenarios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9"/>
          <p:cNvSpPr txBox="1"/>
          <p:nvPr/>
        </p:nvSpPr>
        <p:spPr>
          <a:xfrm>
            <a:off x="462969" y="709253"/>
            <a:ext cx="5753985" cy="4587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380"/>
              <a:buFont typeface="Arial"/>
              <a:buNone/>
            </a:pPr>
            <a:r>
              <a:rPr lang="en-US" sz="238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Future scenarios: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380"/>
              <a:buFont typeface="Arial"/>
              <a:buChar char="•"/>
            </a:pPr>
            <a:r>
              <a:rPr lang="en-US" sz="238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Short term: recovery / rapid changes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380"/>
              <a:buFont typeface="Arial"/>
              <a:buChar char="•"/>
            </a:pPr>
            <a:r>
              <a:rPr lang="en-US" sz="238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Climate change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380"/>
              <a:buFont typeface="Arial"/>
              <a:buChar char="•"/>
            </a:pPr>
            <a:r>
              <a:rPr lang="en-US" sz="238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Land use change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Arial"/>
              <a:buNone/>
            </a:pPr>
            <a:r>
              <a:rPr lang="en-US" sz="238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Future proof Planning Alternatives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7747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None/>
            </a:pPr>
            <a:endParaRPr sz="238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6749143" y="0"/>
            <a:ext cx="5442857" cy="6335486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7055687" y="2086608"/>
            <a:ext cx="2750820" cy="3296125"/>
          </a:xfrm>
          <a:prstGeom prst="rect">
            <a:avLst/>
          </a:prstGeom>
          <a:solidFill>
            <a:srgbClr val="BFBFBF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9"/>
          <p:cNvSpPr txBox="1"/>
          <p:nvPr/>
        </p:nvSpPr>
        <p:spPr>
          <a:xfrm>
            <a:off x="10345641" y="2719565"/>
            <a:ext cx="1707526" cy="1089813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Stakeholders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307" name="Google Shape;307;p9"/>
          <p:cNvGrpSpPr/>
          <p:nvPr/>
        </p:nvGrpSpPr>
        <p:grpSpPr>
          <a:xfrm>
            <a:off x="8457106" y="2142778"/>
            <a:ext cx="1190116" cy="995484"/>
            <a:chOff x="3648585" y="2627138"/>
            <a:chExt cx="1190116" cy="995484"/>
          </a:xfrm>
        </p:grpSpPr>
        <p:sp>
          <p:nvSpPr>
            <p:cNvPr id="308" name="Google Shape;308;p9"/>
            <p:cNvSpPr txBox="1"/>
            <p:nvPr/>
          </p:nvSpPr>
          <p:spPr>
            <a:xfrm>
              <a:off x="3648585" y="2627138"/>
              <a:ext cx="1190116" cy="995484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1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Hazard analysis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09" name="Google Shape;309;p9"/>
            <p:cNvSpPr txBox="1"/>
            <p:nvPr/>
          </p:nvSpPr>
          <p:spPr>
            <a:xfrm>
              <a:off x="3788633" y="2860590"/>
              <a:ext cx="885024" cy="219291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Susceptibility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9"/>
            <p:cNvSpPr txBox="1"/>
            <p:nvPr/>
          </p:nvSpPr>
          <p:spPr>
            <a:xfrm>
              <a:off x="3788633" y="3082786"/>
              <a:ext cx="885024" cy="219291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Intensity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9"/>
            <p:cNvSpPr txBox="1"/>
            <p:nvPr/>
          </p:nvSpPr>
          <p:spPr>
            <a:xfrm>
              <a:off x="3788633" y="3304047"/>
              <a:ext cx="885024" cy="219291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Frequency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2" name="Google Shape;312;p9"/>
          <p:cNvGrpSpPr/>
          <p:nvPr/>
        </p:nvGrpSpPr>
        <p:grpSpPr>
          <a:xfrm>
            <a:off x="7937290" y="3209586"/>
            <a:ext cx="1028700" cy="929164"/>
            <a:chOff x="2969121" y="3799575"/>
            <a:chExt cx="1028700" cy="929164"/>
          </a:xfrm>
        </p:grpSpPr>
        <p:sp>
          <p:nvSpPr>
            <p:cNvPr id="313" name="Google Shape;313;p9"/>
            <p:cNvSpPr txBox="1"/>
            <p:nvPr/>
          </p:nvSpPr>
          <p:spPr>
            <a:xfrm>
              <a:off x="2969121" y="3799575"/>
              <a:ext cx="1028700" cy="929164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Vulnerability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 &amp; Capacity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14" name="Google Shape;314;p9"/>
            <p:cNvSpPr txBox="1"/>
            <p:nvPr/>
          </p:nvSpPr>
          <p:spPr>
            <a:xfrm>
              <a:off x="3064456" y="4175752"/>
              <a:ext cx="821808" cy="20774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-US" sz="75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Physical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 txBox="1"/>
            <p:nvPr/>
          </p:nvSpPr>
          <p:spPr>
            <a:xfrm>
              <a:off x="3064456" y="4400190"/>
              <a:ext cx="821808" cy="20774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-US" sz="75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Social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9"/>
          <p:cNvGrpSpPr/>
          <p:nvPr/>
        </p:nvGrpSpPr>
        <p:grpSpPr>
          <a:xfrm>
            <a:off x="7917664" y="4237664"/>
            <a:ext cx="1107831" cy="1076390"/>
            <a:chOff x="2956651" y="4812947"/>
            <a:chExt cx="1107831" cy="1076390"/>
          </a:xfrm>
        </p:grpSpPr>
        <p:sp>
          <p:nvSpPr>
            <p:cNvPr id="317" name="Google Shape;317;p9"/>
            <p:cNvSpPr txBox="1"/>
            <p:nvPr/>
          </p:nvSpPr>
          <p:spPr>
            <a:xfrm>
              <a:off x="2956651" y="4812947"/>
              <a:ext cx="1107831" cy="107639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Risk Analysis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18" name="Google Shape;318;p9"/>
            <p:cNvSpPr txBox="1"/>
            <p:nvPr/>
          </p:nvSpPr>
          <p:spPr>
            <a:xfrm>
              <a:off x="3057085" y="5059071"/>
              <a:ext cx="885024" cy="20774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-US" sz="75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Economic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9"/>
            <p:cNvSpPr txBox="1"/>
            <p:nvPr/>
          </p:nvSpPr>
          <p:spPr>
            <a:xfrm>
              <a:off x="3057085" y="5298269"/>
              <a:ext cx="885024" cy="20774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-US" sz="75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Population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9"/>
            <p:cNvSpPr txBox="1"/>
            <p:nvPr/>
          </p:nvSpPr>
          <p:spPr>
            <a:xfrm>
              <a:off x="3057085" y="5537467"/>
              <a:ext cx="885024" cy="20774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-US" sz="75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(in)direct)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1" name="Google Shape;321;p9"/>
          <p:cNvGrpSpPr/>
          <p:nvPr/>
        </p:nvGrpSpPr>
        <p:grpSpPr>
          <a:xfrm>
            <a:off x="7131273" y="2159593"/>
            <a:ext cx="1217398" cy="995484"/>
            <a:chOff x="3230492" y="4053683"/>
            <a:chExt cx="1028700" cy="995484"/>
          </a:xfrm>
        </p:grpSpPr>
        <p:sp>
          <p:nvSpPr>
            <p:cNvPr id="322" name="Google Shape;322;p9"/>
            <p:cNvSpPr txBox="1"/>
            <p:nvPr/>
          </p:nvSpPr>
          <p:spPr>
            <a:xfrm>
              <a:off x="3230492" y="4053683"/>
              <a:ext cx="1028700" cy="995484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1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Elements-at-ris</a:t>
              </a:r>
              <a:r>
                <a:rPr lang="en-US" sz="80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k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23" name="Google Shape;323;p9"/>
            <p:cNvSpPr txBox="1"/>
            <p:nvPr/>
          </p:nvSpPr>
          <p:spPr>
            <a:xfrm>
              <a:off x="3321933" y="4271228"/>
              <a:ext cx="821808" cy="215444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Buildings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 txBox="1"/>
            <p:nvPr/>
          </p:nvSpPr>
          <p:spPr>
            <a:xfrm>
              <a:off x="3321933" y="4480752"/>
              <a:ext cx="821808" cy="215444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People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9"/>
            <p:cNvSpPr txBox="1"/>
            <p:nvPr/>
          </p:nvSpPr>
          <p:spPr>
            <a:xfrm>
              <a:off x="3321933" y="4681801"/>
              <a:ext cx="821808" cy="215444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Infrastructure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6" name="Google Shape;326;p9"/>
          <p:cNvGrpSpPr/>
          <p:nvPr/>
        </p:nvGrpSpPr>
        <p:grpSpPr>
          <a:xfrm>
            <a:off x="7860282" y="5382733"/>
            <a:ext cx="1264512" cy="658289"/>
            <a:chOff x="2981992" y="5978234"/>
            <a:chExt cx="1264512" cy="658289"/>
          </a:xfrm>
        </p:grpSpPr>
        <p:sp>
          <p:nvSpPr>
            <p:cNvPr id="327" name="Google Shape;327;p9"/>
            <p:cNvSpPr txBox="1"/>
            <p:nvPr/>
          </p:nvSpPr>
          <p:spPr>
            <a:xfrm>
              <a:off x="2981992" y="5978234"/>
              <a:ext cx="1264512" cy="658289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Risk evaluation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28" name="Google Shape;328;p9"/>
            <p:cNvSpPr txBox="1"/>
            <p:nvPr/>
          </p:nvSpPr>
          <p:spPr>
            <a:xfrm>
              <a:off x="3102422" y="6211241"/>
              <a:ext cx="1010193" cy="160773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Perception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9"/>
            <p:cNvSpPr txBox="1"/>
            <p:nvPr/>
          </p:nvSpPr>
          <p:spPr>
            <a:xfrm>
              <a:off x="3102422" y="6382885"/>
              <a:ext cx="1010193" cy="160773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Acceptability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0" name="Google Shape;330;p9"/>
          <p:cNvGrpSpPr/>
          <p:nvPr/>
        </p:nvGrpSpPr>
        <p:grpSpPr>
          <a:xfrm>
            <a:off x="10530534" y="265467"/>
            <a:ext cx="1319961" cy="1311259"/>
            <a:chOff x="5367793" y="1052347"/>
            <a:chExt cx="1319961" cy="1311259"/>
          </a:xfrm>
        </p:grpSpPr>
        <p:grpSp>
          <p:nvGrpSpPr>
            <p:cNvPr id="331" name="Google Shape;331;p9"/>
            <p:cNvGrpSpPr/>
            <p:nvPr/>
          </p:nvGrpSpPr>
          <p:grpSpPr>
            <a:xfrm>
              <a:off x="5367793" y="1052347"/>
              <a:ext cx="1319961" cy="1311259"/>
              <a:chOff x="5620643" y="259388"/>
              <a:chExt cx="1477108" cy="1676612"/>
            </a:xfrm>
          </p:grpSpPr>
          <p:sp>
            <p:nvSpPr>
              <p:cNvPr id="332" name="Google Shape;332;p9"/>
              <p:cNvSpPr txBox="1"/>
              <p:nvPr/>
            </p:nvSpPr>
            <p:spPr>
              <a:xfrm>
                <a:off x="5620643" y="259388"/>
                <a:ext cx="1477108" cy="1676612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2352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US" sz="900" b="1" i="0" u="none" strike="noStrike" cap="none">
                    <a:solidFill>
                      <a:srgbClr val="FFFFFF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Possible future 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US" sz="900" b="1" i="0" u="none" strike="noStrike" cap="none">
                    <a:solidFill>
                      <a:srgbClr val="FFFFFF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scenarios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9"/>
              <p:cNvSpPr txBox="1"/>
              <p:nvPr/>
            </p:nvSpPr>
            <p:spPr>
              <a:xfrm>
                <a:off x="5762425" y="833342"/>
                <a:ext cx="1222763" cy="264474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Climate change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9"/>
              <p:cNvSpPr txBox="1"/>
              <p:nvPr/>
            </p:nvSpPr>
            <p:spPr>
              <a:xfrm>
                <a:off x="5765988" y="1097815"/>
                <a:ext cx="1219200" cy="230832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Land use change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5" name="Google Shape;335;p9"/>
            <p:cNvSpPr txBox="1"/>
            <p:nvPr/>
          </p:nvSpPr>
          <p:spPr>
            <a:xfrm>
              <a:off x="5483029" y="2074164"/>
              <a:ext cx="1089491" cy="164781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Economy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9"/>
            <p:cNvSpPr txBox="1"/>
            <p:nvPr/>
          </p:nvSpPr>
          <p:spPr>
            <a:xfrm>
              <a:off x="5490352" y="1905183"/>
              <a:ext cx="1089491" cy="17685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Population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7" name="Google Shape;337;p9"/>
          <p:cNvSpPr txBox="1"/>
          <p:nvPr/>
        </p:nvSpPr>
        <p:spPr>
          <a:xfrm>
            <a:off x="10484604" y="2956299"/>
            <a:ext cx="1429605" cy="19293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Legal framework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9"/>
          <p:cNvSpPr txBox="1"/>
          <p:nvPr/>
        </p:nvSpPr>
        <p:spPr>
          <a:xfrm>
            <a:off x="10484604" y="3163574"/>
            <a:ext cx="1429605" cy="20179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Risk governance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9"/>
          <p:cNvSpPr txBox="1"/>
          <p:nvPr/>
        </p:nvSpPr>
        <p:spPr>
          <a:xfrm>
            <a:off x="10484603" y="3402351"/>
            <a:ext cx="1429605" cy="20179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Risk communication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0" name="Google Shape;340;p9"/>
          <p:cNvCxnSpPr/>
          <p:nvPr/>
        </p:nvCxnSpPr>
        <p:spPr>
          <a:xfrm rot="10800000">
            <a:off x="10870884" y="1531896"/>
            <a:ext cx="11218" cy="1222488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41" name="Google Shape;341;p9"/>
          <p:cNvCxnSpPr/>
          <p:nvPr/>
        </p:nvCxnSpPr>
        <p:spPr>
          <a:xfrm rot="-5400000">
            <a:off x="9174485" y="4511062"/>
            <a:ext cx="2054400" cy="241500"/>
          </a:xfrm>
          <a:prstGeom prst="bentConnector3">
            <a:avLst>
              <a:gd name="adj1" fmla="val 50003"/>
            </a:avLst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42" name="Google Shape;342;p9"/>
          <p:cNvCxnSpPr/>
          <p:nvPr/>
        </p:nvCxnSpPr>
        <p:spPr>
          <a:xfrm flipH="1">
            <a:off x="9109977" y="5634510"/>
            <a:ext cx="960773" cy="12888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3" name="Google Shape;343;p9"/>
          <p:cNvCxnSpPr/>
          <p:nvPr/>
        </p:nvCxnSpPr>
        <p:spPr>
          <a:xfrm flipH="1">
            <a:off x="9767326" y="1563544"/>
            <a:ext cx="730643" cy="513129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4E0ECF8-5493-4045-B145-BC8AAB0DB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96" y="2376230"/>
            <a:ext cx="4696398" cy="438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14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0"/>
          <p:cNvSpPr txBox="1"/>
          <p:nvPr/>
        </p:nvSpPr>
        <p:spPr>
          <a:xfrm>
            <a:off x="205484" y="180299"/>
            <a:ext cx="647556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Risk and Decision Making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10"/>
          <p:cNvSpPr txBox="1"/>
          <p:nvPr/>
        </p:nvSpPr>
        <p:spPr>
          <a:xfrm>
            <a:off x="883601" y="1724048"/>
            <a:ext cx="5753985" cy="4587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Arial"/>
              <a:buNone/>
            </a:pPr>
            <a:r>
              <a:rPr lang="en-US" sz="238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Current situation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Arial"/>
              <a:buChar char="•"/>
            </a:pPr>
            <a:r>
              <a:rPr lang="en-US" sz="238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Evaluation of current risk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Arial"/>
              <a:buChar char="•"/>
            </a:pPr>
            <a:r>
              <a:rPr lang="en-US" sz="238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Evaluation of risk after a disaster event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Arial"/>
              <a:buNone/>
            </a:pPr>
            <a:r>
              <a:rPr lang="en-US" sz="238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Planning alternatives: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Arial"/>
              <a:buChar char="•"/>
            </a:pPr>
            <a:r>
              <a:rPr lang="en-US" sz="238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Risk mitigation planning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Arial"/>
              <a:buChar char="•"/>
            </a:pPr>
            <a:r>
              <a:rPr lang="en-US" sz="238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Early Warning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Arial"/>
              <a:buChar char="•"/>
            </a:pPr>
            <a:r>
              <a:rPr lang="en-US" sz="238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Recovery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Arial"/>
              <a:buNone/>
            </a:pPr>
            <a:r>
              <a:rPr lang="en-US" sz="238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Future scenarios: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Arial"/>
              <a:buChar char="•"/>
            </a:pPr>
            <a:r>
              <a:rPr lang="en-US" sz="238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Short term: recovery / rapid changes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Arial"/>
              <a:buChar char="•"/>
            </a:pPr>
            <a:r>
              <a:rPr lang="en-US" sz="238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Climate change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Arial"/>
              <a:buChar char="•"/>
            </a:pPr>
            <a:r>
              <a:rPr lang="en-US" sz="238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Land use change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ts val="2380"/>
              <a:buFont typeface="Arial"/>
              <a:buNone/>
            </a:pPr>
            <a:r>
              <a:rPr lang="en-US" sz="2380" b="1" i="0" u="none" strike="noStrike" cap="non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Future proof Planning Alternatives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7747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None/>
            </a:pPr>
            <a:endParaRPr sz="238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10"/>
          <p:cNvSpPr/>
          <p:nvPr/>
        </p:nvSpPr>
        <p:spPr>
          <a:xfrm>
            <a:off x="6749143" y="0"/>
            <a:ext cx="5442857" cy="6335486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0"/>
          <p:cNvSpPr/>
          <p:nvPr/>
        </p:nvSpPr>
        <p:spPr>
          <a:xfrm>
            <a:off x="7028640" y="194912"/>
            <a:ext cx="2777868" cy="1567543"/>
          </a:xfrm>
          <a:prstGeom prst="rect">
            <a:avLst/>
          </a:prstGeom>
          <a:solidFill>
            <a:srgbClr val="BFBFBF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10"/>
          <p:cNvSpPr/>
          <p:nvPr/>
        </p:nvSpPr>
        <p:spPr>
          <a:xfrm>
            <a:off x="7055687" y="2086608"/>
            <a:ext cx="2750820" cy="3296125"/>
          </a:xfrm>
          <a:prstGeom prst="rect">
            <a:avLst/>
          </a:prstGeom>
          <a:solidFill>
            <a:srgbClr val="BFBFBF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10"/>
          <p:cNvSpPr txBox="1"/>
          <p:nvPr/>
        </p:nvSpPr>
        <p:spPr>
          <a:xfrm>
            <a:off x="10345641" y="2719565"/>
            <a:ext cx="1707526" cy="1089813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Stakeholders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354" name="Google Shape;354;p10"/>
          <p:cNvGrpSpPr/>
          <p:nvPr/>
        </p:nvGrpSpPr>
        <p:grpSpPr>
          <a:xfrm>
            <a:off x="7173272" y="294049"/>
            <a:ext cx="1107831" cy="1304055"/>
            <a:chOff x="7096256" y="238104"/>
            <a:chExt cx="1477108" cy="1415127"/>
          </a:xfrm>
        </p:grpSpPr>
        <p:sp>
          <p:nvSpPr>
            <p:cNvPr id="355" name="Google Shape;355;p10"/>
            <p:cNvSpPr txBox="1"/>
            <p:nvPr/>
          </p:nvSpPr>
          <p:spPr>
            <a:xfrm>
              <a:off x="7096256" y="238104"/>
              <a:ext cx="1477108" cy="1415127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Planning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Alternatives </a:t>
              </a:r>
              <a:endParaRPr sz="8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56" name="Google Shape;356;p10"/>
            <p:cNvSpPr txBox="1"/>
            <p:nvPr/>
          </p:nvSpPr>
          <p:spPr>
            <a:xfrm>
              <a:off x="7225211" y="763564"/>
              <a:ext cx="1222763" cy="360673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Land use plan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0"/>
            <p:cNvSpPr txBox="1"/>
            <p:nvPr/>
          </p:nvSpPr>
          <p:spPr>
            <a:xfrm>
              <a:off x="7225211" y="1103218"/>
              <a:ext cx="1219200" cy="334552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Sector plans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8" name="Google Shape;358;p10"/>
          <p:cNvGrpSpPr/>
          <p:nvPr/>
        </p:nvGrpSpPr>
        <p:grpSpPr>
          <a:xfrm>
            <a:off x="8457106" y="2142778"/>
            <a:ext cx="1190116" cy="995484"/>
            <a:chOff x="3648585" y="2627138"/>
            <a:chExt cx="1190116" cy="995484"/>
          </a:xfrm>
        </p:grpSpPr>
        <p:sp>
          <p:nvSpPr>
            <p:cNvPr id="359" name="Google Shape;359;p10"/>
            <p:cNvSpPr txBox="1"/>
            <p:nvPr/>
          </p:nvSpPr>
          <p:spPr>
            <a:xfrm>
              <a:off x="3648585" y="2627138"/>
              <a:ext cx="1190116" cy="995484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1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Hazard analysis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60" name="Google Shape;360;p10"/>
            <p:cNvSpPr txBox="1"/>
            <p:nvPr/>
          </p:nvSpPr>
          <p:spPr>
            <a:xfrm>
              <a:off x="3788633" y="2860590"/>
              <a:ext cx="885024" cy="219291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Susceptibility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0"/>
            <p:cNvSpPr txBox="1"/>
            <p:nvPr/>
          </p:nvSpPr>
          <p:spPr>
            <a:xfrm>
              <a:off x="3788633" y="3082786"/>
              <a:ext cx="885024" cy="219291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Intensity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0"/>
            <p:cNvSpPr txBox="1"/>
            <p:nvPr/>
          </p:nvSpPr>
          <p:spPr>
            <a:xfrm>
              <a:off x="3788633" y="3304047"/>
              <a:ext cx="885024" cy="219291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Frequency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" name="Google Shape;363;p10"/>
          <p:cNvGrpSpPr/>
          <p:nvPr/>
        </p:nvGrpSpPr>
        <p:grpSpPr>
          <a:xfrm>
            <a:off x="7937290" y="3209586"/>
            <a:ext cx="1028700" cy="929164"/>
            <a:chOff x="2969121" y="3799575"/>
            <a:chExt cx="1028700" cy="929164"/>
          </a:xfrm>
        </p:grpSpPr>
        <p:sp>
          <p:nvSpPr>
            <p:cNvPr id="364" name="Google Shape;364;p10"/>
            <p:cNvSpPr txBox="1"/>
            <p:nvPr/>
          </p:nvSpPr>
          <p:spPr>
            <a:xfrm>
              <a:off x="2969121" y="3799575"/>
              <a:ext cx="1028700" cy="929164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Vulnerability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 &amp; Capacity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65" name="Google Shape;365;p10"/>
            <p:cNvSpPr txBox="1"/>
            <p:nvPr/>
          </p:nvSpPr>
          <p:spPr>
            <a:xfrm>
              <a:off x="3064456" y="4175752"/>
              <a:ext cx="821808" cy="20774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-US" sz="75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Physical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0"/>
            <p:cNvSpPr txBox="1"/>
            <p:nvPr/>
          </p:nvSpPr>
          <p:spPr>
            <a:xfrm>
              <a:off x="3064456" y="4400190"/>
              <a:ext cx="821808" cy="20774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-US" sz="75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Social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" name="Google Shape;367;p10"/>
          <p:cNvGrpSpPr/>
          <p:nvPr/>
        </p:nvGrpSpPr>
        <p:grpSpPr>
          <a:xfrm>
            <a:off x="7917664" y="4237664"/>
            <a:ext cx="1107831" cy="1076390"/>
            <a:chOff x="2956651" y="4812947"/>
            <a:chExt cx="1107831" cy="1076390"/>
          </a:xfrm>
        </p:grpSpPr>
        <p:sp>
          <p:nvSpPr>
            <p:cNvPr id="368" name="Google Shape;368;p10"/>
            <p:cNvSpPr txBox="1"/>
            <p:nvPr/>
          </p:nvSpPr>
          <p:spPr>
            <a:xfrm>
              <a:off x="2956651" y="4812947"/>
              <a:ext cx="1107831" cy="107639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Risk Analysis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69" name="Google Shape;369;p10"/>
            <p:cNvSpPr txBox="1"/>
            <p:nvPr/>
          </p:nvSpPr>
          <p:spPr>
            <a:xfrm>
              <a:off x="3057085" y="5059071"/>
              <a:ext cx="885024" cy="20774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-US" sz="75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Economic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0"/>
            <p:cNvSpPr txBox="1"/>
            <p:nvPr/>
          </p:nvSpPr>
          <p:spPr>
            <a:xfrm>
              <a:off x="3057085" y="5298269"/>
              <a:ext cx="885024" cy="20774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-US" sz="75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Population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0"/>
            <p:cNvSpPr txBox="1"/>
            <p:nvPr/>
          </p:nvSpPr>
          <p:spPr>
            <a:xfrm>
              <a:off x="3057085" y="5537467"/>
              <a:ext cx="885024" cy="20774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-US" sz="75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(in)direct)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2" name="Google Shape;372;p10"/>
          <p:cNvGrpSpPr/>
          <p:nvPr/>
        </p:nvGrpSpPr>
        <p:grpSpPr>
          <a:xfrm>
            <a:off x="10501974" y="4847963"/>
            <a:ext cx="1377082" cy="1181327"/>
            <a:chOff x="634598" y="3814273"/>
            <a:chExt cx="1377082" cy="1181327"/>
          </a:xfrm>
        </p:grpSpPr>
        <p:sp>
          <p:nvSpPr>
            <p:cNvPr id="373" name="Google Shape;373;p10"/>
            <p:cNvSpPr txBox="1"/>
            <p:nvPr/>
          </p:nvSpPr>
          <p:spPr>
            <a:xfrm>
              <a:off x="634598" y="3814273"/>
              <a:ext cx="1377082" cy="1181327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5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Alternative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5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comparison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74" name="Google Shape;374;p10"/>
            <p:cNvSpPr txBox="1"/>
            <p:nvPr/>
          </p:nvSpPr>
          <p:spPr>
            <a:xfrm>
              <a:off x="760389" y="4222473"/>
              <a:ext cx="1155809" cy="34624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Cost-benefit analysis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0"/>
            <p:cNvSpPr txBox="1"/>
            <p:nvPr/>
          </p:nvSpPr>
          <p:spPr>
            <a:xfrm>
              <a:off x="765552" y="4583066"/>
              <a:ext cx="1150646" cy="34624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Multi-criteria evaluation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6" name="Google Shape;376;p10"/>
          <p:cNvGrpSpPr/>
          <p:nvPr/>
        </p:nvGrpSpPr>
        <p:grpSpPr>
          <a:xfrm>
            <a:off x="7131273" y="2159593"/>
            <a:ext cx="1217398" cy="995484"/>
            <a:chOff x="3230492" y="4053683"/>
            <a:chExt cx="1028700" cy="995484"/>
          </a:xfrm>
        </p:grpSpPr>
        <p:sp>
          <p:nvSpPr>
            <p:cNvPr id="377" name="Google Shape;377;p10"/>
            <p:cNvSpPr txBox="1"/>
            <p:nvPr/>
          </p:nvSpPr>
          <p:spPr>
            <a:xfrm>
              <a:off x="3230492" y="4053683"/>
              <a:ext cx="1028700" cy="995484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1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Elements-at-ris</a:t>
              </a:r>
              <a:r>
                <a:rPr lang="en-US" sz="80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k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78" name="Google Shape;378;p10"/>
            <p:cNvSpPr txBox="1"/>
            <p:nvPr/>
          </p:nvSpPr>
          <p:spPr>
            <a:xfrm>
              <a:off x="3321933" y="4271228"/>
              <a:ext cx="821808" cy="215444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Buildings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0"/>
            <p:cNvSpPr txBox="1"/>
            <p:nvPr/>
          </p:nvSpPr>
          <p:spPr>
            <a:xfrm>
              <a:off x="3321933" y="4480752"/>
              <a:ext cx="821808" cy="215444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People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0"/>
            <p:cNvSpPr txBox="1"/>
            <p:nvPr/>
          </p:nvSpPr>
          <p:spPr>
            <a:xfrm>
              <a:off x="3321933" y="4681801"/>
              <a:ext cx="821808" cy="215444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Infrastructure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1" name="Google Shape;381;p10"/>
          <p:cNvGrpSpPr/>
          <p:nvPr/>
        </p:nvGrpSpPr>
        <p:grpSpPr>
          <a:xfrm>
            <a:off x="7860282" y="5382733"/>
            <a:ext cx="1264512" cy="658289"/>
            <a:chOff x="2981992" y="5978234"/>
            <a:chExt cx="1264512" cy="658289"/>
          </a:xfrm>
        </p:grpSpPr>
        <p:sp>
          <p:nvSpPr>
            <p:cNvPr id="382" name="Google Shape;382;p10"/>
            <p:cNvSpPr txBox="1"/>
            <p:nvPr/>
          </p:nvSpPr>
          <p:spPr>
            <a:xfrm>
              <a:off x="2981992" y="5978234"/>
              <a:ext cx="1264512" cy="658289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Risk evaluation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83" name="Google Shape;383;p10"/>
            <p:cNvSpPr txBox="1"/>
            <p:nvPr/>
          </p:nvSpPr>
          <p:spPr>
            <a:xfrm>
              <a:off x="3102422" y="6211241"/>
              <a:ext cx="1010193" cy="160773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Perception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0"/>
            <p:cNvSpPr txBox="1"/>
            <p:nvPr/>
          </p:nvSpPr>
          <p:spPr>
            <a:xfrm>
              <a:off x="3102422" y="6382885"/>
              <a:ext cx="1010193" cy="160773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Acceptability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p10"/>
          <p:cNvGrpSpPr/>
          <p:nvPr/>
        </p:nvGrpSpPr>
        <p:grpSpPr>
          <a:xfrm>
            <a:off x="10530534" y="265467"/>
            <a:ext cx="1319961" cy="1311259"/>
            <a:chOff x="5367793" y="1052347"/>
            <a:chExt cx="1319961" cy="1311259"/>
          </a:xfrm>
        </p:grpSpPr>
        <p:grpSp>
          <p:nvGrpSpPr>
            <p:cNvPr id="386" name="Google Shape;386;p10"/>
            <p:cNvGrpSpPr/>
            <p:nvPr/>
          </p:nvGrpSpPr>
          <p:grpSpPr>
            <a:xfrm>
              <a:off x="5367793" y="1052347"/>
              <a:ext cx="1319961" cy="1311259"/>
              <a:chOff x="5620643" y="259388"/>
              <a:chExt cx="1477108" cy="1676612"/>
            </a:xfrm>
          </p:grpSpPr>
          <p:sp>
            <p:nvSpPr>
              <p:cNvPr id="387" name="Google Shape;387;p10"/>
              <p:cNvSpPr txBox="1"/>
              <p:nvPr/>
            </p:nvSpPr>
            <p:spPr>
              <a:xfrm>
                <a:off x="5620643" y="259388"/>
                <a:ext cx="1477108" cy="1676612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2352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US" sz="900" b="1" i="0" u="none" strike="noStrike" cap="none">
                    <a:solidFill>
                      <a:srgbClr val="FFFFFF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Possible future 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US" sz="900" b="1" i="0" u="none" strike="noStrike" cap="none">
                    <a:solidFill>
                      <a:srgbClr val="FFFFFF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scenarios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10"/>
              <p:cNvSpPr txBox="1"/>
              <p:nvPr/>
            </p:nvSpPr>
            <p:spPr>
              <a:xfrm>
                <a:off x="5762425" y="833342"/>
                <a:ext cx="1222763" cy="264474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Climate change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10"/>
              <p:cNvSpPr txBox="1"/>
              <p:nvPr/>
            </p:nvSpPr>
            <p:spPr>
              <a:xfrm>
                <a:off x="5765988" y="1097815"/>
                <a:ext cx="1219200" cy="230832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Land use change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0" name="Google Shape;390;p10"/>
            <p:cNvSpPr txBox="1"/>
            <p:nvPr/>
          </p:nvSpPr>
          <p:spPr>
            <a:xfrm>
              <a:off x="5483029" y="2074164"/>
              <a:ext cx="1089491" cy="164781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Economy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0"/>
            <p:cNvSpPr txBox="1"/>
            <p:nvPr/>
          </p:nvSpPr>
          <p:spPr>
            <a:xfrm>
              <a:off x="5490352" y="1905183"/>
              <a:ext cx="1089491" cy="17685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Population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0"/>
          <p:cNvGrpSpPr/>
          <p:nvPr/>
        </p:nvGrpSpPr>
        <p:grpSpPr>
          <a:xfrm>
            <a:off x="8407369" y="291375"/>
            <a:ext cx="1296150" cy="1310109"/>
            <a:chOff x="7096256" y="238104"/>
            <a:chExt cx="1477108" cy="1746812"/>
          </a:xfrm>
        </p:grpSpPr>
        <p:sp>
          <p:nvSpPr>
            <p:cNvPr id="393" name="Google Shape;393;p10"/>
            <p:cNvSpPr txBox="1"/>
            <p:nvPr/>
          </p:nvSpPr>
          <p:spPr>
            <a:xfrm>
              <a:off x="7096256" y="238104"/>
              <a:ext cx="1477108" cy="1746812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Risk reduction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Alternatives </a:t>
              </a:r>
              <a:endParaRPr sz="8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94" name="Google Shape;394;p10"/>
            <p:cNvSpPr txBox="1"/>
            <p:nvPr/>
          </p:nvSpPr>
          <p:spPr>
            <a:xfrm>
              <a:off x="7225211" y="763564"/>
              <a:ext cx="1222763" cy="262256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Structural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0"/>
            <p:cNvSpPr txBox="1"/>
            <p:nvPr/>
          </p:nvSpPr>
          <p:spPr>
            <a:xfrm>
              <a:off x="7225211" y="1037459"/>
              <a:ext cx="1219200" cy="296424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Non-structural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6" name="Google Shape;396;p10"/>
          <p:cNvSpPr txBox="1"/>
          <p:nvPr/>
        </p:nvSpPr>
        <p:spPr>
          <a:xfrm>
            <a:off x="10474312" y="3928063"/>
            <a:ext cx="1369619" cy="567088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Final decision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and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implementation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7" name="Google Shape;397;p10"/>
          <p:cNvSpPr txBox="1"/>
          <p:nvPr/>
        </p:nvSpPr>
        <p:spPr>
          <a:xfrm>
            <a:off x="10484604" y="2956299"/>
            <a:ext cx="1429605" cy="19293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Legal framework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10"/>
          <p:cNvSpPr txBox="1"/>
          <p:nvPr/>
        </p:nvSpPr>
        <p:spPr>
          <a:xfrm>
            <a:off x="10484604" y="3163574"/>
            <a:ext cx="1429605" cy="20179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Risk governance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10"/>
          <p:cNvSpPr txBox="1"/>
          <p:nvPr/>
        </p:nvSpPr>
        <p:spPr>
          <a:xfrm>
            <a:off x="10484603" y="3402351"/>
            <a:ext cx="1429605" cy="20179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Risk communication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0" name="Google Shape;400;p10"/>
          <p:cNvCxnSpPr/>
          <p:nvPr/>
        </p:nvCxnSpPr>
        <p:spPr>
          <a:xfrm rot="10800000">
            <a:off x="11279201" y="1521953"/>
            <a:ext cx="11218" cy="1222488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1" name="Google Shape;401;p10"/>
          <p:cNvCxnSpPr/>
          <p:nvPr/>
        </p:nvCxnSpPr>
        <p:spPr>
          <a:xfrm rot="10800000">
            <a:off x="9767326" y="639377"/>
            <a:ext cx="763974" cy="1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2" name="Google Shape;402;p10"/>
          <p:cNvCxnSpPr/>
          <p:nvPr/>
        </p:nvCxnSpPr>
        <p:spPr>
          <a:xfrm flipH="1">
            <a:off x="8921716" y="1766384"/>
            <a:ext cx="27087" cy="325273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3" name="Google Shape;403;p10"/>
          <p:cNvCxnSpPr/>
          <p:nvPr/>
        </p:nvCxnSpPr>
        <p:spPr>
          <a:xfrm>
            <a:off x="9107423" y="5963005"/>
            <a:ext cx="1377180" cy="0"/>
          </a:xfrm>
          <a:prstGeom prst="straightConnector1">
            <a:avLst/>
          </a:prstGeom>
          <a:noFill/>
          <a:ln w="76200" cap="flat" cmpd="sng">
            <a:solidFill>
              <a:srgbClr val="FF993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4" name="Google Shape;404;p10"/>
          <p:cNvCxnSpPr/>
          <p:nvPr/>
        </p:nvCxnSpPr>
        <p:spPr>
          <a:xfrm rot="10800000" flipH="1">
            <a:off x="11351797" y="4455727"/>
            <a:ext cx="11219" cy="417318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18706A5-2CC7-4D55-9340-95BD79DDC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69" y="1399554"/>
            <a:ext cx="5678330" cy="28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92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B44AFC07-3ACD-4519-A4AD-2E5E9B5BAD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316" y="-6531"/>
            <a:ext cx="6941684" cy="6826875"/>
          </a:xfrm>
          <a:prstGeom prst="rect">
            <a:avLst/>
          </a:prstGeom>
        </p:spPr>
      </p:pic>
      <p:pic>
        <p:nvPicPr>
          <p:cNvPr id="9" name="image5.png">
            <a:extLst>
              <a:ext uri="{FF2B5EF4-FFF2-40B4-BE49-F238E27FC236}">
                <a16:creationId xmlns:a16="http://schemas.microsoft.com/office/drawing/2014/main" id="{84C19AA2-B8EB-41D5-84CA-1CF46096654C}"/>
              </a:ext>
            </a:extLst>
          </p:cNvPr>
          <p:cNvPicPr/>
          <p:nvPr/>
        </p:nvPicPr>
        <p:blipFill>
          <a:blip r:embed="rId3"/>
          <a:srcRect l="10877" t="23497" r="6785" b="22419"/>
          <a:stretch>
            <a:fillRect/>
          </a:stretch>
        </p:blipFill>
        <p:spPr>
          <a:xfrm>
            <a:off x="1162494" y="2776768"/>
            <a:ext cx="2901823" cy="1563163"/>
          </a:xfrm>
          <a:prstGeom prst="rect">
            <a:avLst/>
          </a:prstGeom>
          <a:ln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26B729-CD82-4317-8553-46C5AE567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73" y="4448794"/>
            <a:ext cx="3657917" cy="23715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15582E-BA68-44AA-9A61-C2D858303C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590" y="4448794"/>
            <a:ext cx="1310754" cy="22069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FC4BB2-8B04-45DC-A15F-F4A2438ECF4D}"/>
              </a:ext>
            </a:extLst>
          </p:cNvPr>
          <p:cNvSpPr txBox="1"/>
          <p:nvPr/>
        </p:nvSpPr>
        <p:spPr>
          <a:xfrm>
            <a:off x="89469" y="359581"/>
            <a:ext cx="50478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 Horizon Europe DRS-01-03 project:</a:t>
            </a:r>
            <a:b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PARATUS</a:t>
            </a:r>
            <a:b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Increasing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reparedness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esilience Of European Communities By Co-Developing Services Using Dynamic Systemic Risk Assessment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554153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"/>
          <p:cNvSpPr txBox="1"/>
          <p:nvPr/>
        </p:nvSpPr>
        <p:spPr>
          <a:xfrm>
            <a:off x="750008" y="103870"/>
            <a:ext cx="10342536" cy="84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tools for risk assessmen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 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5"/>
          <p:cNvSpPr/>
          <p:nvPr/>
        </p:nvSpPr>
        <p:spPr>
          <a:xfrm>
            <a:off x="8650819" y="767666"/>
            <a:ext cx="3368186" cy="598646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Examples: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5"/>
          <p:cNvSpPr txBox="1"/>
          <p:nvPr/>
        </p:nvSpPr>
        <p:spPr>
          <a:xfrm>
            <a:off x="750007" y="1240590"/>
            <a:ext cx="7900812" cy="498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>
              <a:lnSpc>
                <a:spcPct val="120000"/>
              </a:lnSpc>
              <a:spcAft>
                <a:spcPts val="60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Non-availability of multi-hazard </a:t>
            </a:r>
            <a:r>
              <a:rPr lang="en-US" sz="2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risk assessment tools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at local level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20000"/>
              </a:lnSpc>
              <a:spcAft>
                <a:spcPts val="60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Often too </a:t>
            </a:r>
            <a:r>
              <a:rPr lang="en-US" sz="20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complex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228600" indent="-228600">
              <a:lnSpc>
                <a:spcPct val="120000"/>
              </a:lnSpc>
              <a:spcAft>
                <a:spcPts val="60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 data </a:t>
            </a:r>
            <a:r>
              <a:rPr lang="en-US" sz="2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intensive</a:t>
            </a:r>
            <a:endParaRPr sz="2000" b="0" i="0" u="sng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20000"/>
              </a:lnSpc>
              <a:spcAft>
                <a:spcPts val="60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are </a:t>
            </a:r>
            <a:r>
              <a:rPr lang="en-US" sz="20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country or region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specific 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>
              <a:lnSpc>
                <a:spcPct val="120000"/>
              </a:lnSpc>
              <a:spcAft>
                <a:spcPts val="60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of them require to link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</a:t>
            </a:r>
            <a:r>
              <a:rPr lang="en-US" sz="2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specific software and data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20000"/>
              </a:lnSpc>
              <a:spcAft>
                <a:spcPts val="60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Required s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oftware are </a:t>
            </a:r>
            <a:r>
              <a:rPr lang="en-US" sz="20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available or maintained</a:t>
            </a:r>
            <a:endParaRPr sz="2000" b="0" i="0" u="sng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>
              <a:lnSpc>
                <a:spcPct val="120000"/>
              </a:lnSpc>
              <a:spcAft>
                <a:spcPts val="60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multi-hazard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interactions and don’t provide </a:t>
            </a:r>
            <a:r>
              <a:rPr lang="en-US" sz="2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loss and risk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information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20000"/>
              </a:lnSpc>
              <a:spcAft>
                <a:spcPts val="60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not include </a:t>
            </a:r>
            <a:r>
              <a:rPr lang="en-US" sz="20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risk reduction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alternatives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20000"/>
              </a:lnSpc>
              <a:spcAft>
                <a:spcPts val="60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not include </a:t>
            </a:r>
            <a:r>
              <a:rPr lang="en-US" sz="20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 scenarios</a:t>
            </a:r>
            <a:endParaRPr sz="2000" b="0" i="0" u="sng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72331" y="947060"/>
            <a:ext cx="2525161" cy="448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915B49-095E-4644-971B-765B9285B9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14" r="26876" b="96183"/>
          <a:stretch/>
        </p:blipFill>
        <p:spPr>
          <a:xfrm>
            <a:off x="8938792" y="5492929"/>
            <a:ext cx="2993627" cy="119735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168D-BFC7-4B6C-8D05-ACC4950E2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FD4EA0-E3E0-4022-B108-D27744D5AC71}"/>
              </a:ext>
            </a:extLst>
          </p:cNvPr>
          <p:cNvSpPr/>
          <p:nvPr/>
        </p:nvSpPr>
        <p:spPr>
          <a:xfrm>
            <a:off x="4017580" y="-26429"/>
            <a:ext cx="8174420" cy="1443358"/>
          </a:xfrm>
          <a:prstGeom prst="rect">
            <a:avLst/>
          </a:prstGeom>
          <a:solidFill>
            <a:srgbClr val="295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C949C0-CB3C-4274-8708-913500B5E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0997"/>
            <a:ext cx="4017580" cy="14433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6E75DC-9271-4EE2-A22D-4FE5E7E771C6}"/>
              </a:ext>
            </a:extLst>
          </p:cNvPr>
          <p:cNvSpPr txBox="1"/>
          <p:nvPr/>
        </p:nvSpPr>
        <p:spPr>
          <a:xfrm>
            <a:off x="5363608" y="651541"/>
            <a:ext cx="6167298" cy="830997"/>
          </a:xfrm>
          <a:prstGeom prst="rect">
            <a:avLst/>
          </a:prstGeom>
          <a:solidFill>
            <a:srgbClr val="295B8E"/>
          </a:solidFill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www.RiskChanges.org </a:t>
            </a:r>
            <a:endParaRPr lang="nl-NL" sz="4800" dirty="0">
              <a:solidFill>
                <a:schemeClr val="bg1"/>
              </a:solidFill>
            </a:endParaRPr>
          </a:p>
        </p:txBody>
      </p:sp>
      <p:pic>
        <p:nvPicPr>
          <p:cNvPr id="21" name="RiskChanges">
            <a:hlinkClick r:id="" action="ppaction://media"/>
            <a:extLst>
              <a:ext uri="{FF2B5EF4-FFF2-40B4-BE49-F238E27FC236}">
                <a16:creationId xmlns:a16="http://schemas.microsoft.com/office/drawing/2014/main" id="{53E558F8-5D64-4F1E-9A35-386EC7EE48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64411"/>
            <a:ext cx="12192000" cy="50516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92C0C1-C646-4D54-8F44-42FBAC2871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09" t="27585" r="12112" b="40532"/>
          <a:stretch/>
        </p:blipFill>
        <p:spPr>
          <a:xfrm>
            <a:off x="0" y="5158161"/>
            <a:ext cx="7315200" cy="16998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0EA820B-41D0-4584-85FC-F060CC3C3A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36" t="61221" r="39649" b="6469"/>
          <a:stretch/>
        </p:blipFill>
        <p:spPr>
          <a:xfrm>
            <a:off x="7315200" y="5141191"/>
            <a:ext cx="4803107" cy="171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1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3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4BF0A-BC7E-4026-9A73-2ED43BAFA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76D96-7780-4BB5-B7A5-B1F27B35E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3D1CAF-B109-49A7-A0E1-FF80CD26E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24" y="345168"/>
            <a:ext cx="10831951" cy="575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89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2360D-4C55-4EB4-81E0-058DEA7A1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CC1B7-1421-41F8-A9CC-1370A2E2D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497191-B2A3-463E-A8CD-1C5120D4F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10920857" cy="552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48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EBD9D-667B-452B-AF35-71CBA27D5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275FB-0E09-479A-98F2-C37C9050F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54DFA9-CEAC-46E1-AA13-DC4850676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204"/>
            <a:ext cx="12192000" cy="626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24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2ED10-BE12-4A72-9FA9-EBC0874F4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Risk Information </a:t>
            </a:r>
            <a:endParaRPr lang="nl-NL" dirty="0"/>
          </a:p>
        </p:txBody>
      </p:sp>
      <p:pic>
        <p:nvPicPr>
          <p:cNvPr id="4" name="Demo RiskChanges 1">
            <a:hlinkClick r:id="" action="ppaction://media"/>
            <a:extLst>
              <a:ext uri="{FF2B5EF4-FFF2-40B4-BE49-F238E27FC236}">
                <a16:creationId xmlns:a16="http://schemas.microsoft.com/office/drawing/2014/main" id="{03FA2E7A-5A20-4CFF-BED3-B4C297B16DB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012" y="1175657"/>
            <a:ext cx="9583587" cy="515778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741659-72B9-4DFC-9FEC-16C57B0031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871" t="57215" r="6179" b="32657"/>
          <a:stretch/>
        </p:blipFill>
        <p:spPr>
          <a:xfrm>
            <a:off x="10515599" y="4953000"/>
            <a:ext cx="1143001" cy="96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2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7"/>
          <p:cNvSpPr txBox="1"/>
          <p:nvPr/>
        </p:nvSpPr>
        <p:spPr>
          <a:xfrm>
            <a:off x="534256" y="180299"/>
            <a:ext cx="614679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Risk and Decision Making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7"/>
          <p:cNvSpPr/>
          <p:nvPr/>
        </p:nvSpPr>
        <p:spPr>
          <a:xfrm>
            <a:off x="6749143" y="0"/>
            <a:ext cx="5442857" cy="6335486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7"/>
          <p:cNvSpPr/>
          <p:nvPr/>
        </p:nvSpPr>
        <p:spPr>
          <a:xfrm>
            <a:off x="7055687" y="2086608"/>
            <a:ext cx="2750820" cy="3296125"/>
          </a:xfrm>
          <a:prstGeom prst="rect">
            <a:avLst/>
          </a:prstGeom>
          <a:solidFill>
            <a:srgbClr val="BFBFBF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7"/>
          <p:cNvSpPr txBox="1"/>
          <p:nvPr/>
        </p:nvSpPr>
        <p:spPr>
          <a:xfrm>
            <a:off x="10345641" y="2719565"/>
            <a:ext cx="1707526" cy="1089813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Stakeholders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15" name="Google Shape;215;p7"/>
          <p:cNvGrpSpPr/>
          <p:nvPr/>
        </p:nvGrpSpPr>
        <p:grpSpPr>
          <a:xfrm>
            <a:off x="8457106" y="2142778"/>
            <a:ext cx="1190116" cy="995484"/>
            <a:chOff x="3648585" y="2627138"/>
            <a:chExt cx="1190116" cy="995484"/>
          </a:xfrm>
        </p:grpSpPr>
        <p:sp>
          <p:nvSpPr>
            <p:cNvPr id="216" name="Google Shape;216;p7"/>
            <p:cNvSpPr txBox="1"/>
            <p:nvPr/>
          </p:nvSpPr>
          <p:spPr>
            <a:xfrm>
              <a:off x="3648585" y="2627138"/>
              <a:ext cx="1190116" cy="995484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1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Hazard analysis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17" name="Google Shape;217;p7"/>
            <p:cNvSpPr txBox="1"/>
            <p:nvPr/>
          </p:nvSpPr>
          <p:spPr>
            <a:xfrm>
              <a:off x="3788633" y="2860590"/>
              <a:ext cx="885024" cy="219291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Susceptibility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7"/>
            <p:cNvSpPr txBox="1"/>
            <p:nvPr/>
          </p:nvSpPr>
          <p:spPr>
            <a:xfrm>
              <a:off x="3788633" y="3082786"/>
              <a:ext cx="885024" cy="219291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Intensity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7"/>
            <p:cNvSpPr txBox="1"/>
            <p:nvPr/>
          </p:nvSpPr>
          <p:spPr>
            <a:xfrm>
              <a:off x="3788633" y="3304047"/>
              <a:ext cx="885024" cy="219291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Frequency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7"/>
          <p:cNvGrpSpPr/>
          <p:nvPr/>
        </p:nvGrpSpPr>
        <p:grpSpPr>
          <a:xfrm>
            <a:off x="7937290" y="3209586"/>
            <a:ext cx="1028700" cy="929164"/>
            <a:chOff x="2969121" y="3799575"/>
            <a:chExt cx="1028700" cy="929164"/>
          </a:xfrm>
        </p:grpSpPr>
        <p:sp>
          <p:nvSpPr>
            <p:cNvPr id="221" name="Google Shape;221;p7"/>
            <p:cNvSpPr txBox="1"/>
            <p:nvPr/>
          </p:nvSpPr>
          <p:spPr>
            <a:xfrm>
              <a:off x="2969121" y="3799575"/>
              <a:ext cx="1028700" cy="929164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Vulnerability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 &amp; Capacity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22" name="Google Shape;222;p7"/>
            <p:cNvSpPr txBox="1"/>
            <p:nvPr/>
          </p:nvSpPr>
          <p:spPr>
            <a:xfrm>
              <a:off x="3064456" y="4175752"/>
              <a:ext cx="821808" cy="20774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-US" sz="75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Physical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7"/>
            <p:cNvSpPr txBox="1"/>
            <p:nvPr/>
          </p:nvSpPr>
          <p:spPr>
            <a:xfrm>
              <a:off x="3064456" y="4400190"/>
              <a:ext cx="821808" cy="20774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-US" sz="75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Social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4" name="Google Shape;224;p7"/>
          <p:cNvGrpSpPr/>
          <p:nvPr/>
        </p:nvGrpSpPr>
        <p:grpSpPr>
          <a:xfrm>
            <a:off x="7917664" y="4237664"/>
            <a:ext cx="1107831" cy="1076390"/>
            <a:chOff x="2956651" y="4812947"/>
            <a:chExt cx="1107831" cy="1076390"/>
          </a:xfrm>
        </p:grpSpPr>
        <p:sp>
          <p:nvSpPr>
            <p:cNvPr id="225" name="Google Shape;225;p7"/>
            <p:cNvSpPr txBox="1"/>
            <p:nvPr/>
          </p:nvSpPr>
          <p:spPr>
            <a:xfrm>
              <a:off x="2956651" y="4812947"/>
              <a:ext cx="1107831" cy="107639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Risk Analysis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26" name="Google Shape;226;p7"/>
            <p:cNvSpPr txBox="1"/>
            <p:nvPr/>
          </p:nvSpPr>
          <p:spPr>
            <a:xfrm>
              <a:off x="3057085" y="5059071"/>
              <a:ext cx="885024" cy="20774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-US" sz="75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Economic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7"/>
            <p:cNvSpPr txBox="1"/>
            <p:nvPr/>
          </p:nvSpPr>
          <p:spPr>
            <a:xfrm>
              <a:off x="3057085" y="5298269"/>
              <a:ext cx="885024" cy="20774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-US" sz="75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Population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3057085" y="5537467"/>
              <a:ext cx="885024" cy="20774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-US" sz="75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(in)direct)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7"/>
          <p:cNvGrpSpPr/>
          <p:nvPr/>
        </p:nvGrpSpPr>
        <p:grpSpPr>
          <a:xfrm>
            <a:off x="7131273" y="2159593"/>
            <a:ext cx="1217398" cy="995484"/>
            <a:chOff x="3230492" y="4053683"/>
            <a:chExt cx="1028700" cy="995484"/>
          </a:xfrm>
        </p:grpSpPr>
        <p:sp>
          <p:nvSpPr>
            <p:cNvPr id="230" name="Google Shape;230;p7"/>
            <p:cNvSpPr txBox="1"/>
            <p:nvPr/>
          </p:nvSpPr>
          <p:spPr>
            <a:xfrm>
              <a:off x="3230492" y="4053683"/>
              <a:ext cx="1028700" cy="995484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1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Elements-at-ris</a:t>
              </a:r>
              <a:r>
                <a:rPr lang="en-US" sz="80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k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1" name="Google Shape;231;p7"/>
            <p:cNvSpPr txBox="1"/>
            <p:nvPr/>
          </p:nvSpPr>
          <p:spPr>
            <a:xfrm>
              <a:off x="3321933" y="4271228"/>
              <a:ext cx="821808" cy="215444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Buildings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7"/>
            <p:cNvSpPr txBox="1"/>
            <p:nvPr/>
          </p:nvSpPr>
          <p:spPr>
            <a:xfrm>
              <a:off x="3321933" y="4480752"/>
              <a:ext cx="821808" cy="215444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People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7"/>
            <p:cNvSpPr txBox="1"/>
            <p:nvPr/>
          </p:nvSpPr>
          <p:spPr>
            <a:xfrm>
              <a:off x="3321933" y="4681801"/>
              <a:ext cx="821808" cy="215444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Infrastructure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4" name="Google Shape;234;p7"/>
          <p:cNvGrpSpPr/>
          <p:nvPr/>
        </p:nvGrpSpPr>
        <p:grpSpPr>
          <a:xfrm>
            <a:off x="7860282" y="5382733"/>
            <a:ext cx="1264512" cy="658289"/>
            <a:chOff x="2981992" y="5978234"/>
            <a:chExt cx="1264512" cy="658289"/>
          </a:xfrm>
        </p:grpSpPr>
        <p:sp>
          <p:nvSpPr>
            <p:cNvPr id="235" name="Google Shape;235;p7"/>
            <p:cNvSpPr txBox="1"/>
            <p:nvPr/>
          </p:nvSpPr>
          <p:spPr>
            <a:xfrm>
              <a:off x="2981992" y="5978234"/>
              <a:ext cx="1264512" cy="658289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Risk evaluation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6" name="Google Shape;236;p7"/>
            <p:cNvSpPr txBox="1"/>
            <p:nvPr/>
          </p:nvSpPr>
          <p:spPr>
            <a:xfrm>
              <a:off x="3102422" y="6211241"/>
              <a:ext cx="1010193" cy="160773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Perception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7"/>
            <p:cNvSpPr txBox="1"/>
            <p:nvPr/>
          </p:nvSpPr>
          <p:spPr>
            <a:xfrm>
              <a:off x="3102422" y="6382885"/>
              <a:ext cx="1010193" cy="160773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Acceptability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8" name="Google Shape;238;p7"/>
          <p:cNvSpPr txBox="1"/>
          <p:nvPr/>
        </p:nvSpPr>
        <p:spPr>
          <a:xfrm>
            <a:off x="10484604" y="2956299"/>
            <a:ext cx="1429605" cy="19293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Legal framework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7"/>
          <p:cNvSpPr txBox="1"/>
          <p:nvPr/>
        </p:nvSpPr>
        <p:spPr>
          <a:xfrm>
            <a:off x="10484604" y="3163574"/>
            <a:ext cx="1429605" cy="20179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Risk governance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7"/>
          <p:cNvSpPr txBox="1"/>
          <p:nvPr/>
        </p:nvSpPr>
        <p:spPr>
          <a:xfrm>
            <a:off x="10484603" y="3402351"/>
            <a:ext cx="1429605" cy="20179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Risk communication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1" name="Google Shape;241;p7"/>
          <p:cNvCxnSpPr/>
          <p:nvPr/>
        </p:nvCxnSpPr>
        <p:spPr>
          <a:xfrm rot="-5400000">
            <a:off x="9045919" y="4164077"/>
            <a:ext cx="2174100" cy="375000"/>
          </a:xfrm>
          <a:prstGeom prst="bentConnector3">
            <a:avLst>
              <a:gd name="adj1" fmla="val 100071"/>
            </a:avLst>
          </a:prstGeom>
          <a:noFill/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42" name="Google Shape;242;p7"/>
          <p:cNvCxnSpPr/>
          <p:nvPr/>
        </p:nvCxnSpPr>
        <p:spPr>
          <a:xfrm flipH="1">
            <a:off x="9124794" y="5478773"/>
            <a:ext cx="840719" cy="15752"/>
          </a:xfrm>
          <a:prstGeom prst="straightConnector1">
            <a:avLst/>
          </a:prstGeom>
          <a:noFill/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3" name="Google Shape;243;p7"/>
          <p:cNvCxnSpPr/>
          <p:nvPr/>
        </p:nvCxnSpPr>
        <p:spPr>
          <a:xfrm rot="10800000">
            <a:off x="9806507" y="2907699"/>
            <a:ext cx="513837" cy="0"/>
          </a:xfrm>
          <a:prstGeom prst="straightConnector1">
            <a:avLst/>
          </a:prstGeom>
          <a:noFill/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44" name="Google Shape;244;p7"/>
          <p:cNvSpPr txBox="1"/>
          <p:nvPr/>
        </p:nvSpPr>
        <p:spPr>
          <a:xfrm>
            <a:off x="422699" y="869672"/>
            <a:ext cx="5753985" cy="4587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380"/>
              <a:buFont typeface="Arial"/>
              <a:buNone/>
            </a:pPr>
            <a:r>
              <a:rPr lang="en-US" sz="2380" b="1" i="0" u="none" strike="noStrike" cap="none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Current situation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380"/>
              <a:buFont typeface="Arial"/>
              <a:buChar char="•"/>
            </a:pPr>
            <a:r>
              <a:rPr lang="en-US" sz="2380" b="0" i="0" u="none" strike="noStrike" cap="none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Evaluation of current risk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380"/>
              <a:buFont typeface="Arial"/>
              <a:buChar char="•"/>
            </a:pPr>
            <a:r>
              <a:rPr lang="en-US" sz="2380" b="0" i="0" u="none" strike="noStrike" cap="none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Evaluation of risk after a disaster event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Arial"/>
              <a:buNone/>
            </a:pPr>
            <a:r>
              <a:rPr lang="en-US" sz="238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Planning alternatives: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Arial"/>
              <a:buChar char="•"/>
            </a:pPr>
            <a:r>
              <a:rPr lang="en-US" sz="238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Risk mitigation planning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Arial"/>
              <a:buChar char="•"/>
            </a:pPr>
            <a:r>
              <a:rPr lang="en-US" sz="238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Early Warning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Arial"/>
              <a:buChar char="•"/>
            </a:pPr>
            <a:r>
              <a:rPr lang="en-US" sz="238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Recovery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Arial"/>
              <a:buNone/>
            </a:pPr>
            <a:r>
              <a:rPr lang="en-US" sz="238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Future scenarios: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Arial"/>
              <a:buChar char="•"/>
            </a:pPr>
            <a:r>
              <a:rPr lang="en-US" sz="238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Short term: recovery / rapid changes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Arial"/>
              <a:buChar char="•"/>
            </a:pPr>
            <a:r>
              <a:rPr lang="en-US" sz="238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Climate change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Arial"/>
              <a:buChar char="•"/>
            </a:pPr>
            <a:r>
              <a:rPr lang="en-US" sz="238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Land use change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Arial"/>
              <a:buNone/>
            </a:pPr>
            <a:r>
              <a:rPr lang="en-US" sz="238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Future proof Planning Alternatives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7747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None/>
            </a:pPr>
            <a:endParaRPr sz="238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E0F5D2E-E2C6-47F9-9A73-D873E3BD7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72" y="2086608"/>
            <a:ext cx="5777859" cy="427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43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Reduction Alternatives</a:t>
            </a:r>
            <a:br>
              <a:rPr lang="en-US" dirty="0"/>
            </a:b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59913C-CE07-4B0D-BF2C-825FD617168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1" y="1183217"/>
            <a:ext cx="4782820" cy="5560060"/>
          </a:xfrm>
          <a:prstGeom prst="rect">
            <a:avLst/>
          </a:prstGeom>
          <a:noFill/>
        </p:spPr>
      </p:pic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0FC1326A-D773-4C4C-99DD-A7B0F9466F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9263454"/>
              </p:ext>
            </p:extLst>
          </p:nvPr>
        </p:nvGraphicFramePr>
        <p:xfrm>
          <a:off x="5839346" y="1690688"/>
          <a:ext cx="5794637" cy="4725087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429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7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9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556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38" marR="45238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Items related to construction cost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38" marR="45238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Hazard changes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38" marR="45238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Elements-at-risk changes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38" marR="4523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6084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Alternative 1:</a:t>
                      </a:r>
                    </a:p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Engineering solutions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38" marR="45238" marT="0" marB="0"/>
                </a:tc>
                <a:tc>
                  <a:txBody>
                    <a:bodyPr/>
                    <a:lstStyle/>
                    <a:p>
                      <a:pPr marL="92075" lvl="0" indent="-92075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en-GB" sz="16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38" marR="45238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Yes</a:t>
                      </a:r>
                      <a:endParaRPr lang="en-GB" sz="1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38" marR="45238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No</a:t>
                      </a:r>
                      <a:endParaRPr lang="en-GB" sz="1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38" marR="4523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7868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Alternative 2: </a:t>
                      </a:r>
                      <a:r>
                        <a:rPr lang="en-US" sz="1800" dirty="0">
                          <a:effectLst/>
                        </a:rPr>
                        <a:t>Ecological solutions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38" marR="45238" marT="0" marB="0"/>
                </a:tc>
                <a:tc>
                  <a:txBody>
                    <a:bodyPr/>
                    <a:lstStyle/>
                    <a:p>
                      <a:pPr marL="92075" lvl="0" indent="-9207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en-GB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2075" lvl="0" indent="-9207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en-GB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38" marR="45238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Yes</a:t>
                      </a:r>
                      <a:endParaRPr lang="en-GB" sz="1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38" marR="45238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Partly</a:t>
                      </a:r>
                      <a:endParaRPr lang="en-GB" sz="1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38" marR="4523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5794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Alternative 3: </a:t>
                      </a:r>
                      <a:r>
                        <a:rPr lang="en-US" sz="1800" dirty="0">
                          <a:effectLst/>
                        </a:rPr>
                        <a:t>relocation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38" marR="45238" marT="0" marB="0"/>
                </a:tc>
                <a:tc>
                  <a:txBody>
                    <a:bodyPr/>
                    <a:lstStyle/>
                    <a:p>
                      <a:pPr marL="92075" lvl="0" indent="-9207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en-GB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2075" lvl="0" indent="-9207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en-GB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2075" lvl="0" indent="-9207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en-GB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2075" lvl="0" indent="-9207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en-GB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2075" lvl="0" indent="-9207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en-GB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38" marR="45238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No</a:t>
                      </a:r>
                      <a:endParaRPr lang="en-GB" sz="1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38" marR="45238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Yes</a:t>
                      </a:r>
                      <a:endParaRPr lang="en-GB" sz="1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38" marR="4523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4">
            <a:hlinkClick r:id="" action="ppaction://noaction"/>
            <a:extLst>
              <a:ext uri="{FF2B5EF4-FFF2-40B4-BE49-F238E27FC236}">
                <a16:creationId xmlns:a16="http://schemas.microsoft.com/office/drawing/2014/main" id="{1339C44E-C64E-48C5-ABBD-8DEB77071E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2893" b="29877"/>
          <a:stretch/>
        </p:blipFill>
        <p:spPr bwMode="auto">
          <a:xfrm>
            <a:off x="7426374" y="3743255"/>
            <a:ext cx="1816435" cy="1261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3" descr="Scenario3.jpg">
            <a:hlinkClick r:id="" action="ppaction://noaction"/>
            <a:extLst>
              <a:ext uri="{FF2B5EF4-FFF2-40B4-BE49-F238E27FC236}">
                <a16:creationId xmlns:a16="http://schemas.microsoft.com/office/drawing/2014/main" id="{BB3851A2-A44A-4E4D-870A-E805A23CC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86" b="8482"/>
          <a:stretch/>
        </p:blipFill>
        <p:spPr bwMode="auto">
          <a:xfrm>
            <a:off x="7426374" y="5110302"/>
            <a:ext cx="1853567" cy="12419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hlinkClick r:id="" action="ppaction://noaction"/>
            <a:extLst>
              <a:ext uri="{FF2B5EF4-FFF2-40B4-BE49-F238E27FC236}">
                <a16:creationId xmlns:a16="http://schemas.microsoft.com/office/drawing/2014/main" id="{3EB6564A-2592-4F28-9D15-2095476B1B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3023" b="29689"/>
          <a:stretch/>
        </p:blipFill>
        <p:spPr bwMode="auto">
          <a:xfrm>
            <a:off x="7426374" y="2395281"/>
            <a:ext cx="1816435" cy="12419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651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5A009AC9E43643AE04AAF782E05F5B" ma:contentTypeVersion="5" ma:contentTypeDescription="Create a new document." ma:contentTypeScope="" ma:versionID="a427268237950ddd6fe60ab7f1689860">
  <xsd:schema xmlns:xsd="http://www.w3.org/2001/XMLSchema" xmlns:xs="http://www.w3.org/2001/XMLSchema" xmlns:p="http://schemas.microsoft.com/office/2006/metadata/properties" xmlns:ns2="05a40d6c-cd9f-445d-8efc-de88c8698a3b" xmlns:ns3="8a13e96d-ea9f-4e14-b4c0-6cd75da1dbd5" targetNamespace="http://schemas.microsoft.com/office/2006/metadata/properties" ma:root="true" ma:fieldsID="ba1c16efc5b740100a5362fea89942a5" ns2:_="" ns3:_="">
    <xsd:import namespace="05a40d6c-cd9f-445d-8efc-de88c8698a3b"/>
    <xsd:import namespace="8a13e96d-ea9f-4e14-b4c0-6cd75da1db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Dat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a40d6c-cd9f-445d-8efc-de88c8698a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Date" ma:index="10" nillable="true" ma:displayName="Date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13e96d-ea9f-4e14-b4c0-6cd75da1dbd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05a40d6c-cd9f-445d-8efc-de88c8698a3b" xsi:nil="true"/>
  </documentManagement>
</p:properties>
</file>

<file path=customXml/itemProps1.xml><?xml version="1.0" encoding="utf-8"?>
<ds:datastoreItem xmlns:ds="http://schemas.openxmlformats.org/officeDocument/2006/customXml" ds:itemID="{3699FAFC-F927-49D9-A4D8-3ABC24B09A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a40d6c-cd9f-445d-8efc-de88c8698a3b"/>
    <ds:schemaRef ds:uri="8a13e96d-ea9f-4e14-b4c0-6cd75da1db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7CFC50-4E0B-4F70-A88A-05F874C1C0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38F10F-9C39-4147-A5FD-425939B16CFF}">
  <ds:schemaRefs>
    <ds:schemaRef ds:uri="05a40d6c-cd9f-445d-8efc-de88c8698a3b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8a13e96d-ea9f-4e14-b4c0-6cd75da1dbd5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15086</TotalTime>
  <Words>432</Words>
  <Application>Microsoft Office PowerPoint</Application>
  <PresentationFormat>Widescreen</PresentationFormat>
  <Paragraphs>165</Paragraphs>
  <Slides>12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Open Sans</vt:lpstr>
      <vt:lpstr>Symbol</vt:lpstr>
      <vt:lpstr>Verdana</vt:lpstr>
      <vt:lpstr>Office Theme</vt:lpstr>
      <vt:lpstr> The RiskChanges tool for multi-hazard risk-informed planning at local government level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Risk Information </vt:lpstr>
      <vt:lpstr>PowerPoint Presentation</vt:lpstr>
      <vt:lpstr>Risk Reduction Alternatives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Kavinda Gunasekara</dc:creator>
  <cp:lastModifiedBy>Westen, Cees van (UT-ITC)</cp:lastModifiedBy>
  <cp:revision>321</cp:revision>
  <cp:lastPrinted>2021-11-19T10:03:10Z</cp:lastPrinted>
  <dcterms:created xsi:type="dcterms:W3CDTF">2018-12-02T09:14:46Z</dcterms:created>
  <dcterms:modified xsi:type="dcterms:W3CDTF">2022-05-13T06:17:57Z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0x0101000C5A009AC9E43643AE04AAF782E05F5B</vt:lpwstr>
  </property>
</Properties>
</file>