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6" r:id="rId2"/>
    <p:sldId id="308" r:id="rId3"/>
    <p:sldId id="463" r:id="rId4"/>
    <p:sldId id="273" r:id="rId5"/>
    <p:sldId id="259" r:id="rId6"/>
    <p:sldId id="467" r:id="rId7"/>
    <p:sldId id="274" r:id="rId8"/>
    <p:sldId id="461" r:id="rId9"/>
    <p:sldId id="270" r:id="rId10"/>
    <p:sldId id="464" r:id="rId11"/>
    <p:sldId id="459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3E16D-137C-45DC-8B0D-1A629DF34218}" v="141" dt="2022-05-24T11:46:26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1EF999-4E8D-455B-8CC9-180BBDA34E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C7A94-9B81-4400-BA49-156ED305A1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6CAD2E-D3C3-489E-9F1C-27CF93765EFD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CFCA39-D341-4238-877B-1F30DD8319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E54D3E-A6D1-4E3A-AF22-6420A2EC6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C83CB-26F5-4F45-BD23-44997A078C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A490-C48A-4F0B-9CD0-2F25B8BEF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F384B4-78CF-446A-9FC8-F1540F949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2A734-2EDA-4271-B785-883C9335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A8C5-67A0-4E8E-92CD-40F2DA49671C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591F6-9FC2-4CFA-B8CE-96AF4DA6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B130-0E49-421F-ABD9-38DD1E4D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AD0BF-9D40-45CB-B86E-6AE18FFA76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DB86-5087-4361-905A-4F89E181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2DB5-0AB9-4333-BDB1-93A1FCDABB93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13380-77F9-4DD4-815B-74C8129B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C97BB-AED8-4F61-9388-EC8FF7D4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DE82-91A2-4499-A8B4-B878C23BAF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1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292EC-0DA3-4580-9239-DC75B54B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F4CE-9DEE-4154-8E54-4D5C3E73D369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AD397-9D60-4019-9614-5B2EB7F0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D857A-E4CA-4335-B832-D77B437C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A342-D206-4B98-94B9-3B1D9CF89B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9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4B8C8-E6FA-4BE1-8B6C-316B42E1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D747-4F01-4FC3-98EC-FE9D4A23AD89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E2654-1E1B-48AC-9135-DE4782AF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2E6ED-33D4-40BE-B487-85F7F9EA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9B3E-0E7B-4D37-9767-6EF809119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B0BB-504A-4558-94D4-AF03196E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1A27F-614D-41C2-BC53-5477FDCE0B02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31673-B8F5-4BA2-B5EC-5E340ECB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F4653-F75D-4BA4-AFD3-94F712BA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3E47-5803-4AF3-B85B-7A91DA1796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7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C6D78B-3837-4916-84B0-5F10426C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A1B4-4A76-4550-8F3A-0DD16C521161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CAD422-650B-4E0E-B4C0-673BD7B8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1985FA-BDD1-480F-9246-AD4BF126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B46B-685B-4F88-88D2-D17F0E5DD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8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2CAC89-4D3E-4642-8B70-54629D84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982F-1552-4B24-BCF3-4D71D968AB47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4C0E31-216F-432D-9476-A4906D0D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75BB56-8C0F-4900-A9CD-B63CC163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48FE-39F4-4265-8F12-127250658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3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3252A1-3229-4B87-BA52-0B05B515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AEE6-E51F-4CD9-BC63-DE219541DAF3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29956B-D962-4FFB-B030-7F17FF12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10E5B0-58F6-45C3-A40C-1A148BF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598D-E4F1-401C-85D5-CA671A565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7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EFB4E6-2D00-41A7-89BF-3B7D65A7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1853-5522-461B-83E7-10EED4CABD65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35C92D-B1F3-444E-B3F3-25758827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039911-E562-4348-8603-2913AE07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3A85-10A4-4FB5-8989-83BD40710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3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66349D-2EC7-4EA8-97CE-FDC274C3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5B3F-5531-4144-AE4B-9BD6009BFE56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E40BDB-EF4E-4A10-A269-A78D6228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22F034-680E-407D-B702-4C2ECBED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E4BD-EA25-4D7E-BEF3-4639ED90F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771051-C202-499B-9201-1A72FE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EFB5-0FDB-4CEC-8D37-43A8E3059732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F75F35-1C55-4BF4-B92E-483D21BA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422054-695A-4E8D-8A1A-A7A92DBF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20DD-FBFA-4AE5-A8DC-6521FB3809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2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43A83D-3AC5-4C75-878D-E1653ACED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E1EA66-078B-4DB7-9C7E-DD9169488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8268-E32F-496C-86C7-D5B5E555E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E74C2-2060-4D53-908E-46A27CAFC38D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6B71-D0C1-48EA-8723-38372675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E1E2E-33A7-49B7-B74C-7D90180CE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2F3363-49EE-4F3D-B4FD-47367A18C9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organizer.copernicus.org/EGU22/session/4254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sim@bas.ac.u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E59BA2A-0E54-4260-820B-68B7DB750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4" y="5543445"/>
            <a:ext cx="4581716" cy="1023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122C2B-268C-40A3-BA65-3BA398B49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0628"/>
            <a:ext cx="9144000" cy="2387600"/>
          </a:xfrm>
        </p:spPr>
        <p:txBody>
          <a:bodyPr/>
          <a:lstStyle/>
          <a:p>
            <a:r>
              <a:rPr lang="en-GB" sz="4000" dirty="0"/>
              <a:t>Diverse models, diverse interglacial results? Sea ice physics versus model forcing</a:t>
            </a:r>
            <a:br>
              <a:rPr lang="en-GB" sz="4000" dirty="0"/>
            </a:br>
            <a:br>
              <a:rPr lang="en-GB" sz="4000" dirty="0"/>
            </a:br>
            <a:r>
              <a:rPr lang="en-GB" sz="4000" b="1" dirty="0"/>
              <a:t>The Arctic during the Last Interglacial</a:t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30D30-9F1F-4FD6-BAC8-2193DE949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303"/>
            <a:ext cx="9144000" cy="1655762"/>
          </a:xfrm>
        </p:spPr>
        <p:txBody>
          <a:bodyPr/>
          <a:lstStyle/>
          <a:p>
            <a:r>
              <a:rPr lang="en-GB" sz="2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Louise Sime</a:t>
            </a:r>
            <a:r>
              <a:rPr lang="en-GB" sz="2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Rachel Diamond, David Schroeder, Maria Vittoria Guarino, and Rahul Sivankutty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Wed, 25 May, 15:55–16:00   Room 0.49/50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EGU22-12679 | Presentations | </a:t>
            </a: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hlinkClick r:id="rId3"/>
              </a:rPr>
              <a:t>CL1.1.3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9B4C797-F262-4092-8F5D-1F28BC99E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06" y="5776588"/>
            <a:ext cx="1773494" cy="870786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3BE492EB-6BCA-40F2-A458-DB06F022C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25" y="5963847"/>
            <a:ext cx="2022351" cy="5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AA78824-DDA7-4E64-9F4B-54C9C3709838}"/>
              </a:ext>
            </a:extLst>
          </p:cNvPr>
          <p:cNvSpPr txBox="1">
            <a:spLocks/>
          </p:cNvSpPr>
          <p:nvPr/>
        </p:nvSpPr>
        <p:spPr>
          <a:xfrm>
            <a:off x="204508" y="246445"/>
            <a:ext cx="11349037" cy="9350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What do we want to know next?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CD863-6781-4AE8-B9C2-8F331467A598}"/>
              </a:ext>
            </a:extLst>
          </p:cNvPr>
          <p:cNvSpPr/>
          <p:nvPr/>
        </p:nvSpPr>
        <p:spPr>
          <a:xfrm>
            <a:off x="387428" y="1285421"/>
            <a:ext cx="11417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dirty="0">
                <a:latin typeface="+mn-lt"/>
              </a:rPr>
              <a:t>More about melt pond physics, and how important they are for the future projections. Particularly whether can we use LIG modelling to better parameterise our models </a:t>
            </a:r>
            <a:r>
              <a:rPr lang="en-GB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(Diamond et al. in prep)</a:t>
            </a:r>
            <a:r>
              <a:rPr lang="en-GB" altLang="en-US" sz="2000" dirty="0">
                <a:latin typeface="+mn-lt"/>
              </a:rPr>
              <a:t>?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b="1" dirty="0">
                <a:latin typeface="+mn-lt"/>
              </a:rPr>
              <a:t>What the wider family of CMIP6-PMIP4 LIG simulations can tell us about Arctic changes in temperature and sea ice </a:t>
            </a:r>
            <a:r>
              <a:rPr lang="en-GB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(Sime et al. in prep) </a:t>
            </a:r>
            <a:r>
              <a:rPr lang="en-GB" altLang="en-US" sz="2000" b="1" dirty="0">
                <a:latin typeface="+mn-lt"/>
              </a:rPr>
              <a:t>AND 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16:20–16:25 </a:t>
            </a:r>
            <a:r>
              <a:rPr lang="en-GB" sz="2000" b="1" dirty="0"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en-GB" sz="2000" b="1" dirty="0">
                <a:latin typeface="+mn-lt"/>
                <a:ea typeface="Calibri" panose="020F0502020204030204" pitchFamily="34" charset="0"/>
              </a:rPr>
              <a:t>Sivankutty and Sime et al. THIS SESSION</a:t>
            </a:r>
            <a:r>
              <a:rPr lang="en-GB" b="1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59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AA78824-DDA7-4E64-9F4B-54C9C3709838}"/>
              </a:ext>
            </a:extLst>
          </p:cNvPr>
          <p:cNvSpPr txBox="1">
            <a:spLocks/>
          </p:cNvSpPr>
          <p:nvPr/>
        </p:nvSpPr>
        <p:spPr>
          <a:xfrm>
            <a:off x="204508" y="246445"/>
            <a:ext cx="2822219" cy="12155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Sneak preview..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(4.5m km</a:t>
            </a:r>
            <a:r>
              <a:rPr lang="en-GB" sz="2800" b="1" baseline="30000" dirty="0">
                <a:latin typeface="+mn-lt"/>
              </a:rPr>
              <a:t>2</a:t>
            </a:r>
            <a:r>
              <a:rPr lang="en-GB" sz="2800" b="1" dirty="0">
                <a:latin typeface="+mn-lt"/>
              </a:rPr>
              <a:t> loss).</a:t>
            </a:r>
          </a:p>
        </p:txBody>
      </p:sp>
      <p:pic>
        <p:nvPicPr>
          <p:cNvPr id="8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406679B8-0403-4B80-94B8-BAC5DA87F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436" y="2324490"/>
            <a:ext cx="6814568" cy="44480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D4D6A5-F006-49CF-A0CE-6B03154FD302}"/>
              </a:ext>
            </a:extLst>
          </p:cNvPr>
          <p:cNvSpPr/>
          <p:nvPr/>
        </p:nvSpPr>
        <p:spPr>
          <a:xfrm>
            <a:off x="1743389" y="2110150"/>
            <a:ext cx="9070312" cy="3662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37D75669-F4BF-442F-8D7E-FC6837859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" t="708" r="48161" b="23640"/>
          <a:stretch/>
        </p:blipFill>
        <p:spPr bwMode="auto">
          <a:xfrm>
            <a:off x="3026728" y="296425"/>
            <a:ext cx="5444033" cy="535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DA8D21D-87CF-49AF-B5BA-578AD53F0605}"/>
              </a:ext>
            </a:extLst>
          </p:cNvPr>
          <p:cNvSpPr/>
          <p:nvPr/>
        </p:nvSpPr>
        <p:spPr>
          <a:xfrm flipV="1">
            <a:off x="6641960" y="2110150"/>
            <a:ext cx="306476" cy="268793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399EE8-92F0-40E3-81DC-30CE3A6FAC85}"/>
              </a:ext>
            </a:extLst>
          </p:cNvPr>
          <p:cNvSpPr/>
          <p:nvPr/>
        </p:nvSpPr>
        <p:spPr>
          <a:xfrm flipH="1">
            <a:off x="3753056" y="1824560"/>
            <a:ext cx="2833636" cy="320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B7104-A52D-4719-894F-0897BDC6A106}"/>
              </a:ext>
            </a:extLst>
          </p:cNvPr>
          <p:cNvSpPr txBox="1"/>
          <p:nvPr/>
        </p:nvSpPr>
        <p:spPr>
          <a:xfrm>
            <a:off x="8470761" y="337464"/>
            <a:ext cx="3388806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000000"/>
                </a:solidFill>
                <a:latin typeface="+mn-lt"/>
              </a:rPr>
              <a:t>Conclusions: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b="1" dirty="0">
              <a:solidFill>
                <a:srgbClr val="000000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0000"/>
                </a:solidFill>
                <a:latin typeface="+mn-lt"/>
              </a:rPr>
              <a:t>Sea ice is crucial in understanding Arctic LIG changes.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0000"/>
                </a:solidFill>
                <a:latin typeface="+mn-lt"/>
              </a:rPr>
              <a:t>Interglacial data can be used to evaluate and parameterise climate models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0000"/>
                </a:solidFill>
                <a:latin typeface="+mn-lt"/>
              </a:rPr>
              <a:t>More LIG temperature and sea ice data would be very useful</a:t>
            </a:r>
            <a:endParaRPr lang="en-GB" alt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See also 16:20–16:25 </a:t>
            </a:r>
            <a:r>
              <a:rPr lang="en-GB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en-GB" sz="18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Sivankutty and Sime et al. THIS SESSION (</a:t>
            </a:r>
            <a:r>
              <a:rPr lang="en-GB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EGU22-9044)</a:t>
            </a:r>
            <a:r>
              <a:rPr lang="en-GB" b="1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latin typeface="+mn-lt"/>
              </a:rPr>
              <a:t>And/or contact: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latin typeface="+mn-lt"/>
              </a:rPr>
              <a:t>Louise Sime </a:t>
            </a:r>
            <a:r>
              <a:rPr lang="en-GB" altLang="en-US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lsim@bas.ac.uk</a:t>
            </a:r>
            <a:endParaRPr lang="en-GB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857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3055E4D5-8BCC-480B-9085-E65C0E73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22250"/>
            <a:ext cx="105283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B116DE-FF7E-4BC4-81AF-CE800C9330D6}"/>
              </a:ext>
            </a:extLst>
          </p:cNvPr>
          <p:cNvSpPr/>
          <p:nvPr/>
        </p:nvSpPr>
        <p:spPr>
          <a:xfrm>
            <a:off x="6981092" y="1630973"/>
            <a:ext cx="4747846" cy="5227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6D103-32C1-4819-A218-259EC75AA6D9}"/>
              </a:ext>
            </a:extLst>
          </p:cNvPr>
          <p:cNvSpPr/>
          <p:nvPr/>
        </p:nvSpPr>
        <p:spPr>
          <a:xfrm>
            <a:off x="6692690" y="5672295"/>
            <a:ext cx="4747846" cy="96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F56A5-5BB5-461E-B557-D47C452B80A2}"/>
              </a:ext>
            </a:extLst>
          </p:cNvPr>
          <p:cNvSpPr/>
          <p:nvPr/>
        </p:nvSpPr>
        <p:spPr>
          <a:xfrm>
            <a:off x="8374464" y="285907"/>
            <a:ext cx="4747846" cy="5227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EC8A6-0BC7-45F0-B0D7-16B4E61115F2}"/>
              </a:ext>
            </a:extLst>
          </p:cNvPr>
          <p:cNvSpPr/>
          <p:nvPr/>
        </p:nvSpPr>
        <p:spPr>
          <a:xfrm>
            <a:off x="7033846" y="507441"/>
            <a:ext cx="1487156" cy="9634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A1316-661D-427E-BFA6-DAABDA973009}"/>
              </a:ext>
            </a:extLst>
          </p:cNvPr>
          <p:cNvSpPr/>
          <p:nvPr/>
        </p:nvSpPr>
        <p:spPr>
          <a:xfrm>
            <a:off x="7247670" y="20541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What caused summer temperature in the Arctic to rise 4.5K during the Last Interglacial (127 ka)?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Future Arctic climate change relevance – warming and sea ice declines.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Importance for mechanistic  understanding and future projections.  </a:t>
            </a:r>
            <a:endParaRPr lang="en-GB" altLang="en-US" dirty="0">
              <a:latin typeface="Rdg Vesta" panose="0200050306000002000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738EB52-B355-4455-B88C-9BC92B44E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778" y="6324043"/>
            <a:ext cx="609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dirty="0"/>
              <a:t>(Guarino and Sime et al. 2020)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AA78824-DDA7-4E64-9F4B-54C9C3709838}"/>
              </a:ext>
            </a:extLst>
          </p:cNvPr>
          <p:cNvSpPr txBox="1">
            <a:spLocks/>
          </p:cNvSpPr>
          <p:nvPr/>
        </p:nvSpPr>
        <p:spPr>
          <a:xfrm>
            <a:off x="204508" y="246445"/>
            <a:ext cx="11349037" cy="9350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What have we learned in the last few years about the Arctic during the LIG?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CD863-6781-4AE8-B9C2-8F331467A598}"/>
              </a:ext>
            </a:extLst>
          </p:cNvPr>
          <p:cNvSpPr/>
          <p:nvPr/>
        </p:nvSpPr>
        <p:spPr>
          <a:xfrm>
            <a:off x="387428" y="1285421"/>
            <a:ext cx="11417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dirty="0">
                <a:latin typeface="+mn-lt"/>
              </a:rPr>
              <a:t>In around 2013 the lack of LIG Arctic warmth in models was postulated to be due to a lack of dynamic vegetation feedbacks </a:t>
            </a:r>
            <a:r>
              <a:rPr lang="en-GB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(Lunt et al. 2013; Otto-Bliesner et al. 2013; and IPCC AR5, 2013).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dirty="0">
                <a:latin typeface="+mn-lt"/>
              </a:rPr>
              <a:t>In 2018 we found that an sea ice-free summer in the Arctic might be partly responsible for signals of warming in Greenland ice cores </a:t>
            </a:r>
            <a:r>
              <a:rPr lang="en-GB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(Malmierca and Sime et al. 2018)</a:t>
            </a:r>
            <a:r>
              <a:rPr lang="en-GB" altLang="en-US" sz="2000" dirty="0">
                <a:latin typeface="+mn-lt"/>
              </a:rPr>
              <a:t>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b="1" dirty="0">
                <a:latin typeface="+mn-lt"/>
              </a:rPr>
              <a:t>In 2020 the UK CMIP6 model accurately captured the warming for the first time </a:t>
            </a:r>
            <a:r>
              <a:rPr lang="en-GB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(Guarino and Sime et al. 2020)</a:t>
            </a:r>
            <a:r>
              <a:rPr lang="en-GB" altLang="en-US" sz="2000" b="1" dirty="0">
                <a:latin typeface="+mn-lt"/>
              </a:rPr>
              <a:t>. This was due to sea ice, rather than vegetation, physics.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06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9">
            <a:extLst>
              <a:ext uri="{FF2B5EF4-FFF2-40B4-BE49-F238E27FC236}">
                <a16:creationId xmlns:a16="http://schemas.microsoft.com/office/drawing/2014/main" id="{3D2E9D55-3BC8-4409-97D8-2FE2CE9083D9}"/>
              </a:ext>
            </a:extLst>
          </p:cNvPr>
          <p:cNvGrpSpPr>
            <a:grpSpLocks/>
          </p:cNvGrpSpPr>
          <p:nvPr/>
        </p:nvGrpSpPr>
        <p:grpSpPr bwMode="auto">
          <a:xfrm>
            <a:off x="4250453" y="1693147"/>
            <a:ext cx="7719750" cy="3585848"/>
            <a:chOff x="1031130" y="1686360"/>
            <a:chExt cx="9814303" cy="4477063"/>
          </a:xfrm>
        </p:grpSpPr>
        <p:pic>
          <p:nvPicPr>
            <p:cNvPr id="15365" name="Picture 16">
              <a:extLst>
                <a:ext uri="{FF2B5EF4-FFF2-40B4-BE49-F238E27FC236}">
                  <a16:creationId xmlns:a16="http://schemas.microsoft.com/office/drawing/2014/main" id="{36BC3B30-25B3-4073-AF24-D7A218604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130" y="1686360"/>
              <a:ext cx="9814303" cy="447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Box 2">
              <a:extLst>
                <a:ext uri="{FF2B5EF4-FFF2-40B4-BE49-F238E27FC236}">
                  <a16:creationId xmlns:a16="http://schemas.microsoft.com/office/drawing/2014/main" id="{5C46E2CB-8547-48E7-9CF2-94DF9F93B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5678" y="1782828"/>
              <a:ext cx="530151" cy="46112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</a:rPr>
                <a:t>PI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367" name="TextBox 3">
              <a:extLst>
                <a:ext uri="{FF2B5EF4-FFF2-40B4-BE49-F238E27FC236}">
                  <a16:creationId xmlns:a16="http://schemas.microsoft.com/office/drawing/2014/main" id="{153BBFC0-863A-4D82-82B0-21B7ED4E0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17668" y="1808498"/>
              <a:ext cx="636490" cy="4611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</a:rPr>
                <a:t>LIG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368" name="TextBox 4">
              <a:extLst>
                <a:ext uri="{FF2B5EF4-FFF2-40B4-BE49-F238E27FC236}">
                  <a16:creationId xmlns:a16="http://schemas.microsoft.com/office/drawing/2014/main" id="{D7839DBA-33EB-4F83-A170-D4BBF9D65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0479" y="1771931"/>
              <a:ext cx="1811044" cy="499552"/>
            </a:xfrm>
            <a:prstGeom prst="rect">
              <a:avLst/>
            </a:prstGeom>
            <a:solidFill>
              <a:srgbClr val="FF75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LIG spin-up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91EE39-D7C2-44ED-A66C-337ADD40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40" y="1348817"/>
            <a:ext cx="5070475" cy="460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800" b="1" dirty="0">
                <a:latin typeface="+mn-lt"/>
              </a:rPr>
              <a:t>Seasonal sea-ice area </a:t>
            </a:r>
            <a:r>
              <a:rPr lang="en-GB" sz="1800" dirty="0">
                <a:latin typeface="+mn-lt"/>
              </a:rPr>
              <a:t>(70°N - 90°N)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96B8D76E-0A82-461A-BB92-7FFE2C67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956" y="6427197"/>
            <a:ext cx="609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dirty="0"/>
              <a:t>(Diamond and Sime et al. 2021)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FB200-EA7F-4061-B96A-98103FBB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61" y="1810144"/>
            <a:ext cx="4425616" cy="33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67B50BE-F60F-4516-AB46-06A1886907A2}"/>
              </a:ext>
            </a:extLst>
          </p:cNvPr>
          <p:cNvSpPr txBox="1">
            <a:spLocks/>
          </p:cNvSpPr>
          <p:nvPr/>
        </p:nvSpPr>
        <p:spPr>
          <a:xfrm>
            <a:off x="204508" y="246445"/>
            <a:ext cx="11349037" cy="9350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Strong spring-time insolation forcing can quickly melt Arctic sea ice: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9E3602D-9743-4F65-9419-EDA51C5045D6}"/>
              </a:ext>
            </a:extLst>
          </p:cNvPr>
          <p:cNvSpPr/>
          <p:nvPr/>
        </p:nvSpPr>
        <p:spPr>
          <a:xfrm>
            <a:off x="3833446" y="2607547"/>
            <a:ext cx="417007" cy="1102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9F42F0-0FD9-4560-AE00-99DFE7245AD9}"/>
              </a:ext>
            </a:extLst>
          </p:cNvPr>
          <p:cNvSpPr txBox="1">
            <a:spLocks/>
          </p:cNvSpPr>
          <p:nvPr/>
        </p:nvSpPr>
        <p:spPr>
          <a:xfrm>
            <a:off x="682281" y="318405"/>
            <a:ext cx="9971392" cy="935038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b="1" dirty="0">
                <a:latin typeface="+mn-lt"/>
              </a:rPr>
              <a:t>Not all models simulate a sea ice free Arctic in summer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C5A23A1-5DF7-4E10-9F76-398E1057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26" y="1253443"/>
            <a:ext cx="5464628" cy="51368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CBABEF-E7F5-8FC1-DF04-617083B38ABC}"/>
              </a:ext>
            </a:extLst>
          </p:cNvPr>
          <p:cNvGrpSpPr/>
          <p:nvPr/>
        </p:nvGrpSpPr>
        <p:grpSpPr>
          <a:xfrm>
            <a:off x="6781039" y="2062781"/>
            <a:ext cx="4928811" cy="2360963"/>
            <a:chOff x="6738176" y="2248518"/>
            <a:chExt cx="4928811" cy="2360963"/>
          </a:xfrm>
        </p:grpSpPr>
        <p:pic>
          <p:nvPicPr>
            <p:cNvPr id="8" name="Picture 6" descr="Chart, diagram, histogram&#10;&#10;Description automatically generated">
              <a:extLst>
                <a:ext uri="{FF2B5EF4-FFF2-40B4-BE49-F238E27FC236}">
                  <a16:creationId xmlns:a16="http://schemas.microsoft.com/office/drawing/2014/main" id="{725966FF-F9A7-D832-80BF-81ACF8C88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76" r="198" b="48843"/>
            <a:stretch/>
          </p:blipFill>
          <p:spPr>
            <a:xfrm>
              <a:off x="6738176" y="2248518"/>
              <a:ext cx="4928811" cy="2098279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0813D9-7334-A454-88D0-5679AB60FC6D}"/>
                </a:ext>
              </a:extLst>
            </p:cNvPr>
            <p:cNvSpPr txBox="1"/>
            <p:nvPr/>
          </p:nvSpPr>
          <p:spPr>
            <a:xfrm>
              <a:off x="8424205" y="4347871"/>
              <a:ext cx="1464305" cy="2616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/>
                <a:t>Sea ice area</a:t>
              </a:r>
              <a:endParaRPr lang="en-US" sz="1100">
                <a:cs typeface="Calibri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9C88021-ADC7-2A4E-46A5-5BD66D11FA97}"/>
                </a:ext>
              </a:extLst>
            </p:cNvPr>
            <p:cNvCxnSpPr/>
            <p:nvPr/>
          </p:nvCxnSpPr>
          <p:spPr>
            <a:xfrm flipH="1">
              <a:off x="7193319" y="2472051"/>
              <a:ext cx="11549" cy="166914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6DCFE65-F7EE-FE1C-FEAC-4FB92F3B20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56502" y="2435765"/>
              <a:ext cx="23097" cy="17054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F39D3CA-025A-2D03-81F9-C836AFBE0515}"/>
              </a:ext>
            </a:extLst>
          </p:cNvPr>
          <p:cNvSpPr/>
          <p:nvPr/>
        </p:nvSpPr>
        <p:spPr>
          <a:xfrm>
            <a:off x="6718336" y="4658825"/>
            <a:ext cx="4707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The UK model HADGEM3 is ice-free through out the simulation. Two other PMIP4 models are also occasionally ice-free.</a:t>
            </a:r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E4997-8C7F-D2F0-57FA-EBBA18801729}"/>
              </a:ext>
            </a:extLst>
          </p:cNvPr>
          <p:cNvSpPr txBox="1"/>
          <p:nvPr/>
        </p:nvSpPr>
        <p:spPr>
          <a:xfrm>
            <a:off x="7339255" y="1484112"/>
            <a:ext cx="378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Cumulative distribution of sea ice area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749BA51-56B5-4EB6-BDCA-FA693C3E9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778" y="6324043"/>
            <a:ext cx="609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dirty="0"/>
              <a:t>(Sime and Sivankutty et al. in prep)</a:t>
            </a:r>
          </a:p>
        </p:txBody>
      </p:sp>
    </p:spTree>
    <p:extLst>
      <p:ext uri="{BB962C8B-B14F-4D97-AF65-F5344CB8AC3E}">
        <p14:creationId xmlns:p14="http://schemas.microsoft.com/office/powerpoint/2010/main" val="100376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9F42F0-0FD9-4560-AE00-99DFE7245AD9}"/>
              </a:ext>
            </a:extLst>
          </p:cNvPr>
          <p:cNvSpPr txBox="1">
            <a:spLocks/>
          </p:cNvSpPr>
          <p:nvPr/>
        </p:nvSpPr>
        <p:spPr>
          <a:xfrm>
            <a:off x="682281" y="318405"/>
            <a:ext cx="9971392" cy="935038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b="1" dirty="0">
                <a:latin typeface="+mn-lt"/>
              </a:rPr>
              <a:t>Not all models simulate a sea ice free Arctic in summer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C5A23A1-5DF7-4E10-9F76-398E1057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26" y="1253443"/>
            <a:ext cx="5464628" cy="51368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CBABEF-E7F5-8FC1-DF04-617083B38ABC}"/>
              </a:ext>
            </a:extLst>
          </p:cNvPr>
          <p:cNvGrpSpPr/>
          <p:nvPr/>
        </p:nvGrpSpPr>
        <p:grpSpPr>
          <a:xfrm>
            <a:off x="6781039" y="2062781"/>
            <a:ext cx="4928811" cy="2360963"/>
            <a:chOff x="6738176" y="2248518"/>
            <a:chExt cx="4928811" cy="2360963"/>
          </a:xfrm>
        </p:grpSpPr>
        <p:pic>
          <p:nvPicPr>
            <p:cNvPr id="8" name="Picture 6" descr="Chart, diagram, histogram&#10;&#10;Description automatically generated">
              <a:extLst>
                <a:ext uri="{FF2B5EF4-FFF2-40B4-BE49-F238E27FC236}">
                  <a16:creationId xmlns:a16="http://schemas.microsoft.com/office/drawing/2014/main" id="{725966FF-F9A7-D832-80BF-81ACF8C88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76" r="198" b="48843"/>
            <a:stretch/>
          </p:blipFill>
          <p:spPr>
            <a:xfrm>
              <a:off x="6738176" y="2248518"/>
              <a:ext cx="4928811" cy="2098279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0813D9-7334-A454-88D0-5679AB60FC6D}"/>
                </a:ext>
              </a:extLst>
            </p:cNvPr>
            <p:cNvSpPr txBox="1"/>
            <p:nvPr/>
          </p:nvSpPr>
          <p:spPr>
            <a:xfrm>
              <a:off x="8424205" y="4347871"/>
              <a:ext cx="1464305" cy="2616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/>
                <a:t>Sea ice area</a:t>
              </a:r>
              <a:endParaRPr lang="en-US" sz="1100">
                <a:cs typeface="Calibri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9C88021-ADC7-2A4E-46A5-5BD66D11FA97}"/>
                </a:ext>
              </a:extLst>
            </p:cNvPr>
            <p:cNvCxnSpPr/>
            <p:nvPr/>
          </p:nvCxnSpPr>
          <p:spPr>
            <a:xfrm flipH="1">
              <a:off x="7193319" y="2472051"/>
              <a:ext cx="11549" cy="166914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6DCFE65-F7EE-FE1C-FEAC-4FB92F3B20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56502" y="2435765"/>
              <a:ext cx="23097" cy="17054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F39D3CA-025A-2D03-81F9-C836AFBE0515}"/>
              </a:ext>
            </a:extLst>
          </p:cNvPr>
          <p:cNvSpPr/>
          <p:nvPr/>
        </p:nvSpPr>
        <p:spPr>
          <a:xfrm>
            <a:off x="6718336" y="4647117"/>
            <a:ext cx="4707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The UK model HADGEM3 is ice-free through out the simulation. Two other PMIP4 models are also occasionally ice-free.</a:t>
            </a:r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E4997-8C7F-D2F0-57FA-EBBA18801729}"/>
              </a:ext>
            </a:extLst>
          </p:cNvPr>
          <p:cNvSpPr txBox="1"/>
          <p:nvPr/>
        </p:nvSpPr>
        <p:spPr>
          <a:xfrm>
            <a:off x="7339255" y="1484112"/>
            <a:ext cx="378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Cumulative distribution of sea ice area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749BA51-56B5-4EB6-BDCA-FA693C3E9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778" y="6324043"/>
            <a:ext cx="609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dirty="0"/>
              <a:t>(Sime and Sivankutty et al. in prep)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14308E-14DA-44BD-B0D2-F9D0BBA6C6A9}"/>
              </a:ext>
            </a:extLst>
          </p:cNvPr>
          <p:cNvSpPr/>
          <p:nvPr/>
        </p:nvSpPr>
        <p:spPr>
          <a:xfrm>
            <a:off x="4798503" y="2552947"/>
            <a:ext cx="1547769" cy="1602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4816CB-701C-4C30-B766-84297A440FAD}"/>
              </a:ext>
            </a:extLst>
          </p:cNvPr>
          <p:cNvSpPr/>
          <p:nvPr/>
        </p:nvSpPr>
        <p:spPr>
          <a:xfrm>
            <a:off x="4782460" y="1169469"/>
            <a:ext cx="1547769" cy="1531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2E8DD-21BE-404B-8F14-05F16EDCC04E}"/>
              </a:ext>
            </a:extLst>
          </p:cNvPr>
          <p:cNvSpPr/>
          <p:nvPr/>
        </p:nvSpPr>
        <p:spPr>
          <a:xfrm>
            <a:off x="3454793" y="4073149"/>
            <a:ext cx="1547769" cy="1531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0">
            <a:extLst>
              <a:ext uri="{FF2B5EF4-FFF2-40B4-BE49-F238E27FC236}">
                <a16:creationId xmlns:a16="http://schemas.microsoft.com/office/drawing/2014/main" id="{87901587-08C3-446C-84FF-D387B8749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087" y="2340726"/>
            <a:ext cx="3148082" cy="30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000" dirty="0"/>
          </a:p>
          <a:p>
            <a:pPr marL="0" indent="0" eaLnBrk="1" hangingPunct="1">
              <a:buNone/>
            </a:pPr>
            <a:r>
              <a:rPr lang="en-GB" altLang="en-US" sz="2000" dirty="0"/>
              <a:t>C</a:t>
            </a:r>
            <a:r>
              <a:rPr lang="en-GB" altLang="en-US" sz="2000" dirty="0">
                <a:sym typeface="Wingdings" panose="05000000000000000000" pitchFamily="2" charset="2"/>
              </a:rPr>
              <a:t>omplete LIG </a:t>
            </a:r>
            <a:r>
              <a:rPr lang="en-GB" altLang="en-US" sz="2000" dirty="0"/>
              <a:t>summer sea-ice loss gives a close match between simulated and observed </a:t>
            </a:r>
            <a:r>
              <a:rPr lang="en-US" altLang="en-US" sz="2000" dirty="0"/>
              <a:t>temperatures in the Arctic.</a:t>
            </a:r>
          </a:p>
        </p:txBody>
      </p:sp>
      <p:pic>
        <p:nvPicPr>
          <p:cNvPr id="18435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365342-DF12-42B9-BA2B-8BA3A8B64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07" y="1439775"/>
            <a:ext cx="3918596" cy="4714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BD141A-62ED-4E60-B266-6B10CB803A21}"/>
              </a:ext>
            </a:extLst>
          </p:cNvPr>
          <p:cNvSpPr/>
          <p:nvPr/>
        </p:nvSpPr>
        <p:spPr>
          <a:xfrm>
            <a:off x="6546973" y="5580306"/>
            <a:ext cx="1017587" cy="2508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2ACAC-525A-43B3-9B3B-E8469BE623ED}"/>
              </a:ext>
            </a:extLst>
          </p:cNvPr>
          <p:cNvSpPr txBox="1"/>
          <p:nvPr/>
        </p:nvSpPr>
        <p:spPr>
          <a:xfrm>
            <a:off x="6499435" y="5507966"/>
            <a:ext cx="4156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Whitney-Book"/>
              </a:rPr>
              <a:t>HadGEM3 and </a:t>
            </a:r>
            <a:r>
              <a:rPr lang="en-US" b="1" dirty="0">
                <a:solidFill>
                  <a:schemeClr val="bg1"/>
                </a:solidFill>
                <a:highlight>
                  <a:srgbClr val="008000"/>
                </a:highlight>
                <a:latin typeface="Whitney-Book"/>
              </a:rPr>
              <a:t>HadCM3</a:t>
            </a:r>
            <a:r>
              <a:rPr lang="en-US" b="1" dirty="0">
                <a:latin typeface="Whitney-Book"/>
              </a:rPr>
              <a:t> temperature: model data v. observations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4FC974-D945-4D64-9F69-DD7C12603332}"/>
              </a:ext>
            </a:extLst>
          </p:cNvPr>
          <p:cNvSpPr txBox="1">
            <a:spLocks/>
          </p:cNvSpPr>
          <p:nvPr/>
        </p:nvSpPr>
        <p:spPr>
          <a:xfrm>
            <a:off x="204508" y="246445"/>
            <a:ext cx="11349037" cy="9350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Melting all the Arctic sea ice can give a good (95%) model-data match: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D4192D5-DFF9-4B94-80FB-5A9E3E64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90" y="6324043"/>
            <a:ext cx="8901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dirty="0"/>
              <a:t>(Guarino and Sime et al. 2020; Sime and Sivankutty et al. in prep)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AA78824-DDA7-4E64-9F4B-54C9C3709838}"/>
              </a:ext>
            </a:extLst>
          </p:cNvPr>
          <p:cNvSpPr txBox="1">
            <a:spLocks/>
          </p:cNvSpPr>
          <p:nvPr/>
        </p:nvSpPr>
        <p:spPr>
          <a:xfrm>
            <a:off x="204508" y="246445"/>
            <a:ext cx="11349037" cy="9350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What have we learned in the last few years about the Arctic during the LIG?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CD863-6781-4AE8-B9C2-8F331467A598}"/>
              </a:ext>
            </a:extLst>
          </p:cNvPr>
          <p:cNvSpPr/>
          <p:nvPr/>
        </p:nvSpPr>
        <p:spPr>
          <a:xfrm>
            <a:off x="387428" y="1285421"/>
            <a:ext cx="114171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dirty="0">
                <a:latin typeface="+mn-lt"/>
              </a:rPr>
              <a:t>In around 2013 the lack of LIG Arctic warmth in models was postulated to be due to a lack of dynamic vegetation feedbacks </a:t>
            </a:r>
            <a:r>
              <a:rPr lang="en-GB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(Lunt et al. 2013; Otto-Bliesner et al. 2013; and IPCC AR5, 2013).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dirty="0">
                <a:latin typeface="+mn-lt"/>
              </a:rPr>
              <a:t>In 2018 we found that an ice-free summer in the Arctic might be partly responsible for signals of warming in Greenland ice cores </a:t>
            </a:r>
            <a:r>
              <a:rPr lang="en-GB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(Malmierca and Sime et al. 2018)</a:t>
            </a:r>
            <a:r>
              <a:rPr lang="en-GB" altLang="en-US" sz="2000" dirty="0">
                <a:latin typeface="+mn-lt"/>
              </a:rPr>
              <a:t>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dirty="0">
                <a:latin typeface="+mn-lt"/>
              </a:rPr>
              <a:t>In 2020 the UK CMIP6 model accurately captured the warming for the first time </a:t>
            </a:r>
            <a:r>
              <a:rPr lang="en-GB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(Guarino and Sime et al. 2020)</a:t>
            </a:r>
            <a:r>
              <a:rPr lang="en-GB" altLang="en-US" sz="2000" dirty="0">
                <a:latin typeface="+mn-lt"/>
              </a:rPr>
              <a:t>. This was due to sea ice, rather than vegetation, physics.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dirty="0">
                <a:latin typeface="+mn-lt"/>
              </a:rPr>
              <a:t>In 2021 we firstly showed that current marine data are not adequate for assessing the accuracy of Arctic sea ice changes during the Last Interglacial </a:t>
            </a:r>
            <a:r>
              <a:rPr lang="en-GB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</a:t>
            </a:r>
            <a:r>
              <a:rPr lang="en-GB" altLang="en-US" sz="2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Kagayama</a:t>
            </a:r>
            <a:r>
              <a:rPr lang="en-GB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and Sime et al. 2021)</a:t>
            </a:r>
            <a:r>
              <a:rPr lang="en-GB" altLang="en-US" sz="2000" dirty="0">
                <a:latin typeface="+mn-lt"/>
              </a:rPr>
              <a:t>.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altLang="en-US" sz="20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sz="2000" b="1" dirty="0">
                <a:latin typeface="+mn-lt"/>
              </a:rPr>
              <a:t>And secondly, that melt pond physics (albedo feedbacks) are sufficient to melt LIG sea ice and raise the Arctic temperature </a:t>
            </a:r>
            <a:r>
              <a:rPr lang="en-GB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(Diamond and Sime et al. 2021)</a:t>
            </a:r>
            <a:r>
              <a:rPr lang="en-GB" altLang="en-US" sz="2000" b="1" dirty="0">
                <a:latin typeface="+mn-lt"/>
              </a:rPr>
              <a:t>. Models with explicit melt pond schemes tend to do better.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06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19">
            <a:extLst>
              <a:ext uri="{FF2B5EF4-FFF2-40B4-BE49-F238E27FC236}">
                <a16:creationId xmlns:a16="http://schemas.microsoft.com/office/drawing/2014/main" id="{BCA10177-9770-4807-B42E-B7303DD23D75}"/>
              </a:ext>
            </a:extLst>
          </p:cNvPr>
          <p:cNvGrpSpPr>
            <a:grpSpLocks/>
          </p:cNvGrpSpPr>
          <p:nvPr/>
        </p:nvGrpSpPr>
        <p:grpSpPr bwMode="auto">
          <a:xfrm>
            <a:off x="663575" y="181342"/>
            <a:ext cx="4970463" cy="5686425"/>
            <a:chOff x="209489" y="560050"/>
            <a:chExt cx="5424808" cy="6045572"/>
          </a:xfrm>
        </p:grpSpPr>
        <p:sp>
          <p:nvSpPr>
            <p:cNvPr id="21513" name="TextBox 10">
              <a:extLst>
                <a:ext uri="{FF2B5EF4-FFF2-40B4-BE49-F238E27FC236}">
                  <a16:creationId xmlns:a16="http://schemas.microsoft.com/office/drawing/2014/main" id="{4410751D-BF1B-4CF0-A7AB-7545830F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89" y="6278429"/>
              <a:ext cx="5329063" cy="32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i="1" dirty="0"/>
                <a:t>Guarino and Sime et al., Nature Climate Change (2020)</a:t>
              </a:r>
            </a:p>
          </p:txBody>
        </p:sp>
        <p:pic>
          <p:nvPicPr>
            <p:cNvPr id="21514" name="Picture 4">
              <a:extLst>
                <a:ext uri="{FF2B5EF4-FFF2-40B4-BE49-F238E27FC236}">
                  <a16:creationId xmlns:a16="http://schemas.microsoft.com/office/drawing/2014/main" id="{39788E5D-64D1-40A5-8C59-48987ABF2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67" y="1477584"/>
              <a:ext cx="5290186" cy="48008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4715D3-C36F-4F67-B982-7AD9B073E4C0}"/>
                </a:ext>
              </a:extLst>
            </p:cNvPr>
            <p:cNvSpPr txBox="1"/>
            <p:nvPr/>
          </p:nvSpPr>
          <p:spPr>
            <a:xfrm>
              <a:off x="247606" y="560050"/>
              <a:ext cx="5386691" cy="3926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atin typeface="+mn-lt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AA78824-DDA7-4E64-9F4B-54C9C3709838}"/>
              </a:ext>
            </a:extLst>
          </p:cNvPr>
          <p:cNvSpPr txBox="1">
            <a:spLocks/>
          </p:cNvSpPr>
          <p:nvPr/>
        </p:nvSpPr>
        <p:spPr>
          <a:xfrm>
            <a:off x="184412" y="134352"/>
            <a:ext cx="11349037" cy="9350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The importance of sea ice physics: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96678-94B0-403F-A8E6-68502F4804F5}"/>
              </a:ext>
            </a:extLst>
          </p:cNvPr>
          <p:cNvSpPr/>
          <p:nvPr/>
        </p:nvSpPr>
        <p:spPr>
          <a:xfrm>
            <a:off x="2222500" y="1520770"/>
            <a:ext cx="1533525" cy="1779587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E129E340-5D17-4DC5-9268-6181922D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28" y="1009194"/>
            <a:ext cx="6036703" cy="27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AAB6A76D-85C0-43E4-9916-C27B9A20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920" y="3918296"/>
            <a:ext cx="5566261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Radiative forcing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/>
              <a:t>LIG earlier melt onset </a:t>
            </a:r>
            <a:r>
              <a:rPr lang="en-US" altLang="en-US" sz="2000" dirty="0">
                <a:sym typeface="Wingdings" panose="05000000000000000000" pitchFamily="2" charset="2"/>
              </a:rPr>
              <a:t> albedo feedback  LIG rate of summer sea-ice melt greater  LIG complete summer sea-ice loss</a:t>
            </a:r>
          </a:p>
          <a:p>
            <a:pPr eaLnBrk="1" hangingPunct="1"/>
            <a:r>
              <a:rPr lang="en-US" altLang="en-US" sz="2000" dirty="0">
                <a:sym typeface="Wingdings" panose="05000000000000000000" pitchFamily="2" charset="2"/>
              </a:rPr>
              <a:t>Peak fraction of sea-ice pond-covered:</a:t>
            </a:r>
          </a:p>
          <a:p>
            <a:pPr lvl="1" eaLnBrk="1" hangingPunct="1"/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LIG: ~45% (early July)</a:t>
            </a:r>
          </a:p>
          <a:p>
            <a:pPr lvl="1" eaLnBrk="1" hangingPunct="1"/>
            <a:r>
              <a:rPr lang="en-US" alt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PI: ~35% (late July)</a:t>
            </a:r>
            <a:endParaRPr lang="en-GB" altLang="en-US" sz="1600" dirty="0">
              <a:solidFill>
                <a:srgbClr val="0070C0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351BC39E-7A94-4190-8B04-55C85BD26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833" y="6342406"/>
            <a:ext cx="869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dirty="0"/>
              <a:t>(Guarino and Sime et al. 2020; Diamond and Sime et al. 2021; Diamond et al.  </a:t>
            </a:r>
            <a:r>
              <a:rPr lang="en-GB" altLang="en-US" i="1" dirty="0"/>
              <a:t>in prep</a:t>
            </a:r>
            <a:r>
              <a:rPr lang="en-GB" altLang="en-US" dirty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870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Rdg Vesta</vt:lpstr>
      <vt:lpstr>Whitney-Book</vt:lpstr>
      <vt:lpstr>Office Theme</vt:lpstr>
      <vt:lpstr>Diverse models, diverse interglacial results? Sea ice physics versus model forcing  The Arctic during the Last Interglacial </vt:lpstr>
      <vt:lpstr>PowerPoint Presentation</vt:lpstr>
      <vt:lpstr>PowerPoint Presentation</vt:lpstr>
      <vt:lpstr>Seasonal sea-ice area (70°N - 90°N)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Diamond</dc:creator>
  <cp:lastModifiedBy>Louise Sime - BAS</cp:lastModifiedBy>
  <cp:revision>281</cp:revision>
  <dcterms:created xsi:type="dcterms:W3CDTF">2020-09-08T10:31:32Z</dcterms:created>
  <dcterms:modified xsi:type="dcterms:W3CDTF">2022-05-25T15:27:27Z</dcterms:modified>
</cp:coreProperties>
</file>