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8" r:id="rId2"/>
    <p:sldId id="257" r:id="rId3"/>
    <p:sldId id="294" r:id="rId4"/>
    <p:sldId id="295" r:id="rId5"/>
    <p:sldId id="310" r:id="rId6"/>
    <p:sldId id="278" r:id="rId7"/>
    <p:sldId id="291" r:id="rId8"/>
    <p:sldId id="284" r:id="rId9"/>
    <p:sldId id="285" r:id="rId10"/>
    <p:sldId id="287" r:id="rId11"/>
    <p:sldId id="309" r:id="rId12"/>
    <p:sldId id="288" r:id="rId13"/>
    <p:sldId id="289" r:id="rId14"/>
    <p:sldId id="307" r:id="rId15"/>
    <p:sldId id="306" r:id="rId16"/>
    <p:sldId id="30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AC2199-0A47-41D1-999E-107C4E9CEF14}" v="4" dt="2022-05-22T15:11:48.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0" d="100"/>
          <a:sy n="110" d="100"/>
        </p:scale>
        <p:origin x="552" y="108"/>
      </p:cViewPr>
      <p:guideLst>
        <p:guide orient="horz" pos="15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arkantonis" userId="07cd46683d2b06a4" providerId="LiveId" clId="{5BAC2199-0A47-41D1-999E-107C4E9CEF14}"/>
    <pc:docChg chg="delSld modSld">
      <pc:chgData name="David Markantonis" userId="07cd46683d2b06a4" providerId="LiveId" clId="{5BAC2199-0A47-41D1-999E-107C4E9CEF14}" dt="2022-05-22T17:44:20.620" v="104" actId="1076"/>
      <pc:docMkLst>
        <pc:docMk/>
      </pc:docMkLst>
      <pc:sldChg chg="modSp mod">
        <pc:chgData name="David Markantonis" userId="07cd46683d2b06a4" providerId="LiveId" clId="{5BAC2199-0A47-41D1-999E-107C4E9CEF14}" dt="2022-05-22T17:40:29.217" v="96" actId="20577"/>
        <pc:sldMkLst>
          <pc:docMk/>
          <pc:sldMk cId="840138337" sldId="257"/>
        </pc:sldMkLst>
        <pc:spChg chg="mod">
          <ac:chgData name="David Markantonis" userId="07cd46683d2b06a4" providerId="LiveId" clId="{5BAC2199-0A47-41D1-999E-107C4E9CEF14}" dt="2022-05-22T17:40:29.217" v="96" actId="20577"/>
          <ac:spMkLst>
            <pc:docMk/>
            <pc:sldMk cId="840138337" sldId="257"/>
            <ac:spMk id="3" creationId="{BA381464-FCF7-BEFE-D5B2-CB73F5E3BDEC}"/>
          </ac:spMkLst>
        </pc:spChg>
      </pc:sldChg>
      <pc:sldChg chg="modSp mod">
        <pc:chgData name="David Markantonis" userId="07cd46683d2b06a4" providerId="LiveId" clId="{5BAC2199-0A47-41D1-999E-107C4E9CEF14}" dt="2022-05-22T17:40:38.957" v="97" actId="255"/>
        <pc:sldMkLst>
          <pc:docMk/>
          <pc:sldMk cId="2949289433" sldId="294"/>
        </pc:sldMkLst>
        <pc:spChg chg="mod">
          <ac:chgData name="David Markantonis" userId="07cd46683d2b06a4" providerId="LiveId" clId="{5BAC2199-0A47-41D1-999E-107C4E9CEF14}" dt="2022-05-22T17:40:38.957" v="97" actId="255"/>
          <ac:spMkLst>
            <pc:docMk/>
            <pc:sldMk cId="2949289433" sldId="294"/>
            <ac:spMk id="5" creationId="{00000000-0000-0000-0000-000000000000}"/>
          </ac:spMkLst>
        </pc:spChg>
      </pc:sldChg>
      <pc:sldChg chg="del">
        <pc:chgData name="David Markantonis" userId="07cd46683d2b06a4" providerId="LiveId" clId="{5BAC2199-0A47-41D1-999E-107C4E9CEF14}" dt="2022-05-22T17:41:40.973" v="102" actId="2696"/>
        <pc:sldMkLst>
          <pc:docMk/>
          <pc:sldMk cId="3800872078" sldId="299"/>
        </pc:sldMkLst>
      </pc:sldChg>
      <pc:sldChg chg="addSp modSp mod">
        <pc:chgData name="David Markantonis" userId="07cd46683d2b06a4" providerId="LiveId" clId="{5BAC2199-0A47-41D1-999E-107C4E9CEF14}" dt="2022-05-22T17:41:15.623" v="101" actId="255"/>
        <pc:sldMkLst>
          <pc:docMk/>
          <pc:sldMk cId="1729658194" sldId="306"/>
        </pc:sldMkLst>
        <pc:spChg chg="mod">
          <ac:chgData name="David Markantonis" userId="07cd46683d2b06a4" providerId="LiveId" clId="{5BAC2199-0A47-41D1-999E-107C4E9CEF14}" dt="2022-05-22T17:41:15.623" v="101" actId="255"/>
          <ac:spMkLst>
            <pc:docMk/>
            <pc:sldMk cId="1729658194" sldId="306"/>
            <ac:spMk id="7" creationId="{B3D3D770-8378-8DA2-5703-7D02BFC2199C}"/>
          </ac:spMkLst>
        </pc:spChg>
        <pc:picChg chg="add mod">
          <ac:chgData name="David Markantonis" userId="07cd46683d2b06a4" providerId="LiveId" clId="{5BAC2199-0A47-41D1-999E-107C4E9CEF14}" dt="2022-05-22T15:11:48.213" v="3" actId="1076"/>
          <ac:picMkLst>
            <pc:docMk/>
            <pc:sldMk cId="1729658194" sldId="306"/>
            <ac:picMk id="1026" creationId="{2872B8A1-926A-F786-1CA9-C96F138E006F}"/>
          </ac:picMkLst>
        </pc:picChg>
      </pc:sldChg>
      <pc:sldChg chg="modSp mod">
        <pc:chgData name="David Markantonis" userId="07cd46683d2b06a4" providerId="LiveId" clId="{5BAC2199-0A47-41D1-999E-107C4E9CEF14}" dt="2022-05-22T17:41:10.780" v="100" actId="255"/>
        <pc:sldMkLst>
          <pc:docMk/>
          <pc:sldMk cId="3500006513" sldId="307"/>
        </pc:sldMkLst>
        <pc:spChg chg="mod">
          <ac:chgData name="David Markantonis" userId="07cd46683d2b06a4" providerId="LiveId" clId="{5BAC2199-0A47-41D1-999E-107C4E9CEF14}" dt="2022-05-22T16:51:20.255" v="67" actId="20577"/>
          <ac:spMkLst>
            <pc:docMk/>
            <pc:sldMk cId="3500006513" sldId="307"/>
            <ac:spMk id="3" creationId="{00000000-0000-0000-0000-000000000000}"/>
          </ac:spMkLst>
        </pc:spChg>
        <pc:spChg chg="mod">
          <ac:chgData name="David Markantonis" userId="07cd46683d2b06a4" providerId="LiveId" clId="{5BAC2199-0A47-41D1-999E-107C4E9CEF14}" dt="2022-05-22T17:41:10.780" v="100" actId="255"/>
          <ac:spMkLst>
            <pc:docMk/>
            <pc:sldMk cId="3500006513" sldId="307"/>
            <ac:spMk id="10" creationId="{5FF35758-1F59-A9A8-E357-E363DFDCD55F}"/>
          </ac:spMkLst>
        </pc:spChg>
      </pc:sldChg>
      <pc:sldChg chg="modSp mod">
        <pc:chgData name="David Markantonis" userId="07cd46683d2b06a4" providerId="LiveId" clId="{5BAC2199-0A47-41D1-999E-107C4E9CEF14}" dt="2022-05-22T17:44:20.620" v="104" actId="1076"/>
        <pc:sldMkLst>
          <pc:docMk/>
          <pc:sldMk cId="3284264227" sldId="308"/>
        </pc:sldMkLst>
        <pc:spChg chg="mod">
          <ac:chgData name="David Markantonis" userId="07cd46683d2b06a4" providerId="LiveId" clId="{5BAC2199-0A47-41D1-999E-107C4E9CEF14}" dt="2022-05-22T17:44:20.620" v="104" actId="1076"/>
          <ac:spMkLst>
            <pc:docMk/>
            <pc:sldMk cId="3284264227" sldId="308"/>
            <ac:spMk id="7" creationId="{00000000-0000-0000-0000-000000000000}"/>
          </ac:spMkLst>
        </pc:spChg>
        <pc:spChg chg="mod">
          <ac:chgData name="David Markantonis" userId="07cd46683d2b06a4" providerId="LiveId" clId="{5BAC2199-0A47-41D1-999E-107C4E9CEF14}" dt="2022-05-22T15:44:36.709" v="4" actId="1076"/>
          <ac:spMkLst>
            <pc:docMk/>
            <pc:sldMk cId="3284264227" sldId="308"/>
            <ac:spMk id="8" creationId="{6014E267-7F42-C834-D548-5605CFA1FD6F}"/>
          </ac:spMkLst>
        </pc:spChg>
      </pc:sldChg>
      <pc:sldChg chg="modSp mod">
        <pc:chgData name="David Markantonis" userId="07cd46683d2b06a4" providerId="LiveId" clId="{5BAC2199-0A47-41D1-999E-107C4E9CEF14}" dt="2022-05-22T17:40:58.945" v="99" actId="255"/>
        <pc:sldMkLst>
          <pc:docMk/>
          <pc:sldMk cId="3657142972" sldId="309"/>
        </pc:sldMkLst>
        <pc:spChg chg="mod">
          <ac:chgData name="David Markantonis" userId="07cd46683d2b06a4" providerId="LiveId" clId="{5BAC2199-0A47-41D1-999E-107C4E9CEF14}" dt="2022-05-22T17:40:58.945" v="99" actId="255"/>
          <ac:spMkLst>
            <pc:docMk/>
            <pc:sldMk cId="3657142972" sldId="309"/>
            <ac:spMk id="2" creationId="{B35719DB-4602-5541-A0C2-27481307A9D9}"/>
          </ac:spMkLst>
        </pc:spChg>
      </pc:sldChg>
      <pc:sldChg chg="modSp mod">
        <pc:chgData name="David Markantonis" userId="07cd46683d2b06a4" providerId="LiveId" clId="{5BAC2199-0A47-41D1-999E-107C4E9CEF14}" dt="2022-05-22T17:40:45.226" v="98" actId="255"/>
        <pc:sldMkLst>
          <pc:docMk/>
          <pc:sldMk cId="1787909940" sldId="310"/>
        </pc:sldMkLst>
        <pc:spChg chg="mod">
          <ac:chgData name="David Markantonis" userId="07cd46683d2b06a4" providerId="LiveId" clId="{5BAC2199-0A47-41D1-999E-107C4E9CEF14}" dt="2022-05-22T17:40:45.226" v="98" actId="255"/>
          <ac:spMkLst>
            <pc:docMk/>
            <pc:sldMk cId="1787909940" sldId="310"/>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PC-STRATOS\Downloads\eg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tuagr-my.sharepoint.com/personal/cv17076_ntua_gr/Documents/env_hydr/olokliromeno_thema/pros_eustratiadi/katanalose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07cd46683d2b06a4/Desktop/for_EGU/interest_rates/ypologismo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07cd46683d2b06a4/Desktop/for_EGU/interest_rates/ypologismo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07cd46683d2b06a4/Desktop/for_EGU/interest_rates/ypologismoi.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Century Gothic" panose="020B0502020202020204" pitchFamily="34" charset="0"/>
              </a:rPr>
              <a:t>Population</a:t>
            </a: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Sheet1!$B$125:$C$125</c:f>
              <c:strCache>
                <c:ptCount val="2"/>
                <c:pt idx="1">
                  <c:v>Population</c:v>
                </c:pt>
              </c:strCache>
            </c:strRef>
          </c:tx>
          <c:spPr>
            <a:ln w="28575" cap="rnd">
              <a:solidFill>
                <a:schemeClr val="accent1"/>
              </a:solidFill>
              <a:round/>
            </a:ln>
            <a:effectLst/>
          </c:spPr>
          <c:marker>
            <c:symbol val="none"/>
          </c:marker>
          <c:cat>
            <c:numRef>
              <c:f>Sheet1!$D$124:$H$124</c:f>
              <c:numCache>
                <c:formatCode>General</c:formatCode>
                <c:ptCount val="5"/>
                <c:pt idx="0">
                  <c:v>1991</c:v>
                </c:pt>
                <c:pt idx="1">
                  <c:v>2001</c:v>
                </c:pt>
                <c:pt idx="2">
                  <c:v>2011</c:v>
                </c:pt>
                <c:pt idx="3">
                  <c:v>2021</c:v>
                </c:pt>
                <c:pt idx="4">
                  <c:v>2041</c:v>
                </c:pt>
              </c:numCache>
            </c:numRef>
          </c:cat>
          <c:val>
            <c:numRef>
              <c:f>Sheet1!$D$125:$H$125</c:f>
              <c:numCache>
                <c:formatCode>General</c:formatCode>
                <c:ptCount val="5"/>
                <c:pt idx="0">
                  <c:v>8816</c:v>
                </c:pt>
                <c:pt idx="1">
                  <c:v>8647</c:v>
                </c:pt>
                <c:pt idx="2">
                  <c:v>7258</c:v>
                </c:pt>
                <c:pt idx="3">
                  <c:v>8709.6</c:v>
                </c:pt>
                <c:pt idx="4">
                  <c:v>10451.52</c:v>
                </c:pt>
              </c:numCache>
            </c:numRef>
          </c:val>
          <c:smooth val="0"/>
          <c:extLst>
            <c:ext xmlns:c16="http://schemas.microsoft.com/office/drawing/2014/chart" uri="{C3380CC4-5D6E-409C-BE32-E72D297353CC}">
              <c16:uniqueId val="{00000000-C56B-45BD-BA96-608C936CB72F}"/>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smooth val="0"/>
        <c:axId val="1708137624"/>
        <c:axId val="633824824"/>
      </c:lineChart>
      <c:catAx>
        <c:axId val="17081376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Century Gothic" panose="020B0502020202020204" pitchFamily="34" charset="0"/>
                  </a:rPr>
                  <a:t>Year</a:t>
                </a:r>
              </a:p>
            </c:rich>
          </c:tx>
          <c:layout>
            <c:manualLayout>
              <c:xMode val="edge"/>
              <c:yMode val="edge"/>
              <c:x val="0.50409755881926777"/>
              <c:y val="0.924897654561311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33824824"/>
        <c:crosses val="autoZero"/>
        <c:auto val="1"/>
        <c:lblAlgn val="ctr"/>
        <c:lblOffset val="100"/>
        <c:noMultiLvlLbl val="0"/>
      </c:catAx>
      <c:valAx>
        <c:axId val="633824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Century Gothic" panose="020B0502020202020204" pitchFamily="34" charset="0"/>
                  </a:rPr>
                  <a:t>Population</a:t>
                </a:r>
              </a:p>
            </c:rich>
          </c:tx>
          <c:layout>
            <c:manualLayout>
              <c:xMode val="edge"/>
              <c:yMode val="edge"/>
              <c:x val="2.5990908502997345E-2"/>
              <c:y val="0.4267614518546641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08137624"/>
        <c:crosses val="autoZero"/>
        <c:crossBetween val="between"/>
      </c:valAx>
      <c:spPr>
        <a:noFill/>
        <a:ln w="25400">
          <a:noFill/>
        </a:ln>
        <a:effectLst/>
      </c:spPr>
    </c:plotArea>
    <c:plotVisOnly val="1"/>
    <c:dispBlanksAs val="gap"/>
    <c:showDLblsOverMax val="0"/>
  </c:chart>
  <c:spPr>
    <a:noFill/>
    <a:ln>
      <a:solidFill>
        <a:schemeClr val="tx1">
          <a:lumMod val="15000"/>
          <a:lumOff val="8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t>Monthly</a:t>
            </a:r>
            <a:r>
              <a:rPr lang="en-US" baseline="0" dirty="0"/>
              <a:t> population distribution </a:t>
            </a:r>
            <a:r>
              <a:rPr lang="en-US" dirty="0"/>
              <a:t>at</a:t>
            </a:r>
            <a:r>
              <a:rPr lang="en-US" baseline="0" dirty="0"/>
              <a:t> </a:t>
            </a:r>
            <a:r>
              <a:rPr lang="en-US" dirty="0"/>
              <a:t>2041</a:t>
            </a:r>
            <a:endParaRPr lang="el-G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v>Πληθυσμός</c:v>
          </c:tx>
          <c:spPr>
            <a:solidFill>
              <a:srgbClr val="2F75B5"/>
            </a:solidFill>
            <a:ln>
              <a:noFill/>
            </a:ln>
            <a:effectLst/>
          </c:spPr>
          <c:invertIfNegative val="0"/>
          <c:cat>
            <c:strRef>
              <c:f>katanaloseis!$AX$1:$AX$12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katanaloseis!$V$19:$AG$19</c:f>
              <c:numCache>
                <c:formatCode>0</c:formatCode>
                <c:ptCount val="12"/>
                <c:pt idx="0">
                  <c:v>15475.961609951217</c:v>
                </c:pt>
                <c:pt idx="1">
                  <c:v>15892.281150372102</c:v>
                </c:pt>
                <c:pt idx="2">
                  <c:v>13117.047754922789</c:v>
                </c:pt>
                <c:pt idx="3">
                  <c:v>10687.753232602579</c:v>
                </c:pt>
                <c:pt idx="4">
                  <c:v>10759.012873437703</c:v>
                </c:pt>
                <c:pt idx="5">
                  <c:v>14821.754158407613</c:v>
                </c:pt>
                <c:pt idx="6">
                  <c:v>28472.966692383474</c:v>
                </c:pt>
                <c:pt idx="7">
                  <c:v>42316.799999999996</c:v>
                </c:pt>
                <c:pt idx="8">
                  <c:v>23656.75672929698</c:v>
                </c:pt>
                <c:pt idx="9">
                  <c:v>18999.954896677784</c:v>
                </c:pt>
                <c:pt idx="10">
                  <c:v>12376.073057886551</c:v>
                </c:pt>
                <c:pt idx="11">
                  <c:v>11913.293487317656</c:v>
                </c:pt>
              </c:numCache>
            </c:numRef>
          </c:val>
          <c:extLst>
            <c:ext xmlns:c16="http://schemas.microsoft.com/office/drawing/2014/chart" uri="{C3380CC4-5D6E-409C-BE32-E72D297353CC}">
              <c16:uniqueId val="{00000000-4A8C-4F32-BF9A-71EFC2DCA457}"/>
            </c:ext>
          </c:extLst>
        </c:ser>
        <c:dLbls>
          <c:showLegendKey val="0"/>
          <c:showVal val="0"/>
          <c:showCatName val="0"/>
          <c:showSerName val="0"/>
          <c:showPercent val="0"/>
          <c:showBubbleSize val="0"/>
        </c:dLbls>
        <c:gapWidth val="219"/>
        <c:overlap val="-27"/>
        <c:axId val="483546583"/>
        <c:axId val="2009572296"/>
      </c:barChart>
      <c:catAx>
        <c:axId val="48354658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dirty="0"/>
                  <a:t>Month</a:t>
                </a:r>
                <a:endParaRPr lang="el-GR"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09572296"/>
        <c:crosses val="autoZero"/>
        <c:auto val="1"/>
        <c:lblAlgn val="ctr"/>
        <c:lblOffset val="100"/>
        <c:noMultiLvlLbl val="0"/>
      </c:catAx>
      <c:valAx>
        <c:axId val="2009572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dirty="0"/>
                  <a:t>population</a:t>
                </a:r>
                <a:endParaRPr lang="el-GR"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83546583"/>
        <c:crosses val="autoZero"/>
        <c:crossBetween val="between"/>
      </c:valAx>
      <c:spPr>
        <a:no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t>Cost of water</a:t>
            </a:r>
            <a:r>
              <a:rPr lang="el-GR" dirty="0"/>
              <a:t> </a:t>
            </a:r>
            <a:r>
              <a:rPr lang="en-US" dirty="0"/>
              <a:t>(fixed interest rate)</a:t>
            </a:r>
          </a:p>
        </c:rich>
      </c:tx>
      <c:layout>
        <c:manualLayout>
          <c:xMode val="edge"/>
          <c:yMode val="edge"/>
          <c:x val="0.26375595495987153"/>
          <c:y val="1.791426743442098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spPr>
            <a:solidFill>
              <a:schemeClr val="accent1">
                <a:lumMod val="40000"/>
                <a:lumOff val="60000"/>
              </a:schemeClr>
            </a:solidFill>
            <a:ln>
              <a:solidFill>
                <a:schemeClr val="accent1">
                  <a:lumMod val="75000"/>
                </a:schemeClr>
              </a:solidFill>
            </a:ln>
            <a:effectLst/>
          </c:spPr>
          <c:invertIfNegative val="0"/>
          <c:cat>
            <c:strRef>
              <c:f>results!$A$12:$A$14</c:f>
              <c:strCache>
                <c:ptCount val="3"/>
                <c:pt idx="0">
                  <c:v>Dam</c:v>
                </c:pt>
                <c:pt idx="1">
                  <c:v>Water ponds</c:v>
                </c:pt>
                <c:pt idx="2">
                  <c:v>Desalanation</c:v>
                </c:pt>
              </c:strCache>
            </c:strRef>
          </c:cat>
          <c:val>
            <c:numRef>
              <c:f>results!$B$12:$B$14</c:f>
              <c:numCache>
                <c:formatCode>General</c:formatCode>
                <c:ptCount val="3"/>
                <c:pt idx="0">
                  <c:v>1.478</c:v>
                </c:pt>
                <c:pt idx="1">
                  <c:v>0.47899999999999998</c:v>
                </c:pt>
                <c:pt idx="2">
                  <c:v>1.9690000000000001</c:v>
                </c:pt>
              </c:numCache>
            </c:numRef>
          </c:val>
          <c:extLst>
            <c:ext xmlns:c16="http://schemas.microsoft.com/office/drawing/2014/chart" uri="{C3380CC4-5D6E-409C-BE32-E72D297353CC}">
              <c16:uniqueId val="{00000000-196C-427A-B387-F330C5AE849E}"/>
            </c:ext>
          </c:extLst>
        </c:ser>
        <c:dLbls>
          <c:showLegendKey val="0"/>
          <c:showVal val="0"/>
          <c:showCatName val="0"/>
          <c:showSerName val="0"/>
          <c:showPercent val="0"/>
          <c:showBubbleSize val="0"/>
        </c:dLbls>
        <c:gapWidth val="219"/>
        <c:overlap val="-27"/>
        <c:axId val="1746837567"/>
        <c:axId val="1746837983"/>
      </c:barChart>
      <c:catAx>
        <c:axId val="1746837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46837983"/>
        <c:crosses val="autoZero"/>
        <c:auto val="1"/>
        <c:lblAlgn val="ctr"/>
        <c:lblOffset val="100"/>
        <c:noMultiLvlLbl val="0"/>
      </c:catAx>
      <c:valAx>
        <c:axId val="17468379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Century Gothic" panose="020B0502020202020204" pitchFamily="34" charset="0"/>
                    <a:ea typeface="+mn-ea"/>
                    <a:cs typeface="+mn-cs"/>
                  </a:defRPr>
                </a:pPr>
                <a:r>
                  <a:rPr lang="en-US" sz="1000" b="0" i="0" baseline="0" dirty="0">
                    <a:effectLst/>
                  </a:rPr>
                  <a:t>Cost of water (€/m</a:t>
                </a:r>
                <a:r>
                  <a:rPr lang="en-US" sz="1000" b="0" i="0" baseline="30000" dirty="0">
                    <a:effectLst/>
                  </a:rPr>
                  <a:t>3</a:t>
                </a:r>
                <a:r>
                  <a:rPr lang="en-US" sz="1000" b="0" i="0" baseline="0" dirty="0">
                    <a:effectLst/>
                  </a:rPr>
                  <a:t>)</a:t>
                </a:r>
                <a:endParaRPr lang="en-US" sz="1000" dirty="0">
                  <a:effectLst/>
                </a:endParaRPr>
              </a:p>
            </c:rich>
          </c:tx>
          <c:layout>
            <c:manualLayout>
              <c:xMode val="edge"/>
              <c:yMode val="edge"/>
              <c:x val="2.4279907064099566E-2"/>
              <c:y val="0.39160427403388398"/>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46837567"/>
        <c:crosses val="autoZero"/>
        <c:crossBetween val="between"/>
      </c:valAx>
      <c:spPr>
        <a:noFill/>
        <a:ln>
          <a:solidFill>
            <a:schemeClr val="bg2"/>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2"/>
      </a:solidFill>
      <a:round/>
    </a:ln>
    <a:effectLst/>
  </c:spPr>
  <c:txPr>
    <a:bodyPr/>
    <a:lstStyle/>
    <a:p>
      <a:pPr>
        <a:defRPr>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dirty="0"/>
              <a:t>Cost of water: simulation of the 3 different solutions</a:t>
            </a:r>
          </a:p>
        </c:rich>
      </c:tx>
      <c:layout>
        <c:manualLayout>
          <c:xMode val="edge"/>
          <c:yMode val="edge"/>
          <c:x val="0.21118594961767095"/>
          <c:y val="1.874633860574106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stacked"/>
        <c:varyColors val="0"/>
        <c:ser>
          <c:idx val="0"/>
          <c:order val="0"/>
          <c:spPr>
            <a:noFill/>
            <a:ln>
              <a:noFill/>
            </a:ln>
            <a:effectLst/>
          </c:spPr>
          <c:invertIfNegative val="0"/>
          <c:cat>
            <c:strRef>
              <c:f>results!$AD$139:$AF$139</c:f>
              <c:strCache>
                <c:ptCount val="3"/>
                <c:pt idx="0">
                  <c:v>Dam</c:v>
                </c:pt>
                <c:pt idx="1">
                  <c:v>Water ponds</c:v>
                </c:pt>
                <c:pt idx="2">
                  <c:v>Desalanation</c:v>
                </c:pt>
              </c:strCache>
            </c:strRef>
          </c:cat>
          <c:val>
            <c:numRef>
              <c:f>results!$AD$140:$AF$140</c:f>
              <c:numCache>
                <c:formatCode>General</c:formatCode>
                <c:ptCount val="3"/>
                <c:pt idx="0">
                  <c:v>0.86172333852778571</c:v>
                </c:pt>
                <c:pt idx="1">
                  <c:v>0.26342126281870459</c:v>
                </c:pt>
                <c:pt idx="2">
                  <c:v>1.6492016785882291</c:v>
                </c:pt>
              </c:numCache>
            </c:numRef>
          </c:val>
          <c:extLst>
            <c:ext xmlns:c16="http://schemas.microsoft.com/office/drawing/2014/chart" uri="{C3380CC4-5D6E-409C-BE32-E72D297353CC}">
              <c16:uniqueId val="{00000000-8FE8-42F5-BBFC-4EEB190EC75B}"/>
            </c:ext>
          </c:extLst>
        </c:ser>
        <c:ser>
          <c:idx val="1"/>
          <c:order val="1"/>
          <c:spPr>
            <a:noFill/>
            <a:ln>
              <a:noFill/>
            </a:ln>
            <a:effectLst/>
          </c:spPr>
          <c:invertIfNegative val="0"/>
          <c:errBars>
            <c:errBarType val="minus"/>
            <c:errValType val="percentage"/>
            <c:noEndCap val="1"/>
            <c:val val="100"/>
            <c:spPr>
              <a:noFill/>
              <a:ln w="9525" cap="flat" cmpd="sng" algn="ctr">
                <a:solidFill>
                  <a:schemeClr val="tx1">
                    <a:lumMod val="65000"/>
                    <a:lumOff val="35000"/>
                  </a:schemeClr>
                </a:solidFill>
                <a:round/>
              </a:ln>
              <a:effectLst/>
            </c:spPr>
          </c:errBars>
          <c:cat>
            <c:strRef>
              <c:f>results!$AD$139:$AF$139</c:f>
              <c:strCache>
                <c:ptCount val="3"/>
                <c:pt idx="0">
                  <c:v>Dam</c:v>
                </c:pt>
                <c:pt idx="1">
                  <c:v>Water ponds</c:v>
                </c:pt>
                <c:pt idx="2">
                  <c:v>Desalanation</c:v>
                </c:pt>
              </c:strCache>
            </c:strRef>
          </c:cat>
          <c:val>
            <c:numRef>
              <c:f>results!$AD$141:$AF$141</c:f>
              <c:numCache>
                <c:formatCode>General</c:formatCode>
                <c:ptCount val="3"/>
                <c:pt idx="0">
                  <c:v>0.18745878341030198</c:v>
                </c:pt>
                <c:pt idx="1">
                  <c:v>4.1352526870182482E-2</c:v>
                </c:pt>
                <c:pt idx="2">
                  <c:v>6.2433349679405614E-2</c:v>
                </c:pt>
              </c:numCache>
            </c:numRef>
          </c:val>
          <c:extLst>
            <c:ext xmlns:c16="http://schemas.microsoft.com/office/drawing/2014/chart" uri="{C3380CC4-5D6E-409C-BE32-E72D297353CC}">
              <c16:uniqueId val="{00000001-8FE8-42F5-BBFC-4EEB190EC75B}"/>
            </c:ext>
          </c:extLst>
        </c:ser>
        <c:ser>
          <c:idx val="2"/>
          <c:order val="2"/>
          <c:spPr>
            <a:solidFill>
              <a:schemeClr val="accent1">
                <a:lumMod val="40000"/>
                <a:lumOff val="60000"/>
              </a:schemeClr>
            </a:solidFill>
            <a:ln>
              <a:solidFill>
                <a:schemeClr val="accent1">
                  <a:lumMod val="75000"/>
                </a:schemeClr>
              </a:solidFill>
            </a:ln>
            <a:effectLst/>
          </c:spPr>
          <c:invertIfNegative val="0"/>
          <c:cat>
            <c:strRef>
              <c:f>results!$AD$139:$AF$139</c:f>
              <c:strCache>
                <c:ptCount val="3"/>
                <c:pt idx="0">
                  <c:v>Dam</c:v>
                </c:pt>
                <c:pt idx="1">
                  <c:v>Water ponds</c:v>
                </c:pt>
                <c:pt idx="2">
                  <c:v>Desalanation</c:v>
                </c:pt>
              </c:strCache>
            </c:strRef>
          </c:cat>
          <c:val>
            <c:numRef>
              <c:f>results!$AD$142:$AF$142</c:f>
              <c:numCache>
                <c:formatCode>General</c:formatCode>
                <c:ptCount val="3"/>
                <c:pt idx="0">
                  <c:v>6.7741768929307611E-2</c:v>
                </c:pt>
                <c:pt idx="1">
                  <c:v>2.2627623287118148E-2</c:v>
                </c:pt>
                <c:pt idx="2">
                  <c:v>1.9915270398278118E-2</c:v>
                </c:pt>
              </c:numCache>
            </c:numRef>
          </c:val>
          <c:extLst>
            <c:ext xmlns:c16="http://schemas.microsoft.com/office/drawing/2014/chart" uri="{C3380CC4-5D6E-409C-BE32-E72D297353CC}">
              <c16:uniqueId val="{00000002-8FE8-42F5-BBFC-4EEB190EC75B}"/>
            </c:ext>
          </c:extLst>
        </c:ser>
        <c:ser>
          <c:idx val="3"/>
          <c:order val="3"/>
          <c:spPr>
            <a:solidFill>
              <a:schemeClr val="accent1">
                <a:lumMod val="40000"/>
                <a:lumOff val="60000"/>
              </a:schemeClr>
            </a:solidFill>
            <a:ln>
              <a:solidFill>
                <a:schemeClr val="accent1">
                  <a:lumMod val="75000"/>
                </a:schemeClr>
              </a:solidFill>
            </a:ln>
            <a:effectLst/>
          </c:spPr>
          <c:invertIfNegative val="0"/>
          <c:cat>
            <c:strRef>
              <c:f>results!$AD$139:$AF$139</c:f>
              <c:strCache>
                <c:ptCount val="3"/>
                <c:pt idx="0">
                  <c:v>Dam</c:v>
                </c:pt>
                <c:pt idx="1">
                  <c:v>Water ponds</c:v>
                </c:pt>
                <c:pt idx="2">
                  <c:v>Desalanation</c:v>
                </c:pt>
              </c:strCache>
            </c:strRef>
          </c:cat>
          <c:val>
            <c:numRef>
              <c:f>results!$AD$143:$AF$143</c:f>
              <c:numCache>
                <c:formatCode>General</c:formatCode>
                <c:ptCount val="3"/>
                <c:pt idx="0">
                  <c:v>0.12545992054403143</c:v>
                </c:pt>
                <c:pt idx="1">
                  <c:v>2.5124116461187618E-2</c:v>
                </c:pt>
                <c:pt idx="2">
                  <c:v>4.8759418022343404E-2</c:v>
                </c:pt>
              </c:numCache>
            </c:numRef>
          </c:val>
          <c:extLst>
            <c:ext xmlns:c16="http://schemas.microsoft.com/office/drawing/2014/chart" uri="{C3380CC4-5D6E-409C-BE32-E72D297353CC}">
              <c16:uniqueId val="{00000003-8FE8-42F5-BBFC-4EEB190EC75B}"/>
            </c:ext>
          </c:extLst>
        </c:ser>
        <c:ser>
          <c:idx val="4"/>
          <c:order val="4"/>
          <c:spPr>
            <a:noFill/>
            <a:ln>
              <a:noFill/>
            </a:ln>
            <a:effectLst/>
          </c:spPr>
          <c:invertIfNegative val="0"/>
          <c:errBars>
            <c:errBarType val="minus"/>
            <c:errValType val="percentage"/>
            <c:noEndCap val="1"/>
            <c:val val="100"/>
            <c:spPr>
              <a:noFill/>
              <a:ln w="9525" cap="flat" cmpd="sng" algn="ctr">
                <a:solidFill>
                  <a:schemeClr val="tx1">
                    <a:lumMod val="65000"/>
                    <a:lumOff val="35000"/>
                  </a:schemeClr>
                </a:solidFill>
                <a:round/>
              </a:ln>
              <a:effectLst/>
            </c:spPr>
          </c:errBars>
          <c:cat>
            <c:strRef>
              <c:f>results!$AD$139:$AF$139</c:f>
              <c:strCache>
                <c:ptCount val="3"/>
                <c:pt idx="0">
                  <c:v>Dam</c:v>
                </c:pt>
                <c:pt idx="1">
                  <c:v>Water ponds</c:v>
                </c:pt>
                <c:pt idx="2">
                  <c:v>Desalanation</c:v>
                </c:pt>
              </c:strCache>
            </c:strRef>
          </c:cat>
          <c:val>
            <c:numRef>
              <c:f>results!$AD$144:$AF$144</c:f>
              <c:numCache>
                <c:formatCode>General</c:formatCode>
                <c:ptCount val="3"/>
                <c:pt idx="0">
                  <c:v>0.31817214857233256</c:v>
                </c:pt>
                <c:pt idx="1">
                  <c:v>0.1055624078544159</c:v>
                </c:pt>
                <c:pt idx="2">
                  <c:v>0.20750863997788294</c:v>
                </c:pt>
              </c:numCache>
            </c:numRef>
          </c:val>
          <c:extLst>
            <c:ext xmlns:c16="http://schemas.microsoft.com/office/drawing/2014/chart" uri="{C3380CC4-5D6E-409C-BE32-E72D297353CC}">
              <c16:uniqueId val="{00000004-8FE8-42F5-BBFC-4EEB190EC75B}"/>
            </c:ext>
          </c:extLst>
        </c:ser>
        <c:dLbls>
          <c:showLegendKey val="0"/>
          <c:showVal val="0"/>
          <c:showCatName val="0"/>
          <c:showSerName val="0"/>
          <c:showPercent val="0"/>
          <c:showBubbleSize val="0"/>
        </c:dLbls>
        <c:gapWidth val="150"/>
        <c:overlap val="100"/>
        <c:axId val="1253458975"/>
        <c:axId val="1253453983"/>
      </c:barChart>
      <c:catAx>
        <c:axId val="125345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53453983"/>
        <c:crosses val="autoZero"/>
        <c:auto val="1"/>
        <c:lblAlgn val="ctr"/>
        <c:lblOffset val="100"/>
        <c:noMultiLvlLbl val="0"/>
      </c:catAx>
      <c:valAx>
        <c:axId val="12534539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Century Gothic" panose="020B0502020202020204" pitchFamily="34" charset="0"/>
                    <a:ea typeface="+mn-ea"/>
                    <a:cs typeface="+mn-cs"/>
                  </a:defRPr>
                </a:pPr>
                <a:r>
                  <a:rPr lang="en-US" sz="1000" dirty="0">
                    <a:effectLst/>
                  </a:rPr>
                  <a:t>Cost of water (€/m</a:t>
                </a:r>
                <a:r>
                  <a:rPr lang="en-US" sz="1000" baseline="30000" dirty="0">
                    <a:effectLst/>
                  </a:rPr>
                  <a:t>3</a:t>
                </a:r>
                <a:r>
                  <a:rPr lang="en-US" sz="1000" dirty="0">
                    <a:effectLst/>
                  </a:rPr>
                  <a:t>)</a:t>
                </a: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53458975"/>
        <c:crosses val="autoZero"/>
        <c:crossBetween val="between"/>
      </c:valAx>
      <c:spPr>
        <a:noFill/>
        <a:ln>
          <a:solidFill>
            <a:schemeClr val="bg2">
              <a:lumMod val="9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lumMod val="15000"/>
          <a:lumOff val="85000"/>
        </a:schemeClr>
      </a:solid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400" b="0" i="0" baseline="0" dirty="0">
                <a:effectLst/>
              </a:rPr>
              <a:t>Cost of water: simulation of 4 different countries</a:t>
            </a:r>
            <a:endParaRPr lang="en-US" sz="1400" dirty="0">
              <a:effectLst/>
            </a:endParaRPr>
          </a:p>
        </c:rich>
      </c:tx>
      <c:layout>
        <c:manualLayout>
          <c:xMode val="edge"/>
          <c:yMode val="edge"/>
          <c:x val="0.19724397534517588"/>
          <c:y val="2.02441895589396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stacked"/>
        <c:varyColors val="0"/>
        <c:ser>
          <c:idx val="0"/>
          <c:order val="0"/>
          <c:spPr>
            <a:noFill/>
            <a:ln>
              <a:noFill/>
            </a:ln>
            <a:effectLst/>
          </c:spPr>
          <c:invertIfNegative val="0"/>
          <c:cat>
            <c:strRef>
              <c:f>results!$S$97:$V$97</c:f>
              <c:strCache>
                <c:ptCount val="4"/>
                <c:pt idx="0">
                  <c:v>UK</c:v>
                </c:pt>
                <c:pt idx="1">
                  <c:v>Greece</c:v>
                </c:pt>
                <c:pt idx="2">
                  <c:v>Thailand</c:v>
                </c:pt>
                <c:pt idx="3">
                  <c:v>Madagascar</c:v>
                </c:pt>
              </c:strCache>
            </c:strRef>
          </c:cat>
          <c:val>
            <c:numRef>
              <c:f>results!$AF$96:$AI$96</c:f>
              <c:numCache>
                <c:formatCode>General</c:formatCode>
                <c:ptCount val="4"/>
                <c:pt idx="0">
                  <c:v>0.31976256034047457</c:v>
                </c:pt>
                <c:pt idx="1">
                  <c:v>0.26342126281870459</c:v>
                </c:pt>
                <c:pt idx="2">
                  <c:v>0.38970037998557538</c:v>
                </c:pt>
                <c:pt idx="3">
                  <c:v>1.5156409198684142</c:v>
                </c:pt>
              </c:numCache>
            </c:numRef>
          </c:val>
          <c:extLst>
            <c:ext xmlns:c16="http://schemas.microsoft.com/office/drawing/2014/chart" uri="{C3380CC4-5D6E-409C-BE32-E72D297353CC}">
              <c16:uniqueId val="{00000000-3114-455D-A336-18B9CB0BDA77}"/>
            </c:ext>
          </c:extLst>
        </c:ser>
        <c:ser>
          <c:idx val="1"/>
          <c:order val="1"/>
          <c:spPr>
            <a:noFill/>
            <a:ln>
              <a:noFill/>
            </a:ln>
            <a:effectLst/>
          </c:spPr>
          <c:invertIfNegative val="0"/>
          <c:errBars>
            <c:errBarType val="minus"/>
            <c:errValType val="percentage"/>
            <c:noEndCap val="1"/>
            <c:val val="100"/>
            <c:spPr>
              <a:noFill/>
              <a:ln w="9525" cap="flat" cmpd="sng" algn="ctr">
                <a:solidFill>
                  <a:schemeClr val="tx1">
                    <a:lumMod val="65000"/>
                    <a:lumOff val="35000"/>
                  </a:schemeClr>
                </a:solidFill>
                <a:round/>
              </a:ln>
              <a:effectLst/>
            </c:spPr>
          </c:errBars>
          <c:cat>
            <c:strRef>
              <c:f>results!$S$97:$V$97</c:f>
              <c:strCache>
                <c:ptCount val="4"/>
                <c:pt idx="0">
                  <c:v>UK</c:v>
                </c:pt>
                <c:pt idx="1">
                  <c:v>Greece</c:v>
                </c:pt>
                <c:pt idx="2">
                  <c:v>Thailand</c:v>
                </c:pt>
                <c:pt idx="3">
                  <c:v>Madagascar</c:v>
                </c:pt>
              </c:strCache>
            </c:strRef>
          </c:cat>
          <c:val>
            <c:numRef>
              <c:f>results!$AF$97:$AI$97</c:f>
              <c:numCache>
                <c:formatCode>General</c:formatCode>
                <c:ptCount val="4"/>
                <c:pt idx="0">
                  <c:v>4.8780937253594281E-2</c:v>
                </c:pt>
                <c:pt idx="1">
                  <c:v>4.1352526870182482E-2</c:v>
                </c:pt>
                <c:pt idx="2">
                  <c:v>3.2809320411441245E-2</c:v>
                </c:pt>
                <c:pt idx="3">
                  <c:v>0.37598494525906623</c:v>
                </c:pt>
              </c:numCache>
            </c:numRef>
          </c:val>
          <c:extLst>
            <c:ext xmlns:c16="http://schemas.microsoft.com/office/drawing/2014/chart" uri="{C3380CC4-5D6E-409C-BE32-E72D297353CC}">
              <c16:uniqueId val="{00000001-3114-455D-A336-18B9CB0BDA77}"/>
            </c:ext>
          </c:extLst>
        </c:ser>
        <c:ser>
          <c:idx val="2"/>
          <c:order val="2"/>
          <c:spPr>
            <a:solidFill>
              <a:schemeClr val="accent1">
                <a:lumMod val="20000"/>
                <a:lumOff val="80000"/>
              </a:schemeClr>
            </a:solidFill>
            <a:ln w="12700" cap="flat" cmpd="sng" algn="ctr">
              <a:solidFill>
                <a:schemeClr val="accent1">
                  <a:lumMod val="75000"/>
                </a:schemeClr>
              </a:solidFill>
              <a:prstDash val="solid"/>
              <a:miter lim="800000"/>
            </a:ln>
            <a:effectLst/>
          </c:spPr>
          <c:invertIfNegative val="0"/>
          <c:cat>
            <c:strRef>
              <c:f>results!$S$97:$V$97</c:f>
              <c:strCache>
                <c:ptCount val="4"/>
                <c:pt idx="0">
                  <c:v>UK</c:v>
                </c:pt>
                <c:pt idx="1">
                  <c:v>Greece</c:v>
                </c:pt>
                <c:pt idx="2">
                  <c:v>Thailand</c:v>
                </c:pt>
                <c:pt idx="3">
                  <c:v>Madagascar</c:v>
                </c:pt>
              </c:strCache>
            </c:strRef>
          </c:cat>
          <c:val>
            <c:numRef>
              <c:f>results!$AF$98:$AI$98</c:f>
              <c:numCache>
                <c:formatCode>General</c:formatCode>
                <c:ptCount val="4"/>
                <c:pt idx="0">
                  <c:v>1.7937642942556231E-2</c:v>
                </c:pt>
                <c:pt idx="1">
                  <c:v>2.2627623287118148E-2</c:v>
                </c:pt>
                <c:pt idx="2">
                  <c:v>8.9516053788038508E-3</c:v>
                </c:pt>
                <c:pt idx="3">
                  <c:v>0.16428721372865485</c:v>
                </c:pt>
              </c:numCache>
            </c:numRef>
          </c:val>
          <c:extLst>
            <c:ext xmlns:c16="http://schemas.microsoft.com/office/drawing/2014/chart" uri="{C3380CC4-5D6E-409C-BE32-E72D297353CC}">
              <c16:uniqueId val="{00000002-3114-455D-A336-18B9CB0BDA77}"/>
            </c:ext>
          </c:extLst>
        </c:ser>
        <c:ser>
          <c:idx val="3"/>
          <c:order val="3"/>
          <c:spPr>
            <a:solidFill>
              <a:schemeClr val="accent1">
                <a:lumMod val="20000"/>
                <a:lumOff val="80000"/>
              </a:schemeClr>
            </a:solidFill>
            <a:ln w="12700" cap="flat" cmpd="sng" algn="ctr">
              <a:solidFill>
                <a:schemeClr val="accent1">
                  <a:lumMod val="50000"/>
                </a:schemeClr>
              </a:solidFill>
              <a:prstDash val="solid"/>
              <a:miter lim="800000"/>
            </a:ln>
            <a:effectLst/>
          </c:spPr>
          <c:invertIfNegative val="0"/>
          <c:cat>
            <c:strRef>
              <c:f>results!$S$97:$V$97</c:f>
              <c:strCache>
                <c:ptCount val="4"/>
                <c:pt idx="0">
                  <c:v>UK</c:v>
                </c:pt>
                <c:pt idx="1">
                  <c:v>Greece</c:v>
                </c:pt>
                <c:pt idx="2">
                  <c:v>Thailand</c:v>
                </c:pt>
                <c:pt idx="3">
                  <c:v>Madagascar</c:v>
                </c:pt>
              </c:strCache>
            </c:strRef>
          </c:cat>
          <c:val>
            <c:numRef>
              <c:f>results!$AF$99:$AI$99</c:f>
              <c:numCache>
                <c:formatCode>General</c:formatCode>
                <c:ptCount val="4"/>
                <c:pt idx="0">
                  <c:v>2.4827020868906702E-2</c:v>
                </c:pt>
                <c:pt idx="1">
                  <c:v>2.5124116461187618E-2</c:v>
                </c:pt>
                <c:pt idx="2">
                  <c:v>1.3561855323991734E-2</c:v>
                </c:pt>
                <c:pt idx="3">
                  <c:v>0.15255315547707804</c:v>
                </c:pt>
              </c:numCache>
            </c:numRef>
          </c:val>
          <c:extLst>
            <c:ext xmlns:c16="http://schemas.microsoft.com/office/drawing/2014/chart" uri="{C3380CC4-5D6E-409C-BE32-E72D297353CC}">
              <c16:uniqueId val="{00000003-3114-455D-A336-18B9CB0BDA77}"/>
            </c:ext>
          </c:extLst>
        </c:ser>
        <c:ser>
          <c:idx val="4"/>
          <c:order val="4"/>
          <c:spPr>
            <a:noFill/>
            <a:ln>
              <a:noFill/>
            </a:ln>
            <a:effectLst/>
          </c:spPr>
          <c:invertIfNegative val="0"/>
          <c:errBars>
            <c:errBarType val="minus"/>
            <c:errValType val="percentage"/>
            <c:noEndCap val="1"/>
            <c:val val="100"/>
            <c:spPr>
              <a:noFill/>
              <a:ln w="9525" cap="flat" cmpd="sng" algn="ctr">
                <a:solidFill>
                  <a:schemeClr val="tx1">
                    <a:lumMod val="65000"/>
                    <a:lumOff val="35000"/>
                  </a:schemeClr>
                </a:solidFill>
                <a:round/>
              </a:ln>
              <a:effectLst/>
            </c:spPr>
          </c:errBars>
          <c:cat>
            <c:strRef>
              <c:f>results!$S$97:$V$97</c:f>
              <c:strCache>
                <c:ptCount val="4"/>
                <c:pt idx="0">
                  <c:v>UK</c:v>
                </c:pt>
                <c:pt idx="1">
                  <c:v>Greece</c:v>
                </c:pt>
                <c:pt idx="2">
                  <c:v>Thailand</c:v>
                </c:pt>
                <c:pt idx="3">
                  <c:v>Madagascar</c:v>
                </c:pt>
              </c:strCache>
            </c:strRef>
          </c:cat>
          <c:val>
            <c:numRef>
              <c:f>results!$AF$100:$AI$100</c:f>
              <c:numCache>
                <c:formatCode>General</c:formatCode>
                <c:ptCount val="4"/>
                <c:pt idx="0">
                  <c:v>0.10613486127461741</c:v>
                </c:pt>
                <c:pt idx="1">
                  <c:v>0.1055624078544159</c:v>
                </c:pt>
                <c:pt idx="2">
                  <c:v>5.8695373078559099E-2</c:v>
                </c:pt>
                <c:pt idx="3">
                  <c:v>0.52110813274112111</c:v>
                </c:pt>
              </c:numCache>
            </c:numRef>
          </c:val>
          <c:extLst>
            <c:ext xmlns:c16="http://schemas.microsoft.com/office/drawing/2014/chart" uri="{C3380CC4-5D6E-409C-BE32-E72D297353CC}">
              <c16:uniqueId val="{00000004-3114-455D-A336-18B9CB0BDA77}"/>
            </c:ext>
          </c:extLst>
        </c:ser>
        <c:dLbls>
          <c:showLegendKey val="0"/>
          <c:showVal val="0"/>
          <c:showCatName val="0"/>
          <c:showSerName val="0"/>
          <c:showPercent val="0"/>
          <c:showBubbleSize val="0"/>
        </c:dLbls>
        <c:gapWidth val="150"/>
        <c:overlap val="100"/>
        <c:axId val="1253457727"/>
        <c:axId val="1253466047"/>
      </c:barChart>
      <c:catAx>
        <c:axId val="1253457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53466047"/>
        <c:crosses val="autoZero"/>
        <c:auto val="1"/>
        <c:lblAlgn val="ctr"/>
        <c:lblOffset val="100"/>
        <c:noMultiLvlLbl val="0"/>
      </c:catAx>
      <c:valAx>
        <c:axId val="12534660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Century Gothic" panose="020B0502020202020204" pitchFamily="34" charset="0"/>
                    <a:ea typeface="+mn-ea"/>
                    <a:cs typeface="+mn-cs"/>
                  </a:defRPr>
                </a:pPr>
                <a:r>
                  <a:rPr lang="en-US" sz="1000" dirty="0">
                    <a:effectLst/>
                  </a:rPr>
                  <a:t>Cost of water (€/m</a:t>
                </a:r>
                <a:r>
                  <a:rPr lang="en-US" sz="1000" baseline="30000" dirty="0">
                    <a:effectLst/>
                  </a:rPr>
                  <a:t>3</a:t>
                </a:r>
                <a:r>
                  <a:rPr lang="en-US" sz="1000" dirty="0">
                    <a:effectLst/>
                  </a:rPr>
                  <a:t>)</a:t>
                </a: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253457727"/>
        <c:crosses val="autoZero"/>
        <c:crossBetween val="between"/>
      </c:valAx>
      <c:spPr>
        <a:noFill/>
        <a:ln>
          <a:solidFill>
            <a:schemeClr val="tx1">
              <a:lumMod val="15000"/>
              <a:lumOff val="8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lumMod val="15000"/>
          <a:lumOff val="85000"/>
        </a:schemeClr>
      </a:solid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18E71-CD66-40F0-9D7A-9B5488D8952B}" type="datetimeFigureOut">
              <a:rPr lang="en-US" smtClean="0"/>
              <a:t>5/22/2022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283010-01CD-4BE7-9792-36B11A9A7E0A}" type="slidenum">
              <a:rPr lang="en-US" smtClean="0"/>
              <a:t>‹#›</a:t>
            </a:fld>
            <a:endParaRPr lang="en-US"/>
          </a:p>
        </p:txBody>
      </p:sp>
    </p:spTree>
    <p:extLst>
      <p:ext uri="{BB962C8B-B14F-4D97-AF65-F5344CB8AC3E}">
        <p14:creationId xmlns:p14="http://schemas.microsoft.com/office/powerpoint/2010/main" val="3720888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1193E-371E-11C4-5D08-CBFDAE0C71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740D35-7100-5013-F157-1683A7D379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475FBD-8E02-5267-83DC-647299F55CC5}"/>
              </a:ext>
            </a:extLst>
          </p:cNvPr>
          <p:cNvSpPr>
            <a:spLocks noGrp="1"/>
          </p:cNvSpPr>
          <p:nvPr>
            <p:ph type="dt" sz="half" idx="10"/>
          </p:nvPr>
        </p:nvSpPr>
        <p:spPr/>
        <p:txBody>
          <a:bodyPr/>
          <a:lstStyle/>
          <a:p>
            <a:fld id="{135D09A2-972B-45DA-B93E-3C808DF00362}" type="datetimeFigureOut">
              <a:rPr lang="en-US" smtClean="0"/>
              <a:t>5/22/2022</a:t>
            </a:fld>
            <a:endParaRPr lang="en-US"/>
          </a:p>
        </p:txBody>
      </p:sp>
      <p:sp>
        <p:nvSpPr>
          <p:cNvPr id="5" name="Footer Placeholder 4">
            <a:extLst>
              <a:ext uri="{FF2B5EF4-FFF2-40B4-BE49-F238E27FC236}">
                <a16:creationId xmlns:a16="http://schemas.microsoft.com/office/drawing/2014/main" id="{52D597F9-3FCE-43A7-44AB-CD845E499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0B294-92D7-7963-DBBF-D5F1A934D6C8}"/>
              </a:ext>
            </a:extLst>
          </p:cNvPr>
          <p:cNvSpPr>
            <a:spLocks noGrp="1"/>
          </p:cNvSpPr>
          <p:nvPr>
            <p:ph type="sldNum" sz="quarter" idx="12"/>
          </p:nvPr>
        </p:nvSpPr>
        <p:spPr/>
        <p:txBody>
          <a:bodyPr/>
          <a:lstStyle/>
          <a:p>
            <a:fld id="{0410754A-1957-45B5-9E36-36A604F3872E}" type="slidenum">
              <a:rPr lang="en-US" smtClean="0"/>
              <a:t>‹#›</a:t>
            </a:fld>
            <a:endParaRPr lang="en-US"/>
          </a:p>
        </p:txBody>
      </p:sp>
    </p:spTree>
    <p:extLst>
      <p:ext uri="{BB962C8B-B14F-4D97-AF65-F5344CB8AC3E}">
        <p14:creationId xmlns:p14="http://schemas.microsoft.com/office/powerpoint/2010/main" val="1683885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F16FC-F262-5DBA-4530-D06B462FA5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9DBFF-6C1F-8F4F-358A-57C5B7ECCB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7E5BE-95D6-E333-7831-73D9C15A17BB}"/>
              </a:ext>
            </a:extLst>
          </p:cNvPr>
          <p:cNvSpPr>
            <a:spLocks noGrp="1"/>
          </p:cNvSpPr>
          <p:nvPr>
            <p:ph type="dt" sz="half" idx="10"/>
          </p:nvPr>
        </p:nvSpPr>
        <p:spPr/>
        <p:txBody>
          <a:bodyPr/>
          <a:lstStyle/>
          <a:p>
            <a:fld id="{135D09A2-972B-45DA-B93E-3C808DF00362}" type="datetimeFigureOut">
              <a:rPr lang="en-US" smtClean="0"/>
              <a:t>5/22/2022</a:t>
            </a:fld>
            <a:endParaRPr lang="en-US"/>
          </a:p>
        </p:txBody>
      </p:sp>
      <p:sp>
        <p:nvSpPr>
          <p:cNvPr id="5" name="Footer Placeholder 4">
            <a:extLst>
              <a:ext uri="{FF2B5EF4-FFF2-40B4-BE49-F238E27FC236}">
                <a16:creationId xmlns:a16="http://schemas.microsoft.com/office/drawing/2014/main" id="{86767B4E-937E-20A1-28CA-79B946BD4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AE82A-2F57-4FF9-F0AC-703F038684CE}"/>
              </a:ext>
            </a:extLst>
          </p:cNvPr>
          <p:cNvSpPr>
            <a:spLocks noGrp="1"/>
          </p:cNvSpPr>
          <p:nvPr>
            <p:ph type="sldNum" sz="quarter" idx="12"/>
          </p:nvPr>
        </p:nvSpPr>
        <p:spPr/>
        <p:txBody>
          <a:bodyPr/>
          <a:lstStyle/>
          <a:p>
            <a:fld id="{0410754A-1957-45B5-9E36-36A604F3872E}" type="slidenum">
              <a:rPr lang="en-US" smtClean="0"/>
              <a:t>‹#›</a:t>
            </a:fld>
            <a:endParaRPr lang="en-US"/>
          </a:p>
        </p:txBody>
      </p:sp>
    </p:spTree>
    <p:extLst>
      <p:ext uri="{BB962C8B-B14F-4D97-AF65-F5344CB8AC3E}">
        <p14:creationId xmlns:p14="http://schemas.microsoft.com/office/powerpoint/2010/main" val="3551456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4A9A7B-6889-AC04-52C4-40C62DF17C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D1E4FF-F2B7-EF40-9345-BBFAECDBBB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6B390-6AE6-1A6E-B9AC-6201F0072993}"/>
              </a:ext>
            </a:extLst>
          </p:cNvPr>
          <p:cNvSpPr>
            <a:spLocks noGrp="1"/>
          </p:cNvSpPr>
          <p:nvPr>
            <p:ph type="dt" sz="half" idx="10"/>
          </p:nvPr>
        </p:nvSpPr>
        <p:spPr/>
        <p:txBody>
          <a:bodyPr/>
          <a:lstStyle/>
          <a:p>
            <a:fld id="{135D09A2-972B-45DA-B93E-3C808DF00362}" type="datetimeFigureOut">
              <a:rPr lang="en-US" smtClean="0"/>
              <a:t>5/22/2022</a:t>
            </a:fld>
            <a:endParaRPr lang="en-US"/>
          </a:p>
        </p:txBody>
      </p:sp>
      <p:sp>
        <p:nvSpPr>
          <p:cNvPr id="5" name="Footer Placeholder 4">
            <a:extLst>
              <a:ext uri="{FF2B5EF4-FFF2-40B4-BE49-F238E27FC236}">
                <a16:creationId xmlns:a16="http://schemas.microsoft.com/office/drawing/2014/main" id="{004176B7-86C3-6567-FCDA-F583C618F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A7DF0-BD2F-5487-890F-EF28FA347FDE}"/>
              </a:ext>
            </a:extLst>
          </p:cNvPr>
          <p:cNvSpPr>
            <a:spLocks noGrp="1"/>
          </p:cNvSpPr>
          <p:nvPr>
            <p:ph type="sldNum" sz="quarter" idx="12"/>
          </p:nvPr>
        </p:nvSpPr>
        <p:spPr/>
        <p:txBody>
          <a:bodyPr/>
          <a:lstStyle/>
          <a:p>
            <a:fld id="{0410754A-1957-45B5-9E36-36A604F3872E}" type="slidenum">
              <a:rPr lang="en-US" smtClean="0"/>
              <a:t>‹#›</a:t>
            </a:fld>
            <a:endParaRPr lang="en-US"/>
          </a:p>
        </p:txBody>
      </p:sp>
    </p:spTree>
    <p:extLst>
      <p:ext uri="{BB962C8B-B14F-4D97-AF65-F5344CB8AC3E}">
        <p14:creationId xmlns:p14="http://schemas.microsoft.com/office/powerpoint/2010/main" val="132078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9E00-B291-AD21-1D31-10D1C90406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FD9334-2591-3C89-D0D5-DCA5978348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DA0499-443B-3C79-059A-01EDB4F7DC60}"/>
              </a:ext>
            </a:extLst>
          </p:cNvPr>
          <p:cNvSpPr>
            <a:spLocks noGrp="1"/>
          </p:cNvSpPr>
          <p:nvPr>
            <p:ph type="dt" sz="half" idx="10"/>
          </p:nvPr>
        </p:nvSpPr>
        <p:spPr/>
        <p:txBody>
          <a:bodyPr/>
          <a:lstStyle/>
          <a:p>
            <a:fld id="{135D09A2-972B-45DA-B93E-3C808DF00362}" type="datetimeFigureOut">
              <a:rPr lang="en-US" smtClean="0"/>
              <a:t>5/22/2022</a:t>
            </a:fld>
            <a:endParaRPr lang="en-US"/>
          </a:p>
        </p:txBody>
      </p:sp>
      <p:sp>
        <p:nvSpPr>
          <p:cNvPr id="5" name="Footer Placeholder 4">
            <a:extLst>
              <a:ext uri="{FF2B5EF4-FFF2-40B4-BE49-F238E27FC236}">
                <a16:creationId xmlns:a16="http://schemas.microsoft.com/office/drawing/2014/main" id="{5D602AEE-390B-1B88-49E1-7FEE9D82E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A5304-C177-8245-AAA4-1021FF04C797}"/>
              </a:ext>
            </a:extLst>
          </p:cNvPr>
          <p:cNvSpPr>
            <a:spLocks noGrp="1"/>
          </p:cNvSpPr>
          <p:nvPr>
            <p:ph type="sldNum" sz="quarter" idx="12"/>
          </p:nvPr>
        </p:nvSpPr>
        <p:spPr/>
        <p:txBody>
          <a:bodyPr/>
          <a:lstStyle/>
          <a:p>
            <a:fld id="{0410754A-1957-45B5-9E36-36A604F3872E}" type="slidenum">
              <a:rPr lang="en-US" smtClean="0"/>
              <a:t>‹#›</a:t>
            </a:fld>
            <a:endParaRPr lang="en-US"/>
          </a:p>
        </p:txBody>
      </p:sp>
    </p:spTree>
    <p:extLst>
      <p:ext uri="{BB962C8B-B14F-4D97-AF65-F5344CB8AC3E}">
        <p14:creationId xmlns:p14="http://schemas.microsoft.com/office/powerpoint/2010/main" val="1298031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01C25-08D5-1A97-E599-87EC3F0596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D0F42D-DF4E-81AD-3605-920EF54D73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3DB9AB-75C8-8949-8CD3-16E54ACC8B76}"/>
              </a:ext>
            </a:extLst>
          </p:cNvPr>
          <p:cNvSpPr>
            <a:spLocks noGrp="1"/>
          </p:cNvSpPr>
          <p:nvPr>
            <p:ph type="dt" sz="half" idx="10"/>
          </p:nvPr>
        </p:nvSpPr>
        <p:spPr/>
        <p:txBody>
          <a:bodyPr/>
          <a:lstStyle/>
          <a:p>
            <a:fld id="{135D09A2-972B-45DA-B93E-3C808DF00362}" type="datetimeFigureOut">
              <a:rPr lang="en-US" smtClean="0"/>
              <a:t>5/22/2022</a:t>
            </a:fld>
            <a:endParaRPr lang="en-US"/>
          </a:p>
        </p:txBody>
      </p:sp>
      <p:sp>
        <p:nvSpPr>
          <p:cNvPr id="5" name="Footer Placeholder 4">
            <a:extLst>
              <a:ext uri="{FF2B5EF4-FFF2-40B4-BE49-F238E27FC236}">
                <a16:creationId xmlns:a16="http://schemas.microsoft.com/office/drawing/2014/main" id="{994610C9-484B-6A95-1B09-1B653872F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ADE43-8E0E-7EE3-24D5-C6A297794FBC}"/>
              </a:ext>
            </a:extLst>
          </p:cNvPr>
          <p:cNvSpPr>
            <a:spLocks noGrp="1"/>
          </p:cNvSpPr>
          <p:nvPr>
            <p:ph type="sldNum" sz="quarter" idx="12"/>
          </p:nvPr>
        </p:nvSpPr>
        <p:spPr/>
        <p:txBody>
          <a:bodyPr/>
          <a:lstStyle/>
          <a:p>
            <a:fld id="{0410754A-1957-45B5-9E36-36A604F3872E}" type="slidenum">
              <a:rPr lang="en-US" smtClean="0"/>
              <a:t>‹#›</a:t>
            </a:fld>
            <a:endParaRPr lang="en-US"/>
          </a:p>
        </p:txBody>
      </p:sp>
    </p:spTree>
    <p:extLst>
      <p:ext uri="{BB962C8B-B14F-4D97-AF65-F5344CB8AC3E}">
        <p14:creationId xmlns:p14="http://schemas.microsoft.com/office/powerpoint/2010/main" val="286908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D3207-AB48-2D4F-B272-581040C1D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95B49E-FCF1-D080-E7FB-EB11443A7E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687BA-1CEB-13CC-CF0F-FA3C5B0560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B7E352-0840-597A-498C-D5290778F13A}"/>
              </a:ext>
            </a:extLst>
          </p:cNvPr>
          <p:cNvSpPr>
            <a:spLocks noGrp="1"/>
          </p:cNvSpPr>
          <p:nvPr>
            <p:ph type="dt" sz="half" idx="10"/>
          </p:nvPr>
        </p:nvSpPr>
        <p:spPr/>
        <p:txBody>
          <a:bodyPr/>
          <a:lstStyle/>
          <a:p>
            <a:fld id="{135D09A2-972B-45DA-B93E-3C808DF00362}" type="datetimeFigureOut">
              <a:rPr lang="en-US" smtClean="0"/>
              <a:t>5/22/2022</a:t>
            </a:fld>
            <a:endParaRPr lang="en-US"/>
          </a:p>
        </p:txBody>
      </p:sp>
      <p:sp>
        <p:nvSpPr>
          <p:cNvPr id="6" name="Footer Placeholder 5">
            <a:extLst>
              <a:ext uri="{FF2B5EF4-FFF2-40B4-BE49-F238E27FC236}">
                <a16:creationId xmlns:a16="http://schemas.microsoft.com/office/drawing/2014/main" id="{132940EC-9296-7B2E-AECE-03C33BE440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183B7B-CB64-B663-BCC4-28C14EF8A6A1}"/>
              </a:ext>
            </a:extLst>
          </p:cNvPr>
          <p:cNvSpPr>
            <a:spLocks noGrp="1"/>
          </p:cNvSpPr>
          <p:nvPr>
            <p:ph type="sldNum" sz="quarter" idx="12"/>
          </p:nvPr>
        </p:nvSpPr>
        <p:spPr/>
        <p:txBody>
          <a:bodyPr/>
          <a:lstStyle/>
          <a:p>
            <a:fld id="{0410754A-1957-45B5-9E36-36A604F3872E}" type="slidenum">
              <a:rPr lang="en-US" smtClean="0"/>
              <a:t>‹#›</a:t>
            </a:fld>
            <a:endParaRPr lang="en-US"/>
          </a:p>
        </p:txBody>
      </p:sp>
    </p:spTree>
    <p:extLst>
      <p:ext uri="{BB962C8B-B14F-4D97-AF65-F5344CB8AC3E}">
        <p14:creationId xmlns:p14="http://schemas.microsoft.com/office/powerpoint/2010/main" val="369355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8827-8320-C156-C38A-1CDFE0BDF3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251111-1C7E-BDEC-D808-E28B8A857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3E5139-0777-B28B-EC18-8EF6DA21A6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B955BF-D640-2FF9-8CBA-4428B6F4C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7FEE90-7E1E-06E1-6D10-4436D66AFC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E18FC1-7C9B-488B-2921-836972D6801E}"/>
              </a:ext>
            </a:extLst>
          </p:cNvPr>
          <p:cNvSpPr>
            <a:spLocks noGrp="1"/>
          </p:cNvSpPr>
          <p:nvPr>
            <p:ph type="dt" sz="half" idx="10"/>
          </p:nvPr>
        </p:nvSpPr>
        <p:spPr/>
        <p:txBody>
          <a:bodyPr/>
          <a:lstStyle/>
          <a:p>
            <a:fld id="{135D09A2-972B-45DA-B93E-3C808DF00362}" type="datetimeFigureOut">
              <a:rPr lang="en-US" smtClean="0"/>
              <a:t>5/22/2022</a:t>
            </a:fld>
            <a:endParaRPr lang="en-US"/>
          </a:p>
        </p:txBody>
      </p:sp>
      <p:sp>
        <p:nvSpPr>
          <p:cNvPr id="8" name="Footer Placeholder 7">
            <a:extLst>
              <a:ext uri="{FF2B5EF4-FFF2-40B4-BE49-F238E27FC236}">
                <a16:creationId xmlns:a16="http://schemas.microsoft.com/office/drawing/2014/main" id="{3EAE43E3-8A26-4917-903A-68FB1189E2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85420-E81E-BD95-FFB4-C65EC4D51FB5}"/>
              </a:ext>
            </a:extLst>
          </p:cNvPr>
          <p:cNvSpPr>
            <a:spLocks noGrp="1"/>
          </p:cNvSpPr>
          <p:nvPr>
            <p:ph type="sldNum" sz="quarter" idx="12"/>
          </p:nvPr>
        </p:nvSpPr>
        <p:spPr/>
        <p:txBody>
          <a:bodyPr/>
          <a:lstStyle/>
          <a:p>
            <a:fld id="{0410754A-1957-45B5-9E36-36A604F3872E}" type="slidenum">
              <a:rPr lang="en-US" smtClean="0"/>
              <a:t>‹#›</a:t>
            </a:fld>
            <a:endParaRPr lang="en-US"/>
          </a:p>
        </p:txBody>
      </p:sp>
    </p:spTree>
    <p:extLst>
      <p:ext uri="{BB962C8B-B14F-4D97-AF65-F5344CB8AC3E}">
        <p14:creationId xmlns:p14="http://schemas.microsoft.com/office/powerpoint/2010/main" val="18674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EBF48-601F-75B8-EA87-74DCBDFAF0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4B1445-97F1-3D0F-1848-42B56F20A6A3}"/>
              </a:ext>
            </a:extLst>
          </p:cNvPr>
          <p:cNvSpPr>
            <a:spLocks noGrp="1"/>
          </p:cNvSpPr>
          <p:nvPr>
            <p:ph type="dt" sz="half" idx="10"/>
          </p:nvPr>
        </p:nvSpPr>
        <p:spPr/>
        <p:txBody>
          <a:bodyPr/>
          <a:lstStyle/>
          <a:p>
            <a:fld id="{135D09A2-972B-45DA-B93E-3C808DF00362}" type="datetimeFigureOut">
              <a:rPr lang="en-US" smtClean="0"/>
              <a:t>5/22/2022</a:t>
            </a:fld>
            <a:endParaRPr lang="en-US"/>
          </a:p>
        </p:txBody>
      </p:sp>
      <p:sp>
        <p:nvSpPr>
          <p:cNvPr id="4" name="Footer Placeholder 3">
            <a:extLst>
              <a:ext uri="{FF2B5EF4-FFF2-40B4-BE49-F238E27FC236}">
                <a16:creationId xmlns:a16="http://schemas.microsoft.com/office/drawing/2014/main" id="{2F080533-9A9C-A220-75E4-21CAC5B239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9B7AC4-3EB8-5181-5832-C68FCFDFAE02}"/>
              </a:ext>
            </a:extLst>
          </p:cNvPr>
          <p:cNvSpPr>
            <a:spLocks noGrp="1"/>
          </p:cNvSpPr>
          <p:nvPr>
            <p:ph type="sldNum" sz="quarter" idx="12"/>
          </p:nvPr>
        </p:nvSpPr>
        <p:spPr/>
        <p:txBody>
          <a:bodyPr/>
          <a:lstStyle/>
          <a:p>
            <a:fld id="{0410754A-1957-45B5-9E36-36A604F3872E}" type="slidenum">
              <a:rPr lang="en-US" smtClean="0"/>
              <a:t>‹#›</a:t>
            </a:fld>
            <a:endParaRPr lang="en-US"/>
          </a:p>
        </p:txBody>
      </p:sp>
    </p:spTree>
    <p:extLst>
      <p:ext uri="{BB962C8B-B14F-4D97-AF65-F5344CB8AC3E}">
        <p14:creationId xmlns:p14="http://schemas.microsoft.com/office/powerpoint/2010/main" val="284411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C662FB-FD0D-2C7A-485F-C44EADDD9567}"/>
              </a:ext>
            </a:extLst>
          </p:cNvPr>
          <p:cNvSpPr>
            <a:spLocks noGrp="1"/>
          </p:cNvSpPr>
          <p:nvPr>
            <p:ph type="dt" sz="half" idx="10"/>
          </p:nvPr>
        </p:nvSpPr>
        <p:spPr/>
        <p:txBody>
          <a:bodyPr/>
          <a:lstStyle/>
          <a:p>
            <a:fld id="{135D09A2-972B-45DA-B93E-3C808DF00362}" type="datetimeFigureOut">
              <a:rPr lang="en-US" smtClean="0"/>
              <a:t>5/22/2022</a:t>
            </a:fld>
            <a:endParaRPr lang="en-US"/>
          </a:p>
        </p:txBody>
      </p:sp>
      <p:sp>
        <p:nvSpPr>
          <p:cNvPr id="3" name="Footer Placeholder 2">
            <a:extLst>
              <a:ext uri="{FF2B5EF4-FFF2-40B4-BE49-F238E27FC236}">
                <a16:creationId xmlns:a16="http://schemas.microsoft.com/office/drawing/2014/main" id="{B5D4177C-CB6C-553C-14C6-8EA5C1735B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54D5FF-EC1D-8536-793D-24DBABE70F0B}"/>
              </a:ext>
            </a:extLst>
          </p:cNvPr>
          <p:cNvSpPr>
            <a:spLocks noGrp="1"/>
          </p:cNvSpPr>
          <p:nvPr>
            <p:ph type="sldNum" sz="quarter" idx="12"/>
          </p:nvPr>
        </p:nvSpPr>
        <p:spPr/>
        <p:txBody>
          <a:bodyPr/>
          <a:lstStyle/>
          <a:p>
            <a:fld id="{0410754A-1957-45B5-9E36-36A604F3872E}" type="slidenum">
              <a:rPr lang="en-US" smtClean="0"/>
              <a:t>‹#›</a:t>
            </a:fld>
            <a:endParaRPr lang="en-US"/>
          </a:p>
        </p:txBody>
      </p:sp>
    </p:spTree>
    <p:extLst>
      <p:ext uri="{BB962C8B-B14F-4D97-AF65-F5344CB8AC3E}">
        <p14:creationId xmlns:p14="http://schemas.microsoft.com/office/powerpoint/2010/main" val="205965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A26A6-2269-4E87-93CF-D967B6FEB3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161F8F-9E87-975E-46A2-5520242F27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FB9A71-CC3C-4871-85A8-893D37D72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BF0402-AA26-1335-B0EB-613312A8B495}"/>
              </a:ext>
            </a:extLst>
          </p:cNvPr>
          <p:cNvSpPr>
            <a:spLocks noGrp="1"/>
          </p:cNvSpPr>
          <p:nvPr>
            <p:ph type="dt" sz="half" idx="10"/>
          </p:nvPr>
        </p:nvSpPr>
        <p:spPr/>
        <p:txBody>
          <a:bodyPr/>
          <a:lstStyle/>
          <a:p>
            <a:fld id="{135D09A2-972B-45DA-B93E-3C808DF00362}" type="datetimeFigureOut">
              <a:rPr lang="en-US" smtClean="0"/>
              <a:t>5/22/2022</a:t>
            </a:fld>
            <a:endParaRPr lang="en-US"/>
          </a:p>
        </p:txBody>
      </p:sp>
      <p:sp>
        <p:nvSpPr>
          <p:cNvPr id="6" name="Footer Placeholder 5">
            <a:extLst>
              <a:ext uri="{FF2B5EF4-FFF2-40B4-BE49-F238E27FC236}">
                <a16:creationId xmlns:a16="http://schemas.microsoft.com/office/drawing/2014/main" id="{51949F7B-1A54-6793-3E3F-92918703C8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9FECD-794D-0387-14BB-9F74A142B724}"/>
              </a:ext>
            </a:extLst>
          </p:cNvPr>
          <p:cNvSpPr>
            <a:spLocks noGrp="1"/>
          </p:cNvSpPr>
          <p:nvPr>
            <p:ph type="sldNum" sz="quarter" idx="12"/>
          </p:nvPr>
        </p:nvSpPr>
        <p:spPr/>
        <p:txBody>
          <a:bodyPr/>
          <a:lstStyle/>
          <a:p>
            <a:fld id="{0410754A-1957-45B5-9E36-36A604F3872E}" type="slidenum">
              <a:rPr lang="en-US" smtClean="0"/>
              <a:t>‹#›</a:t>
            </a:fld>
            <a:endParaRPr lang="en-US"/>
          </a:p>
        </p:txBody>
      </p:sp>
    </p:spTree>
    <p:extLst>
      <p:ext uri="{BB962C8B-B14F-4D97-AF65-F5344CB8AC3E}">
        <p14:creationId xmlns:p14="http://schemas.microsoft.com/office/powerpoint/2010/main" val="166789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B947-414F-29E7-9847-E2844176C3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4CEE93-0CA6-1106-4FEB-ECD0025E39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90548B-4E32-6168-1B7F-87A9BB2C1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6D6B69-9BA7-F55D-B8F6-32867D2616C7}"/>
              </a:ext>
            </a:extLst>
          </p:cNvPr>
          <p:cNvSpPr>
            <a:spLocks noGrp="1"/>
          </p:cNvSpPr>
          <p:nvPr>
            <p:ph type="dt" sz="half" idx="10"/>
          </p:nvPr>
        </p:nvSpPr>
        <p:spPr/>
        <p:txBody>
          <a:bodyPr/>
          <a:lstStyle/>
          <a:p>
            <a:fld id="{135D09A2-972B-45DA-B93E-3C808DF00362}" type="datetimeFigureOut">
              <a:rPr lang="en-US" smtClean="0"/>
              <a:t>5/22/2022</a:t>
            </a:fld>
            <a:endParaRPr lang="en-US"/>
          </a:p>
        </p:txBody>
      </p:sp>
      <p:sp>
        <p:nvSpPr>
          <p:cNvPr id="6" name="Footer Placeholder 5">
            <a:extLst>
              <a:ext uri="{FF2B5EF4-FFF2-40B4-BE49-F238E27FC236}">
                <a16:creationId xmlns:a16="http://schemas.microsoft.com/office/drawing/2014/main" id="{B696EFA3-F195-79A2-B339-1F6EE6C23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8D0B5-8EB1-C371-F7CE-DF0620AD6B05}"/>
              </a:ext>
            </a:extLst>
          </p:cNvPr>
          <p:cNvSpPr>
            <a:spLocks noGrp="1"/>
          </p:cNvSpPr>
          <p:nvPr>
            <p:ph type="sldNum" sz="quarter" idx="12"/>
          </p:nvPr>
        </p:nvSpPr>
        <p:spPr/>
        <p:txBody>
          <a:bodyPr/>
          <a:lstStyle/>
          <a:p>
            <a:fld id="{0410754A-1957-45B5-9E36-36A604F3872E}" type="slidenum">
              <a:rPr lang="en-US" smtClean="0"/>
              <a:t>‹#›</a:t>
            </a:fld>
            <a:endParaRPr lang="en-US"/>
          </a:p>
        </p:txBody>
      </p:sp>
    </p:spTree>
    <p:extLst>
      <p:ext uri="{BB962C8B-B14F-4D97-AF65-F5344CB8AC3E}">
        <p14:creationId xmlns:p14="http://schemas.microsoft.com/office/powerpoint/2010/main" val="287803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BC859-4219-C2F8-0490-FE93D65AC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1B3989-7670-96E6-F3ED-6B3F7C21A0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8D6A8-E0AC-3054-19E6-646F14E5A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D09A2-972B-45DA-B93E-3C808DF00362}" type="datetimeFigureOut">
              <a:rPr lang="en-US" smtClean="0"/>
              <a:t>5/22/2022</a:t>
            </a:fld>
            <a:endParaRPr lang="en-US"/>
          </a:p>
        </p:txBody>
      </p:sp>
      <p:sp>
        <p:nvSpPr>
          <p:cNvPr id="5" name="Footer Placeholder 4">
            <a:extLst>
              <a:ext uri="{FF2B5EF4-FFF2-40B4-BE49-F238E27FC236}">
                <a16:creationId xmlns:a16="http://schemas.microsoft.com/office/drawing/2014/main" id="{6CD6A492-6C80-0213-28C2-CBB4F32224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1598FE-FFB5-976A-156A-9CAEDF9068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0754A-1957-45B5-9E36-36A604F3872E}" type="slidenum">
              <a:rPr lang="en-US" smtClean="0"/>
              <a:t>‹#›</a:t>
            </a:fld>
            <a:endParaRPr lang="en-US"/>
          </a:p>
        </p:txBody>
      </p:sp>
    </p:spTree>
    <p:extLst>
      <p:ext uri="{BB962C8B-B14F-4D97-AF65-F5344CB8AC3E}">
        <p14:creationId xmlns:p14="http://schemas.microsoft.com/office/powerpoint/2010/main" val="4037575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3EF3F4-935E-F631-0081-0293815854DA}"/>
              </a:ext>
            </a:extLst>
          </p:cNvPr>
          <p:cNvSpPr/>
          <p:nvPr/>
        </p:nvSpPr>
        <p:spPr>
          <a:xfrm>
            <a:off x="0" y="-1"/>
            <a:ext cx="12192000" cy="5163128"/>
          </a:xfrm>
          <a:prstGeom prst="rect">
            <a:avLst/>
          </a:prstGeom>
          <a:pattFill prst="pct5">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14E267-7F42-C834-D548-5605CFA1FD6F}"/>
              </a:ext>
            </a:extLst>
          </p:cNvPr>
          <p:cNvSpPr/>
          <p:nvPr/>
        </p:nvSpPr>
        <p:spPr>
          <a:xfrm>
            <a:off x="-1" y="5187707"/>
            <a:ext cx="12192000" cy="16702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ctrTitle"/>
          </p:nvPr>
        </p:nvSpPr>
        <p:spPr>
          <a:xfrm>
            <a:off x="1582479" y="2354951"/>
            <a:ext cx="9027042" cy="2387600"/>
          </a:xfrm>
        </p:spPr>
        <p:txBody>
          <a:bodyPr>
            <a:noAutofit/>
          </a:bodyPr>
          <a:lstStyle/>
          <a:p>
            <a:r>
              <a:rPr lang="en-US" sz="2400" dirty="0">
                <a:latin typeface="Century Gothic" panose="020B0502020202020204" pitchFamily="34" charset="0"/>
              </a:rPr>
              <a:t>Determining optimal scale of water infrastructure considering economical aspects with stochastic evaluation</a:t>
            </a:r>
            <a:br>
              <a:rPr lang="el-GR" sz="3200" dirty="0">
                <a:latin typeface="Century Gothic" panose="020B0502020202020204" pitchFamily="34" charset="0"/>
                <a:ea typeface="+mj-lt"/>
                <a:cs typeface="+mj-lt"/>
              </a:rPr>
            </a:br>
            <a:br>
              <a:rPr lang="el-GR" sz="1200" dirty="0">
                <a:latin typeface="Century Gothic" panose="020B0502020202020204" pitchFamily="34" charset="0"/>
                <a:ea typeface="+mj-lt"/>
                <a:cs typeface="+mj-lt"/>
              </a:rPr>
            </a:br>
            <a:r>
              <a:rPr lang="en-US" sz="1800" i="1" dirty="0">
                <a:latin typeface="Century Gothic" panose="020B0502020202020204" pitchFamily="34" charset="0"/>
                <a:ea typeface="+mj-lt"/>
                <a:cs typeface="+mj-lt"/>
              </a:rPr>
              <a:t>Case study</a:t>
            </a:r>
            <a:r>
              <a:rPr lang="el-GR" sz="1800" i="1" dirty="0">
                <a:latin typeface="Century Gothic" panose="020B0502020202020204" pitchFamily="34" charset="0"/>
                <a:ea typeface="+mj-lt"/>
                <a:cs typeface="+mj-lt"/>
              </a:rPr>
              <a:t>:</a:t>
            </a:r>
            <a:r>
              <a:rPr lang="en-US" sz="1800" i="1" dirty="0">
                <a:latin typeface="Century Gothic" panose="020B0502020202020204" pitchFamily="34" charset="0"/>
                <a:ea typeface="+mj-lt"/>
                <a:cs typeface="+mj-lt"/>
              </a:rPr>
              <a:t> Municipality of Western Mani </a:t>
            </a:r>
            <a:br>
              <a:rPr lang="el-GR" sz="3200" dirty="0">
                <a:latin typeface="Century Gothic" panose="020B0502020202020204" pitchFamily="34" charset="0"/>
                <a:ea typeface="+mj-lt"/>
                <a:cs typeface="+mj-lt"/>
              </a:rPr>
            </a:br>
            <a:endParaRPr lang="el-GR" sz="3200" dirty="0">
              <a:latin typeface="Century Gothic" panose="020B0502020202020204" pitchFamily="34" charset="0"/>
              <a:cs typeface="Calibri Light"/>
            </a:endParaRPr>
          </a:p>
        </p:txBody>
      </p:sp>
      <p:sp>
        <p:nvSpPr>
          <p:cNvPr id="3" name="Υπότιτλος 2"/>
          <p:cNvSpPr>
            <a:spLocks noGrp="1"/>
          </p:cNvSpPr>
          <p:nvPr>
            <p:ph type="subTitle" idx="1"/>
          </p:nvPr>
        </p:nvSpPr>
        <p:spPr>
          <a:xfrm>
            <a:off x="2592977" y="5573066"/>
            <a:ext cx="7006045" cy="1284934"/>
          </a:xfrm>
        </p:spPr>
        <p:txBody>
          <a:bodyPr vert="horz" lIns="91440" tIns="45720" rIns="91440" bIns="45720" rtlCol="0" anchor="t">
            <a:normAutofit fontScale="70000" lnSpcReduction="20000"/>
          </a:bodyPr>
          <a:lstStyle/>
          <a:p>
            <a:pPr>
              <a:lnSpc>
                <a:spcPct val="150000"/>
              </a:lnSpc>
            </a:pPr>
            <a:r>
              <a:rPr lang="en-US" sz="2100" dirty="0">
                <a:effectLst/>
                <a:latin typeface="Century Gothic" panose="020B0502020202020204" pitchFamily="34" charset="0"/>
                <a:ea typeface="Calibri" panose="020F0502020204030204" pitchFamily="34" charset="0"/>
                <a:cs typeface="Arial" panose="020B0604020202020204" pitchFamily="34" charset="0"/>
              </a:rPr>
              <a:t>David Markantonis, Aimilia </a:t>
            </a:r>
            <a:r>
              <a:rPr lang="en-US" sz="2100" dirty="0" err="1">
                <a:effectLst/>
                <a:latin typeface="Century Gothic" panose="020B0502020202020204" pitchFamily="34" charset="0"/>
                <a:ea typeface="Calibri" panose="020F0502020204030204" pitchFamily="34" charset="0"/>
                <a:cs typeface="Arial" panose="020B0604020202020204" pitchFamily="34" charset="0"/>
              </a:rPr>
              <a:t>Siganou</a:t>
            </a:r>
            <a:r>
              <a:rPr lang="en-US" sz="2100" dirty="0">
                <a:effectLst/>
                <a:latin typeface="Century Gothic" panose="020B0502020202020204" pitchFamily="34" charset="0"/>
                <a:ea typeface="Calibri" panose="020F0502020204030204" pitchFamily="34" charset="0"/>
                <a:cs typeface="Arial" panose="020B0604020202020204" pitchFamily="34" charset="0"/>
              </a:rPr>
              <a:t>, Konstantina </a:t>
            </a:r>
            <a:r>
              <a:rPr lang="en-US" sz="2100" dirty="0" err="1">
                <a:effectLst/>
                <a:latin typeface="Century Gothic" panose="020B0502020202020204" pitchFamily="34" charset="0"/>
                <a:ea typeface="Calibri" panose="020F0502020204030204" pitchFamily="34" charset="0"/>
                <a:cs typeface="Arial" panose="020B0604020202020204" pitchFamily="34" charset="0"/>
              </a:rPr>
              <a:t>Moraiti</a:t>
            </a:r>
            <a:r>
              <a:rPr lang="en-US" sz="2100" dirty="0">
                <a:effectLst/>
                <a:latin typeface="Century Gothic" panose="020B0502020202020204" pitchFamily="34" charset="0"/>
                <a:ea typeface="Calibri" panose="020F0502020204030204" pitchFamily="34" charset="0"/>
                <a:cs typeface="Arial" panose="020B0604020202020204" pitchFamily="34" charset="0"/>
              </a:rPr>
              <a:t>, Maria </a:t>
            </a:r>
            <a:r>
              <a:rPr lang="en-US" sz="2100" dirty="0" err="1">
                <a:effectLst/>
                <a:latin typeface="Century Gothic" panose="020B0502020202020204" pitchFamily="34" charset="0"/>
                <a:ea typeface="Calibri" panose="020F0502020204030204" pitchFamily="34" charset="0"/>
                <a:cs typeface="Arial" panose="020B0604020202020204" pitchFamily="34" charset="0"/>
              </a:rPr>
              <a:t>Nikolinakou</a:t>
            </a:r>
            <a:r>
              <a:rPr lang="en-US" sz="2100" dirty="0">
                <a:effectLst/>
                <a:latin typeface="Century Gothic" panose="020B0502020202020204" pitchFamily="34" charset="0"/>
                <a:ea typeface="Calibri" panose="020F0502020204030204" pitchFamily="34" charset="0"/>
                <a:cs typeface="Arial" panose="020B0604020202020204" pitchFamily="34" charset="0"/>
              </a:rPr>
              <a:t>, G.-</a:t>
            </a:r>
            <a:r>
              <a:rPr lang="en-US" sz="2100" dirty="0" err="1">
                <a:effectLst/>
                <a:latin typeface="Century Gothic" panose="020B0502020202020204" pitchFamily="34" charset="0"/>
                <a:ea typeface="Calibri" panose="020F0502020204030204" pitchFamily="34" charset="0"/>
                <a:cs typeface="Arial" panose="020B0604020202020204" pitchFamily="34" charset="0"/>
              </a:rPr>
              <a:t>Fivos</a:t>
            </a:r>
            <a:r>
              <a:rPr lang="en-US" sz="2100" dirty="0">
                <a:effectLst/>
                <a:latin typeface="Century Gothic" panose="020B0502020202020204" pitchFamily="34" charset="0"/>
                <a:ea typeface="Calibri" panose="020F0502020204030204" pitchFamily="34" charset="0"/>
                <a:cs typeface="Arial" panose="020B0604020202020204" pitchFamily="34" charset="0"/>
              </a:rPr>
              <a:t> </a:t>
            </a:r>
            <a:r>
              <a:rPr lang="en-US" sz="2100" dirty="0" err="1">
                <a:effectLst/>
                <a:latin typeface="Century Gothic" panose="020B0502020202020204" pitchFamily="34" charset="0"/>
                <a:ea typeface="Calibri" panose="020F0502020204030204" pitchFamily="34" charset="0"/>
                <a:cs typeface="Arial" panose="020B0604020202020204" pitchFamily="34" charset="0"/>
              </a:rPr>
              <a:t>Sargentis</a:t>
            </a:r>
            <a:r>
              <a:rPr lang="en-US" sz="2100" dirty="0">
                <a:effectLst/>
                <a:latin typeface="Century Gothic" panose="020B0502020202020204" pitchFamily="34" charset="0"/>
                <a:ea typeface="Calibri" panose="020F0502020204030204" pitchFamily="34" charset="0"/>
                <a:cs typeface="Arial" panose="020B0604020202020204" pitchFamily="34" charset="0"/>
              </a:rPr>
              <a:t>, Panagiotis </a:t>
            </a:r>
            <a:r>
              <a:rPr lang="en-US" sz="2100" dirty="0" err="1">
                <a:effectLst/>
                <a:latin typeface="Century Gothic" panose="020B0502020202020204" pitchFamily="34" charset="0"/>
                <a:ea typeface="Calibri" panose="020F0502020204030204" pitchFamily="34" charset="0"/>
                <a:cs typeface="Arial" panose="020B0604020202020204" pitchFamily="34" charset="0"/>
              </a:rPr>
              <a:t>Dimitriadis</a:t>
            </a:r>
            <a:r>
              <a:rPr lang="en-US" sz="2100" dirty="0">
                <a:effectLst/>
                <a:latin typeface="Century Gothic" panose="020B0502020202020204" pitchFamily="34" charset="0"/>
                <a:ea typeface="Calibri" panose="020F0502020204030204" pitchFamily="34" charset="0"/>
                <a:cs typeface="Arial" panose="020B0604020202020204" pitchFamily="34" charset="0"/>
              </a:rPr>
              <a:t>, Michalis </a:t>
            </a:r>
            <a:r>
              <a:rPr lang="en-US" sz="2100" dirty="0" err="1">
                <a:effectLst/>
                <a:latin typeface="Century Gothic" panose="020B0502020202020204" pitchFamily="34" charset="0"/>
                <a:ea typeface="Calibri" panose="020F0502020204030204" pitchFamily="34" charset="0"/>
                <a:cs typeface="Arial" panose="020B0604020202020204" pitchFamily="34" charset="0"/>
              </a:rPr>
              <a:t>Chio</a:t>
            </a:r>
            <a:r>
              <a:rPr lang="en-US" sz="2100" dirty="0" err="1">
                <a:latin typeface="Century Gothic" panose="020B0502020202020204" pitchFamily="34" charset="0"/>
                <a:ea typeface="Calibri" panose="020F0502020204030204" pitchFamily="34" charset="0"/>
                <a:cs typeface="Arial" panose="020B0604020202020204" pitchFamily="34" charset="0"/>
              </a:rPr>
              <a:t>tini</a:t>
            </a:r>
            <a:r>
              <a:rPr lang="en-US" sz="2100" dirty="0" err="1">
                <a:effectLst/>
                <a:latin typeface="Century Gothic" panose="020B0502020202020204" pitchFamily="34" charset="0"/>
                <a:ea typeface="Calibri" panose="020F0502020204030204" pitchFamily="34" charset="0"/>
                <a:cs typeface="Arial" panose="020B0604020202020204" pitchFamily="34" charset="0"/>
              </a:rPr>
              <a:t>s</a:t>
            </a:r>
            <a:r>
              <a:rPr lang="en-US" sz="2100" dirty="0">
                <a:effectLst/>
                <a:latin typeface="Century Gothic" panose="020B0502020202020204" pitchFamily="34" charset="0"/>
                <a:ea typeface="Calibri" panose="020F0502020204030204" pitchFamily="34" charset="0"/>
                <a:cs typeface="Arial" panose="020B0604020202020204" pitchFamily="34" charset="0"/>
              </a:rPr>
              <a:t>, Theano </a:t>
            </a:r>
            <a:r>
              <a:rPr lang="en-US" sz="2100" dirty="0" err="1">
                <a:effectLst/>
                <a:latin typeface="Century Gothic" panose="020B0502020202020204" pitchFamily="34" charset="0"/>
                <a:ea typeface="Calibri" panose="020F0502020204030204" pitchFamily="34" charset="0"/>
                <a:cs typeface="Arial" panose="020B0604020202020204" pitchFamily="34" charset="0"/>
              </a:rPr>
              <a:t>Iliopoulou</a:t>
            </a:r>
            <a:r>
              <a:rPr lang="en-US" sz="2100" dirty="0">
                <a:effectLst/>
                <a:latin typeface="Century Gothic" panose="020B0502020202020204" pitchFamily="34" charset="0"/>
                <a:ea typeface="Calibri" panose="020F0502020204030204" pitchFamily="34" charset="0"/>
                <a:cs typeface="Arial" panose="020B0604020202020204" pitchFamily="34" charset="0"/>
              </a:rPr>
              <a:t>, Nikolaos </a:t>
            </a:r>
            <a:r>
              <a:rPr lang="en-US" sz="2100" dirty="0" err="1">
                <a:effectLst/>
                <a:latin typeface="Century Gothic" panose="020B0502020202020204" pitchFamily="34" charset="0"/>
                <a:ea typeface="Calibri" panose="020F0502020204030204" pitchFamily="34" charset="0"/>
                <a:cs typeface="Arial" panose="020B0604020202020204" pitchFamily="34" charset="0"/>
              </a:rPr>
              <a:t>Mamassis</a:t>
            </a:r>
            <a:r>
              <a:rPr lang="en-US" sz="2100" dirty="0">
                <a:effectLst/>
                <a:latin typeface="Century Gothic" panose="020B0502020202020204" pitchFamily="34" charset="0"/>
                <a:ea typeface="Calibri" panose="020F0502020204030204" pitchFamily="34" charset="0"/>
                <a:cs typeface="Arial" panose="020B0604020202020204" pitchFamily="34" charset="0"/>
              </a:rPr>
              <a:t>, Demetris </a:t>
            </a:r>
            <a:r>
              <a:rPr lang="en-US" sz="2100" dirty="0" err="1">
                <a:effectLst/>
                <a:latin typeface="Century Gothic" panose="020B0502020202020204" pitchFamily="34" charset="0"/>
                <a:ea typeface="Calibri" panose="020F0502020204030204" pitchFamily="34" charset="0"/>
                <a:cs typeface="Arial" panose="020B0604020202020204" pitchFamily="34" charset="0"/>
              </a:rPr>
              <a:t>Koutsoyiannis</a:t>
            </a:r>
            <a:endParaRPr lang="en-US" sz="2100" dirty="0">
              <a:effectLst/>
              <a:latin typeface="Century Gothic" panose="020B0502020202020204" pitchFamily="34" charset="0"/>
              <a:ea typeface="Calibri" panose="020F0502020204030204" pitchFamily="34" charset="0"/>
              <a:cs typeface="Arial" panose="020B0604020202020204" pitchFamily="34" charset="0"/>
            </a:endParaRPr>
          </a:p>
          <a:p>
            <a:pPr>
              <a:lnSpc>
                <a:spcPct val="130000"/>
              </a:lnSpc>
            </a:pPr>
            <a:endParaRPr lang="el-GR" sz="2600" dirty="0">
              <a:latin typeface="Century Gothic" panose="020B0502020202020204" pitchFamily="34" charset="0"/>
              <a:cs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089" y="1425745"/>
            <a:ext cx="847060" cy="8452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8285" y="1366415"/>
            <a:ext cx="2089212" cy="9639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6240" y="1425746"/>
            <a:ext cx="876719" cy="845294"/>
          </a:xfrm>
          <a:prstGeom prst="rect">
            <a:avLst/>
          </a:prstGeom>
        </p:spPr>
      </p:pic>
      <p:sp>
        <p:nvSpPr>
          <p:cNvPr id="7" name="Rectangle 6"/>
          <p:cNvSpPr/>
          <p:nvPr/>
        </p:nvSpPr>
        <p:spPr>
          <a:xfrm>
            <a:off x="8271219" y="1650164"/>
            <a:ext cx="3102176" cy="461665"/>
          </a:xfrm>
          <a:prstGeom prst="rect">
            <a:avLst/>
          </a:prstGeom>
        </p:spPr>
        <p:txBody>
          <a:bodyPr wrap="square">
            <a:spAutoFit/>
          </a:bodyPr>
          <a:lstStyle/>
          <a:p>
            <a:r>
              <a:rPr lang="en-US" sz="1200" dirty="0">
                <a:solidFill>
                  <a:schemeClr val="tx1">
                    <a:lumMod val="65000"/>
                    <a:lumOff val="35000"/>
                  </a:schemeClr>
                </a:solidFill>
                <a:latin typeface="Century Gothic" panose="020B0502020202020204" pitchFamily="34" charset="0"/>
              </a:rPr>
              <a:t>National Technical</a:t>
            </a:r>
            <a:r>
              <a:rPr lang="el-GR" sz="1200" dirty="0">
                <a:solidFill>
                  <a:schemeClr val="tx1">
                    <a:lumMod val="65000"/>
                    <a:lumOff val="35000"/>
                  </a:schemeClr>
                </a:solidFill>
                <a:latin typeface="Century Gothic" panose="020B0502020202020204" pitchFamily="34" charset="0"/>
              </a:rPr>
              <a:t> </a:t>
            </a:r>
            <a:r>
              <a:rPr lang="en-US" sz="1200" dirty="0">
                <a:solidFill>
                  <a:schemeClr val="tx1">
                    <a:lumMod val="65000"/>
                    <a:lumOff val="35000"/>
                  </a:schemeClr>
                </a:solidFill>
                <a:latin typeface="Century Gothic" panose="020B0502020202020204" pitchFamily="34" charset="0"/>
              </a:rPr>
              <a:t>University of Athens</a:t>
            </a:r>
            <a:endParaRPr lang="el-GR" sz="1200" dirty="0">
              <a:solidFill>
                <a:schemeClr val="tx1">
                  <a:lumMod val="65000"/>
                  <a:lumOff val="35000"/>
                </a:schemeClr>
              </a:solidFill>
              <a:latin typeface="Century Gothic" panose="020B0502020202020204" pitchFamily="34" charset="0"/>
            </a:endParaRPr>
          </a:p>
          <a:p>
            <a:r>
              <a:rPr lang="en-US" sz="1200" dirty="0">
                <a:solidFill>
                  <a:schemeClr val="tx1">
                    <a:lumMod val="65000"/>
                    <a:lumOff val="35000"/>
                  </a:schemeClr>
                </a:solidFill>
                <a:latin typeface="Century Gothic" panose="020B0502020202020204" pitchFamily="34" charset="0"/>
              </a:rPr>
              <a:t>School of Civil Engineering</a:t>
            </a:r>
          </a:p>
        </p:txBody>
      </p:sp>
    </p:spTree>
    <p:extLst>
      <p:ext uri="{BB962C8B-B14F-4D97-AF65-F5344CB8AC3E}">
        <p14:creationId xmlns:p14="http://schemas.microsoft.com/office/powerpoint/2010/main" val="328426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657A-1D17-C715-060B-0E8726418412}"/>
              </a:ext>
            </a:extLst>
          </p:cNvPr>
          <p:cNvSpPr>
            <a:spLocks noGrp="1"/>
          </p:cNvSpPr>
          <p:nvPr>
            <p:ph type="title"/>
          </p:nvPr>
        </p:nvSpPr>
        <p:spPr>
          <a:xfrm>
            <a:off x="962025" y="174625"/>
            <a:ext cx="10515600" cy="1325563"/>
          </a:xfrm>
        </p:spPr>
        <p:txBody>
          <a:bodyPr>
            <a:normAutofit/>
          </a:bodyPr>
          <a:lstStyle/>
          <a:p>
            <a:r>
              <a:rPr lang="en-US" sz="2400" dirty="0" err="1">
                <a:latin typeface="Century Gothic" panose="020B0502020202020204" pitchFamily="34" charset="0"/>
              </a:rPr>
              <a:t>Calculaltion</a:t>
            </a:r>
            <a:r>
              <a:rPr lang="el-GR" sz="2400" dirty="0">
                <a:latin typeface="Century Gothic" panose="020B0502020202020204" pitchFamily="34" charset="0"/>
              </a:rPr>
              <a:t> </a:t>
            </a:r>
            <a:r>
              <a:rPr lang="en-US" sz="2400" dirty="0">
                <a:latin typeface="Century Gothic" panose="020B0502020202020204" pitchFamily="34" charset="0"/>
              </a:rPr>
              <a:t>of </a:t>
            </a:r>
            <a:r>
              <a:rPr lang="en-US" sz="2400" dirty="0">
                <a:solidFill>
                  <a:schemeClr val="accent1">
                    <a:lumMod val="60000"/>
                    <a:lumOff val="40000"/>
                  </a:schemeClr>
                </a:solidFill>
                <a:latin typeface="Century Gothic" panose="020B0502020202020204" pitchFamily="34" charset="0"/>
              </a:rPr>
              <a:t>cost</a:t>
            </a:r>
            <a:r>
              <a:rPr lang="en-US" sz="2400" dirty="0">
                <a:latin typeface="Century Gothic" panose="020B0502020202020204" pitchFamily="34" charset="0"/>
              </a:rPr>
              <a:t> with fixed interest rate</a:t>
            </a:r>
          </a:p>
        </p:txBody>
      </p:sp>
      <p:sp>
        <p:nvSpPr>
          <p:cNvPr id="3" name="Content Placeholder 2">
            <a:extLst>
              <a:ext uri="{FF2B5EF4-FFF2-40B4-BE49-F238E27FC236}">
                <a16:creationId xmlns:a16="http://schemas.microsoft.com/office/drawing/2014/main" id="{B3FB2A47-4EF1-B75A-A4B9-1E56CC4C4EE8}"/>
              </a:ext>
            </a:extLst>
          </p:cNvPr>
          <p:cNvSpPr>
            <a:spLocks noGrp="1"/>
          </p:cNvSpPr>
          <p:nvPr>
            <p:ph sz="half" idx="1"/>
          </p:nvPr>
        </p:nvSpPr>
        <p:spPr>
          <a:xfrm>
            <a:off x="1057807" y="1917521"/>
            <a:ext cx="4629150" cy="3281496"/>
          </a:xfrm>
        </p:spPr>
        <p:txBody>
          <a:bodyPr>
            <a:normAutofit/>
          </a:bodyPr>
          <a:lstStyle/>
          <a:p>
            <a:pPr>
              <a:lnSpc>
                <a:spcPct val="114000"/>
              </a:lnSpc>
            </a:pPr>
            <a:r>
              <a:rPr lang="en-US" sz="1400" dirty="0">
                <a:latin typeface="Century Gothic" panose="020B0502020202020204" pitchFamily="34" charset="0"/>
              </a:rPr>
              <a:t>Assumption: 6% capital recovery rate</a:t>
            </a:r>
          </a:p>
          <a:p>
            <a:pPr>
              <a:lnSpc>
                <a:spcPct val="114000"/>
              </a:lnSpc>
            </a:pPr>
            <a:r>
              <a:rPr lang="en-US" sz="1400" dirty="0">
                <a:latin typeface="Century Gothic" panose="020B0502020202020204" pitchFamily="34" charset="0"/>
              </a:rPr>
              <a:t>The cost of water is calculated </a:t>
            </a:r>
            <a:r>
              <a:rPr lang="en-US" sz="1400" dirty="0">
                <a:solidFill>
                  <a:schemeClr val="accent1">
                    <a:lumMod val="75000"/>
                  </a:schemeClr>
                </a:solidFill>
                <a:latin typeface="Century Gothic" panose="020B0502020202020204" pitchFamily="34" charset="0"/>
              </a:rPr>
              <a:t>[14] </a:t>
            </a:r>
            <a:r>
              <a:rPr lang="en-US" sz="1400" dirty="0">
                <a:latin typeface="Century Gothic" panose="020B0502020202020204" pitchFamily="34" charset="0"/>
              </a:rPr>
              <a:t>for the 3 different solutions</a:t>
            </a:r>
            <a:endParaRPr lang="el-GR" sz="1400" dirty="0">
              <a:latin typeface="Century Gothic" panose="020B0502020202020204" pitchFamily="34" charset="0"/>
            </a:endParaRPr>
          </a:p>
          <a:p>
            <a:pPr>
              <a:lnSpc>
                <a:spcPct val="114000"/>
              </a:lnSpc>
            </a:pPr>
            <a:endParaRPr lang="en-US" sz="1400" dirty="0">
              <a:latin typeface="Century Gothic" panose="020B0502020202020204" pitchFamily="34" charset="0"/>
            </a:endParaRPr>
          </a:p>
          <a:p>
            <a:pPr marL="0" indent="0">
              <a:lnSpc>
                <a:spcPct val="114000"/>
              </a:lnSpc>
              <a:buNone/>
            </a:pPr>
            <a:r>
              <a:rPr lang="en-US" sz="1400" dirty="0">
                <a:latin typeface="Century Gothic" panose="020B0502020202020204" pitchFamily="34" charset="0"/>
              </a:rPr>
              <a:t>Observation:</a:t>
            </a:r>
          </a:p>
          <a:p>
            <a:pPr>
              <a:lnSpc>
                <a:spcPct val="114000"/>
              </a:lnSpc>
            </a:pPr>
            <a:r>
              <a:rPr lang="en-US" sz="1400" dirty="0">
                <a:latin typeface="Century Gothic" panose="020B0502020202020204" pitchFamily="34" charset="0"/>
              </a:rPr>
              <a:t>The Water Ponds are clearly the preferred solution in terms of cost</a:t>
            </a:r>
          </a:p>
          <a:p>
            <a:pPr>
              <a:lnSpc>
                <a:spcPct val="114000"/>
              </a:lnSpc>
            </a:pPr>
            <a:r>
              <a:rPr lang="en-US" sz="1400" dirty="0">
                <a:latin typeface="Century Gothic" panose="020B0502020202020204" pitchFamily="34" charset="0"/>
              </a:rPr>
              <a:t>In addition, when considering other factors such as their environmental impact, water ponds remain the preferred solution </a:t>
            </a:r>
            <a:r>
              <a:rPr lang="en-US" sz="1400" dirty="0">
                <a:solidFill>
                  <a:schemeClr val="accent1">
                    <a:lumMod val="75000"/>
                  </a:schemeClr>
                </a:solidFill>
                <a:latin typeface="Century Gothic" panose="020B0502020202020204" pitchFamily="34" charset="0"/>
              </a:rPr>
              <a:t>[15]</a:t>
            </a:r>
            <a:endParaRPr lang="el-GR" sz="1400" dirty="0">
              <a:solidFill>
                <a:schemeClr val="accent1">
                  <a:lumMod val="75000"/>
                </a:schemeClr>
              </a:solidFill>
              <a:latin typeface="Century Gothic" panose="020B0502020202020204" pitchFamily="34" charset="0"/>
            </a:endParaRPr>
          </a:p>
        </p:txBody>
      </p:sp>
      <p:graphicFrame>
        <p:nvGraphicFramePr>
          <p:cNvPr id="5" name="Chart 4">
            <a:extLst>
              <a:ext uri="{FF2B5EF4-FFF2-40B4-BE49-F238E27FC236}">
                <a16:creationId xmlns:a16="http://schemas.microsoft.com/office/drawing/2014/main" id="{3DC1E57F-B647-533C-8118-1CEF7B3D3A45}"/>
              </a:ext>
            </a:extLst>
          </p:cNvPr>
          <p:cNvGraphicFramePr>
            <a:graphicFrameLocks/>
          </p:cNvGraphicFramePr>
          <p:nvPr>
            <p:extLst>
              <p:ext uri="{D42A27DB-BD31-4B8C-83A1-F6EECF244321}">
                <p14:modId xmlns:p14="http://schemas.microsoft.com/office/powerpoint/2010/main" val="1695111840"/>
              </p:ext>
            </p:extLst>
          </p:nvPr>
        </p:nvGraphicFramePr>
        <p:xfrm>
          <a:off x="6096000" y="1919835"/>
          <a:ext cx="3939191" cy="30788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797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1F1B70-ACD6-1AC1-D89B-C7CD932A9583}"/>
              </a:ext>
            </a:extLst>
          </p:cNvPr>
          <p:cNvSpPr/>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719DB-4602-5541-A0C2-27481307A9D9}"/>
              </a:ext>
            </a:extLst>
          </p:cNvPr>
          <p:cNvSpPr>
            <a:spLocks noGrp="1"/>
          </p:cNvSpPr>
          <p:nvPr>
            <p:ph type="title"/>
          </p:nvPr>
        </p:nvSpPr>
        <p:spPr>
          <a:xfrm>
            <a:off x="971550" y="174625"/>
            <a:ext cx="10515600" cy="1325563"/>
          </a:xfrm>
        </p:spPr>
        <p:txBody>
          <a:bodyPr>
            <a:normAutofit/>
          </a:bodyPr>
          <a:lstStyle/>
          <a:p>
            <a:r>
              <a:rPr lang="en-US" sz="2400" dirty="0">
                <a:solidFill>
                  <a:schemeClr val="bg1"/>
                </a:solidFill>
                <a:latin typeface="Century Gothic" panose="020B0502020202020204" pitchFamily="34" charset="0"/>
              </a:rPr>
              <a:t>Stochastic</a:t>
            </a:r>
            <a:r>
              <a:rPr lang="en-US" sz="2400" dirty="0">
                <a:latin typeface="Century Gothic" panose="020B0502020202020204" pitchFamily="34" charset="0"/>
              </a:rPr>
              <a:t> modeling methodology</a:t>
            </a:r>
          </a:p>
        </p:txBody>
      </p:sp>
      <p:sp>
        <p:nvSpPr>
          <p:cNvPr id="3" name="Content Placeholder 2">
            <a:extLst>
              <a:ext uri="{FF2B5EF4-FFF2-40B4-BE49-F238E27FC236}">
                <a16:creationId xmlns:a16="http://schemas.microsoft.com/office/drawing/2014/main" id="{3DC080DC-DD7F-C612-39FC-3F4DC1A1FA50}"/>
              </a:ext>
            </a:extLst>
          </p:cNvPr>
          <p:cNvSpPr>
            <a:spLocks noGrp="1"/>
          </p:cNvSpPr>
          <p:nvPr>
            <p:ph sz="half" idx="1"/>
          </p:nvPr>
        </p:nvSpPr>
        <p:spPr>
          <a:xfrm>
            <a:off x="971550" y="1387475"/>
            <a:ext cx="10889202" cy="4351338"/>
          </a:xfrm>
        </p:spPr>
        <p:txBody>
          <a:bodyPr>
            <a:normAutofit/>
          </a:bodyPr>
          <a:lstStyle/>
          <a:p>
            <a:pPr>
              <a:lnSpc>
                <a:spcPct val="114000"/>
              </a:lnSpc>
            </a:pPr>
            <a:r>
              <a:rPr lang="en-US" sz="1400" dirty="0">
                <a:latin typeface="Century Gothic" panose="020B0502020202020204" pitchFamily="34" charset="0"/>
              </a:rPr>
              <a:t>Data:  Real interest rates </a:t>
            </a:r>
            <a:r>
              <a:rPr lang="en-US" sz="1400" dirty="0">
                <a:solidFill>
                  <a:schemeClr val="accent1">
                    <a:lumMod val="75000"/>
                  </a:schemeClr>
                </a:solidFill>
                <a:latin typeface="Century Gothic" panose="020B0502020202020204" pitchFamily="34" charset="0"/>
              </a:rPr>
              <a:t>[14</a:t>
            </a:r>
            <a:r>
              <a:rPr lang="el-GR" sz="1400" dirty="0">
                <a:solidFill>
                  <a:schemeClr val="accent1">
                    <a:lumMod val="75000"/>
                  </a:schemeClr>
                </a:solidFill>
                <a:latin typeface="Century Gothic" panose="020B0502020202020204" pitchFamily="34" charset="0"/>
              </a:rPr>
              <a:t>]</a:t>
            </a:r>
            <a:r>
              <a:rPr lang="en-US" sz="1400" dirty="0">
                <a:solidFill>
                  <a:schemeClr val="accent1">
                    <a:lumMod val="75000"/>
                  </a:schemeClr>
                </a:solidFill>
                <a:latin typeface="Century Gothic" panose="020B0502020202020204" pitchFamily="34" charset="0"/>
              </a:rPr>
              <a:t> </a:t>
            </a:r>
            <a:r>
              <a:rPr lang="en-US" sz="1400" dirty="0">
                <a:latin typeface="Century Gothic" panose="020B0502020202020204" pitchFamily="34" charset="0"/>
              </a:rPr>
              <a:t>of selected countries</a:t>
            </a:r>
            <a:endParaRPr lang="en-US" sz="1400" dirty="0">
              <a:solidFill>
                <a:schemeClr val="tx1">
                  <a:lumMod val="65000"/>
                  <a:lumOff val="35000"/>
                </a:schemeClr>
              </a:solidFill>
              <a:latin typeface="Century Gothic" panose="020B0502020202020204" pitchFamily="34" charset="0"/>
            </a:endParaRPr>
          </a:p>
          <a:p>
            <a:pPr>
              <a:lnSpc>
                <a:spcPct val="114000"/>
              </a:lnSpc>
            </a:pPr>
            <a:r>
              <a:rPr lang="en-US" sz="1400" dirty="0">
                <a:latin typeface="Century Gothic" panose="020B0502020202020204" pitchFamily="34" charset="0"/>
              </a:rPr>
              <a:t>The AR(1) Markov process is used </a:t>
            </a:r>
            <a:r>
              <a:rPr lang="en-US" sz="1400" dirty="0">
                <a:solidFill>
                  <a:schemeClr val="accent1">
                    <a:lumMod val="75000"/>
                  </a:schemeClr>
                </a:solidFill>
                <a:latin typeface="Century Gothic" panose="020B0502020202020204" pitchFamily="34" charset="0"/>
              </a:rPr>
              <a:t>[15]</a:t>
            </a:r>
            <a:r>
              <a:rPr lang="el-GR" sz="1400" dirty="0">
                <a:latin typeface="Century Gothic" panose="020B0502020202020204" pitchFamily="34" charset="0"/>
              </a:rPr>
              <a:t>.</a:t>
            </a:r>
            <a:endParaRPr lang="en-US" sz="1400" dirty="0">
              <a:latin typeface="Century Gothic" panose="020B0502020202020204" pitchFamily="34" charset="0"/>
            </a:endParaRPr>
          </a:p>
          <a:p>
            <a:pPr>
              <a:lnSpc>
                <a:spcPct val="114000"/>
              </a:lnSpc>
            </a:pPr>
            <a:r>
              <a:rPr lang="en-US" sz="1400" dirty="0">
                <a:latin typeface="Century Gothic" panose="020B0502020202020204" pitchFamily="34" charset="0"/>
              </a:rPr>
              <a:t>Multiple unique timeseries of interest rates are generated (50 years each ).</a:t>
            </a:r>
          </a:p>
          <a:p>
            <a:pPr>
              <a:lnSpc>
                <a:spcPct val="114000"/>
              </a:lnSpc>
            </a:pPr>
            <a:r>
              <a:rPr lang="en-US" sz="1400" dirty="0">
                <a:latin typeface="Century Gothic" panose="020B0502020202020204" pitchFamily="34" charset="0"/>
              </a:rPr>
              <a:t>The cost of water for each individual timeseries is calculated.</a:t>
            </a:r>
          </a:p>
          <a:p>
            <a:pPr>
              <a:lnSpc>
                <a:spcPct val="114000"/>
              </a:lnSpc>
            </a:pPr>
            <a:r>
              <a:rPr lang="en-US" sz="1400" dirty="0">
                <a:latin typeface="Century Gothic" panose="020B0502020202020204" pitchFamily="34" charset="0"/>
              </a:rPr>
              <a:t>The results are presented as a distribution of probability.</a:t>
            </a:r>
          </a:p>
          <a:p>
            <a:endParaRPr lang="en-US" sz="1400" dirty="0">
              <a:latin typeface="Century Gothic" panose="020B0502020202020204" pitchFamily="34" charset="0"/>
            </a:endParaRPr>
          </a:p>
        </p:txBody>
      </p:sp>
    </p:spTree>
    <p:extLst>
      <p:ext uri="{BB962C8B-B14F-4D97-AF65-F5344CB8AC3E}">
        <p14:creationId xmlns:p14="http://schemas.microsoft.com/office/powerpoint/2010/main" val="365714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02B3E4-23F5-2F28-649B-4E4428C89022}"/>
              </a:ext>
            </a:extLst>
          </p:cNvPr>
          <p:cNvSpPr/>
          <p:nvPr/>
        </p:nvSpPr>
        <p:spPr>
          <a:xfrm>
            <a:off x="0" y="0"/>
            <a:ext cx="6095999"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BE3B4-0B96-07D8-AA93-40A634FFA176}"/>
              </a:ext>
            </a:extLst>
          </p:cNvPr>
          <p:cNvSpPr>
            <a:spLocks noGrp="1"/>
          </p:cNvSpPr>
          <p:nvPr>
            <p:ph type="title"/>
          </p:nvPr>
        </p:nvSpPr>
        <p:spPr>
          <a:xfrm>
            <a:off x="577817" y="671695"/>
            <a:ext cx="5143500" cy="1325563"/>
          </a:xfrm>
        </p:spPr>
        <p:txBody>
          <a:bodyPr>
            <a:normAutofit/>
          </a:bodyPr>
          <a:lstStyle/>
          <a:p>
            <a:r>
              <a:rPr lang="en-US" sz="2400" dirty="0">
                <a:latin typeface="Century Gothic" panose="020B0502020202020204" pitchFamily="34" charset="0"/>
              </a:rPr>
              <a:t>Stochastic simulation: 3 different </a:t>
            </a:r>
            <a:r>
              <a:rPr lang="en-US" sz="2400" dirty="0">
                <a:solidFill>
                  <a:schemeClr val="bg1"/>
                </a:solidFill>
                <a:latin typeface="Century Gothic" panose="020B0502020202020204" pitchFamily="34" charset="0"/>
              </a:rPr>
              <a:t>solutions</a:t>
            </a:r>
          </a:p>
        </p:txBody>
      </p:sp>
      <p:sp>
        <p:nvSpPr>
          <p:cNvPr id="3" name="Content Placeholder 2">
            <a:extLst>
              <a:ext uri="{FF2B5EF4-FFF2-40B4-BE49-F238E27FC236}">
                <a16:creationId xmlns:a16="http://schemas.microsoft.com/office/drawing/2014/main" id="{83EC9C7E-6AF6-C2FB-0BFA-16C8907F97B5}"/>
              </a:ext>
            </a:extLst>
          </p:cNvPr>
          <p:cNvSpPr>
            <a:spLocks noGrp="1"/>
          </p:cNvSpPr>
          <p:nvPr>
            <p:ph sz="half" idx="1"/>
          </p:nvPr>
        </p:nvSpPr>
        <p:spPr>
          <a:xfrm>
            <a:off x="577817" y="2317978"/>
            <a:ext cx="4940363" cy="4351338"/>
          </a:xfrm>
        </p:spPr>
        <p:txBody>
          <a:bodyPr>
            <a:normAutofit/>
          </a:bodyPr>
          <a:lstStyle/>
          <a:p>
            <a:pPr>
              <a:lnSpc>
                <a:spcPct val="114000"/>
              </a:lnSpc>
            </a:pPr>
            <a:r>
              <a:rPr lang="en-US" sz="1400" dirty="0">
                <a:latin typeface="Century Gothic" panose="020B0502020202020204" pitchFamily="34" charset="0"/>
              </a:rPr>
              <a:t>The </a:t>
            </a:r>
            <a:r>
              <a:rPr lang="el-GR" sz="1400" dirty="0">
                <a:latin typeface="Century Gothic" panose="020B0502020202020204" pitchFamily="34" charset="0"/>
              </a:rPr>
              <a:t>1</a:t>
            </a:r>
            <a:r>
              <a:rPr lang="en-US" sz="1400" dirty="0" err="1">
                <a:latin typeface="Century Gothic" panose="020B0502020202020204" pitchFamily="34" charset="0"/>
              </a:rPr>
              <a:t>st</a:t>
            </a:r>
            <a:r>
              <a:rPr lang="en-US" sz="1400" dirty="0">
                <a:latin typeface="Century Gothic" panose="020B0502020202020204" pitchFamily="34" charset="0"/>
              </a:rPr>
              <a:t> series of simulations are conducted to determine the </a:t>
            </a:r>
            <a:r>
              <a:rPr lang="en-US" sz="1400" dirty="0">
                <a:solidFill>
                  <a:schemeClr val="bg1"/>
                </a:solidFill>
                <a:latin typeface="Century Gothic" panose="020B0502020202020204" pitchFamily="34" charset="0"/>
              </a:rPr>
              <a:t>cost</a:t>
            </a:r>
            <a:r>
              <a:rPr lang="en-US" sz="1400" dirty="0">
                <a:latin typeface="Century Gothic" panose="020B0502020202020204" pitchFamily="34" charset="0"/>
              </a:rPr>
              <a:t> of water for each of the 3 solutions</a:t>
            </a:r>
            <a:r>
              <a:rPr lang="el-GR" sz="1400" dirty="0">
                <a:latin typeface="Century Gothic" panose="020B0502020202020204" pitchFamily="34" charset="0"/>
              </a:rPr>
              <a:t>.</a:t>
            </a:r>
            <a:endParaRPr lang="en-US" sz="1400" dirty="0">
              <a:latin typeface="Century Gothic" panose="020B0502020202020204" pitchFamily="34" charset="0"/>
            </a:endParaRPr>
          </a:p>
          <a:p>
            <a:pPr>
              <a:lnSpc>
                <a:spcPct val="114000"/>
              </a:lnSpc>
            </a:pPr>
            <a:r>
              <a:rPr lang="en-US" sz="1400" dirty="0">
                <a:solidFill>
                  <a:schemeClr val="bg1"/>
                </a:solidFill>
                <a:latin typeface="Century Gothic" panose="020B0502020202020204" pitchFamily="34" charset="0"/>
              </a:rPr>
              <a:t>Data</a:t>
            </a:r>
            <a:r>
              <a:rPr lang="en-US" sz="1400" dirty="0">
                <a:latin typeface="Century Gothic" panose="020B0502020202020204" pitchFamily="34" charset="0"/>
              </a:rPr>
              <a:t> : Real interest rates of Greece </a:t>
            </a:r>
            <a:r>
              <a:rPr lang="en-US" sz="1400" dirty="0">
                <a:solidFill>
                  <a:schemeClr val="accent1">
                    <a:lumMod val="75000"/>
                  </a:schemeClr>
                </a:solidFill>
                <a:latin typeface="Century Gothic" panose="020B0502020202020204" pitchFamily="34" charset="0"/>
              </a:rPr>
              <a:t>[18]</a:t>
            </a:r>
          </a:p>
          <a:p>
            <a:pPr>
              <a:lnSpc>
                <a:spcPct val="114000"/>
              </a:lnSpc>
            </a:pPr>
            <a:endParaRPr lang="en-US" sz="1400" dirty="0">
              <a:latin typeface="Century Gothic" panose="020B0502020202020204" pitchFamily="34" charset="0"/>
            </a:endParaRPr>
          </a:p>
          <a:p>
            <a:pPr marL="0" indent="0">
              <a:lnSpc>
                <a:spcPct val="114000"/>
              </a:lnSpc>
              <a:buNone/>
            </a:pPr>
            <a:r>
              <a:rPr lang="en-US" sz="1400" dirty="0">
                <a:latin typeface="Century Gothic" panose="020B0502020202020204" pitchFamily="34" charset="0"/>
              </a:rPr>
              <a:t>Observations</a:t>
            </a:r>
          </a:p>
          <a:p>
            <a:pPr>
              <a:lnSpc>
                <a:spcPct val="114000"/>
              </a:lnSpc>
            </a:pPr>
            <a:r>
              <a:rPr lang="en-US" sz="1400" dirty="0">
                <a:latin typeface="Century Gothic" panose="020B0502020202020204" pitchFamily="34" charset="0"/>
              </a:rPr>
              <a:t>The water </a:t>
            </a:r>
            <a:r>
              <a:rPr lang="en-US" sz="1400" dirty="0">
                <a:solidFill>
                  <a:schemeClr val="bg1"/>
                </a:solidFill>
                <a:latin typeface="Century Gothic" panose="020B0502020202020204" pitchFamily="34" charset="0"/>
              </a:rPr>
              <a:t>ponds</a:t>
            </a:r>
            <a:r>
              <a:rPr lang="en-US" sz="1400" dirty="0">
                <a:latin typeface="Century Gothic" panose="020B0502020202020204" pitchFamily="34" charset="0"/>
              </a:rPr>
              <a:t> remain the preferred solution even in the most extreme cases.</a:t>
            </a:r>
          </a:p>
          <a:p>
            <a:pPr>
              <a:lnSpc>
                <a:spcPct val="114000"/>
              </a:lnSpc>
            </a:pPr>
            <a:r>
              <a:rPr lang="en-US" sz="1400" dirty="0">
                <a:latin typeface="Century Gothic" panose="020B0502020202020204" pitchFamily="34" charset="0"/>
              </a:rPr>
              <a:t>The costs of the Dam presents comparatively high variance. This can be explained by the fact that this solution is very capital heavy, therefore is the one most exposed to the variability of the interest rate timeseries.</a:t>
            </a:r>
          </a:p>
        </p:txBody>
      </p:sp>
      <p:graphicFrame>
        <p:nvGraphicFramePr>
          <p:cNvPr id="5" name="Chart 4">
            <a:extLst>
              <a:ext uri="{FF2B5EF4-FFF2-40B4-BE49-F238E27FC236}">
                <a16:creationId xmlns:a16="http://schemas.microsoft.com/office/drawing/2014/main" id="{8131D9F0-5E10-FB6C-F9B2-F9AF87775B3A}"/>
              </a:ext>
            </a:extLst>
          </p:cNvPr>
          <p:cNvGraphicFramePr>
            <a:graphicFrameLocks/>
          </p:cNvGraphicFramePr>
          <p:nvPr>
            <p:extLst>
              <p:ext uri="{D42A27DB-BD31-4B8C-83A1-F6EECF244321}">
                <p14:modId xmlns:p14="http://schemas.microsoft.com/office/powerpoint/2010/main" val="3506868193"/>
              </p:ext>
            </p:extLst>
          </p:nvPr>
        </p:nvGraphicFramePr>
        <p:xfrm>
          <a:off x="7051886" y="2317978"/>
          <a:ext cx="4170197" cy="3791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0811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20046A-6445-645A-2876-CC6040EBFABD}"/>
              </a:ext>
            </a:extLst>
          </p:cNvPr>
          <p:cNvSpPr/>
          <p:nvPr/>
        </p:nvSpPr>
        <p:spPr>
          <a:xfrm>
            <a:off x="0" y="0"/>
            <a:ext cx="6095999"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B0C041-D0FB-EB57-1A1A-A061887DEE27}"/>
              </a:ext>
            </a:extLst>
          </p:cNvPr>
          <p:cNvSpPr>
            <a:spLocks noGrp="1"/>
          </p:cNvSpPr>
          <p:nvPr>
            <p:ph sz="half" idx="1"/>
          </p:nvPr>
        </p:nvSpPr>
        <p:spPr>
          <a:xfrm>
            <a:off x="474072" y="2169614"/>
            <a:ext cx="5181600" cy="4688386"/>
          </a:xfrm>
        </p:spPr>
        <p:txBody>
          <a:bodyPr>
            <a:normAutofit/>
          </a:bodyPr>
          <a:lstStyle/>
          <a:p>
            <a:pPr>
              <a:lnSpc>
                <a:spcPct val="114000"/>
              </a:lnSpc>
            </a:pPr>
            <a:r>
              <a:rPr lang="en-US" sz="1500" dirty="0">
                <a:latin typeface="Century Gothic" panose="020B0502020202020204" pitchFamily="34" charset="0"/>
              </a:rPr>
              <a:t>The </a:t>
            </a:r>
            <a:r>
              <a:rPr lang="en-US" sz="1400" dirty="0">
                <a:latin typeface="Century Gothic" panose="020B0502020202020204" pitchFamily="34" charset="0"/>
              </a:rPr>
              <a:t>2nd series of simulations are conducted to determine the </a:t>
            </a:r>
            <a:r>
              <a:rPr lang="en-US" sz="1400" dirty="0">
                <a:solidFill>
                  <a:schemeClr val="bg1"/>
                </a:solidFill>
                <a:latin typeface="Century Gothic" panose="020B0502020202020204" pitchFamily="34" charset="0"/>
              </a:rPr>
              <a:t>cost</a:t>
            </a:r>
            <a:r>
              <a:rPr lang="en-US" sz="1400" dirty="0">
                <a:latin typeface="Century Gothic" panose="020B0502020202020204" pitchFamily="34" charset="0"/>
              </a:rPr>
              <a:t> of water in the case of the Water ponds. However, the simulations use data from 4 different countries.</a:t>
            </a:r>
          </a:p>
          <a:p>
            <a:pPr>
              <a:lnSpc>
                <a:spcPct val="114000"/>
              </a:lnSpc>
            </a:pPr>
            <a:r>
              <a:rPr lang="en-US" sz="1400" dirty="0">
                <a:solidFill>
                  <a:schemeClr val="bg1"/>
                </a:solidFill>
                <a:latin typeface="Century Gothic" panose="020B0502020202020204" pitchFamily="34" charset="0"/>
              </a:rPr>
              <a:t>Data</a:t>
            </a:r>
            <a:r>
              <a:rPr lang="en-US" sz="1400" dirty="0">
                <a:latin typeface="Century Gothic" panose="020B0502020202020204" pitchFamily="34" charset="0"/>
              </a:rPr>
              <a:t> : 	Real interest rates of United Kingdom [</a:t>
            </a:r>
            <a:r>
              <a:rPr lang="en-US" sz="1400" dirty="0">
                <a:solidFill>
                  <a:schemeClr val="accent1">
                    <a:lumMod val="75000"/>
                  </a:schemeClr>
                </a:solidFill>
                <a:latin typeface="Century Gothic" panose="020B0502020202020204" pitchFamily="34" charset="0"/>
              </a:rPr>
              <a:t>19]</a:t>
            </a:r>
            <a:r>
              <a:rPr lang="en-US" sz="1400" dirty="0">
                <a:latin typeface="Century Gothic" panose="020B0502020202020204" pitchFamily="34" charset="0"/>
              </a:rPr>
              <a:t>,</a:t>
            </a:r>
            <a:r>
              <a:rPr lang="en-US" sz="1400" dirty="0">
                <a:solidFill>
                  <a:schemeClr val="accent1">
                    <a:lumMod val="75000"/>
                  </a:schemeClr>
                </a:solidFill>
                <a:latin typeface="Century Gothic" panose="020B0502020202020204" pitchFamily="34" charset="0"/>
              </a:rPr>
              <a:t> </a:t>
            </a:r>
            <a:r>
              <a:rPr lang="en-US" sz="1400" dirty="0">
                <a:latin typeface="Century Gothic" panose="020B0502020202020204" pitchFamily="34" charset="0"/>
              </a:rPr>
              <a:t>Greece </a:t>
            </a:r>
            <a:r>
              <a:rPr lang="en-US" sz="1400" dirty="0">
                <a:solidFill>
                  <a:schemeClr val="accent1">
                    <a:lumMod val="75000"/>
                  </a:schemeClr>
                </a:solidFill>
                <a:latin typeface="Century Gothic" panose="020B0502020202020204" pitchFamily="34" charset="0"/>
              </a:rPr>
              <a:t>[18]</a:t>
            </a:r>
            <a:r>
              <a:rPr lang="en-US" sz="1400" dirty="0">
                <a:latin typeface="Century Gothic" panose="020B0502020202020204" pitchFamily="34" charset="0"/>
              </a:rPr>
              <a:t>,</a:t>
            </a:r>
            <a:r>
              <a:rPr lang="en-US" sz="1400" dirty="0">
                <a:solidFill>
                  <a:schemeClr val="accent1">
                    <a:lumMod val="75000"/>
                  </a:schemeClr>
                </a:solidFill>
                <a:latin typeface="Century Gothic" panose="020B0502020202020204" pitchFamily="34" charset="0"/>
              </a:rPr>
              <a:t> </a:t>
            </a:r>
            <a:r>
              <a:rPr lang="en-US" sz="1400" dirty="0">
                <a:latin typeface="Century Gothic" panose="020B0502020202020204" pitchFamily="34" charset="0"/>
              </a:rPr>
              <a:t>Thailand </a:t>
            </a:r>
            <a:r>
              <a:rPr lang="en-US" sz="1400" dirty="0">
                <a:solidFill>
                  <a:schemeClr val="accent1">
                    <a:lumMod val="75000"/>
                  </a:schemeClr>
                </a:solidFill>
                <a:latin typeface="Century Gothic" panose="020B0502020202020204" pitchFamily="34" charset="0"/>
              </a:rPr>
              <a:t>[20]</a:t>
            </a:r>
            <a:r>
              <a:rPr lang="en-US" sz="1400" dirty="0">
                <a:latin typeface="Century Gothic" panose="020B0502020202020204" pitchFamily="34" charset="0"/>
              </a:rPr>
              <a:t>, Madagascar </a:t>
            </a:r>
            <a:r>
              <a:rPr lang="en-US" sz="1400" dirty="0">
                <a:solidFill>
                  <a:schemeClr val="accent1">
                    <a:lumMod val="75000"/>
                  </a:schemeClr>
                </a:solidFill>
                <a:latin typeface="Century Gothic" panose="020B0502020202020204" pitchFamily="34" charset="0"/>
              </a:rPr>
              <a:t>[21]</a:t>
            </a:r>
            <a:endParaRPr lang="en-US" sz="1400" dirty="0">
              <a:latin typeface="Century Gothic" panose="020B0502020202020204" pitchFamily="34" charset="0"/>
            </a:endParaRPr>
          </a:p>
          <a:p>
            <a:pPr marL="0" indent="0">
              <a:lnSpc>
                <a:spcPct val="114000"/>
              </a:lnSpc>
              <a:buNone/>
            </a:pPr>
            <a:endParaRPr lang="en-US" sz="1400" dirty="0">
              <a:latin typeface="Century Gothic" panose="020B0502020202020204" pitchFamily="34" charset="0"/>
            </a:endParaRPr>
          </a:p>
          <a:p>
            <a:pPr marL="0" indent="0">
              <a:lnSpc>
                <a:spcPct val="114000"/>
              </a:lnSpc>
              <a:buNone/>
            </a:pPr>
            <a:r>
              <a:rPr lang="en-US" sz="1400" dirty="0">
                <a:latin typeface="Century Gothic" panose="020B0502020202020204" pitchFamily="34" charset="0"/>
              </a:rPr>
              <a:t>Observations</a:t>
            </a:r>
          </a:p>
          <a:p>
            <a:pPr>
              <a:lnSpc>
                <a:spcPct val="114000"/>
              </a:lnSpc>
            </a:pPr>
            <a:r>
              <a:rPr lang="en-US" sz="1400" dirty="0">
                <a:latin typeface="Century Gothic" panose="020B0502020202020204" pitchFamily="34" charset="0"/>
              </a:rPr>
              <a:t>The results differ from country to country.</a:t>
            </a:r>
          </a:p>
          <a:p>
            <a:pPr>
              <a:lnSpc>
                <a:spcPct val="114000"/>
              </a:lnSpc>
            </a:pPr>
            <a:r>
              <a:rPr lang="en-US" sz="1400" dirty="0">
                <a:latin typeface="Century Gothic" panose="020B0502020202020204" pitchFamily="34" charset="0"/>
              </a:rPr>
              <a:t>Madagascar in particular stands as an outlier. When conducting such simulations, It is appropriate to use data from countries in similar stages of economic development.</a:t>
            </a:r>
          </a:p>
        </p:txBody>
      </p:sp>
      <p:graphicFrame>
        <p:nvGraphicFramePr>
          <p:cNvPr id="5" name="Chart 4">
            <a:extLst>
              <a:ext uri="{FF2B5EF4-FFF2-40B4-BE49-F238E27FC236}">
                <a16:creationId xmlns:a16="http://schemas.microsoft.com/office/drawing/2014/main" id="{CA8CD938-5DE9-529E-1E7F-8EF309B2EBEF}"/>
              </a:ext>
            </a:extLst>
          </p:cNvPr>
          <p:cNvGraphicFramePr>
            <a:graphicFrameLocks/>
          </p:cNvGraphicFramePr>
          <p:nvPr>
            <p:extLst>
              <p:ext uri="{D42A27DB-BD31-4B8C-83A1-F6EECF244321}">
                <p14:modId xmlns:p14="http://schemas.microsoft.com/office/powerpoint/2010/main" val="2619559705"/>
              </p:ext>
            </p:extLst>
          </p:nvPr>
        </p:nvGraphicFramePr>
        <p:xfrm>
          <a:off x="7075929" y="2170794"/>
          <a:ext cx="4236505" cy="3908969"/>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DB28E198-FE93-1147-14E8-F729D63B3ED4}"/>
              </a:ext>
            </a:extLst>
          </p:cNvPr>
          <p:cNvSpPr txBox="1">
            <a:spLocks/>
          </p:cNvSpPr>
          <p:nvPr/>
        </p:nvSpPr>
        <p:spPr>
          <a:xfrm>
            <a:off x="483870" y="595649"/>
            <a:ext cx="57182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Century Gothic" panose="020B0502020202020204" pitchFamily="34" charset="0"/>
              </a:rPr>
              <a:t>Stochastic simulation: 4 different </a:t>
            </a:r>
            <a:r>
              <a:rPr lang="en-US" sz="2400" dirty="0">
                <a:solidFill>
                  <a:schemeClr val="bg1"/>
                </a:solidFill>
                <a:latin typeface="Century Gothic" panose="020B0502020202020204" pitchFamily="34" charset="0"/>
              </a:rPr>
              <a:t>countries</a:t>
            </a:r>
          </a:p>
        </p:txBody>
      </p:sp>
    </p:spTree>
    <p:extLst>
      <p:ext uri="{BB962C8B-B14F-4D97-AF65-F5344CB8AC3E}">
        <p14:creationId xmlns:p14="http://schemas.microsoft.com/office/powerpoint/2010/main" val="336466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0960" y="1180684"/>
            <a:ext cx="10780438" cy="5402221"/>
          </a:xfrm>
        </p:spPr>
        <p:txBody>
          <a:bodyPr>
            <a:noAutofit/>
          </a:bodyPr>
          <a:lstStyle/>
          <a:p>
            <a:pPr>
              <a:lnSpc>
                <a:spcPct val="114000"/>
              </a:lnSpc>
              <a:spcBef>
                <a:spcPts val="120"/>
              </a:spcBef>
              <a:spcAft>
                <a:spcPts val="120"/>
              </a:spcAft>
              <a:buFont typeface="+mj-lt"/>
              <a:buAutoNum type="arabicPeriod"/>
            </a:pPr>
            <a:r>
              <a:rPr lang="en-US" sz="1000" dirty="0" err="1">
                <a:latin typeface="Century Gothic" panose="020B0502020202020204" pitchFamily="34" charset="0"/>
              </a:rPr>
              <a:t>Nikolinakou</a:t>
            </a:r>
            <a:r>
              <a:rPr lang="en-US" sz="1000" dirty="0">
                <a:latin typeface="Century Gothic" panose="020B0502020202020204" pitchFamily="34" charset="0"/>
              </a:rPr>
              <a:t> M., </a:t>
            </a:r>
            <a:r>
              <a:rPr lang="en-US" sz="1000" dirty="0" err="1">
                <a:latin typeface="Century Gothic" panose="020B0502020202020204" pitchFamily="34" charset="0"/>
              </a:rPr>
              <a:t>Moraiti</a:t>
            </a:r>
            <a:r>
              <a:rPr lang="en-US" sz="1000" dirty="0">
                <a:latin typeface="Century Gothic" panose="020B0502020202020204" pitchFamily="34" charset="0"/>
              </a:rPr>
              <a:t> K., </a:t>
            </a:r>
            <a:r>
              <a:rPr lang="en-US" sz="1000" dirty="0" err="1">
                <a:latin typeface="Century Gothic" panose="020B0502020202020204" pitchFamily="34" charset="0"/>
              </a:rPr>
              <a:t>Siganou</a:t>
            </a:r>
            <a:r>
              <a:rPr lang="en-US" sz="1000" dirty="0">
                <a:latin typeface="Century Gothic" panose="020B0502020202020204" pitchFamily="34" charset="0"/>
              </a:rPr>
              <a:t> A. ,Markantonis D., </a:t>
            </a:r>
            <a:r>
              <a:rPr lang="en-US" sz="1000" dirty="0" err="1">
                <a:latin typeface="Century Gothic" panose="020B0502020202020204" pitchFamily="34" charset="0"/>
              </a:rPr>
              <a:t>Sargentis</a:t>
            </a:r>
            <a:r>
              <a:rPr lang="en-US" sz="1000" dirty="0">
                <a:latin typeface="Century Gothic" panose="020B0502020202020204" pitchFamily="34" charset="0"/>
              </a:rPr>
              <a:t> G.-F. , </a:t>
            </a:r>
            <a:r>
              <a:rPr lang="en-US" sz="1000" dirty="0" err="1">
                <a:latin typeface="Century Gothic" panose="020B0502020202020204" pitchFamily="34" charset="0"/>
              </a:rPr>
              <a:t>Iliopoulou</a:t>
            </a:r>
            <a:r>
              <a:rPr lang="en-US" sz="1000" dirty="0">
                <a:latin typeface="Century Gothic" panose="020B0502020202020204" pitchFamily="34" charset="0"/>
              </a:rPr>
              <a:t> T., </a:t>
            </a:r>
            <a:r>
              <a:rPr lang="en-US" sz="1000" dirty="0" err="1">
                <a:latin typeface="Century Gothic" panose="020B0502020202020204" pitchFamily="34" charset="0"/>
              </a:rPr>
              <a:t>Dimitriadis</a:t>
            </a:r>
            <a:r>
              <a:rPr lang="en-US" sz="1000" dirty="0">
                <a:latin typeface="Century Gothic" panose="020B0502020202020204" pitchFamily="34" charset="0"/>
              </a:rPr>
              <a:t> P., </a:t>
            </a:r>
            <a:r>
              <a:rPr lang="en-US" sz="1000" dirty="0" err="1">
                <a:latin typeface="Century Gothic" panose="020B0502020202020204" pitchFamily="34" charset="0"/>
              </a:rPr>
              <a:t>Meletopoulos</a:t>
            </a:r>
            <a:r>
              <a:rPr lang="en-US" sz="1000" dirty="0">
                <a:latin typeface="Century Gothic" panose="020B0502020202020204" pitchFamily="34" charset="0"/>
              </a:rPr>
              <a:t> I.-T., </a:t>
            </a:r>
            <a:r>
              <a:rPr lang="en-US" sz="1000" dirty="0" err="1">
                <a:latin typeface="Century Gothic" panose="020B0502020202020204" pitchFamily="34" charset="0"/>
              </a:rPr>
              <a:t>Mamassis</a:t>
            </a:r>
            <a:r>
              <a:rPr lang="en-US" sz="1000" dirty="0">
                <a:latin typeface="Century Gothic" panose="020B0502020202020204" pitchFamily="34" charset="0"/>
              </a:rPr>
              <a:t> N. and </a:t>
            </a:r>
            <a:r>
              <a:rPr lang="en-US" sz="1000" dirty="0" err="1">
                <a:latin typeface="Century Gothic" panose="020B0502020202020204" pitchFamily="34" charset="0"/>
              </a:rPr>
              <a:t>Koutsoyiannis</a:t>
            </a:r>
            <a:r>
              <a:rPr lang="en-US" sz="1000" dirty="0">
                <a:latin typeface="Century Gothic" panose="020B0502020202020204" pitchFamily="34" charset="0"/>
              </a:rPr>
              <a:t> D. ,Investigating the water supply potential of traditional rainwater harvesting techniques used – A case study for the Municipality of Western Mani </a:t>
            </a:r>
          </a:p>
          <a:p>
            <a:pPr>
              <a:lnSpc>
                <a:spcPct val="114000"/>
              </a:lnSpc>
              <a:spcBef>
                <a:spcPts val="120"/>
              </a:spcBef>
              <a:spcAft>
                <a:spcPts val="120"/>
              </a:spcAft>
              <a:buFont typeface="+mj-lt"/>
              <a:buAutoNum type="arabicPeriod"/>
            </a:pPr>
            <a:r>
              <a:rPr lang="en-US" sz="1000" dirty="0" err="1">
                <a:latin typeface="Century Gothic" panose="020B0502020202020204" pitchFamily="34" charset="0"/>
              </a:rPr>
              <a:t>Sargentis</a:t>
            </a:r>
            <a:r>
              <a:rPr lang="en-US" sz="1000" dirty="0">
                <a:latin typeface="Century Gothic" panose="020B0502020202020204" pitchFamily="34" charset="0"/>
              </a:rPr>
              <a:t>, G.-F.; </a:t>
            </a:r>
            <a:r>
              <a:rPr lang="en-US" sz="1000" dirty="0" err="1">
                <a:latin typeface="Century Gothic" panose="020B0502020202020204" pitchFamily="34" charset="0"/>
              </a:rPr>
              <a:t>Defteraios</a:t>
            </a:r>
            <a:r>
              <a:rPr lang="en-US" sz="1000" dirty="0">
                <a:latin typeface="Century Gothic" panose="020B0502020202020204" pitchFamily="34" charset="0"/>
              </a:rPr>
              <a:t>, P.; </a:t>
            </a:r>
            <a:r>
              <a:rPr lang="en-US" sz="1000" dirty="0" err="1">
                <a:latin typeface="Century Gothic" panose="020B0502020202020204" pitchFamily="34" charset="0"/>
              </a:rPr>
              <a:t>Lagaros</a:t>
            </a:r>
            <a:r>
              <a:rPr lang="en-US" sz="1000" dirty="0">
                <a:latin typeface="Century Gothic" panose="020B0502020202020204" pitchFamily="34" charset="0"/>
              </a:rPr>
              <a:t>, N.D.; </a:t>
            </a:r>
            <a:r>
              <a:rPr lang="en-US" sz="1000" dirty="0" err="1">
                <a:latin typeface="Century Gothic" panose="020B0502020202020204" pitchFamily="34" charset="0"/>
              </a:rPr>
              <a:t>Mamassis</a:t>
            </a:r>
            <a:r>
              <a:rPr lang="en-US" sz="1000" dirty="0">
                <a:latin typeface="Century Gothic" panose="020B0502020202020204" pitchFamily="34" charset="0"/>
              </a:rPr>
              <a:t>, N. Values and Costs in History: A Case Study on Estimating the Cost of </a:t>
            </a:r>
            <a:r>
              <a:rPr lang="en-US" sz="1000" dirty="0" err="1">
                <a:latin typeface="Century Gothic" panose="020B0502020202020204" pitchFamily="34" charset="0"/>
              </a:rPr>
              <a:t>Hadrianic</a:t>
            </a:r>
            <a:r>
              <a:rPr lang="en-US" sz="1000" dirty="0">
                <a:latin typeface="Century Gothic" panose="020B0502020202020204" pitchFamily="34" charset="0"/>
              </a:rPr>
              <a:t> Aqueduct’s Construction. World 2022, 3, 260-286. https://doi.org/10.3390/world3020014</a:t>
            </a:r>
          </a:p>
          <a:p>
            <a:pPr>
              <a:lnSpc>
                <a:spcPct val="114000"/>
              </a:lnSpc>
              <a:spcBef>
                <a:spcPts val="120"/>
              </a:spcBef>
              <a:spcAft>
                <a:spcPts val="120"/>
              </a:spcAft>
              <a:buFont typeface="+mj-lt"/>
              <a:buAutoNum type="arabicPeriod"/>
            </a:pPr>
            <a:r>
              <a:rPr lang="en-US" sz="1000" dirty="0" err="1">
                <a:latin typeface="Century Gothic" panose="020B0502020202020204" pitchFamily="34" charset="0"/>
              </a:rPr>
              <a:t>Sargentis</a:t>
            </a:r>
            <a:r>
              <a:rPr lang="en-US" sz="1000" dirty="0">
                <a:latin typeface="Century Gothic" panose="020B0502020202020204" pitchFamily="34" charset="0"/>
              </a:rPr>
              <a:t>, G.-F.; </a:t>
            </a:r>
            <a:r>
              <a:rPr lang="en-US" sz="1000" dirty="0" err="1">
                <a:latin typeface="Century Gothic" panose="020B0502020202020204" pitchFamily="34" charset="0"/>
              </a:rPr>
              <a:t>Siamparina</a:t>
            </a:r>
            <a:r>
              <a:rPr lang="en-US" sz="1000" dirty="0">
                <a:latin typeface="Century Gothic" panose="020B0502020202020204" pitchFamily="34" charset="0"/>
              </a:rPr>
              <a:t>, P.; </a:t>
            </a:r>
            <a:r>
              <a:rPr lang="en-US" sz="1000" dirty="0" err="1">
                <a:latin typeface="Century Gothic" panose="020B0502020202020204" pitchFamily="34" charset="0"/>
              </a:rPr>
              <a:t>Sakki</a:t>
            </a:r>
            <a:r>
              <a:rPr lang="en-US" sz="1000" dirty="0">
                <a:latin typeface="Century Gothic" panose="020B0502020202020204" pitchFamily="34" charset="0"/>
              </a:rPr>
              <a:t>, G.-K.; </a:t>
            </a:r>
            <a:r>
              <a:rPr lang="en-US" sz="1000" dirty="0" err="1">
                <a:latin typeface="Century Gothic" panose="020B0502020202020204" pitchFamily="34" charset="0"/>
              </a:rPr>
              <a:t>Efstratiadis</a:t>
            </a:r>
            <a:r>
              <a:rPr lang="en-US" sz="1000" dirty="0">
                <a:latin typeface="Century Gothic" panose="020B0502020202020204" pitchFamily="34" charset="0"/>
              </a:rPr>
              <a:t>, A.;</a:t>
            </a:r>
            <a:r>
              <a:rPr lang="en-US" sz="1000" dirty="0" err="1">
                <a:latin typeface="Century Gothic" panose="020B0502020202020204" pitchFamily="34" charset="0"/>
              </a:rPr>
              <a:t>Chiotinis</a:t>
            </a:r>
            <a:r>
              <a:rPr lang="en-US" sz="1000" dirty="0">
                <a:latin typeface="Century Gothic" panose="020B0502020202020204" pitchFamily="34" charset="0"/>
              </a:rPr>
              <a:t>, M.; </a:t>
            </a:r>
            <a:r>
              <a:rPr lang="en-US" sz="1000" dirty="0" err="1">
                <a:latin typeface="Century Gothic" panose="020B0502020202020204" pitchFamily="34" charset="0"/>
              </a:rPr>
              <a:t>Koutsoyiannis</a:t>
            </a:r>
            <a:r>
              <a:rPr lang="en-US" sz="1000" dirty="0">
                <a:latin typeface="Century Gothic" panose="020B0502020202020204" pitchFamily="34" charset="0"/>
              </a:rPr>
              <a:t>, D. Agricultural Land or Photovoltaic Parks? The Water–Energy–Food Nexus and Land Development Perspectives in the Thessaly Plain, Greece. Sustainability 2021, 13, 8935. https://doi.org/10.3390/su13168935</a:t>
            </a:r>
          </a:p>
          <a:p>
            <a:pPr>
              <a:lnSpc>
                <a:spcPct val="114000"/>
              </a:lnSpc>
              <a:spcBef>
                <a:spcPts val="120"/>
              </a:spcBef>
              <a:spcAft>
                <a:spcPts val="120"/>
              </a:spcAft>
              <a:buFont typeface="+mj-lt"/>
              <a:buAutoNum type="arabicPeriod"/>
            </a:pPr>
            <a:r>
              <a:rPr lang="en-US" sz="1000" dirty="0" err="1">
                <a:latin typeface="Century Gothic" panose="020B0502020202020204" pitchFamily="34" charset="0"/>
              </a:rPr>
              <a:t>Sargentis</a:t>
            </a:r>
            <a:r>
              <a:rPr lang="en-US" sz="1000" dirty="0">
                <a:latin typeface="Century Gothic" panose="020B0502020202020204" pitchFamily="34" charset="0"/>
              </a:rPr>
              <a:t>, G.-F.; </a:t>
            </a:r>
            <a:r>
              <a:rPr lang="en-US" sz="1000" dirty="0" err="1">
                <a:latin typeface="Century Gothic" panose="020B0502020202020204" pitchFamily="34" charset="0"/>
              </a:rPr>
              <a:t>Dimitriadis</a:t>
            </a:r>
            <a:r>
              <a:rPr lang="en-US" sz="1000" dirty="0">
                <a:latin typeface="Century Gothic" panose="020B0502020202020204" pitchFamily="34" charset="0"/>
              </a:rPr>
              <a:t>, P.; Ioannidis, R.; </a:t>
            </a:r>
            <a:r>
              <a:rPr lang="en-US" sz="1000" dirty="0" err="1">
                <a:latin typeface="Century Gothic" panose="020B0502020202020204" pitchFamily="34" charset="0"/>
              </a:rPr>
              <a:t>Iliopoulou</a:t>
            </a:r>
            <a:r>
              <a:rPr lang="en-US" sz="1000" dirty="0">
                <a:latin typeface="Century Gothic" panose="020B0502020202020204" pitchFamily="34" charset="0"/>
              </a:rPr>
              <a:t>, T.; </a:t>
            </a:r>
            <a:r>
              <a:rPr lang="en-US" sz="1000" dirty="0" err="1">
                <a:latin typeface="Century Gothic" panose="020B0502020202020204" pitchFamily="34" charset="0"/>
              </a:rPr>
              <a:t>Frangedaki</a:t>
            </a:r>
            <a:r>
              <a:rPr lang="en-US" sz="1000" dirty="0">
                <a:latin typeface="Century Gothic" panose="020B0502020202020204" pitchFamily="34" charset="0"/>
              </a:rPr>
              <a:t>, E.; </a:t>
            </a:r>
            <a:r>
              <a:rPr lang="en-US" sz="1000" dirty="0" err="1">
                <a:latin typeface="Century Gothic" panose="020B0502020202020204" pitchFamily="34" charset="0"/>
              </a:rPr>
              <a:t>Koutsoyiannis</a:t>
            </a:r>
            <a:r>
              <a:rPr lang="en-US" sz="1000" dirty="0">
                <a:latin typeface="Century Gothic" panose="020B0502020202020204" pitchFamily="34" charset="0"/>
              </a:rPr>
              <a:t>, D. Optimal utilization of water resources for local communities in mainland Greece (case study of </a:t>
            </a:r>
            <a:r>
              <a:rPr lang="en-US" sz="1000" dirty="0" err="1">
                <a:latin typeface="Century Gothic" panose="020B0502020202020204" pitchFamily="34" charset="0"/>
              </a:rPr>
              <a:t>Karyes</a:t>
            </a:r>
            <a:r>
              <a:rPr lang="en-US" sz="1000" dirty="0">
                <a:latin typeface="Century Gothic" panose="020B0502020202020204" pitchFamily="34" charset="0"/>
              </a:rPr>
              <a:t>, Peloponnese), Procedia Manufacturing, Volume 44, 2020, Pages 253-260, ISSN 2351-9789, https://doi.org/10.1016/j.promfg.2020.02.229.</a:t>
            </a:r>
          </a:p>
          <a:p>
            <a:pPr>
              <a:lnSpc>
                <a:spcPct val="114000"/>
              </a:lnSpc>
              <a:spcBef>
                <a:spcPts val="120"/>
              </a:spcBef>
              <a:spcAft>
                <a:spcPts val="120"/>
              </a:spcAft>
              <a:buFont typeface="+mj-lt"/>
              <a:buAutoNum type="arabicPeriod"/>
            </a:pPr>
            <a:r>
              <a:rPr lang="en-US" sz="1000" dirty="0" err="1">
                <a:latin typeface="Century Gothic" panose="020B0502020202020204" pitchFamily="34" charset="0"/>
              </a:rPr>
              <a:t>Sargentis</a:t>
            </a:r>
            <a:r>
              <a:rPr lang="en-US" sz="1000" dirty="0">
                <a:latin typeface="Century Gothic" panose="020B0502020202020204" pitchFamily="34" charset="0"/>
              </a:rPr>
              <a:t>, G.-F.; </a:t>
            </a:r>
            <a:r>
              <a:rPr lang="en-US" sz="1000" dirty="0" err="1">
                <a:latin typeface="Century Gothic" panose="020B0502020202020204" pitchFamily="34" charset="0"/>
              </a:rPr>
              <a:t>Iliopoulou</a:t>
            </a:r>
            <a:r>
              <a:rPr lang="en-US" sz="1000" dirty="0">
                <a:latin typeface="Century Gothic" panose="020B0502020202020204" pitchFamily="34" charset="0"/>
              </a:rPr>
              <a:t>, T.; </a:t>
            </a:r>
            <a:r>
              <a:rPr lang="en-US" sz="1000" dirty="0" err="1">
                <a:latin typeface="Century Gothic" panose="020B0502020202020204" pitchFamily="34" charset="0"/>
              </a:rPr>
              <a:t>Dimitriadis</a:t>
            </a:r>
            <a:r>
              <a:rPr lang="en-US" sz="1000" dirty="0">
                <a:latin typeface="Century Gothic" panose="020B0502020202020204" pitchFamily="34" charset="0"/>
              </a:rPr>
              <a:t>, P.; </a:t>
            </a:r>
            <a:r>
              <a:rPr lang="en-US" sz="1000" dirty="0" err="1">
                <a:latin typeface="Century Gothic" panose="020B0502020202020204" pitchFamily="34" charset="0"/>
              </a:rPr>
              <a:t>Mamassis</a:t>
            </a:r>
            <a:r>
              <a:rPr lang="en-US" sz="1000" dirty="0">
                <a:latin typeface="Century Gothic" panose="020B0502020202020204" pitchFamily="34" charset="0"/>
              </a:rPr>
              <a:t>, N.; </a:t>
            </a:r>
            <a:r>
              <a:rPr lang="en-US" sz="1000" dirty="0" err="1">
                <a:latin typeface="Century Gothic" panose="020B0502020202020204" pitchFamily="34" charset="0"/>
              </a:rPr>
              <a:t>Koutsoyiannis</a:t>
            </a:r>
            <a:r>
              <a:rPr lang="en-US" sz="1000" dirty="0">
                <a:latin typeface="Century Gothic" panose="020B0502020202020204" pitchFamily="34" charset="0"/>
              </a:rPr>
              <a:t>, D. Stratification: An Entropic View of Society’s Structure. World 2021, 2, 153-174. https://doi.org/10.3390/world2020011</a:t>
            </a:r>
          </a:p>
          <a:p>
            <a:pPr>
              <a:lnSpc>
                <a:spcPct val="114000"/>
              </a:lnSpc>
              <a:spcBef>
                <a:spcPts val="120"/>
              </a:spcBef>
              <a:spcAft>
                <a:spcPts val="120"/>
              </a:spcAft>
              <a:buFont typeface="+mj-lt"/>
              <a:buAutoNum type="arabicPeriod"/>
            </a:pPr>
            <a:r>
              <a:rPr lang="en-US" sz="1000" dirty="0">
                <a:latin typeface="Century Gothic" panose="020B0502020202020204" pitchFamily="34" charset="0"/>
              </a:rPr>
              <a:t>Hellenic Statistical Authority, Demographic characteristics / 2011, https://www.statistics.gr/el/2011-census-pop-hous</a:t>
            </a:r>
            <a:r>
              <a:rPr lang="el-GR" sz="1000" dirty="0">
                <a:latin typeface="Century Gothic" panose="020B0502020202020204" pitchFamily="34" charset="0"/>
              </a:rPr>
              <a:t> </a:t>
            </a:r>
            <a:r>
              <a:rPr lang="fr-FR" sz="1000" dirty="0">
                <a:latin typeface="Century Gothic" panose="020B0502020202020204" pitchFamily="34" charset="0"/>
              </a:rPr>
              <a:t>(</a:t>
            </a:r>
            <a:r>
              <a:rPr lang="fr-FR" sz="1000" dirty="0" err="1">
                <a:latin typeface="Century Gothic" panose="020B0502020202020204" pitchFamily="34" charset="0"/>
              </a:rPr>
              <a:t>accessed</a:t>
            </a:r>
            <a:r>
              <a:rPr lang="fr-FR" sz="1000" dirty="0">
                <a:latin typeface="Century Gothic" panose="020B0502020202020204" pitchFamily="34" charset="0"/>
              </a:rPr>
              <a:t> on </a:t>
            </a:r>
            <a:r>
              <a:rPr lang="el-GR" sz="1000" dirty="0">
                <a:latin typeface="Century Gothic" panose="020B0502020202020204" pitchFamily="34" charset="0"/>
              </a:rPr>
              <a:t>02</a:t>
            </a:r>
            <a:r>
              <a:rPr lang="fr-FR" sz="1000" dirty="0">
                <a:latin typeface="Century Gothic" panose="020B0502020202020204" pitchFamily="34" charset="0"/>
              </a:rPr>
              <a:t> May 2022)</a:t>
            </a:r>
            <a:endParaRPr lang="en-US" sz="1000" dirty="0">
              <a:latin typeface="Century Gothic" panose="020B0502020202020204" pitchFamily="34" charset="0"/>
            </a:endParaRPr>
          </a:p>
          <a:p>
            <a:pPr>
              <a:lnSpc>
                <a:spcPct val="114000"/>
              </a:lnSpc>
              <a:spcBef>
                <a:spcPts val="120"/>
              </a:spcBef>
              <a:spcAft>
                <a:spcPts val="120"/>
              </a:spcAft>
              <a:buFont typeface="+mj-lt"/>
              <a:buAutoNum type="arabicPeriod"/>
            </a:pPr>
            <a:r>
              <a:rPr lang="en-US" sz="1000" dirty="0">
                <a:latin typeface="Century Gothic" panose="020B0502020202020204" pitchFamily="34" charset="0"/>
              </a:rPr>
              <a:t>Cyclades: Desalination plants are coming to Mykonos, </a:t>
            </a:r>
            <a:r>
              <a:rPr lang="en-US" sz="1000">
                <a:latin typeface="Century Gothic" panose="020B0502020202020204" pitchFamily="34" charset="0"/>
              </a:rPr>
              <a:t>Paros, Available </a:t>
            </a:r>
            <a:r>
              <a:rPr lang="en-US" sz="1000" dirty="0">
                <a:latin typeface="Century Gothic" panose="020B0502020202020204" pitchFamily="34" charset="0"/>
              </a:rPr>
              <a:t>online: https://www.naxospress.gr/arthro/tehnologia/kyklades-erhontai-monades-afalatosis-se-mykono-paro</a:t>
            </a:r>
            <a:r>
              <a:rPr lang="el-GR" sz="1000" dirty="0">
                <a:latin typeface="Century Gothic" panose="020B0502020202020204" pitchFamily="34" charset="0"/>
              </a:rPr>
              <a:t> </a:t>
            </a:r>
            <a:r>
              <a:rPr lang="fr-FR" sz="1000" dirty="0">
                <a:latin typeface="Century Gothic" panose="020B0502020202020204" pitchFamily="34" charset="0"/>
              </a:rPr>
              <a:t>(</a:t>
            </a:r>
            <a:r>
              <a:rPr lang="fr-FR" sz="1000" dirty="0" err="1">
                <a:latin typeface="Century Gothic" panose="020B0502020202020204" pitchFamily="34" charset="0"/>
              </a:rPr>
              <a:t>accessed</a:t>
            </a:r>
            <a:r>
              <a:rPr lang="fr-FR" sz="1000" dirty="0">
                <a:latin typeface="Century Gothic" panose="020B0502020202020204" pitchFamily="34" charset="0"/>
              </a:rPr>
              <a:t> on </a:t>
            </a:r>
            <a:r>
              <a:rPr lang="el-GR" sz="1000" dirty="0">
                <a:latin typeface="Century Gothic" panose="020B0502020202020204" pitchFamily="34" charset="0"/>
              </a:rPr>
              <a:t>19</a:t>
            </a:r>
            <a:r>
              <a:rPr lang="fr-FR" sz="1000" dirty="0">
                <a:latin typeface="Century Gothic" panose="020B0502020202020204" pitchFamily="34" charset="0"/>
              </a:rPr>
              <a:t> May 2022)</a:t>
            </a:r>
            <a:endParaRPr lang="en-US" sz="1000" dirty="0">
              <a:latin typeface="Century Gothic" panose="020B0502020202020204" pitchFamily="34" charset="0"/>
            </a:endParaRPr>
          </a:p>
          <a:p>
            <a:pPr>
              <a:lnSpc>
                <a:spcPct val="114000"/>
              </a:lnSpc>
              <a:spcBef>
                <a:spcPts val="120"/>
              </a:spcBef>
              <a:spcAft>
                <a:spcPts val="120"/>
              </a:spcAft>
              <a:buFont typeface="+mj-lt"/>
              <a:buAutoNum type="arabicPeriod"/>
            </a:pPr>
            <a:r>
              <a:rPr lang="en-US" sz="1000" dirty="0">
                <a:latin typeface="Century Gothic" panose="020B0502020202020204" pitchFamily="34" charset="0"/>
              </a:rPr>
              <a:t>Dams and ponds of the ministry of agricultural development and food. </a:t>
            </a:r>
            <a:r>
              <a:rPr lang="el-GR" sz="1000" dirty="0">
                <a:latin typeface="Century Gothic" panose="020B0502020202020204" pitchFamily="34" charset="0"/>
              </a:rPr>
              <a:t>ΤΑ ΦΡΑΓΜΑΤΑ ΤΟΥ ΥΠΟΥΡΓΕΙΟΥ ΑΝΑΠΤΥΞΗΣ ΚΑΙ ΤΡΟΦΙΜΩΝ ,Β’ ΕΚΔΟΣΗ-ΝΕΑ ΕΡΓΑ </a:t>
            </a:r>
            <a:r>
              <a:rPr lang="en-US" sz="1000" dirty="0">
                <a:latin typeface="Century Gothic" panose="020B0502020202020204" pitchFamily="34" charset="0"/>
              </a:rPr>
              <a:t>,</a:t>
            </a:r>
            <a:r>
              <a:rPr lang="el-GR" sz="1000" dirty="0">
                <a:latin typeface="Century Gothic" panose="020B0502020202020204" pitchFamily="34" charset="0"/>
              </a:rPr>
              <a:t> </a:t>
            </a:r>
            <a:r>
              <a:rPr lang="en-US" sz="1000" dirty="0">
                <a:latin typeface="Century Gothic" panose="020B0502020202020204" pitchFamily="34" charset="0"/>
              </a:rPr>
              <a:t>Available online: https://www.ekke.gr/projects/estia/gr_pages/F_synerg/mikra%20fragmata_yp.georgias/mikra%20fragmata.pdf</a:t>
            </a:r>
            <a:r>
              <a:rPr lang="el-GR" sz="1000" dirty="0">
                <a:latin typeface="Century Gothic" panose="020B0502020202020204" pitchFamily="34" charset="0"/>
              </a:rPr>
              <a:t> </a:t>
            </a:r>
            <a:r>
              <a:rPr lang="fr-FR" sz="1000" dirty="0">
                <a:latin typeface="Century Gothic" panose="020B0502020202020204" pitchFamily="34" charset="0"/>
              </a:rPr>
              <a:t>(</a:t>
            </a:r>
            <a:r>
              <a:rPr lang="fr-FR" sz="1000" dirty="0" err="1">
                <a:latin typeface="Century Gothic" panose="020B0502020202020204" pitchFamily="34" charset="0"/>
              </a:rPr>
              <a:t>accessed</a:t>
            </a:r>
            <a:r>
              <a:rPr lang="fr-FR" sz="1000" dirty="0">
                <a:latin typeface="Century Gothic" panose="020B0502020202020204" pitchFamily="34" charset="0"/>
              </a:rPr>
              <a:t> on </a:t>
            </a:r>
            <a:r>
              <a:rPr lang="en-US" sz="1000" dirty="0">
                <a:latin typeface="Century Gothic" panose="020B0502020202020204" pitchFamily="34" charset="0"/>
              </a:rPr>
              <a:t>20</a:t>
            </a:r>
            <a:r>
              <a:rPr lang="fr-FR" sz="1000" dirty="0">
                <a:latin typeface="Century Gothic" panose="020B0502020202020204" pitchFamily="34" charset="0"/>
              </a:rPr>
              <a:t> May 2022)</a:t>
            </a:r>
            <a:endParaRPr lang="en-US" sz="1000" dirty="0">
              <a:latin typeface="Century Gothic" panose="020B0502020202020204" pitchFamily="34" charset="0"/>
            </a:endParaRPr>
          </a:p>
          <a:p>
            <a:pPr>
              <a:lnSpc>
                <a:spcPct val="114000"/>
              </a:lnSpc>
              <a:spcBef>
                <a:spcPts val="120"/>
              </a:spcBef>
              <a:spcAft>
                <a:spcPts val="120"/>
              </a:spcAft>
              <a:buFont typeface="+mj-lt"/>
              <a:buAutoNum type="arabicPeriod"/>
            </a:pPr>
            <a:r>
              <a:rPr lang="en-US" sz="1000" dirty="0">
                <a:latin typeface="Century Gothic" panose="020B0502020202020204" pitchFamily="34" charset="0"/>
              </a:rPr>
              <a:t>C. </a:t>
            </a:r>
            <a:r>
              <a:rPr lang="en-US" sz="1000" dirty="0" err="1">
                <a:latin typeface="Century Gothic" panose="020B0502020202020204" pitchFamily="34" charset="0"/>
              </a:rPr>
              <a:t>Petheram</a:t>
            </a:r>
            <a:r>
              <a:rPr lang="en-US" sz="1000" dirty="0">
                <a:latin typeface="Century Gothic" panose="020B0502020202020204" pitchFamily="34" charset="0"/>
              </a:rPr>
              <a:t>, T.A. </a:t>
            </a:r>
            <a:r>
              <a:rPr lang="en-US" sz="1000" dirty="0" err="1">
                <a:latin typeface="Century Gothic" panose="020B0502020202020204" pitchFamily="34" charset="0"/>
              </a:rPr>
              <a:t>McMahon,Dams</a:t>
            </a:r>
            <a:r>
              <a:rPr lang="en-US" sz="1000" dirty="0">
                <a:latin typeface="Century Gothic" panose="020B0502020202020204" pitchFamily="34" charset="0"/>
              </a:rPr>
              <a:t>, Dam costs and damnable cost overruns, Journal of Hydrology X, Volume 3, 2019,100026, ISSN 2589-9155, https://doi.org/10.1016/j.hydroa.2019.100026. </a:t>
            </a:r>
          </a:p>
          <a:p>
            <a:pPr>
              <a:lnSpc>
                <a:spcPct val="114000"/>
              </a:lnSpc>
              <a:spcBef>
                <a:spcPts val="120"/>
              </a:spcBef>
              <a:spcAft>
                <a:spcPts val="120"/>
              </a:spcAft>
              <a:buFont typeface="+mj-lt"/>
              <a:buAutoNum type="arabicPeriod"/>
            </a:pPr>
            <a:r>
              <a:rPr lang="en-US" sz="1000" i="0" dirty="0" err="1">
                <a:solidFill>
                  <a:srgbClr val="222222"/>
                </a:solidFill>
                <a:effectLst/>
                <a:latin typeface="Century Gothic" panose="020B0502020202020204" pitchFamily="34" charset="0"/>
              </a:rPr>
              <a:t>Sargentis</a:t>
            </a:r>
            <a:r>
              <a:rPr lang="en-US" sz="1000" i="0" dirty="0">
                <a:solidFill>
                  <a:srgbClr val="222222"/>
                </a:solidFill>
                <a:effectLst/>
                <a:latin typeface="Century Gothic" panose="020B0502020202020204" pitchFamily="34" charset="0"/>
              </a:rPr>
              <a:t>, G.-F.; Ioannidis, R.; Karakatsanis, G.; </a:t>
            </a:r>
            <a:r>
              <a:rPr lang="en-US" sz="1000" i="0" dirty="0" err="1">
                <a:solidFill>
                  <a:srgbClr val="222222"/>
                </a:solidFill>
                <a:effectLst/>
                <a:latin typeface="Century Gothic" panose="020B0502020202020204" pitchFamily="34" charset="0"/>
              </a:rPr>
              <a:t>Sigourou</a:t>
            </a:r>
            <a:r>
              <a:rPr lang="en-US" sz="1000" i="0" dirty="0">
                <a:solidFill>
                  <a:srgbClr val="222222"/>
                </a:solidFill>
                <a:effectLst/>
                <a:latin typeface="Century Gothic" panose="020B0502020202020204" pitchFamily="34" charset="0"/>
              </a:rPr>
              <a:t>, S.; </a:t>
            </a:r>
            <a:r>
              <a:rPr lang="en-US" sz="1000" i="0" dirty="0" err="1">
                <a:solidFill>
                  <a:srgbClr val="222222"/>
                </a:solidFill>
                <a:effectLst/>
                <a:latin typeface="Century Gothic" panose="020B0502020202020204" pitchFamily="34" charset="0"/>
              </a:rPr>
              <a:t>Lagaros</a:t>
            </a:r>
            <a:r>
              <a:rPr lang="en-US" sz="1000" i="0" dirty="0">
                <a:solidFill>
                  <a:srgbClr val="222222"/>
                </a:solidFill>
                <a:effectLst/>
                <a:latin typeface="Century Gothic" panose="020B0502020202020204" pitchFamily="34" charset="0"/>
              </a:rPr>
              <a:t>, N.D.; </a:t>
            </a:r>
            <a:r>
              <a:rPr lang="en-US" sz="1000" i="0" dirty="0" err="1">
                <a:solidFill>
                  <a:srgbClr val="222222"/>
                </a:solidFill>
                <a:effectLst/>
                <a:latin typeface="Century Gothic" panose="020B0502020202020204" pitchFamily="34" charset="0"/>
              </a:rPr>
              <a:t>Koutsoyiannis</a:t>
            </a:r>
            <a:r>
              <a:rPr lang="en-US" sz="1000" i="0" dirty="0">
                <a:solidFill>
                  <a:srgbClr val="222222"/>
                </a:solidFill>
                <a:effectLst/>
                <a:latin typeface="Century Gothic" panose="020B0502020202020204" pitchFamily="34" charset="0"/>
              </a:rPr>
              <a:t>, D. The Development of the Athens Water Supply System and Inferences for Optimizing the Scale of Water Infrastructures. </a:t>
            </a:r>
            <a:r>
              <a:rPr lang="en-US" sz="1000" i="1" dirty="0">
                <a:solidFill>
                  <a:srgbClr val="222222"/>
                </a:solidFill>
                <a:effectLst/>
                <a:latin typeface="Century Gothic" panose="020B0502020202020204" pitchFamily="34" charset="0"/>
              </a:rPr>
              <a:t>Sustainability</a:t>
            </a:r>
            <a:r>
              <a:rPr lang="en-US" sz="1000" i="0" dirty="0">
                <a:solidFill>
                  <a:srgbClr val="222222"/>
                </a:solidFill>
                <a:effectLst/>
                <a:latin typeface="Century Gothic" panose="020B0502020202020204" pitchFamily="34" charset="0"/>
              </a:rPr>
              <a:t> 2019, </a:t>
            </a:r>
            <a:r>
              <a:rPr lang="en-US" sz="1000" i="1" dirty="0">
                <a:solidFill>
                  <a:srgbClr val="222222"/>
                </a:solidFill>
                <a:effectLst/>
                <a:latin typeface="Century Gothic" panose="020B0502020202020204" pitchFamily="34" charset="0"/>
              </a:rPr>
              <a:t>11</a:t>
            </a:r>
            <a:r>
              <a:rPr lang="en-US" sz="1000" i="0" dirty="0">
                <a:solidFill>
                  <a:srgbClr val="222222"/>
                </a:solidFill>
                <a:effectLst/>
                <a:latin typeface="Century Gothic" panose="020B0502020202020204" pitchFamily="34" charset="0"/>
              </a:rPr>
              <a:t>, 2657. https://doi.org/10.3390/su11092657</a:t>
            </a:r>
          </a:p>
          <a:p>
            <a:pPr>
              <a:lnSpc>
                <a:spcPct val="114000"/>
              </a:lnSpc>
              <a:spcBef>
                <a:spcPts val="120"/>
              </a:spcBef>
              <a:spcAft>
                <a:spcPts val="120"/>
              </a:spcAft>
              <a:buFont typeface="+mj-lt"/>
              <a:buAutoNum type="arabicPeriod"/>
            </a:pPr>
            <a:r>
              <a:rPr lang="en-US" sz="1000" dirty="0" err="1">
                <a:latin typeface="Century Gothic" panose="020B0502020202020204" pitchFamily="34" charset="0"/>
              </a:rPr>
              <a:t>Zotalis</a:t>
            </a:r>
            <a:r>
              <a:rPr lang="en-US" sz="1000" dirty="0">
                <a:latin typeface="Century Gothic" panose="020B0502020202020204" pitchFamily="34" charset="0"/>
              </a:rPr>
              <a:t>, Konstantinos P.</a:t>
            </a:r>
            <a:r>
              <a:rPr lang="el-GR" sz="1000" dirty="0">
                <a:latin typeface="Century Gothic" panose="020B0502020202020204" pitchFamily="34" charset="0"/>
              </a:rPr>
              <a:t>Ενεργειακή και οικονομική αποτίμηση των συστημάτων αφαλάτωσης. Εφαρμογή στον Ελλαδικό χώρο.</a:t>
            </a:r>
            <a:r>
              <a:rPr lang="en-US" sz="1000" dirty="0">
                <a:latin typeface="Century Gothic" panose="020B0502020202020204" pitchFamily="34" charset="0"/>
              </a:rPr>
              <a:t> 2012 </a:t>
            </a:r>
            <a:r>
              <a:rPr lang="el-GR" sz="1000" dirty="0">
                <a:latin typeface="Century Gothic" panose="020B0502020202020204" pitchFamily="34" charset="0"/>
              </a:rPr>
              <a:t>http://dx.doi.org/10.26240/heal.ntua.2463</a:t>
            </a:r>
          </a:p>
          <a:p>
            <a:pPr>
              <a:lnSpc>
                <a:spcPct val="114000"/>
              </a:lnSpc>
              <a:spcBef>
                <a:spcPts val="120"/>
              </a:spcBef>
              <a:spcAft>
                <a:spcPts val="120"/>
              </a:spcAft>
              <a:buFont typeface="+mj-lt"/>
              <a:buAutoNum type="arabicPeriod"/>
            </a:pPr>
            <a:r>
              <a:rPr lang="el-GR" sz="1000" dirty="0">
                <a:latin typeface="Century Gothic" panose="020B0502020202020204" pitchFamily="34" charset="0"/>
              </a:rPr>
              <a:t>Κ</a:t>
            </a:r>
            <a:r>
              <a:rPr lang="en-US" sz="1000" dirty="0" err="1">
                <a:latin typeface="Century Gothic" panose="020B0502020202020204" pitchFamily="34" charset="0"/>
              </a:rPr>
              <a:t>oykoytsakis</a:t>
            </a:r>
            <a:r>
              <a:rPr lang="en-US" sz="1000" dirty="0">
                <a:latin typeface="Century Gothic" panose="020B0502020202020204" pitchFamily="34" charset="0"/>
              </a:rPr>
              <a:t> P., </a:t>
            </a:r>
            <a:r>
              <a:rPr lang="en-US" sz="1000" dirty="0" err="1">
                <a:latin typeface="Century Gothic" panose="020B0502020202020204" pitchFamily="34" charset="0"/>
              </a:rPr>
              <a:t>Xatziargiriou</a:t>
            </a:r>
            <a:r>
              <a:rPr lang="en-US" sz="1000" dirty="0">
                <a:latin typeface="Century Gothic" panose="020B0502020202020204" pitchFamily="34" charset="0"/>
              </a:rPr>
              <a:t> N. ,Impact of </a:t>
            </a:r>
            <a:r>
              <a:rPr lang="en-US" sz="1000" dirty="0" err="1">
                <a:latin typeface="Century Gothic" panose="020B0502020202020204" pitchFamily="34" charset="0"/>
              </a:rPr>
              <a:t>desalation</a:t>
            </a:r>
            <a:r>
              <a:rPr lang="en-US" sz="1000" dirty="0">
                <a:latin typeface="Century Gothic" panose="020B0502020202020204" pitchFamily="34" charset="0"/>
              </a:rPr>
              <a:t> loading to island energy system, </a:t>
            </a:r>
            <a:r>
              <a:rPr lang="el-GR" sz="1000" dirty="0">
                <a:latin typeface="Century Gothic" panose="020B0502020202020204" pitchFamily="34" charset="0"/>
              </a:rPr>
              <a:t>Επίδραση Φορτίου Αφαλάτωσης Σε Νησιωτικό Σύστημα Ενέργειας</a:t>
            </a:r>
            <a:r>
              <a:rPr lang="en-US" sz="1000" dirty="0">
                <a:latin typeface="Century Gothic" panose="020B0502020202020204" pitchFamily="34" charset="0"/>
              </a:rPr>
              <a:t>, 2007, http://artemis.cslab.ece.ntua.gr:8080/jspui/bitstream/123456789/14889/1/DT2007-0131.pdf</a:t>
            </a:r>
          </a:p>
          <a:p>
            <a:pPr marL="0" indent="0">
              <a:lnSpc>
                <a:spcPct val="100000"/>
              </a:lnSpc>
              <a:spcBef>
                <a:spcPts val="120"/>
              </a:spcBef>
              <a:spcAft>
                <a:spcPts val="120"/>
              </a:spcAft>
              <a:buNone/>
            </a:pPr>
            <a:endParaRPr lang="en-US" sz="900" dirty="0">
              <a:latin typeface="Century Gothic" panose="020B0502020202020204" pitchFamily="34" charset="0"/>
            </a:endParaRPr>
          </a:p>
          <a:p>
            <a:pPr>
              <a:lnSpc>
                <a:spcPct val="100000"/>
              </a:lnSpc>
              <a:spcBef>
                <a:spcPts val="120"/>
              </a:spcBef>
              <a:spcAft>
                <a:spcPts val="120"/>
              </a:spcAft>
              <a:buFont typeface="+mj-lt"/>
              <a:buAutoNum type="arabicPeriod"/>
            </a:pPr>
            <a:endParaRPr lang="en-US" sz="900" dirty="0">
              <a:latin typeface="Century Gothic" panose="020B0502020202020204" pitchFamily="34" charset="0"/>
            </a:endParaRPr>
          </a:p>
          <a:p>
            <a:pPr>
              <a:lnSpc>
                <a:spcPct val="100000"/>
              </a:lnSpc>
              <a:spcBef>
                <a:spcPts val="120"/>
              </a:spcBef>
              <a:spcAft>
                <a:spcPts val="120"/>
              </a:spcAft>
            </a:pPr>
            <a:endParaRPr lang="en-US" sz="900" dirty="0">
              <a:latin typeface="Century Gothic" panose="020B0502020202020204" pitchFamily="34" charset="0"/>
            </a:endParaRPr>
          </a:p>
        </p:txBody>
      </p:sp>
      <p:sp>
        <p:nvSpPr>
          <p:cNvPr id="6" name="Content Placeholder 2"/>
          <p:cNvSpPr txBox="1">
            <a:spLocks/>
          </p:cNvSpPr>
          <p:nvPr/>
        </p:nvSpPr>
        <p:spPr>
          <a:xfrm>
            <a:off x="1676400" y="11153775"/>
            <a:ext cx="10515600" cy="2917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5FF35758-1F59-A9A8-E357-E363DFDCD55F}"/>
              </a:ext>
            </a:extLst>
          </p:cNvPr>
          <p:cNvSpPr txBox="1"/>
          <p:nvPr/>
        </p:nvSpPr>
        <p:spPr>
          <a:xfrm>
            <a:off x="959675" y="298362"/>
            <a:ext cx="2675732" cy="523220"/>
          </a:xfrm>
          <a:prstGeom prst="rect">
            <a:avLst/>
          </a:prstGeom>
          <a:noFill/>
        </p:spPr>
        <p:txBody>
          <a:bodyPr wrap="none" rtlCol="0">
            <a:spAutoFit/>
          </a:bodyPr>
          <a:lstStyle/>
          <a:p>
            <a:r>
              <a:rPr lang="en-US" sz="2400" dirty="0">
                <a:latin typeface="Century Gothic" panose="020B0502020202020204" pitchFamily="34" charset="0"/>
              </a:rPr>
              <a:t>References (1/2</a:t>
            </a:r>
            <a:r>
              <a:rPr lang="en-US" sz="2800" dirty="0">
                <a:latin typeface="Century Gothic" panose="020B0502020202020204" pitchFamily="34" charset="0"/>
              </a:rPr>
              <a:t>)</a:t>
            </a:r>
          </a:p>
        </p:txBody>
      </p:sp>
    </p:spTree>
    <p:extLst>
      <p:ext uri="{BB962C8B-B14F-4D97-AF65-F5344CB8AC3E}">
        <p14:creationId xmlns:p14="http://schemas.microsoft.com/office/powerpoint/2010/main" val="350000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AED05F7-A1AF-D4C8-0E5B-657504752923}"/>
              </a:ext>
            </a:extLst>
          </p:cNvPr>
          <p:cNvSpPr>
            <a:spLocks noGrp="1"/>
          </p:cNvSpPr>
          <p:nvPr>
            <p:ph idx="1"/>
          </p:nvPr>
        </p:nvSpPr>
        <p:spPr>
          <a:xfrm>
            <a:off x="972769" y="1179393"/>
            <a:ext cx="10108673" cy="3593790"/>
          </a:xfrm>
        </p:spPr>
        <p:txBody>
          <a:bodyPr>
            <a:noAutofit/>
          </a:bodyPr>
          <a:lstStyle/>
          <a:p>
            <a:pPr>
              <a:lnSpc>
                <a:spcPct val="114000"/>
              </a:lnSpc>
              <a:spcBef>
                <a:spcPts val="120"/>
              </a:spcBef>
              <a:spcAft>
                <a:spcPts val="120"/>
              </a:spcAft>
              <a:buFont typeface="+mj-lt"/>
              <a:buAutoNum type="arabicPeriod" startAt="13"/>
            </a:pPr>
            <a:r>
              <a:rPr lang="fr-FR" sz="1000" dirty="0" err="1">
                <a:latin typeface="Century Gothic" panose="020B0502020202020204" pitchFamily="34" charset="0"/>
              </a:rPr>
              <a:t>Zotalis</a:t>
            </a:r>
            <a:r>
              <a:rPr lang="fr-FR" sz="1000" dirty="0">
                <a:latin typeface="Century Gothic" panose="020B0502020202020204" pitchFamily="34" charset="0"/>
              </a:rPr>
              <a:t>, Konstantinos &amp; </a:t>
            </a:r>
            <a:r>
              <a:rPr lang="fr-FR" sz="1000" dirty="0" err="1">
                <a:latin typeface="Century Gothic" panose="020B0502020202020204" pitchFamily="34" charset="0"/>
              </a:rPr>
              <a:t>Dialynas</a:t>
            </a:r>
            <a:r>
              <a:rPr lang="fr-FR" sz="1000" dirty="0">
                <a:latin typeface="Century Gothic" panose="020B0502020202020204" pitchFamily="34" charset="0"/>
              </a:rPr>
              <a:t>, Emmanuel &amp; </a:t>
            </a:r>
            <a:r>
              <a:rPr lang="fr-FR" sz="1000" dirty="0" err="1">
                <a:latin typeface="Century Gothic" panose="020B0502020202020204" pitchFamily="34" charset="0"/>
              </a:rPr>
              <a:t>Mamassis</a:t>
            </a:r>
            <a:r>
              <a:rPr lang="fr-FR" sz="1000" dirty="0">
                <a:latin typeface="Century Gothic" panose="020B0502020202020204" pitchFamily="34" charset="0"/>
              </a:rPr>
              <a:t>, N. &amp; </a:t>
            </a:r>
            <a:r>
              <a:rPr lang="fr-FR" sz="1000" dirty="0" err="1">
                <a:latin typeface="Century Gothic" panose="020B0502020202020204" pitchFamily="34" charset="0"/>
              </a:rPr>
              <a:t>Angelakis</a:t>
            </a:r>
            <a:r>
              <a:rPr lang="fr-FR" sz="1000" dirty="0">
                <a:latin typeface="Century Gothic" panose="020B0502020202020204" pitchFamily="34" charset="0"/>
              </a:rPr>
              <a:t>, A.. (2014). </a:t>
            </a:r>
            <a:r>
              <a:rPr lang="fr-FR" sz="1000" dirty="0" err="1">
                <a:latin typeface="Century Gothic" panose="020B0502020202020204" pitchFamily="34" charset="0"/>
              </a:rPr>
              <a:t>Desalination</a:t>
            </a:r>
            <a:r>
              <a:rPr lang="fr-FR" sz="1000" dirty="0">
                <a:latin typeface="Century Gothic" panose="020B0502020202020204" pitchFamily="34" charset="0"/>
              </a:rPr>
              <a:t> Technologies: </a:t>
            </a:r>
            <a:r>
              <a:rPr lang="fr-FR" sz="1000" dirty="0" err="1">
                <a:latin typeface="Century Gothic" panose="020B0502020202020204" pitchFamily="34" charset="0"/>
              </a:rPr>
              <a:t>Hellenic</a:t>
            </a:r>
            <a:r>
              <a:rPr lang="fr-FR" sz="1000" dirty="0">
                <a:latin typeface="Century Gothic" panose="020B0502020202020204" pitchFamily="34" charset="0"/>
              </a:rPr>
              <a:t> </a:t>
            </a:r>
            <a:r>
              <a:rPr lang="fr-FR" sz="1000" dirty="0" err="1">
                <a:latin typeface="Century Gothic" panose="020B0502020202020204" pitchFamily="34" charset="0"/>
              </a:rPr>
              <a:t>Experience</a:t>
            </a:r>
            <a:r>
              <a:rPr lang="fr-FR" sz="1000" dirty="0">
                <a:latin typeface="Century Gothic" panose="020B0502020202020204" pitchFamily="34" charset="0"/>
              </a:rPr>
              <a:t>. Water. 6. 1134-1150. 10.3390/w6051134. </a:t>
            </a:r>
          </a:p>
          <a:p>
            <a:pPr>
              <a:lnSpc>
                <a:spcPct val="114000"/>
              </a:lnSpc>
              <a:spcBef>
                <a:spcPts val="120"/>
              </a:spcBef>
              <a:spcAft>
                <a:spcPts val="120"/>
              </a:spcAft>
              <a:buFont typeface="+mj-lt"/>
              <a:buAutoNum type="arabicPeriod" startAt="13"/>
            </a:pPr>
            <a:r>
              <a:rPr lang="en-US" sz="1000" dirty="0">
                <a:latin typeface="Century Gothic" panose="020B0502020202020204" pitchFamily="34" charset="0"/>
              </a:rPr>
              <a:t>D. </a:t>
            </a:r>
            <a:r>
              <a:rPr lang="en-US" sz="1000" dirty="0" err="1">
                <a:latin typeface="Century Gothic" panose="020B0502020202020204" pitchFamily="34" charset="0"/>
              </a:rPr>
              <a:t>Koutsoyiannis</a:t>
            </a:r>
            <a:r>
              <a:rPr lang="en-US" sz="1000" dirty="0">
                <a:latin typeface="Century Gothic" panose="020B0502020202020204" pitchFamily="34" charset="0"/>
              </a:rPr>
              <a:t>, and A. </a:t>
            </a:r>
            <a:r>
              <a:rPr lang="en-US" sz="1000" dirty="0" err="1">
                <a:latin typeface="Century Gothic" panose="020B0502020202020204" pitchFamily="34" charset="0"/>
              </a:rPr>
              <a:t>Efstratiadis</a:t>
            </a:r>
            <a:r>
              <a:rPr lang="en-US" sz="1000" dirty="0">
                <a:latin typeface="Century Gothic" panose="020B0502020202020204" pitchFamily="34" charset="0"/>
              </a:rPr>
              <a:t>, Lecture notes on Hydraulics and Hydraulic Works: Aqueducts, 68 pages, Department of Water Resources and Environmental Engineering – National Technical University of Athens, Athens, 2017. Available online: http://www.itia.ntua.gr/en/getfile/1744/3/documents/YYE_Pumps.pdf  </a:t>
            </a:r>
            <a:r>
              <a:rPr lang="fr-FR" sz="1000" dirty="0">
                <a:latin typeface="Century Gothic" panose="020B0502020202020204" pitchFamily="34" charset="0"/>
              </a:rPr>
              <a:t>(</a:t>
            </a:r>
            <a:r>
              <a:rPr lang="fr-FR" sz="1000" dirty="0" err="1">
                <a:latin typeface="Century Gothic" panose="020B0502020202020204" pitchFamily="34" charset="0"/>
              </a:rPr>
              <a:t>accessed</a:t>
            </a:r>
            <a:r>
              <a:rPr lang="fr-FR" sz="1000" dirty="0">
                <a:latin typeface="Century Gothic" panose="020B0502020202020204" pitchFamily="34" charset="0"/>
              </a:rPr>
              <a:t> on </a:t>
            </a:r>
            <a:r>
              <a:rPr lang="en-US" sz="1000" dirty="0">
                <a:latin typeface="Century Gothic" panose="020B0502020202020204" pitchFamily="34" charset="0"/>
              </a:rPr>
              <a:t>20</a:t>
            </a:r>
            <a:r>
              <a:rPr lang="fr-FR" sz="1000" dirty="0">
                <a:latin typeface="Century Gothic" panose="020B0502020202020204" pitchFamily="34" charset="0"/>
              </a:rPr>
              <a:t> May 2022)</a:t>
            </a:r>
            <a:endParaRPr lang="en-US" sz="1000" dirty="0">
              <a:latin typeface="Century Gothic" panose="020B0502020202020204" pitchFamily="34" charset="0"/>
            </a:endParaRPr>
          </a:p>
          <a:p>
            <a:pPr>
              <a:lnSpc>
                <a:spcPct val="114000"/>
              </a:lnSpc>
              <a:spcBef>
                <a:spcPts val="120"/>
              </a:spcBef>
              <a:spcAft>
                <a:spcPts val="120"/>
              </a:spcAft>
              <a:buFont typeface="+mj-lt"/>
              <a:buAutoNum type="arabicPeriod" startAt="13"/>
            </a:pPr>
            <a:r>
              <a:rPr lang="en-US" sz="1000" dirty="0" err="1">
                <a:latin typeface="Century Gothic" panose="020B0502020202020204" pitchFamily="34" charset="0"/>
              </a:rPr>
              <a:t>Moraiti</a:t>
            </a:r>
            <a:r>
              <a:rPr lang="en-US" sz="1000" dirty="0">
                <a:latin typeface="Century Gothic" panose="020B0502020202020204" pitchFamily="34" charset="0"/>
              </a:rPr>
              <a:t> K., Markantonis D., </a:t>
            </a:r>
            <a:r>
              <a:rPr lang="en-US" sz="1000" dirty="0" err="1">
                <a:latin typeface="Century Gothic" panose="020B0502020202020204" pitchFamily="34" charset="0"/>
              </a:rPr>
              <a:t>Nikolinakou</a:t>
            </a:r>
            <a:r>
              <a:rPr lang="en-US" sz="1000" dirty="0">
                <a:latin typeface="Century Gothic" panose="020B0502020202020204" pitchFamily="34" charset="0"/>
              </a:rPr>
              <a:t> M., </a:t>
            </a:r>
            <a:r>
              <a:rPr lang="en-US" sz="1000" dirty="0" err="1">
                <a:latin typeface="Century Gothic" panose="020B0502020202020204" pitchFamily="34" charset="0"/>
              </a:rPr>
              <a:t>Siganou</a:t>
            </a:r>
            <a:r>
              <a:rPr lang="en-US" sz="1000" dirty="0">
                <a:latin typeface="Century Gothic" panose="020B0502020202020204" pitchFamily="34" charset="0"/>
              </a:rPr>
              <a:t> A., </a:t>
            </a:r>
            <a:r>
              <a:rPr lang="en-US" sz="1000" dirty="0" err="1">
                <a:latin typeface="Century Gothic" panose="020B0502020202020204" pitchFamily="34" charset="0"/>
              </a:rPr>
              <a:t>Sargentis</a:t>
            </a:r>
            <a:r>
              <a:rPr lang="en-US" sz="1000" dirty="0">
                <a:latin typeface="Century Gothic" panose="020B0502020202020204" pitchFamily="34" charset="0"/>
              </a:rPr>
              <a:t> G.-F. , </a:t>
            </a:r>
            <a:r>
              <a:rPr lang="en-US" sz="1000" dirty="0" err="1">
                <a:latin typeface="Century Gothic" panose="020B0502020202020204" pitchFamily="34" charset="0"/>
              </a:rPr>
              <a:t>Iliopoulou</a:t>
            </a:r>
            <a:r>
              <a:rPr lang="en-US" sz="1000" dirty="0">
                <a:latin typeface="Century Gothic" panose="020B0502020202020204" pitchFamily="34" charset="0"/>
              </a:rPr>
              <a:t> T., </a:t>
            </a:r>
            <a:r>
              <a:rPr lang="en-US" sz="1000" dirty="0" err="1">
                <a:latin typeface="Century Gothic" panose="020B0502020202020204" pitchFamily="34" charset="0"/>
              </a:rPr>
              <a:t>Dimitriadis</a:t>
            </a:r>
            <a:r>
              <a:rPr lang="en-US" sz="1000" dirty="0">
                <a:latin typeface="Century Gothic" panose="020B0502020202020204" pitchFamily="34" charset="0"/>
              </a:rPr>
              <a:t> P., </a:t>
            </a:r>
            <a:r>
              <a:rPr lang="en-US" sz="1000" dirty="0" err="1">
                <a:latin typeface="Century Gothic" panose="020B0502020202020204" pitchFamily="34" charset="0"/>
              </a:rPr>
              <a:t>Meletopoulos</a:t>
            </a:r>
            <a:r>
              <a:rPr lang="en-US" sz="1000" dirty="0">
                <a:latin typeface="Century Gothic" panose="020B0502020202020204" pitchFamily="34" charset="0"/>
              </a:rPr>
              <a:t> I.-T., </a:t>
            </a:r>
            <a:r>
              <a:rPr lang="en-US" sz="1000" dirty="0" err="1">
                <a:latin typeface="Century Gothic" panose="020B0502020202020204" pitchFamily="34" charset="0"/>
              </a:rPr>
              <a:t>Mamassis</a:t>
            </a:r>
            <a:r>
              <a:rPr lang="en-US" sz="1000" dirty="0">
                <a:latin typeface="Century Gothic" panose="020B0502020202020204" pitchFamily="34" charset="0"/>
              </a:rPr>
              <a:t> N. and </a:t>
            </a:r>
            <a:r>
              <a:rPr lang="en-US" sz="1000" dirty="0" err="1">
                <a:latin typeface="Century Gothic" panose="020B0502020202020204" pitchFamily="34" charset="0"/>
              </a:rPr>
              <a:t>Koutsoyiannis</a:t>
            </a:r>
            <a:r>
              <a:rPr lang="en-US" sz="1000" dirty="0">
                <a:latin typeface="Century Gothic" panose="020B0502020202020204" pitchFamily="34" charset="0"/>
              </a:rPr>
              <a:t> D., Optimizing water infrastructure solutions for small-scale distributed settlements – A case study for the Municipality of Western Mani</a:t>
            </a:r>
          </a:p>
          <a:p>
            <a:pPr>
              <a:lnSpc>
                <a:spcPct val="114000"/>
              </a:lnSpc>
              <a:spcBef>
                <a:spcPts val="120"/>
              </a:spcBef>
              <a:spcAft>
                <a:spcPts val="120"/>
              </a:spcAft>
              <a:buFont typeface="+mj-lt"/>
              <a:buAutoNum type="arabicPeriod" startAt="13"/>
            </a:pPr>
            <a:r>
              <a:rPr lang="pl-PL" sz="1000" dirty="0">
                <a:latin typeface="Century Gothic" panose="020B0502020202020204" pitchFamily="34" charset="0"/>
              </a:rPr>
              <a:t>European Central Bank</a:t>
            </a:r>
            <a:r>
              <a:rPr lang="en-US" sz="1000" dirty="0">
                <a:latin typeface="Century Gothic" panose="020B0502020202020204" pitchFamily="34" charset="0"/>
              </a:rPr>
              <a:t>  Available online:</a:t>
            </a:r>
            <a:r>
              <a:rPr lang="pl-PL" sz="1000" dirty="0">
                <a:latin typeface="Century Gothic" panose="020B0502020202020204" pitchFamily="34" charset="0"/>
              </a:rPr>
              <a:t>  https://www.ecb.europa.eu/home/html/index.en.html</a:t>
            </a:r>
            <a:r>
              <a:rPr lang="en-US" sz="1000" dirty="0">
                <a:latin typeface="Century Gothic" panose="020B0502020202020204" pitchFamily="34" charset="0"/>
              </a:rPr>
              <a:t> </a:t>
            </a:r>
            <a:r>
              <a:rPr lang="fr-FR" sz="1000" dirty="0">
                <a:latin typeface="Century Gothic" panose="020B0502020202020204" pitchFamily="34" charset="0"/>
              </a:rPr>
              <a:t>(</a:t>
            </a:r>
            <a:r>
              <a:rPr lang="fr-FR" sz="1000" dirty="0" err="1">
                <a:latin typeface="Century Gothic" panose="020B0502020202020204" pitchFamily="34" charset="0"/>
              </a:rPr>
              <a:t>accessed</a:t>
            </a:r>
            <a:r>
              <a:rPr lang="fr-FR" sz="1000" dirty="0">
                <a:latin typeface="Century Gothic" panose="020B0502020202020204" pitchFamily="34" charset="0"/>
              </a:rPr>
              <a:t> on </a:t>
            </a:r>
            <a:r>
              <a:rPr lang="en-US" sz="1000" dirty="0">
                <a:latin typeface="Century Gothic" panose="020B0502020202020204" pitchFamily="34" charset="0"/>
              </a:rPr>
              <a:t>20</a:t>
            </a:r>
            <a:r>
              <a:rPr lang="fr-FR" sz="1000" dirty="0">
                <a:latin typeface="Century Gothic" panose="020B0502020202020204" pitchFamily="34" charset="0"/>
              </a:rPr>
              <a:t> May 2022)</a:t>
            </a:r>
            <a:endParaRPr lang="en-US" sz="1000" dirty="0">
              <a:latin typeface="Century Gothic" panose="020B0502020202020204" pitchFamily="34" charset="0"/>
            </a:endParaRPr>
          </a:p>
          <a:p>
            <a:pPr>
              <a:lnSpc>
                <a:spcPct val="114000"/>
              </a:lnSpc>
              <a:spcBef>
                <a:spcPts val="120"/>
              </a:spcBef>
              <a:spcAft>
                <a:spcPts val="120"/>
              </a:spcAft>
              <a:buFont typeface="+mj-lt"/>
              <a:buAutoNum type="arabicPeriod" startAt="13"/>
            </a:pPr>
            <a:r>
              <a:rPr lang="en-US" sz="1000" dirty="0">
                <a:latin typeface="Century Gothic" panose="020B0502020202020204" pitchFamily="34" charset="0"/>
              </a:rPr>
              <a:t>D. </a:t>
            </a:r>
            <a:r>
              <a:rPr lang="en-US" sz="1000" dirty="0" err="1">
                <a:latin typeface="Century Gothic" panose="020B0502020202020204" pitchFamily="34" charset="0"/>
              </a:rPr>
              <a:t>Koutsoyiannis</a:t>
            </a:r>
            <a:r>
              <a:rPr lang="en-US" sz="1000" dirty="0">
                <a:latin typeface="Century Gothic" panose="020B0502020202020204" pitchFamily="34" charset="0"/>
              </a:rPr>
              <a:t>, Stochastics of Hydroclimatic Extremes - A Cool Look at Risk, ISBN: 978-618-85370-0-2, 333 pages, </a:t>
            </a:r>
            <a:r>
              <a:rPr lang="en-US" sz="1000" dirty="0" err="1">
                <a:latin typeface="Century Gothic" panose="020B0502020202020204" pitchFamily="34" charset="0"/>
              </a:rPr>
              <a:t>Kallipos</a:t>
            </a:r>
            <a:r>
              <a:rPr lang="en-US" sz="1000" dirty="0">
                <a:latin typeface="Century Gothic" panose="020B0502020202020204" pitchFamily="34" charset="0"/>
              </a:rPr>
              <a:t> Open Academic Editions, Athens, 2021. Available at: http://www.itia.ntua.gr/en/docinfo/2000/ </a:t>
            </a:r>
            <a:r>
              <a:rPr lang="fr-FR" sz="1000" dirty="0">
                <a:latin typeface="Century Gothic" panose="020B0502020202020204" pitchFamily="34" charset="0"/>
              </a:rPr>
              <a:t>(</a:t>
            </a:r>
            <a:r>
              <a:rPr lang="fr-FR" sz="1000" dirty="0" err="1">
                <a:latin typeface="Century Gothic" panose="020B0502020202020204" pitchFamily="34" charset="0"/>
              </a:rPr>
              <a:t>accessed</a:t>
            </a:r>
            <a:r>
              <a:rPr lang="fr-FR" sz="1000" dirty="0">
                <a:latin typeface="Century Gothic" panose="020B0502020202020204" pitchFamily="34" charset="0"/>
              </a:rPr>
              <a:t> on </a:t>
            </a:r>
            <a:r>
              <a:rPr lang="en-US" sz="1000" dirty="0">
                <a:latin typeface="Century Gothic" panose="020B0502020202020204" pitchFamily="34" charset="0"/>
              </a:rPr>
              <a:t>20</a:t>
            </a:r>
            <a:r>
              <a:rPr lang="fr-FR" sz="1000" dirty="0">
                <a:latin typeface="Century Gothic" panose="020B0502020202020204" pitchFamily="34" charset="0"/>
              </a:rPr>
              <a:t> May 2022)</a:t>
            </a:r>
            <a:endParaRPr lang="en-US" sz="1000" dirty="0">
              <a:latin typeface="Century Gothic" panose="020B0502020202020204" pitchFamily="34" charset="0"/>
            </a:endParaRPr>
          </a:p>
          <a:p>
            <a:pPr>
              <a:lnSpc>
                <a:spcPct val="114000"/>
              </a:lnSpc>
              <a:spcBef>
                <a:spcPts val="120"/>
              </a:spcBef>
              <a:spcAft>
                <a:spcPts val="120"/>
              </a:spcAft>
              <a:buFont typeface="+mj-lt"/>
              <a:buAutoNum type="arabicPeriod" startAt="13"/>
            </a:pPr>
            <a:r>
              <a:rPr lang="en-US" sz="1000" dirty="0">
                <a:latin typeface="Century Gothic" panose="020B0502020202020204" pitchFamily="34" charset="0"/>
              </a:rPr>
              <a:t>https://datahub.io/world-bank/fr.inr.rinr </a:t>
            </a:r>
            <a:r>
              <a:rPr lang="fr-FR" sz="1000" dirty="0">
                <a:latin typeface="Century Gothic" panose="020B0502020202020204" pitchFamily="34" charset="0"/>
              </a:rPr>
              <a:t>(</a:t>
            </a:r>
            <a:r>
              <a:rPr lang="fr-FR" sz="1000" dirty="0" err="1">
                <a:latin typeface="Century Gothic" panose="020B0502020202020204" pitchFamily="34" charset="0"/>
              </a:rPr>
              <a:t>accessed</a:t>
            </a:r>
            <a:r>
              <a:rPr lang="fr-FR" sz="1000" dirty="0">
                <a:latin typeface="Century Gothic" panose="020B0502020202020204" pitchFamily="34" charset="0"/>
              </a:rPr>
              <a:t> on </a:t>
            </a:r>
            <a:r>
              <a:rPr lang="en-US" sz="1000" dirty="0">
                <a:latin typeface="Century Gothic" panose="020B0502020202020204" pitchFamily="34" charset="0"/>
              </a:rPr>
              <a:t>20</a:t>
            </a:r>
            <a:r>
              <a:rPr lang="fr-FR" sz="1000" dirty="0">
                <a:latin typeface="Century Gothic" panose="020B0502020202020204" pitchFamily="34" charset="0"/>
              </a:rPr>
              <a:t> May 2022)</a:t>
            </a:r>
            <a:endParaRPr lang="en-US" sz="1000" dirty="0">
              <a:latin typeface="Century Gothic" panose="020B0502020202020204" pitchFamily="34" charset="0"/>
            </a:endParaRPr>
          </a:p>
          <a:p>
            <a:pPr>
              <a:lnSpc>
                <a:spcPct val="114000"/>
              </a:lnSpc>
              <a:spcBef>
                <a:spcPts val="120"/>
              </a:spcBef>
              <a:spcAft>
                <a:spcPts val="120"/>
              </a:spcAft>
              <a:buFont typeface="+mj-lt"/>
              <a:buAutoNum type="arabicPeriod" startAt="13"/>
            </a:pPr>
            <a:r>
              <a:rPr lang="en-US" sz="1000" dirty="0">
                <a:latin typeface="Century Gothic" panose="020B0502020202020204" pitchFamily="34" charset="0"/>
              </a:rPr>
              <a:t>https://www.indexmundi.com/facts/united-kingdom/real-interest-rate </a:t>
            </a:r>
            <a:r>
              <a:rPr lang="fr-FR" sz="1000" dirty="0">
                <a:latin typeface="Century Gothic" panose="020B0502020202020204" pitchFamily="34" charset="0"/>
              </a:rPr>
              <a:t>(</a:t>
            </a:r>
            <a:r>
              <a:rPr lang="fr-FR" sz="1000" dirty="0" err="1">
                <a:latin typeface="Century Gothic" panose="020B0502020202020204" pitchFamily="34" charset="0"/>
              </a:rPr>
              <a:t>accessed</a:t>
            </a:r>
            <a:r>
              <a:rPr lang="fr-FR" sz="1000" dirty="0">
                <a:latin typeface="Century Gothic" panose="020B0502020202020204" pitchFamily="34" charset="0"/>
              </a:rPr>
              <a:t> on </a:t>
            </a:r>
            <a:r>
              <a:rPr lang="en-US" sz="1000" dirty="0">
                <a:latin typeface="Century Gothic" panose="020B0502020202020204" pitchFamily="34" charset="0"/>
              </a:rPr>
              <a:t>20</a:t>
            </a:r>
            <a:r>
              <a:rPr lang="fr-FR" sz="1000" dirty="0">
                <a:latin typeface="Century Gothic" panose="020B0502020202020204" pitchFamily="34" charset="0"/>
              </a:rPr>
              <a:t> May 2022)</a:t>
            </a:r>
            <a:endParaRPr lang="en-US" sz="1000" dirty="0">
              <a:latin typeface="Century Gothic" panose="020B0502020202020204" pitchFamily="34" charset="0"/>
            </a:endParaRPr>
          </a:p>
          <a:p>
            <a:pPr>
              <a:lnSpc>
                <a:spcPct val="114000"/>
              </a:lnSpc>
              <a:spcBef>
                <a:spcPts val="120"/>
              </a:spcBef>
              <a:spcAft>
                <a:spcPts val="120"/>
              </a:spcAft>
              <a:buFont typeface="+mj-lt"/>
              <a:buAutoNum type="arabicPeriod" startAt="13"/>
            </a:pPr>
            <a:r>
              <a:rPr lang="en-US" sz="1000" dirty="0">
                <a:latin typeface="Century Gothic" panose="020B0502020202020204" pitchFamily="34" charset="0"/>
              </a:rPr>
              <a:t>https://www.indexmundi.com/facts/thailand/indicator/FR.INR.RINR  </a:t>
            </a:r>
            <a:r>
              <a:rPr lang="fr-FR" sz="1000" dirty="0">
                <a:latin typeface="Century Gothic" panose="020B0502020202020204" pitchFamily="34" charset="0"/>
              </a:rPr>
              <a:t>(</a:t>
            </a:r>
            <a:r>
              <a:rPr lang="fr-FR" sz="1000" dirty="0" err="1">
                <a:latin typeface="Century Gothic" panose="020B0502020202020204" pitchFamily="34" charset="0"/>
              </a:rPr>
              <a:t>accessed</a:t>
            </a:r>
            <a:r>
              <a:rPr lang="fr-FR" sz="1000" dirty="0">
                <a:latin typeface="Century Gothic" panose="020B0502020202020204" pitchFamily="34" charset="0"/>
              </a:rPr>
              <a:t> on </a:t>
            </a:r>
            <a:r>
              <a:rPr lang="en-US" sz="1000" dirty="0">
                <a:latin typeface="Century Gothic" panose="020B0502020202020204" pitchFamily="34" charset="0"/>
              </a:rPr>
              <a:t>20</a:t>
            </a:r>
            <a:r>
              <a:rPr lang="fr-FR" sz="1000" dirty="0">
                <a:latin typeface="Century Gothic" panose="020B0502020202020204" pitchFamily="34" charset="0"/>
              </a:rPr>
              <a:t> May 2022)</a:t>
            </a:r>
            <a:endParaRPr lang="en-US" sz="1000" dirty="0">
              <a:latin typeface="Century Gothic" panose="020B0502020202020204" pitchFamily="34" charset="0"/>
            </a:endParaRPr>
          </a:p>
          <a:p>
            <a:pPr>
              <a:lnSpc>
                <a:spcPct val="114000"/>
              </a:lnSpc>
              <a:spcBef>
                <a:spcPts val="120"/>
              </a:spcBef>
              <a:spcAft>
                <a:spcPts val="120"/>
              </a:spcAft>
              <a:buFont typeface="+mj-lt"/>
              <a:buAutoNum type="arabicPeriod" startAt="13"/>
            </a:pPr>
            <a:r>
              <a:rPr lang="en-US" sz="1000" dirty="0">
                <a:latin typeface="Century Gothic" panose="020B0502020202020204" pitchFamily="34" charset="0"/>
              </a:rPr>
              <a:t>https://www.indexmundi.com/facts/madagascar/indicator/FR.INR.RINR </a:t>
            </a:r>
            <a:r>
              <a:rPr lang="fr-FR" sz="1000" dirty="0">
                <a:latin typeface="Century Gothic" panose="020B0502020202020204" pitchFamily="34" charset="0"/>
              </a:rPr>
              <a:t>(</a:t>
            </a:r>
            <a:r>
              <a:rPr lang="fr-FR" sz="1000" dirty="0" err="1">
                <a:latin typeface="Century Gothic" panose="020B0502020202020204" pitchFamily="34" charset="0"/>
              </a:rPr>
              <a:t>accessed</a:t>
            </a:r>
            <a:r>
              <a:rPr lang="fr-FR" sz="1000" dirty="0">
                <a:latin typeface="Century Gothic" panose="020B0502020202020204" pitchFamily="34" charset="0"/>
              </a:rPr>
              <a:t> on </a:t>
            </a:r>
            <a:r>
              <a:rPr lang="en-US" sz="1000" dirty="0">
                <a:latin typeface="Century Gothic" panose="020B0502020202020204" pitchFamily="34" charset="0"/>
              </a:rPr>
              <a:t>20</a:t>
            </a:r>
            <a:r>
              <a:rPr lang="fr-FR" sz="1000" dirty="0">
                <a:latin typeface="Century Gothic" panose="020B0502020202020204" pitchFamily="34" charset="0"/>
              </a:rPr>
              <a:t> May 2022)</a:t>
            </a:r>
            <a:endParaRPr lang="en-US" sz="1000" dirty="0">
              <a:latin typeface="Century Gothic" panose="020B0502020202020204" pitchFamily="34" charset="0"/>
            </a:endParaRPr>
          </a:p>
          <a:p>
            <a:pPr>
              <a:lnSpc>
                <a:spcPct val="114000"/>
              </a:lnSpc>
              <a:spcBef>
                <a:spcPts val="120"/>
              </a:spcBef>
              <a:spcAft>
                <a:spcPts val="120"/>
              </a:spcAft>
              <a:buFont typeface="+mj-lt"/>
              <a:buAutoNum type="arabicPeriod" startAt="13"/>
            </a:pPr>
            <a:r>
              <a:rPr lang="en-US" sz="1000" dirty="0" err="1">
                <a:latin typeface="Century Gothic" panose="020B0502020202020204" pitchFamily="34" charset="0"/>
              </a:rPr>
              <a:t>Siganou</a:t>
            </a:r>
            <a:r>
              <a:rPr lang="en-US" sz="1000" dirty="0">
                <a:latin typeface="Century Gothic" panose="020B0502020202020204" pitchFamily="34" charset="0"/>
              </a:rPr>
              <a:t> A., </a:t>
            </a:r>
            <a:r>
              <a:rPr lang="en-US" sz="1000" dirty="0" err="1">
                <a:latin typeface="Century Gothic" panose="020B0502020202020204" pitchFamily="34" charset="0"/>
              </a:rPr>
              <a:t>Nikolinakou</a:t>
            </a:r>
            <a:r>
              <a:rPr lang="en-US" sz="1000" dirty="0">
                <a:latin typeface="Century Gothic" panose="020B0502020202020204" pitchFamily="34" charset="0"/>
              </a:rPr>
              <a:t> M., Markantonis D., </a:t>
            </a:r>
            <a:r>
              <a:rPr lang="en-US" sz="1000" dirty="0" err="1">
                <a:latin typeface="Century Gothic" panose="020B0502020202020204" pitchFamily="34" charset="0"/>
              </a:rPr>
              <a:t>Moraiti</a:t>
            </a:r>
            <a:r>
              <a:rPr lang="en-US" sz="1000" dirty="0">
                <a:latin typeface="Century Gothic" panose="020B0502020202020204" pitchFamily="34" charset="0"/>
              </a:rPr>
              <a:t> K., </a:t>
            </a:r>
            <a:r>
              <a:rPr lang="en-US" sz="1000" dirty="0" err="1">
                <a:latin typeface="Century Gothic" panose="020B0502020202020204" pitchFamily="34" charset="0"/>
              </a:rPr>
              <a:t>Sargentis</a:t>
            </a:r>
            <a:r>
              <a:rPr lang="en-US" sz="1000" dirty="0">
                <a:latin typeface="Century Gothic" panose="020B0502020202020204" pitchFamily="34" charset="0"/>
              </a:rPr>
              <a:t> G.-F. , </a:t>
            </a:r>
            <a:r>
              <a:rPr lang="en-US" sz="1000" dirty="0" err="1">
                <a:latin typeface="Century Gothic" panose="020B0502020202020204" pitchFamily="34" charset="0"/>
              </a:rPr>
              <a:t>Iliopoulou</a:t>
            </a:r>
            <a:r>
              <a:rPr lang="en-US" sz="1000" dirty="0">
                <a:latin typeface="Century Gothic" panose="020B0502020202020204" pitchFamily="34" charset="0"/>
              </a:rPr>
              <a:t> T., </a:t>
            </a:r>
            <a:r>
              <a:rPr lang="en-US" sz="1000" dirty="0" err="1">
                <a:latin typeface="Century Gothic" panose="020B0502020202020204" pitchFamily="34" charset="0"/>
              </a:rPr>
              <a:t>Dimitriadis</a:t>
            </a:r>
            <a:r>
              <a:rPr lang="en-US" sz="1000" dirty="0">
                <a:latin typeface="Century Gothic" panose="020B0502020202020204" pitchFamily="34" charset="0"/>
              </a:rPr>
              <a:t> P., </a:t>
            </a:r>
            <a:r>
              <a:rPr lang="en-US" sz="1000" dirty="0" err="1">
                <a:latin typeface="Century Gothic" panose="020B0502020202020204" pitchFamily="34" charset="0"/>
              </a:rPr>
              <a:t>Chiotinis</a:t>
            </a:r>
            <a:r>
              <a:rPr lang="en-US" sz="1000" dirty="0">
                <a:latin typeface="Century Gothic" panose="020B0502020202020204" pitchFamily="34" charset="0"/>
              </a:rPr>
              <a:t> M., </a:t>
            </a:r>
            <a:r>
              <a:rPr lang="en-US" sz="1000" dirty="0" err="1">
                <a:latin typeface="Century Gothic" panose="020B0502020202020204" pitchFamily="34" charset="0"/>
              </a:rPr>
              <a:t>Mamassis</a:t>
            </a:r>
            <a:r>
              <a:rPr lang="en-US" sz="1000" dirty="0">
                <a:latin typeface="Century Gothic" panose="020B0502020202020204" pitchFamily="34" charset="0"/>
              </a:rPr>
              <a:t> N. and </a:t>
            </a:r>
            <a:r>
              <a:rPr lang="en-US" sz="1000" dirty="0" err="1">
                <a:latin typeface="Century Gothic" panose="020B0502020202020204" pitchFamily="34" charset="0"/>
              </a:rPr>
              <a:t>Koutsoyiannis</a:t>
            </a:r>
            <a:r>
              <a:rPr lang="en-US" sz="1000" dirty="0">
                <a:latin typeface="Century Gothic" panose="020B0502020202020204" pitchFamily="34" charset="0"/>
              </a:rPr>
              <a:t> D. Stochastic simulation of hydrological timeseries for data scarce regions - Case study at the Municipality of Western Mani </a:t>
            </a:r>
          </a:p>
          <a:p>
            <a:pPr>
              <a:lnSpc>
                <a:spcPct val="114000"/>
              </a:lnSpc>
              <a:spcBef>
                <a:spcPts val="120"/>
              </a:spcBef>
              <a:spcAft>
                <a:spcPts val="120"/>
              </a:spcAft>
              <a:buFont typeface="+mj-lt"/>
              <a:buAutoNum type="arabicPeriod" startAt="13"/>
            </a:pPr>
            <a:r>
              <a:rPr lang="en-US" sz="1000" dirty="0" err="1">
                <a:latin typeface="Century Gothic" panose="020B0502020202020204" pitchFamily="34" charset="0"/>
              </a:rPr>
              <a:t>Nikolinakou</a:t>
            </a:r>
            <a:r>
              <a:rPr lang="en-US" sz="1000" dirty="0">
                <a:latin typeface="Century Gothic" panose="020B0502020202020204" pitchFamily="34" charset="0"/>
              </a:rPr>
              <a:t> M., </a:t>
            </a:r>
            <a:r>
              <a:rPr lang="en-US" sz="1000" dirty="0" err="1">
                <a:latin typeface="Century Gothic" panose="020B0502020202020204" pitchFamily="34" charset="0"/>
              </a:rPr>
              <a:t>Moraiti</a:t>
            </a:r>
            <a:r>
              <a:rPr lang="en-US" sz="1000" dirty="0">
                <a:latin typeface="Century Gothic" panose="020B0502020202020204" pitchFamily="34" charset="0"/>
              </a:rPr>
              <a:t> K., </a:t>
            </a:r>
            <a:r>
              <a:rPr lang="en-US" sz="1000" dirty="0" err="1">
                <a:latin typeface="Century Gothic" panose="020B0502020202020204" pitchFamily="34" charset="0"/>
              </a:rPr>
              <a:t>Siganou</a:t>
            </a:r>
            <a:r>
              <a:rPr lang="en-US" sz="1000" dirty="0">
                <a:latin typeface="Century Gothic" panose="020B0502020202020204" pitchFamily="34" charset="0"/>
              </a:rPr>
              <a:t> A. ,Markantonis D., </a:t>
            </a:r>
            <a:r>
              <a:rPr lang="en-US" sz="1000" dirty="0" err="1">
                <a:latin typeface="Century Gothic" panose="020B0502020202020204" pitchFamily="34" charset="0"/>
              </a:rPr>
              <a:t>Sargentis</a:t>
            </a:r>
            <a:r>
              <a:rPr lang="en-US" sz="1000" dirty="0">
                <a:latin typeface="Century Gothic" panose="020B0502020202020204" pitchFamily="34" charset="0"/>
              </a:rPr>
              <a:t> G.-F. , </a:t>
            </a:r>
            <a:r>
              <a:rPr lang="en-US" sz="1000" dirty="0" err="1">
                <a:latin typeface="Century Gothic" panose="020B0502020202020204" pitchFamily="34" charset="0"/>
              </a:rPr>
              <a:t>Iliopoulou</a:t>
            </a:r>
            <a:r>
              <a:rPr lang="en-US" sz="1000" dirty="0">
                <a:latin typeface="Century Gothic" panose="020B0502020202020204" pitchFamily="34" charset="0"/>
              </a:rPr>
              <a:t> T., </a:t>
            </a:r>
            <a:r>
              <a:rPr lang="en-US" sz="1000" dirty="0" err="1">
                <a:latin typeface="Century Gothic" panose="020B0502020202020204" pitchFamily="34" charset="0"/>
              </a:rPr>
              <a:t>Dimitriadis</a:t>
            </a:r>
            <a:r>
              <a:rPr lang="en-US" sz="1000" dirty="0">
                <a:latin typeface="Century Gothic" panose="020B0502020202020204" pitchFamily="34" charset="0"/>
              </a:rPr>
              <a:t> P., </a:t>
            </a:r>
            <a:r>
              <a:rPr lang="en-US" sz="1000" dirty="0" err="1">
                <a:latin typeface="Century Gothic" panose="020B0502020202020204" pitchFamily="34" charset="0"/>
              </a:rPr>
              <a:t>Meletopoulos</a:t>
            </a:r>
            <a:r>
              <a:rPr lang="en-US" sz="1000" dirty="0">
                <a:latin typeface="Century Gothic" panose="020B0502020202020204" pitchFamily="34" charset="0"/>
              </a:rPr>
              <a:t> I.-T., </a:t>
            </a:r>
            <a:r>
              <a:rPr lang="en-US" sz="1000" dirty="0" err="1">
                <a:latin typeface="Century Gothic" panose="020B0502020202020204" pitchFamily="34" charset="0"/>
              </a:rPr>
              <a:t>Mamassis</a:t>
            </a:r>
            <a:r>
              <a:rPr lang="en-US" sz="1000" dirty="0">
                <a:latin typeface="Century Gothic" panose="020B0502020202020204" pitchFamily="34" charset="0"/>
              </a:rPr>
              <a:t> N. and </a:t>
            </a:r>
            <a:r>
              <a:rPr lang="en-US" sz="1000" dirty="0" err="1">
                <a:latin typeface="Century Gothic" panose="020B0502020202020204" pitchFamily="34" charset="0"/>
              </a:rPr>
              <a:t>Koutsoyiannis</a:t>
            </a:r>
            <a:r>
              <a:rPr lang="en-US" sz="1000" dirty="0">
                <a:latin typeface="Century Gothic" panose="020B0502020202020204" pitchFamily="34" charset="0"/>
              </a:rPr>
              <a:t> D. ,Investigating the water supply potential of traditional rainwater harvesting techniques used – A case study for the Municipality of Western Mani </a:t>
            </a:r>
          </a:p>
          <a:p>
            <a:pPr>
              <a:lnSpc>
                <a:spcPct val="100000"/>
              </a:lnSpc>
              <a:spcBef>
                <a:spcPts val="120"/>
              </a:spcBef>
              <a:spcAft>
                <a:spcPts val="120"/>
              </a:spcAft>
              <a:buFont typeface="+mj-lt"/>
              <a:buAutoNum type="arabicPeriod" startAt="13"/>
            </a:pPr>
            <a:endParaRPr lang="en-US" sz="900" dirty="0">
              <a:latin typeface="Century Gothic" panose="020B0502020202020204" pitchFamily="34" charset="0"/>
            </a:endParaRPr>
          </a:p>
          <a:p>
            <a:pPr>
              <a:lnSpc>
                <a:spcPct val="100000"/>
              </a:lnSpc>
              <a:spcBef>
                <a:spcPts val="120"/>
              </a:spcBef>
              <a:spcAft>
                <a:spcPts val="120"/>
              </a:spcAft>
              <a:buFont typeface="+mj-lt"/>
              <a:buAutoNum type="arabicPeriod" startAt="13"/>
            </a:pPr>
            <a:endParaRPr lang="en-US" sz="900" dirty="0">
              <a:latin typeface="Century Gothic" panose="020B0502020202020204" pitchFamily="34" charset="0"/>
            </a:endParaRPr>
          </a:p>
          <a:p>
            <a:pPr>
              <a:lnSpc>
                <a:spcPct val="100000"/>
              </a:lnSpc>
              <a:spcBef>
                <a:spcPts val="120"/>
              </a:spcBef>
              <a:spcAft>
                <a:spcPts val="120"/>
              </a:spcAft>
            </a:pPr>
            <a:endParaRPr lang="en-US" sz="900" dirty="0">
              <a:latin typeface="Century Gothic" panose="020B0502020202020204" pitchFamily="34" charset="0"/>
            </a:endParaRPr>
          </a:p>
        </p:txBody>
      </p:sp>
      <p:sp>
        <p:nvSpPr>
          <p:cNvPr id="5" name="Title 1">
            <a:extLst>
              <a:ext uri="{FF2B5EF4-FFF2-40B4-BE49-F238E27FC236}">
                <a16:creationId xmlns:a16="http://schemas.microsoft.com/office/drawing/2014/main" id="{4F680017-0FC2-774E-ABA6-5D746A712BBF}"/>
              </a:ext>
            </a:extLst>
          </p:cNvPr>
          <p:cNvSpPr txBox="1">
            <a:spLocks/>
          </p:cNvSpPr>
          <p:nvPr/>
        </p:nvSpPr>
        <p:spPr>
          <a:xfrm>
            <a:off x="994375" y="5370791"/>
            <a:ext cx="9371843" cy="1129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4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Acknowledgment:</a:t>
            </a:r>
          </a:p>
          <a:p>
            <a:pPr>
              <a:lnSpc>
                <a:spcPct val="114000"/>
              </a:lnSpc>
            </a:pPr>
            <a:r>
              <a:rPr kumimoji="0" lang="en-US" alt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This research was supported by the Municipality of Western Mani.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rPr>
              <a:t> </a:t>
            </a:r>
          </a:p>
        </p:txBody>
      </p:sp>
      <p:sp>
        <p:nvSpPr>
          <p:cNvPr id="7" name="TextBox 6">
            <a:extLst>
              <a:ext uri="{FF2B5EF4-FFF2-40B4-BE49-F238E27FC236}">
                <a16:creationId xmlns:a16="http://schemas.microsoft.com/office/drawing/2014/main" id="{B3D3D770-8378-8DA2-5703-7D02BFC2199C}"/>
              </a:ext>
            </a:extLst>
          </p:cNvPr>
          <p:cNvSpPr txBox="1"/>
          <p:nvPr/>
        </p:nvSpPr>
        <p:spPr>
          <a:xfrm>
            <a:off x="959675" y="298362"/>
            <a:ext cx="2656496" cy="461665"/>
          </a:xfrm>
          <a:prstGeom prst="rect">
            <a:avLst/>
          </a:prstGeom>
          <a:noFill/>
        </p:spPr>
        <p:txBody>
          <a:bodyPr wrap="none" rtlCol="0">
            <a:spAutoFit/>
          </a:bodyPr>
          <a:lstStyle/>
          <a:p>
            <a:r>
              <a:rPr lang="en-US" sz="2400" dirty="0">
                <a:latin typeface="Century Gothic" panose="020B0502020202020204" pitchFamily="34" charset="0"/>
              </a:rPr>
              <a:t>References (2/2)</a:t>
            </a:r>
          </a:p>
        </p:txBody>
      </p:sp>
      <p:pic>
        <p:nvPicPr>
          <p:cNvPr id="1026" name="Picture 2" descr="Δήμος Δυτικής Μάνης">
            <a:extLst>
              <a:ext uri="{FF2B5EF4-FFF2-40B4-BE49-F238E27FC236}">
                <a16:creationId xmlns:a16="http://schemas.microsoft.com/office/drawing/2014/main" id="{2872B8A1-926A-F786-1CA9-C96F138E0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3248" y="5130994"/>
            <a:ext cx="1497471" cy="149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658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4BB70FD6-16B4-971A-2084-BA48ABA40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8150" y="1374450"/>
            <a:ext cx="5509192" cy="4131893"/>
          </a:xfrm>
          <a:prstGeom prst="rect">
            <a:avLst/>
          </a:prstGeom>
        </p:spPr>
      </p:pic>
      <p:sp>
        <p:nvSpPr>
          <p:cNvPr id="5" name="TextBox 4">
            <a:extLst>
              <a:ext uri="{FF2B5EF4-FFF2-40B4-BE49-F238E27FC236}">
                <a16:creationId xmlns:a16="http://schemas.microsoft.com/office/drawing/2014/main" id="{2A237DC7-FCAD-690F-F309-768572D29065}"/>
              </a:ext>
            </a:extLst>
          </p:cNvPr>
          <p:cNvSpPr txBox="1"/>
          <p:nvPr/>
        </p:nvSpPr>
        <p:spPr>
          <a:xfrm>
            <a:off x="6096000" y="4551632"/>
            <a:ext cx="4601046" cy="1911292"/>
          </a:xfrm>
          <a:prstGeom prst="rect">
            <a:avLst/>
          </a:prstGeom>
          <a:noFill/>
        </p:spPr>
        <p:txBody>
          <a:bodyPr wrap="square" rtlCol="0">
            <a:spAutoFit/>
          </a:bodyPr>
          <a:lstStyle/>
          <a:p>
            <a:pPr marL="0" marR="0" lvl="0" indent="0" defTabSz="914400" rtl="0" eaLnBrk="1" fontAlgn="auto" latinLnBrk="0" hangingPunct="1">
              <a:lnSpc>
                <a:spcPct val="13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The research team in Western Mani</a:t>
            </a:r>
          </a:p>
          <a:p>
            <a:pPr marL="0" marR="0" lvl="0" indent="0" defTabSz="914400" rtl="0" eaLnBrk="1" fontAlgn="auto" latinLnBrk="0" hangingPunct="1">
              <a:lnSpc>
                <a:spcPct val="130000"/>
              </a:lnSpc>
              <a:spcBef>
                <a:spcPts val="0"/>
              </a:spcBef>
              <a:spcAft>
                <a:spcPts val="0"/>
              </a:spcAft>
              <a:buClrTx/>
              <a:buSzTx/>
              <a:buFontTx/>
              <a:buNone/>
              <a:tabLst/>
              <a:defRPr/>
            </a:pPr>
            <a:r>
              <a:rPr lang="el-GR" sz="1400" i="1" dirty="0">
                <a:solidFill>
                  <a:srgbClr val="E7E6E6">
                    <a:lumMod val="50000"/>
                  </a:srgbClr>
                </a:solidFill>
                <a:latin typeface="Century Gothic" panose="020B0502020202020204" pitchFamily="34" charset="0"/>
              </a:rPr>
              <a:t>(</a:t>
            </a:r>
            <a:r>
              <a:rPr lang="en-US" sz="1400" i="1" dirty="0">
                <a:solidFill>
                  <a:srgbClr val="E7E6E6">
                    <a:lumMod val="50000"/>
                  </a:srgbClr>
                </a:solidFill>
                <a:latin typeface="Century Gothic" panose="020B0502020202020204" pitchFamily="34" charset="0"/>
              </a:rPr>
              <a:t>left to right):</a:t>
            </a:r>
            <a:r>
              <a:rPr kumimoji="0" lang="en-US" sz="1400" b="0" i="1"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t>
            </a:r>
          </a:p>
          <a:p>
            <a:pPr marL="0" marR="0" lvl="0" indent="0" defTabSz="914400" rtl="0" eaLnBrk="1" fontAlgn="auto" latinLnBrk="0" hangingPunct="1">
              <a:lnSpc>
                <a:spcPct val="13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Markantonis David,</a:t>
            </a:r>
          </a:p>
          <a:p>
            <a:pPr marL="0" marR="0" lvl="0" indent="0" defTabSz="914400" rtl="0" eaLnBrk="1" fontAlgn="auto" latinLnBrk="0" hangingPunct="1">
              <a:lnSpc>
                <a:spcPct val="130000"/>
              </a:lnSpc>
              <a:spcBef>
                <a:spcPts val="0"/>
              </a:spcBef>
              <a:spcAft>
                <a:spcPts val="0"/>
              </a:spcAft>
              <a:buClrTx/>
              <a:buSzTx/>
              <a:buFontTx/>
              <a:buNone/>
              <a:tabLst/>
              <a:defRPr/>
            </a:pPr>
            <a:r>
              <a:rPr kumimoji="0" lang="en-US" sz="1400" i="0" u="none" strike="noStrike" kern="1200" cap="none" spc="0" normalizeH="0" baseline="0" noProof="0" dirty="0" err="1">
                <a:ln>
                  <a:noFill/>
                </a:ln>
                <a:solidFill>
                  <a:srgbClr val="E7E6E6">
                    <a:lumMod val="50000"/>
                  </a:srgbClr>
                </a:solidFill>
                <a:effectLst/>
                <a:uLnTx/>
                <a:uFillTx/>
                <a:latin typeface="Century Gothic" panose="020B0502020202020204" pitchFamily="34" charset="0"/>
                <a:ea typeface="+mn-ea"/>
                <a:cs typeface="+mn-cs"/>
              </a:rPr>
              <a:t>Moraiti</a:t>
            </a:r>
            <a:r>
              <a:rPr kumimoji="0" lang="en-US" sz="140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Konstantina</a:t>
            </a:r>
            <a:r>
              <a:rPr kumimoji="0" lang="en-US"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defTabSz="914400" rtl="0" eaLnBrk="1" fontAlgn="auto" latinLnBrk="0" hangingPunct="1">
              <a:lnSpc>
                <a:spcPct val="13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E7E6E6">
                    <a:lumMod val="50000"/>
                  </a:srgbClr>
                </a:solidFill>
                <a:effectLst/>
                <a:uLnTx/>
                <a:uFillTx/>
                <a:latin typeface="Century Gothic" panose="020B0502020202020204" pitchFamily="34" charset="0"/>
                <a:ea typeface="+mn-ea"/>
                <a:cs typeface="+mn-cs"/>
              </a:rPr>
              <a:t>Nikolinakou</a:t>
            </a:r>
            <a:r>
              <a:rPr kumimoji="0" lang="en-US"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Maria,</a:t>
            </a:r>
          </a:p>
          <a:p>
            <a:pPr marL="0" marR="0" lvl="0" indent="0" defTabSz="914400" rtl="0" eaLnBrk="1" fontAlgn="auto" latinLnBrk="0" hangingPunct="1">
              <a:lnSpc>
                <a:spcPct val="13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E7E6E6">
                    <a:lumMod val="50000"/>
                  </a:srgbClr>
                </a:solidFill>
                <a:effectLst/>
                <a:uLnTx/>
                <a:uFillTx/>
                <a:latin typeface="Century Gothic" panose="020B0502020202020204" pitchFamily="34" charset="0"/>
                <a:ea typeface="+mn-ea"/>
                <a:cs typeface="+mn-cs"/>
              </a:rPr>
              <a:t>Siganou</a:t>
            </a:r>
            <a:r>
              <a:rPr kumimoji="0" lang="en-US"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Aimilia</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5324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BFDF24-72DA-6EA6-1B23-D38F109AB9EB}"/>
              </a:ext>
            </a:extLst>
          </p:cNvPr>
          <p:cNvSpPr>
            <a:spLocks noGrp="1"/>
          </p:cNvSpPr>
          <p:nvPr>
            <p:ph type="title"/>
          </p:nvPr>
        </p:nvSpPr>
        <p:spPr>
          <a:xfrm>
            <a:off x="1092496" y="305949"/>
            <a:ext cx="10515600" cy="1325563"/>
          </a:xfrm>
        </p:spPr>
        <p:txBody>
          <a:bodyPr>
            <a:normAutofit/>
          </a:bodyPr>
          <a:lstStyle/>
          <a:p>
            <a:r>
              <a:rPr lang="el-GR" sz="2400" dirty="0" err="1">
                <a:latin typeface="Century Gothic" panose="020B0502020202020204" pitchFamily="34" charset="0"/>
                <a:cs typeface="Calibri Light"/>
              </a:rPr>
              <a:t>Introduction</a:t>
            </a:r>
            <a:endParaRPr lang="el-GR" sz="2400" dirty="0"/>
          </a:p>
        </p:txBody>
      </p:sp>
      <p:sp>
        <p:nvSpPr>
          <p:cNvPr id="3" name="Θέση περιεχομένου 2">
            <a:extLst>
              <a:ext uri="{FF2B5EF4-FFF2-40B4-BE49-F238E27FC236}">
                <a16:creationId xmlns:a16="http://schemas.microsoft.com/office/drawing/2014/main" id="{BA381464-FCF7-BEFE-D5B2-CB73F5E3BDEC}"/>
              </a:ext>
            </a:extLst>
          </p:cNvPr>
          <p:cNvSpPr>
            <a:spLocks noGrp="1"/>
          </p:cNvSpPr>
          <p:nvPr>
            <p:ph idx="1"/>
          </p:nvPr>
        </p:nvSpPr>
        <p:spPr>
          <a:xfrm>
            <a:off x="1092496" y="1448024"/>
            <a:ext cx="8880180" cy="1741330"/>
          </a:xfrm>
        </p:spPr>
        <p:txBody>
          <a:bodyPr vert="horz" lIns="91440" tIns="45720" rIns="91440" bIns="45720" rtlCol="0" anchor="t">
            <a:normAutofit lnSpcReduction="10000"/>
          </a:bodyPr>
          <a:lstStyle/>
          <a:p>
            <a:pPr algn="just"/>
            <a:r>
              <a:rPr lang="en-US" sz="1600" dirty="0">
                <a:latin typeface="Century Gothic" panose="020B0502020202020204" pitchFamily="34" charset="0"/>
                <a:cs typeface="Calibri" panose="020F0502020204030204"/>
              </a:rPr>
              <a:t>The Municipality of Western Mani</a:t>
            </a:r>
            <a:r>
              <a:rPr lang="el-GR" sz="1600" dirty="0">
                <a:latin typeface="Century Gothic" panose="020B0502020202020204" pitchFamily="34" charset="0"/>
                <a:cs typeface="Calibri" panose="020F0502020204030204"/>
              </a:rPr>
              <a:t> (</a:t>
            </a:r>
            <a:r>
              <a:rPr lang="en-US" sz="1600" dirty="0">
                <a:latin typeface="Century Gothic" panose="020B0502020202020204" pitchFamily="34" charset="0"/>
                <a:cs typeface="Calibri" panose="020F0502020204030204"/>
              </a:rPr>
              <a:t>WM)</a:t>
            </a:r>
            <a:r>
              <a:rPr lang="el-GR" sz="1600" dirty="0">
                <a:latin typeface="Century Gothic" panose="020B0502020202020204" pitchFamily="34" charset="0"/>
                <a:cs typeface="Calibri" panose="020F0502020204030204"/>
              </a:rPr>
              <a:t> </a:t>
            </a:r>
            <a:r>
              <a:rPr lang="en-US" sz="1600" dirty="0">
                <a:latin typeface="Century Gothic" panose="020B0502020202020204" pitchFamily="34" charset="0"/>
                <a:cs typeface="Calibri" panose="020F0502020204030204"/>
              </a:rPr>
              <a:t>is located in the southern part of Greece in </a:t>
            </a:r>
            <a:r>
              <a:rPr lang="en-US" sz="1600" dirty="0">
                <a:solidFill>
                  <a:schemeClr val="accent1">
                    <a:lumMod val="60000"/>
                    <a:lumOff val="40000"/>
                  </a:schemeClr>
                </a:solidFill>
                <a:latin typeface="Century Gothic" panose="020B0502020202020204" pitchFamily="34" charset="0"/>
                <a:cs typeface="Calibri" panose="020F0502020204030204"/>
              </a:rPr>
              <a:t>Peloponnese</a:t>
            </a:r>
            <a:r>
              <a:rPr lang="en-US" sz="1600" dirty="0">
                <a:latin typeface="Century Gothic" panose="020B0502020202020204" pitchFamily="34" charset="0"/>
                <a:cs typeface="Calibri" panose="020F0502020204030204"/>
              </a:rPr>
              <a:t>. The region has a high rate of rainfalls mainly in the mountainous areas. </a:t>
            </a:r>
            <a:endParaRPr lang="el-GR" sz="1600" dirty="0">
              <a:latin typeface="Century Gothic" panose="020B0502020202020204" pitchFamily="34" charset="0"/>
              <a:cs typeface="Calibri" panose="020F0502020204030204"/>
            </a:endParaRPr>
          </a:p>
          <a:p>
            <a:pPr algn="just"/>
            <a:r>
              <a:rPr lang="en-US" sz="1600" dirty="0">
                <a:latin typeface="Century Gothic" panose="020B0502020202020204" pitchFamily="34" charset="0"/>
                <a:cs typeface="Calibri" panose="020F0502020204030204"/>
              </a:rPr>
              <a:t>Rainfall is mainly observed during the autumn and winter months, from October to March, while there is a significant decrease in the summer</a:t>
            </a:r>
            <a:r>
              <a:rPr lang="en-US" sz="1600" dirty="0">
                <a:solidFill>
                  <a:schemeClr val="accent1">
                    <a:lumMod val="75000"/>
                  </a:schemeClr>
                </a:solidFill>
                <a:latin typeface="Century Gothic" panose="020B0502020202020204" pitchFamily="34" charset="0"/>
                <a:cs typeface="Calibri" panose="020F0502020204030204"/>
              </a:rPr>
              <a:t>[1]</a:t>
            </a:r>
            <a:r>
              <a:rPr lang="en-US" sz="1600" dirty="0">
                <a:latin typeface="Century Gothic" panose="020B0502020202020204" pitchFamily="34" charset="0"/>
                <a:cs typeface="Calibri" panose="020F0502020204030204"/>
              </a:rPr>
              <a:t>. </a:t>
            </a:r>
          </a:p>
          <a:p>
            <a:pPr algn="just"/>
            <a:r>
              <a:rPr lang="en-US" sz="1600" dirty="0">
                <a:latin typeface="Century Gothic" panose="020B0502020202020204" pitchFamily="34" charset="0"/>
                <a:cs typeface="Calibri" panose="020F0502020204030204"/>
              </a:rPr>
              <a:t>The problems that arise mainly focus on the quantitative aspect </a:t>
            </a:r>
            <a:r>
              <a:rPr lang="en-US" sz="1600" dirty="0">
                <a:solidFill>
                  <a:schemeClr val="accent1">
                    <a:lumMod val="75000"/>
                  </a:schemeClr>
                </a:solidFill>
                <a:latin typeface="Century Gothic" panose="020B0502020202020204" pitchFamily="34" charset="0"/>
                <a:cs typeface="Calibri" panose="020F0502020204030204"/>
              </a:rPr>
              <a:t>[2-5]</a:t>
            </a:r>
            <a:r>
              <a:rPr lang="en-US" sz="1600" dirty="0">
                <a:latin typeface="Century Gothic" panose="020B0502020202020204" pitchFamily="34" charset="0"/>
                <a:cs typeface="Calibri" panose="020F0502020204030204"/>
              </a:rPr>
              <a:t>. The geological background is extremely permeable as it consists mainly of karstic limestone. Therefore, there are limited surfaces water resources with limited water supply.</a:t>
            </a:r>
          </a:p>
          <a:p>
            <a:pPr algn="just"/>
            <a:endParaRPr lang="en-US" dirty="0">
              <a:latin typeface="Century Schoolbook" panose="02040604050505020304" pitchFamily="18" charset="0"/>
              <a:cs typeface="Calibri" panose="020F0502020204030204"/>
            </a:endParaRPr>
          </a:p>
          <a:p>
            <a:pPr lvl="1"/>
            <a:endParaRPr lang="en-US" dirty="0">
              <a:cs typeface="Calibri" panose="020F0502020204030204"/>
            </a:endParaRPr>
          </a:p>
          <a:p>
            <a:endParaRPr lang="el-GR" dirty="0">
              <a:cs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9473" y="3189354"/>
            <a:ext cx="1996527" cy="199652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6144" y="3110157"/>
            <a:ext cx="3009943" cy="2728190"/>
          </a:xfrm>
          <a:prstGeom prst="rect">
            <a:avLst/>
          </a:prstGeom>
        </p:spPr>
      </p:pic>
      <p:sp>
        <p:nvSpPr>
          <p:cNvPr id="9" name="Rectangle 8"/>
          <p:cNvSpPr/>
          <p:nvPr/>
        </p:nvSpPr>
        <p:spPr>
          <a:xfrm>
            <a:off x="4177553" y="5542675"/>
            <a:ext cx="1801907" cy="584775"/>
          </a:xfrm>
          <a:prstGeom prst="rect">
            <a:avLst/>
          </a:prstGeom>
        </p:spPr>
        <p:txBody>
          <a:bodyPr wrap="square">
            <a:spAutoFit/>
          </a:bodyPr>
          <a:lstStyle/>
          <a:p>
            <a:r>
              <a:rPr lang="en-US" sz="800" dirty="0">
                <a:solidFill>
                  <a:schemeClr val="accent1">
                    <a:lumMod val="60000"/>
                    <a:lumOff val="40000"/>
                  </a:schemeClr>
                </a:solidFill>
                <a:latin typeface="Century Gothic" panose="020B0502020202020204" pitchFamily="34" charset="0"/>
              </a:rPr>
              <a:t>Source: https://www.vecteezy.com/vector-art/2292777-greece-detailed-map-with-states</a:t>
            </a:r>
          </a:p>
        </p:txBody>
      </p:sp>
      <p:sp>
        <p:nvSpPr>
          <p:cNvPr id="10" name="Rectangle 9"/>
          <p:cNvSpPr/>
          <p:nvPr/>
        </p:nvSpPr>
        <p:spPr>
          <a:xfrm>
            <a:off x="1440884" y="5604228"/>
            <a:ext cx="1996527" cy="461665"/>
          </a:xfrm>
          <a:prstGeom prst="rect">
            <a:avLst/>
          </a:prstGeom>
        </p:spPr>
        <p:txBody>
          <a:bodyPr wrap="square">
            <a:spAutoFit/>
          </a:bodyPr>
          <a:lstStyle/>
          <a:p>
            <a:r>
              <a:rPr lang="en-US" sz="800" dirty="0">
                <a:solidFill>
                  <a:schemeClr val="accent1">
                    <a:lumMod val="60000"/>
                    <a:lumOff val="40000"/>
                  </a:schemeClr>
                </a:solidFill>
                <a:latin typeface="Century Gothic" panose="020B0502020202020204" pitchFamily="34" charset="0"/>
              </a:rPr>
              <a:t>Source : https://vemaps.com/europe-continent/eu-c-04#google_vignette</a:t>
            </a:r>
          </a:p>
        </p:txBody>
      </p:sp>
      <p:pic>
        <p:nvPicPr>
          <p:cNvPr id="12" name="Picture 11">
            <a:extLst>
              <a:ext uri="{FF2B5EF4-FFF2-40B4-BE49-F238E27FC236}">
                <a16:creationId xmlns:a16="http://schemas.microsoft.com/office/drawing/2014/main" id="{ADAA3F0C-C367-8EC4-0C40-95FC38BFC47E}"/>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182" r="100000">
                        <a14:foregroundMark x1="17955" y1="26000" x2="17955" y2="26000"/>
                        <a14:foregroundMark x1="33000" y1="58606" x2="33000" y2="58606"/>
                        <a14:foregroundMark x1="26682" y1="60909" x2="26682" y2="60909"/>
                        <a14:foregroundMark x1="50773" y1="92061" x2="50773" y2="92061"/>
                        <a14:foregroundMark x1="45182" y1="87879" x2="45182" y2="87879"/>
                        <a14:foregroundMark x1="44864" y1="83273" x2="44864" y2="83273"/>
                        <a14:foregroundMark x1="37500" y1="89758" x2="37500" y2="89758"/>
                        <a14:foregroundMark x1="58818" y1="93030" x2="58818" y2="93030"/>
                        <a14:foregroundMark x1="61591" y1="96303" x2="61591" y2="96303"/>
                        <a14:foregroundMark x1="62636" y1="88848" x2="65773" y2="97212"/>
                        <a14:foregroundMark x1="87773" y1="12485" x2="87773" y2="12485"/>
                        <a14:foregroundMark x1="93727" y1="3636" x2="93727" y2="3636"/>
                        <a14:foregroundMark x1="98591" y1="9273" x2="98591" y2="9273"/>
                        <a14:foregroundMark x1="48682" y1="56242" x2="47636" y2="55758"/>
                        <a14:foregroundMark x1="54955" y1="50182" x2="54955" y2="50182"/>
                        <a14:foregroundMark x1="59864" y1="45576" x2="58818" y2="46485"/>
                        <a14:foregroundMark x1="41364" y1="86970" x2="51818" y2="90242"/>
                        <a14:foregroundMark x1="51136" y1="16667" x2="57409" y2="6000"/>
                      </a14:backgroundRemoval>
                    </a14:imgEffect>
                  </a14:imgLayer>
                </a14:imgProps>
              </a:ext>
              <a:ext uri="{28A0092B-C50C-407E-A947-70E740481C1C}">
                <a14:useLocalDpi xmlns:a14="http://schemas.microsoft.com/office/drawing/2010/main" val="0"/>
              </a:ext>
            </a:extLst>
          </a:blip>
          <a:stretch>
            <a:fillRect/>
          </a:stretch>
        </p:blipFill>
        <p:spPr>
          <a:xfrm>
            <a:off x="817621" y="3517641"/>
            <a:ext cx="2511707" cy="1883780"/>
          </a:xfrm>
          <a:prstGeom prst="rect">
            <a:avLst/>
          </a:prstGeom>
        </p:spPr>
      </p:pic>
      <p:sp>
        <p:nvSpPr>
          <p:cNvPr id="4" name="Rectangle 3">
            <a:extLst>
              <a:ext uri="{FF2B5EF4-FFF2-40B4-BE49-F238E27FC236}">
                <a16:creationId xmlns:a16="http://schemas.microsoft.com/office/drawing/2014/main" id="{7D288757-2DC3-994B-1DCE-0B2A441CD582}"/>
              </a:ext>
            </a:extLst>
          </p:cNvPr>
          <p:cNvSpPr/>
          <p:nvPr/>
        </p:nvSpPr>
        <p:spPr>
          <a:xfrm>
            <a:off x="914400" y="3806890"/>
            <a:ext cx="541176" cy="391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8 - Ορθογώνιο">
            <a:extLst>
              <a:ext uri="{FF2B5EF4-FFF2-40B4-BE49-F238E27FC236}">
                <a16:creationId xmlns:a16="http://schemas.microsoft.com/office/drawing/2014/main" id="{71C97CC8-CAA0-2DE6-62D7-65539D31B20C}"/>
              </a:ext>
            </a:extLst>
          </p:cNvPr>
          <p:cNvSpPr/>
          <p:nvPr/>
        </p:nvSpPr>
        <p:spPr>
          <a:xfrm>
            <a:off x="7399007" y="5711951"/>
            <a:ext cx="1944216" cy="246221"/>
          </a:xfrm>
          <a:prstGeom prst="rect">
            <a:avLst/>
          </a:prstGeom>
        </p:spPr>
        <p:txBody>
          <a:bodyPr wrap="square">
            <a:spAutoFit/>
          </a:bodyPr>
          <a:lstStyle/>
          <a:p>
            <a:pPr lvl="0" algn="ctr" fontAlgn="base">
              <a:spcBef>
                <a:spcPct val="0"/>
              </a:spcBef>
              <a:spcAft>
                <a:spcPct val="0"/>
              </a:spcAft>
            </a:pPr>
            <a:r>
              <a:rPr lang="en-US" sz="1000" dirty="0">
                <a:solidFill>
                  <a:schemeClr val="accent1">
                    <a:lumMod val="60000"/>
                    <a:lumOff val="40000"/>
                  </a:schemeClr>
                </a:solidFill>
                <a:latin typeface="Arial" pitchFamily="34" charset="0"/>
                <a:cs typeface="Arial" pitchFamily="34" charset="0"/>
              </a:rPr>
              <a:t>The water cycle</a:t>
            </a:r>
            <a:endParaRPr lang="el-GR" sz="1000"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840138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C2B343-C70D-9BFA-34AA-E5296B87825B}"/>
              </a:ext>
            </a:extLst>
          </p:cNvPr>
          <p:cNvSpPr/>
          <p:nvPr/>
        </p:nvSpPr>
        <p:spPr>
          <a:xfrm>
            <a:off x="0" y="0"/>
            <a:ext cx="6095999"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936237" y="366999"/>
            <a:ext cx="10515600" cy="1325563"/>
          </a:xfrm>
        </p:spPr>
        <p:txBody>
          <a:bodyPr>
            <a:normAutofit/>
          </a:bodyPr>
          <a:lstStyle/>
          <a:p>
            <a:r>
              <a:rPr lang="en-US" sz="2400" dirty="0">
                <a:solidFill>
                  <a:schemeClr val="bg1"/>
                </a:solidFill>
                <a:latin typeface="Century Gothic" panose="020B0502020202020204" pitchFamily="34" charset="0"/>
                <a:ea typeface="+mj-lt"/>
                <a:cs typeface="+mj-lt"/>
              </a:rPr>
              <a:t>Population</a:t>
            </a:r>
            <a:r>
              <a:rPr lang="en-US" sz="2400" dirty="0">
                <a:latin typeface="Century Gothic" panose="020B0502020202020204" pitchFamily="34" charset="0"/>
                <a:ea typeface="+mj-lt"/>
                <a:cs typeface="+mj-lt"/>
              </a:rPr>
              <a:t> / Tourism</a:t>
            </a:r>
            <a:endParaRPr lang="en-US" sz="2400" dirty="0">
              <a:latin typeface="Century Gothic" panose="020B0502020202020204" pitchFamily="34" charset="0"/>
            </a:endParaRPr>
          </a:p>
        </p:txBody>
      </p:sp>
      <p:sp>
        <p:nvSpPr>
          <p:cNvPr id="4" name="Θέση περιεχομένου 2">
            <a:extLst>
              <a:ext uri="{FF2B5EF4-FFF2-40B4-BE49-F238E27FC236}">
                <a16:creationId xmlns:a16="http://schemas.microsoft.com/office/drawing/2014/main" id="{EBA79C73-B015-4B11-CCCE-9886E8521EC9}"/>
              </a:ext>
            </a:extLst>
          </p:cNvPr>
          <p:cNvSpPr>
            <a:spLocks noGrp="1"/>
          </p:cNvSpPr>
          <p:nvPr>
            <p:ph sz="half" idx="1"/>
          </p:nvPr>
        </p:nvSpPr>
        <p:spPr>
          <a:xfrm>
            <a:off x="936237" y="1256351"/>
            <a:ext cx="4223523" cy="4325993"/>
          </a:xfrm>
        </p:spPr>
        <p:txBody>
          <a:bodyPr vert="horz" lIns="91440" tIns="45720" rIns="91440" bIns="45720" rtlCol="0" anchor="t">
            <a:normAutofit/>
          </a:bodyPr>
          <a:lstStyle/>
          <a:p>
            <a:pPr marL="0" indent="0" algn="just">
              <a:buNone/>
            </a:pPr>
            <a:endParaRPr lang="en-US" sz="1500" dirty="0">
              <a:latin typeface="Century Gothic" panose="020B0502020202020204" pitchFamily="34" charset="0"/>
            </a:endParaRPr>
          </a:p>
          <a:p>
            <a:pPr marL="0" indent="0" algn="just">
              <a:buNone/>
            </a:pPr>
            <a:endParaRPr lang="en-US" sz="1500" dirty="0">
              <a:latin typeface="Century Gothic" panose="020B0502020202020204" pitchFamily="34" charset="0"/>
            </a:endParaRPr>
          </a:p>
          <a:p>
            <a:pPr>
              <a:lnSpc>
                <a:spcPct val="114000"/>
              </a:lnSpc>
            </a:pPr>
            <a:r>
              <a:rPr lang="en-US" sz="1400" dirty="0">
                <a:latin typeface="Century Gothic" panose="020B0502020202020204" pitchFamily="34" charset="0"/>
              </a:rPr>
              <a:t>According to demographical</a:t>
            </a:r>
            <a:r>
              <a:rPr lang="en-US" sz="1400" dirty="0">
                <a:solidFill>
                  <a:schemeClr val="accent1">
                    <a:lumMod val="60000"/>
                    <a:lumOff val="40000"/>
                  </a:schemeClr>
                </a:solidFill>
                <a:latin typeface="Century Gothic" panose="020B0502020202020204" pitchFamily="34" charset="0"/>
              </a:rPr>
              <a:t> </a:t>
            </a:r>
            <a:r>
              <a:rPr lang="en-US" sz="1400" dirty="0">
                <a:latin typeface="Century Gothic" panose="020B0502020202020204" pitchFamily="34" charset="0"/>
              </a:rPr>
              <a:t>data </a:t>
            </a:r>
            <a:r>
              <a:rPr lang="en-US" sz="1400" dirty="0">
                <a:solidFill>
                  <a:schemeClr val="accent1">
                    <a:lumMod val="75000"/>
                  </a:schemeClr>
                </a:solidFill>
                <a:latin typeface="Century Gothic" panose="020B0502020202020204" pitchFamily="34" charset="0"/>
              </a:rPr>
              <a:t>[6] </a:t>
            </a:r>
            <a:r>
              <a:rPr lang="en-US" sz="1400" dirty="0">
                <a:latin typeface="Century Gothic" panose="020B0502020202020204" pitchFamily="34" charset="0"/>
              </a:rPr>
              <a:t>, West Mani’s population decreased from the year 2001 to the year 2011. However, it is estimated that an </a:t>
            </a:r>
            <a:r>
              <a:rPr lang="en-US" sz="1400" dirty="0">
                <a:solidFill>
                  <a:schemeClr val="bg1"/>
                </a:solidFill>
                <a:latin typeface="Century Gothic" panose="020B0502020202020204" pitchFamily="34" charset="0"/>
              </a:rPr>
              <a:t>increase</a:t>
            </a:r>
            <a:r>
              <a:rPr lang="en-US" sz="1400" dirty="0">
                <a:latin typeface="Century Gothic" panose="020B0502020202020204" pitchFamily="34" charset="0"/>
              </a:rPr>
              <a:t> will take place in the next decades. </a:t>
            </a:r>
          </a:p>
          <a:p>
            <a:pPr>
              <a:lnSpc>
                <a:spcPct val="114000"/>
              </a:lnSpc>
            </a:pPr>
            <a:r>
              <a:rPr lang="en-US" sz="1400" dirty="0">
                <a:latin typeface="Century Gothic" panose="020B0502020202020204" pitchFamily="34" charset="0"/>
              </a:rPr>
              <a:t>Taking that into consideration, in order to hypothesize the future number of inhabitants in </a:t>
            </a:r>
            <a:r>
              <a:rPr lang="en-US" sz="1400" dirty="0">
                <a:solidFill>
                  <a:schemeClr val="bg1"/>
                </a:solidFill>
                <a:latin typeface="Century Gothic" panose="020B0502020202020204" pitchFamily="34" charset="0"/>
              </a:rPr>
              <a:t>20 years</a:t>
            </a:r>
            <a:r>
              <a:rPr lang="en-US" sz="1400" dirty="0">
                <a:latin typeface="Century Gothic" panose="020B0502020202020204" pitchFamily="34" charset="0"/>
              </a:rPr>
              <a:t>, we design our infrastructures to accommodate a 20% population increase.</a:t>
            </a:r>
          </a:p>
          <a:p>
            <a:pPr>
              <a:lnSpc>
                <a:spcPct val="114000"/>
              </a:lnSpc>
            </a:pPr>
            <a:r>
              <a:rPr lang="en-US" sz="1400" dirty="0">
                <a:latin typeface="Century Gothic" panose="020B0502020202020204" pitchFamily="34" charset="0"/>
              </a:rPr>
              <a:t>In the past few years</a:t>
            </a:r>
            <a:r>
              <a:rPr lang="el-GR" sz="1400" dirty="0">
                <a:latin typeface="Century Gothic" panose="020B0502020202020204" pitchFamily="34" charset="0"/>
              </a:rPr>
              <a:t>,</a:t>
            </a:r>
            <a:r>
              <a:rPr lang="en-US" sz="1400" dirty="0">
                <a:latin typeface="Century Gothic" panose="020B0502020202020204" pitchFamily="34" charset="0"/>
              </a:rPr>
              <a:t> the meteoric rise of the activity of tourism has also been observed during the </a:t>
            </a:r>
            <a:r>
              <a:rPr lang="en-US" sz="1400" dirty="0">
                <a:solidFill>
                  <a:schemeClr val="bg1"/>
                </a:solidFill>
                <a:latin typeface="Century Gothic" panose="020B0502020202020204" pitchFamily="34" charset="0"/>
              </a:rPr>
              <a:t>summer months</a:t>
            </a:r>
            <a:r>
              <a:rPr lang="en-US" sz="1400" dirty="0">
                <a:latin typeface="Century Gothic" panose="020B0502020202020204" pitchFamily="34" charset="0"/>
              </a:rPr>
              <a:t>.</a:t>
            </a:r>
          </a:p>
          <a:p>
            <a:pPr marL="0" indent="0" algn="just">
              <a:buNone/>
            </a:pPr>
            <a:endParaRPr lang="en-US" sz="1500" dirty="0">
              <a:latin typeface="Century Gothic" panose="020B0502020202020204" pitchFamily="34" charset="0"/>
            </a:endParaRPr>
          </a:p>
        </p:txBody>
      </p:sp>
      <p:graphicFrame>
        <p:nvGraphicFramePr>
          <p:cNvPr id="7" name="Γράφημα 7">
            <a:extLst>
              <a:ext uri="{FF2B5EF4-FFF2-40B4-BE49-F238E27FC236}">
                <a16:creationId xmlns:a16="http://schemas.microsoft.com/office/drawing/2014/main" id="{1D8FE487-06B3-311C-EC98-7691FEB1E3C7}"/>
              </a:ext>
              <a:ext uri="{147F2762-F138-4A5C-976F-8EAC2B608ADB}">
                <a16:predDERef xmlns:a16="http://schemas.microsoft.com/office/drawing/2014/main" pred="{00000000-0008-0000-0100-000007000000}"/>
              </a:ext>
            </a:extLst>
          </p:cNvPr>
          <p:cNvGraphicFramePr>
            <a:graphicFrameLocks/>
          </p:cNvGraphicFramePr>
          <p:nvPr>
            <p:extLst>
              <p:ext uri="{D42A27DB-BD31-4B8C-83A1-F6EECF244321}">
                <p14:modId xmlns:p14="http://schemas.microsoft.com/office/powerpoint/2010/main" val="2838913288"/>
              </p:ext>
            </p:extLst>
          </p:nvPr>
        </p:nvGraphicFramePr>
        <p:xfrm>
          <a:off x="7146948" y="1913155"/>
          <a:ext cx="4052276" cy="34485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9289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179722"/>
            <a:ext cx="10515600" cy="1325563"/>
          </a:xfrm>
        </p:spPr>
        <p:txBody>
          <a:bodyPr>
            <a:normAutofit/>
          </a:bodyPr>
          <a:lstStyle/>
          <a:p>
            <a:r>
              <a:rPr lang="en-US" sz="2400" dirty="0">
                <a:latin typeface="Century Gothic" panose="020B0502020202020204" pitchFamily="34" charset="0"/>
              </a:rPr>
              <a:t>Water </a:t>
            </a:r>
            <a:r>
              <a:rPr lang="en-US" sz="2400" dirty="0">
                <a:solidFill>
                  <a:schemeClr val="accent1">
                    <a:lumMod val="60000"/>
                    <a:lumOff val="40000"/>
                  </a:schemeClr>
                </a:solidFill>
                <a:latin typeface="Century Gothic" panose="020B0502020202020204" pitchFamily="34" charset="0"/>
              </a:rPr>
              <a:t>consumption</a:t>
            </a:r>
          </a:p>
        </p:txBody>
      </p:sp>
      <p:sp>
        <p:nvSpPr>
          <p:cNvPr id="3" name="Content Placeholder 2"/>
          <p:cNvSpPr>
            <a:spLocks noGrp="1"/>
          </p:cNvSpPr>
          <p:nvPr>
            <p:ph sz="half" idx="1"/>
          </p:nvPr>
        </p:nvSpPr>
        <p:spPr>
          <a:xfrm>
            <a:off x="8617403" y="1917614"/>
            <a:ext cx="2612572" cy="3533952"/>
          </a:xfrm>
        </p:spPr>
        <p:txBody>
          <a:bodyPr>
            <a:normAutofit/>
          </a:bodyPr>
          <a:lstStyle/>
          <a:p>
            <a:pPr>
              <a:lnSpc>
                <a:spcPct val="114000"/>
              </a:lnSpc>
            </a:pPr>
            <a:r>
              <a:rPr lang="en-US" sz="1300" dirty="0">
                <a:latin typeface="Century Gothic" panose="020B0502020202020204" pitchFamily="34" charset="0"/>
              </a:rPr>
              <a:t>Lack of data throughout the past few years. In particular, the only data that have been found refer to the year 2019.</a:t>
            </a:r>
          </a:p>
          <a:p>
            <a:pPr>
              <a:lnSpc>
                <a:spcPct val="114000"/>
              </a:lnSpc>
            </a:pPr>
            <a:r>
              <a:rPr lang="en-US" sz="1300" dirty="0">
                <a:latin typeface="Century Gothic" panose="020B0502020202020204" pitchFamily="34" charset="0"/>
              </a:rPr>
              <a:t>Most of the data are available only on an annual basis → impossible to use them reliably </a:t>
            </a:r>
          </a:p>
          <a:p>
            <a:pPr>
              <a:lnSpc>
                <a:spcPct val="114000"/>
              </a:lnSpc>
            </a:pPr>
            <a:r>
              <a:rPr lang="en-US" sz="1300" dirty="0">
                <a:latin typeface="Century Gothic" panose="020B0502020202020204" pitchFamily="34" charset="0"/>
              </a:rPr>
              <a:t>Estimated aggregate water consumption in our study area is about 300 L / d / inhabitant. </a:t>
            </a:r>
          </a:p>
          <a:p>
            <a:pPr marL="0" indent="0">
              <a:buNone/>
            </a:pPr>
            <a:endParaRPr lang="en-US" sz="4000" dirty="0"/>
          </a:p>
        </p:txBody>
      </p:sp>
      <p:graphicFrame>
        <p:nvGraphicFramePr>
          <p:cNvPr id="7" name="Chart 6">
            <a:extLst>
              <a:ext uri="{FF2B5EF4-FFF2-40B4-BE49-F238E27FC236}">
                <a16:creationId xmlns:a16="http://schemas.microsoft.com/office/drawing/2014/main" id="{DCB648D2-E851-4035-A2B5-68AF03AF77D6}"/>
              </a:ext>
              <a:ext uri="{147F2762-F138-4A5C-976F-8EAC2B608ADB}">
                <a16:predDERef xmlns:a16="http://schemas.microsoft.com/office/drawing/2014/main" pred="{A95354CA-F262-4BFF-8543-86AE74F5C955}"/>
              </a:ext>
            </a:extLst>
          </p:cNvPr>
          <p:cNvGraphicFramePr>
            <a:graphicFrameLocks/>
          </p:cNvGraphicFramePr>
          <p:nvPr>
            <p:extLst>
              <p:ext uri="{D42A27DB-BD31-4B8C-83A1-F6EECF244321}">
                <p14:modId xmlns:p14="http://schemas.microsoft.com/office/powerpoint/2010/main" val="1058787882"/>
              </p:ext>
            </p:extLst>
          </p:nvPr>
        </p:nvGraphicFramePr>
        <p:xfrm>
          <a:off x="962025" y="1917614"/>
          <a:ext cx="7179398" cy="33950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1358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FA2B9-FBBE-898A-6B18-14B35CE6658D}"/>
              </a:ext>
            </a:extLst>
          </p:cNvPr>
          <p:cNvSpPr/>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2025" y="174625"/>
            <a:ext cx="10515600" cy="1325563"/>
          </a:xfrm>
        </p:spPr>
        <p:txBody>
          <a:bodyPr>
            <a:normAutofit/>
          </a:bodyPr>
          <a:lstStyle/>
          <a:p>
            <a:r>
              <a:rPr lang="en-US" sz="2400" dirty="0">
                <a:solidFill>
                  <a:schemeClr val="bg1"/>
                </a:solidFill>
                <a:latin typeface="Century Gothic" panose="020B0502020202020204" pitchFamily="34" charset="0"/>
              </a:rPr>
              <a:t>Methodology</a:t>
            </a:r>
          </a:p>
        </p:txBody>
      </p:sp>
      <p:sp>
        <p:nvSpPr>
          <p:cNvPr id="3" name="Content Placeholder 2"/>
          <p:cNvSpPr>
            <a:spLocks noGrp="1"/>
          </p:cNvSpPr>
          <p:nvPr>
            <p:ph sz="half" idx="1"/>
          </p:nvPr>
        </p:nvSpPr>
        <p:spPr>
          <a:xfrm>
            <a:off x="971550" y="1406525"/>
            <a:ext cx="8364523" cy="4351338"/>
          </a:xfrm>
        </p:spPr>
        <p:txBody>
          <a:bodyPr>
            <a:normAutofit/>
          </a:bodyPr>
          <a:lstStyle/>
          <a:p>
            <a:pPr>
              <a:lnSpc>
                <a:spcPct val="114000"/>
              </a:lnSpc>
            </a:pPr>
            <a:r>
              <a:rPr lang="el-GR" sz="1400" dirty="0">
                <a:latin typeface="Century Gothic" panose="020B0502020202020204" pitchFamily="34" charset="0"/>
              </a:rPr>
              <a:t>3 </a:t>
            </a:r>
            <a:r>
              <a:rPr lang="en-US" sz="1400" dirty="0">
                <a:latin typeface="Century Gothic" panose="020B0502020202020204" pitchFamily="34" charset="0"/>
              </a:rPr>
              <a:t>different solutions have been studied.</a:t>
            </a:r>
          </a:p>
          <a:p>
            <a:pPr>
              <a:lnSpc>
                <a:spcPct val="114000"/>
              </a:lnSpc>
            </a:pPr>
            <a:r>
              <a:rPr lang="en-US" sz="1400" dirty="0">
                <a:latin typeface="Century Gothic" panose="020B0502020202020204" pitchFamily="34" charset="0"/>
              </a:rPr>
              <a:t>The costs of each individual solution have been determined.</a:t>
            </a:r>
          </a:p>
          <a:p>
            <a:pPr>
              <a:lnSpc>
                <a:spcPct val="114000"/>
              </a:lnSpc>
            </a:pPr>
            <a:r>
              <a:rPr lang="en-US" sz="1400" dirty="0">
                <a:latin typeface="Century Gothic" panose="020B0502020202020204" pitchFamily="34" charset="0"/>
              </a:rPr>
              <a:t>The cost was determined with the assumption of 6% capital recovery rate.</a:t>
            </a:r>
          </a:p>
          <a:p>
            <a:pPr>
              <a:lnSpc>
                <a:spcPct val="114000"/>
              </a:lnSpc>
            </a:pPr>
            <a:r>
              <a:rPr lang="en-US" sz="1400" dirty="0">
                <a:latin typeface="Century Gothic" panose="020B0502020202020204" pitchFamily="34" charset="0"/>
              </a:rPr>
              <a:t>For Greece, as well as for other randomly selected countries, a stochastic process has been used to examine the average price of water considering variable interest rates.</a:t>
            </a:r>
          </a:p>
        </p:txBody>
      </p:sp>
    </p:spTree>
    <p:extLst>
      <p:ext uri="{BB962C8B-B14F-4D97-AF65-F5344CB8AC3E}">
        <p14:creationId xmlns:p14="http://schemas.microsoft.com/office/powerpoint/2010/main" val="1787909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B4A0A-3465-DC61-FA75-5969242C6FF3}"/>
              </a:ext>
            </a:extLst>
          </p:cNvPr>
          <p:cNvSpPr>
            <a:spLocks noGrp="1"/>
          </p:cNvSpPr>
          <p:nvPr>
            <p:ph type="title"/>
          </p:nvPr>
        </p:nvSpPr>
        <p:spPr>
          <a:xfrm>
            <a:off x="1447178" y="291364"/>
            <a:ext cx="10515600" cy="1325563"/>
          </a:xfrm>
        </p:spPr>
        <p:txBody>
          <a:bodyPr>
            <a:normAutofit/>
          </a:bodyPr>
          <a:lstStyle/>
          <a:p>
            <a:r>
              <a:rPr lang="en-US" sz="2400" dirty="0">
                <a:latin typeface="Century Gothic" panose="020B0502020202020204" pitchFamily="34" charset="0"/>
              </a:rPr>
              <a:t>Solutions</a:t>
            </a:r>
          </a:p>
        </p:txBody>
      </p:sp>
      <p:sp>
        <p:nvSpPr>
          <p:cNvPr id="3" name="Content Placeholder 2">
            <a:extLst>
              <a:ext uri="{FF2B5EF4-FFF2-40B4-BE49-F238E27FC236}">
                <a16:creationId xmlns:a16="http://schemas.microsoft.com/office/drawing/2014/main" id="{A58DA33C-48D6-F3BF-ADCE-2885A528C7D1}"/>
              </a:ext>
            </a:extLst>
          </p:cNvPr>
          <p:cNvSpPr>
            <a:spLocks noGrp="1"/>
          </p:cNvSpPr>
          <p:nvPr>
            <p:ph sz="half" idx="1"/>
          </p:nvPr>
        </p:nvSpPr>
        <p:spPr>
          <a:xfrm>
            <a:off x="1447178" y="1827974"/>
            <a:ext cx="5181600" cy="4351338"/>
          </a:xfrm>
        </p:spPr>
        <p:txBody>
          <a:bodyPr>
            <a:normAutofit/>
          </a:bodyPr>
          <a:lstStyle/>
          <a:p>
            <a:r>
              <a:rPr lang="en-US" sz="1400" dirty="0">
                <a:latin typeface="Century Gothic" panose="020B0502020202020204" pitchFamily="34" charset="0"/>
              </a:rPr>
              <a:t>Dam</a:t>
            </a:r>
          </a:p>
          <a:p>
            <a:r>
              <a:rPr lang="en-US" sz="1400" dirty="0">
                <a:latin typeface="Century Gothic" panose="020B0502020202020204" pitchFamily="34" charset="0"/>
              </a:rPr>
              <a:t>Water ponds</a:t>
            </a:r>
          </a:p>
          <a:p>
            <a:r>
              <a:rPr lang="en-US" sz="1400" dirty="0">
                <a:latin typeface="Century Gothic" panose="020B0502020202020204" pitchFamily="34" charset="0"/>
              </a:rPr>
              <a:t>Desalination</a:t>
            </a:r>
          </a:p>
          <a:p>
            <a:endParaRPr lang="en-US" sz="1400" dirty="0">
              <a:latin typeface="Century Gothic" panose="020B0502020202020204" pitchFamily="34" charset="0"/>
            </a:endParaRPr>
          </a:p>
        </p:txBody>
      </p:sp>
      <p:pic>
        <p:nvPicPr>
          <p:cNvPr id="6" name="Picture 5">
            <a:extLst>
              <a:ext uri="{FF2B5EF4-FFF2-40B4-BE49-F238E27FC236}">
                <a16:creationId xmlns:a16="http://schemas.microsoft.com/office/drawing/2014/main" id="{8C6907DF-8D7D-D951-0A69-C07AB759A3D2}"/>
              </a:ext>
            </a:extLst>
          </p:cNvPr>
          <p:cNvPicPr>
            <a:picLocks noChangeAspect="1"/>
          </p:cNvPicPr>
          <p:nvPr/>
        </p:nvPicPr>
        <p:blipFill>
          <a:blip r:embed="rId2"/>
          <a:stretch>
            <a:fillRect/>
          </a:stretch>
        </p:blipFill>
        <p:spPr>
          <a:xfrm>
            <a:off x="5159456" y="3274970"/>
            <a:ext cx="2759089" cy="1840765"/>
          </a:xfrm>
          <a:prstGeom prst="rect">
            <a:avLst/>
          </a:prstGeom>
        </p:spPr>
      </p:pic>
      <p:sp>
        <p:nvSpPr>
          <p:cNvPr id="7" name="TextBox 6">
            <a:extLst>
              <a:ext uri="{FF2B5EF4-FFF2-40B4-BE49-F238E27FC236}">
                <a16:creationId xmlns:a16="http://schemas.microsoft.com/office/drawing/2014/main" id="{81C193FB-60EC-8CBD-36C8-7CCD8DA3BBD3}"/>
              </a:ext>
            </a:extLst>
          </p:cNvPr>
          <p:cNvSpPr txBox="1"/>
          <p:nvPr/>
        </p:nvSpPr>
        <p:spPr>
          <a:xfrm>
            <a:off x="5072366" y="5250424"/>
            <a:ext cx="1631186" cy="246221"/>
          </a:xfrm>
          <a:prstGeom prst="rect">
            <a:avLst/>
          </a:prstGeom>
          <a:noFill/>
        </p:spPr>
        <p:txBody>
          <a:bodyPr wrap="square" rtlCol="0">
            <a:spAutoFit/>
          </a:bodyPr>
          <a:lstStyle/>
          <a:p>
            <a:r>
              <a:rPr lang="en-US" sz="1000" dirty="0">
                <a:latin typeface="Century Gothic" panose="020B0502020202020204" pitchFamily="34" charset="0"/>
              </a:rPr>
              <a:t>Dam, Ikaria, Greece </a:t>
            </a:r>
            <a:r>
              <a:rPr lang="en-US" sz="1000" dirty="0">
                <a:solidFill>
                  <a:schemeClr val="accent1">
                    <a:lumMod val="75000"/>
                  </a:schemeClr>
                </a:solidFill>
                <a:latin typeface="Century Gothic" panose="020B0502020202020204" pitchFamily="34" charset="0"/>
              </a:rPr>
              <a:t>[8]</a:t>
            </a:r>
          </a:p>
        </p:txBody>
      </p:sp>
      <p:pic>
        <p:nvPicPr>
          <p:cNvPr id="9" name="Picture 8">
            <a:extLst>
              <a:ext uri="{FF2B5EF4-FFF2-40B4-BE49-F238E27FC236}">
                <a16:creationId xmlns:a16="http://schemas.microsoft.com/office/drawing/2014/main" id="{7DC7F1BD-64BB-863F-7CDB-15A97EC8DD02}"/>
              </a:ext>
            </a:extLst>
          </p:cNvPr>
          <p:cNvPicPr>
            <a:picLocks noChangeAspect="1"/>
          </p:cNvPicPr>
          <p:nvPr/>
        </p:nvPicPr>
        <p:blipFill>
          <a:blip r:embed="rId3"/>
          <a:stretch>
            <a:fillRect/>
          </a:stretch>
        </p:blipFill>
        <p:spPr>
          <a:xfrm>
            <a:off x="7992191" y="3274970"/>
            <a:ext cx="2759090" cy="1837300"/>
          </a:xfrm>
          <a:prstGeom prst="rect">
            <a:avLst/>
          </a:prstGeom>
        </p:spPr>
      </p:pic>
      <p:sp>
        <p:nvSpPr>
          <p:cNvPr id="10" name="TextBox 9">
            <a:extLst>
              <a:ext uri="{FF2B5EF4-FFF2-40B4-BE49-F238E27FC236}">
                <a16:creationId xmlns:a16="http://schemas.microsoft.com/office/drawing/2014/main" id="{A6C5598D-8DE5-4EA7-E3D9-962C73AC5111}"/>
              </a:ext>
            </a:extLst>
          </p:cNvPr>
          <p:cNvSpPr txBox="1"/>
          <p:nvPr/>
        </p:nvSpPr>
        <p:spPr>
          <a:xfrm>
            <a:off x="7922519" y="5250424"/>
            <a:ext cx="2264879" cy="246221"/>
          </a:xfrm>
          <a:prstGeom prst="rect">
            <a:avLst/>
          </a:prstGeom>
          <a:noFill/>
        </p:spPr>
        <p:txBody>
          <a:bodyPr wrap="square" rtlCol="0">
            <a:spAutoFit/>
          </a:bodyPr>
          <a:lstStyle/>
          <a:p>
            <a:r>
              <a:rPr lang="en-US" sz="1000" dirty="0">
                <a:latin typeface="Century Gothic" panose="020B0502020202020204" pitchFamily="34" charset="0"/>
              </a:rPr>
              <a:t>Water pond, Chania, Greece </a:t>
            </a:r>
            <a:r>
              <a:rPr lang="en-US" sz="1000" dirty="0">
                <a:solidFill>
                  <a:schemeClr val="accent1">
                    <a:lumMod val="75000"/>
                  </a:schemeClr>
                </a:solidFill>
                <a:latin typeface="Century Gothic" panose="020B0502020202020204" pitchFamily="34" charset="0"/>
              </a:rPr>
              <a:t>[8]</a:t>
            </a:r>
          </a:p>
        </p:txBody>
      </p:sp>
      <p:pic>
        <p:nvPicPr>
          <p:cNvPr id="12" name="Picture 11">
            <a:extLst>
              <a:ext uri="{FF2B5EF4-FFF2-40B4-BE49-F238E27FC236}">
                <a16:creationId xmlns:a16="http://schemas.microsoft.com/office/drawing/2014/main" id="{A208E964-A715-E7EE-8020-2873F517E109}"/>
              </a:ext>
            </a:extLst>
          </p:cNvPr>
          <p:cNvPicPr>
            <a:picLocks noChangeAspect="1"/>
          </p:cNvPicPr>
          <p:nvPr/>
        </p:nvPicPr>
        <p:blipFill>
          <a:blip r:embed="rId4"/>
          <a:stretch>
            <a:fillRect/>
          </a:stretch>
        </p:blipFill>
        <p:spPr>
          <a:xfrm>
            <a:off x="1447178" y="3274970"/>
            <a:ext cx="3638632" cy="1840766"/>
          </a:xfrm>
          <a:prstGeom prst="rect">
            <a:avLst/>
          </a:prstGeom>
        </p:spPr>
      </p:pic>
      <p:sp>
        <p:nvSpPr>
          <p:cNvPr id="13" name="TextBox 12">
            <a:extLst>
              <a:ext uri="{FF2B5EF4-FFF2-40B4-BE49-F238E27FC236}">
                <a16:creationId xmlns:a16="http://schemas.microsoft.com/office/drawing/2014/main" id="{BFA055FE-64E0-BB37-508F-B88C56402190}"/>
              </a:ext>
            </a:extLst>
          </p:cNvPr>
          <p:cNvSpPr txBox="1"/>
          <p:nvPr/>
        </p:nvSpPr>
        <p:spPr>
          <a:xfrm>
            <a:off x="1342670" y="5250424"/>
            <a:ext cx="2474139" cy="246221"/>
          </a:xfrm>
          <a:prstGeom prst="rect">
            <a:avLst/>
          </a:prstGeom>
          <a:noFill/>
        </p:spPr>
        <p:txBody>
          <a:bodyPr wrap="square" rtlCol="0">
            <a:spAutoFit/>
          </a:bodyPr>
          <a:lstStyle/>
          <a:p>
            <a:r>
              <a:rPr lang="en-US" sz="1000" dirty="0">
                <a:latin typeface="Century Gothic" panose="020B0502020202020204" pitchFamily="34" charset="0"/>
              </a:rPr>
              <a:t>Desalination Plant, </a:t>
            </a:r>
            <a:r>
              <a:rPr lang="en-US" sz="1000" dirty="0" err="1">
                <a:latin typeface="Century Gothic" panose="020B0502020202020204" pitchFamily="34" charset="0"/>
              </a:rPr>
              <a:t>Pafos</a:t>
            </a:r>
            <a:r>
              <a:rPr lang="en-US" sz="1000" dirty="0">
                <a:latin typeface="Century Gothic" panose="020B0502020202020204" pitchFamily="34" charset="0"/>
              </a:rPr>
              <a:t>, Cyprus </a:t>
            </a:r>
            <a:r>
              <a:rPr lang="en-US" sz="1000" dirty="0">
                <a:solidFill>
                  <a:schemeClr val="accent1">
                    <a:lumMod val="75000"/>
                  </a:schemeClr>
                </a:solidFill>
                <a:latin typeface="Century Gothic" panose="020B0502020202020204" pitchFamily="34" charset="0"/>
              </a:rPr>
              <a:t>[7]</a:t>
            </a:r>
            <a:endParaRPr lang="en-US" dirty="0">
              <a:solidFill>
                <a:schemeClr val="accent1">
                  <a:lumMod val="75000"/>
                </a:schemeClr>
              </a:solidFill>
            </a:endParaRPr>
          </a:p>
        </p:txBody>
      </p:sp>
    </p:spTree>
    <p:extLst>
      <p:ext uri="{BB962C8B-B14F-4D97-AF65-F5344CB8AC3E}">
        <p14:creationId xmlns:p14="http://schemas.microsoft.com/office/powerpoint/2010/main" val="383859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16AB69-BDAE-6D89-8F65-311F9EC36CD6}"/>
              </a:ext>
            </a:extLst>
          </p:cNvPr>
          <p:cNvSpPr/>
          <p:nvPr/>
        </p:nvSpPr>
        <p:spPr>
          <a:xfrm>
            <a:off x="0" y="0"/>
            <a:ext cx="6095999"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7D6B4F-DC80-3AE4-19F9-1DCC5063E719}"/>
              </a:ext>
            </a:extLst>
          </p:cNvPr>
          <p:cNvSpPr>
            <a:spLocks noGrp="1"/>
          </p:cNvSpPr>
          <p:nvPr>
            <p:ph type="title"/>
          </p:nvPr>
        </p:nvSpPr>
        <p:spPr>
          <a:xfrm>
            <a:off x="544922" y="202544"/>
            <a:ext cx="10515600" cy="1325563"/>
          </a:xfrm>
        </p:spPr>
        <p:txBody>
          <a:bodyPr>
            <a:normAutofit/>
          </a:bodyPr>
          <a:lstStyle/>
          <a:p>
            <a:r>
              <a:rPr lang="en-US" sz="2400" dirty="0">
                <a:solidFill>
                  <a:schemeClr val="bg1"/>
                </a:solidFill>
                <a:latin typeface="Century Gothic" panose="020B0502020202020204" pitchFamily="34" charset="0"/>
              </a:rPr>
              <a:t>Solutions</a:t>
            </a:r>
            <a:r>
              <a:rPr lang="en-US" sz="2400" dirty="0">
                <a:latin typeface="Century Gothic" panose="020B0502020202020204" pitchFamily="34" charset="0"/>
              </a:rPr>
              <a:t> </a:t>
            </a:r>
            <a:r>
              <a:rPr lang="el-GR" sz="2400" dirty="0">
                <a:latin typeface="Century Gothic" panose="020B0502020202020204" pitchFamily="34" charset="0"/>
              </a:rPr>
              <a:t>–</a:t>
            </a:r>
            <a:r>
              <a:rPr lang="en-US" sz="2400" dirty="0">
                <a:latin typeface="Century Gothic" panose="020B0502020202020204" pitchFamily="34" charset="0"/>
              </a:rPr>
              <a:t> Cross Section</a:t>
            </a:r>
            <a:endParaRPr lang="en-US" sz="2400" dirty="0"/>
          </a:p>
        </p:txBody>
      </p:sp>
      <p:sp>
        <p:nvSpPr>
          <p:cNvPr id="9" name="TextBox 8">
            <a:extLst>
              <a:ext uri="{FF2B5EF4-FFF2-40B4-BE49-F238E27FC236}">
                <a16:creationId xmlns:a16="http://schemas.microsoft.com/office/drawing/2014/main" id="{4585AD80-EFD6-1FED-52DD-8F9412C63F7F}"/>
              </a:ext>
            </a:extLst>
          </p:cNvPr>
          <p:cNvSpPr txBox="1"/>
          <p:nvPr/>
        </p:nvSpPr>
        <p:spPr>
          <a:xfrm>
            <a:off x="544922" y="1619531"/>
            <a:ext cx="5006154" cy="1842877"/>
          </a:xfrm>
          <a:prstGeom prst="rect">
            <a:avLst/>
          </a:prstGeom>
          <a:noFill/>
        </p:spPr>
        <p:txBody>
          <a:bodyPr wrap="square" rtlCol="0">
            <a:spAutoFit/>
          </a:bodyPr>
          <a:lstStyle/>
          <a:p>
            <a:pPr>
              <a:lnSpc>
                <a:spcPct val="114000"/>
              </a:lnSpc>
            </a:pPr>
            <a:r>
              <a:rPr lang="en-US" sz="1200" dirty="0">
                <a:solidFill>
                  <a:schemeClr val="bg1"/>
                </a:solidFill>
                <a:latin typeface="Century Gothic" panose="020B0502020202020204" pitchFamily="34" charset="0"/>
              </a:rPr>
              <a:t>Dam</a:t>
            </a:r>
            <a:r>
              <a:rPr lang="el-GR" sz="1200" dirty="0">
                <a:latin typeface="Century Gothic" panose="020B0502020202020204" pitchFamily="34" charset="0"/>
              </a:rPr>
              <a:t>: </a:t>
            </a:r>
            <a:r>
              <a:rPr lang="en-US" sz="1200" dirty="0" err="1">
                <a:latin typeface="Century Gothic" panose="020B0502020202020204" pitchFamily="34" charset="0"/>
              </a:rPr>
              <a:t>Nedontas</a:t>
            </a:r>
            <a:r>
              <a:rPr lang="en-US" sz="1200" dirty="0">
                <a:latin typeface="Century Gothic" panose="020B0502020202020204" pitchFamily="34" charset="0"/>
              </a:rPr>
              <a:t> river</a:t>
            </a:r>
          </a:p>
          <a:p>
            <a:pPr marL="285750" indent="-285750">
              <a:lnSpc>
                <a:spcPct val="114000"/>
              </a:lnSpc>
              <a:buFont typeface="Arial" panose="020B0604020202020204" pitchFamily="34" charset="0"/>
              <a:buChar char="•"/>
            </a:pPr>
            <a:r>
              <a:rPr lang="en-US" sz="1200" dirty="0">
                <a:latin typeface="Century Gothic" panose="020B0502020202020204" pitchFamily="34" charset="0"/>
              </a:rPr>
              <a:t>An appropriate position for a dam has been chosen, such that the catchment area is adequate to service the needs of our area.</a:t>
            </a:r>
          </a:p>
          <a:p>
            <a:pPr marL="285750" indent="-285750">
              <a:lnSpc>
                <a:spcPct val="114000"/>
              </a:lnSpc>
              <a:buFont typeface="Arial" panose="020B0604020202020204" pitchFamily="34" charset="0"/>
              <a:buChar char="•"/>
            </a:pPr>
            <a:r>
              <a:rPr lang="en-US" sz="1200" dirty="0">
                <a:latin typeface="Century Gothic" panose="020B0502020202020204" pitchFamily="34" charset="0"/>
              </a:rPr>
              <a:t>The water is stored for up to a few years and then transported via pipe when needed to our area. The whole system is gravity operated.</a:t>
            </a:r>
          </a:p>
          <a:p>
            <a:endParaRPr lang="en-US" dirty="0"/>
          </a:p>
        </p:txBody>
      </p:sp>
      <p:sp>
        <p:nvSpPr>
          <p:cNvPr id="12" name="TextBox 11">
            <a:extLst>
              <a:ext uri="{FF2B5EF4-FFF2-40B4-BE49-F238E27FC236}">
                <a16:creationId xmlns:a16="http://schemas.microsoft.com/office/drawing/2014/main" id="{E4D10F3A-DCBB-06A5-CD87-C386D6FA8F18}"/>
              </a:ext>
            </a:extLst>
          </p:cNvPr>
          <p:cNvSpPr txBox="1"/>
          <p:nvPr/>
        </p:nvSpPr>
        <p:spPr>
          <a:xfrm>
            <a:off x="544922" y="4815970"/>
            <a:ext cx="5130670" cy="1126462"/>
          </a:xfrm>
          <a:prstGeom prst="rect">
            <a:avLst/>
          </a:prstGeom>
          <a:noFill/>
        </p:spPr>
        <p:txBody>
          <a:bodyPr wrap="square">
            <a:spAutoFit/>
          </a:bodyPr>
          <a:lstStyle/>
          <a:p>
            <a:pPr>
              <a:lnSpc>
                <a:spcPct val="114000"/>
              </a:lnSpc>
            </a:pPr>
            <a:r>
              <a:rPr lang="en-US" sz="1200" dirty="0">
                <a:solidFill>
                  <a:schemeClr val="bg1"/>
                </a:solidFill>
                <a:latin typeface="Century Gothic" panose="020B0502020202020204" pitchFamily="34" charset="0"/>
              </a:rPr>
              <a:t>Desalination</a:t>
            </a:r>
            <a:r>
              <a:rPr lang="en-US" sz="1200" dirty="0">
                <a:latin typeface="Century Gothic" panose="020B0502020202020204" pitchFamily="34" charset="0"/>
              </a:rPr>
              <a:t>: sea</a:t>
            </a:r>
          </a:p>
          <a:p>
            <a:pPr marL="285750" indent="-285750">
              <a:lnSpc>
                <a:spcPct val="114000"/>
              </a:lnSpc>
              <a:buFont typeface="Arial" panose="020B0604020202020204" pitchFamily="34" charset="0"/>
              <a:buChar char="•"/>
            </a:pPr>
            <a:r>
              <a:rPr lang="en-US" sz="1200" dirty="0">
                <a:latin typeface="Century Gothic" panose="020B0502020202020204" pitchFamily="34" charset="0"/>
              </a:rPr>
              <a:t>Sea water is desalinated via reverse osmosis in several coastal desalination plants.</a:t>
            </a:r>
          </a:p>
          <a:p>
            <a:pPr marL="285750" indent="-285750">
              <a:lnSpc>
                <a:spcPct val="114000"/>
              </a:lnSpc>
              <a:buFont typeface="Arial" panose="020B0604020202020204" pitchFamily="34" charset="0"/>
              <a:buChar char="•"/>
            </a:pPr>
            <a:r>
              <a:rPr lang="en-US" sz="1200" dirty="0">
                <a:latin typeface="Century Gothic" panose="020B0502020202020204" pitchFamily="34" charset="0"/>
              </a:rPr>
              <a:t>Afterwards it is pumped uphill to the settlements where it is stored for up to a few hours before its consumption.</a:t>
            </a:r>
          </a:p>
        </p:txBody>
      </p:sp>
      <p:sp>
        <p:nvSpPr>
          <p:cNvPr id="13" name="TextBox 12">
            <a:extLst>
              <a:ext uri="{FF2B5EF4-FFF2-40B4-BE49-F238E27FC236}">
                <a16:creationId xmlns:a16="http://schemas.microsoft.com/office/drawing/2014/main" id="{A5B74A26-1C2D-FD8F-B8EF-E56F60C1C997}"/>
              </a:ext>
            </a:extLst>
          </p:cNvPr>
          <p:cNvSpPr txBox="1"/>
          <p:nvPr/>
        </p:nvSpPr>
        <p:spPr>
          <a:xfrm>
            <a:off x="965330" y="3141567"/>
            <a:ext cx="184731" cy="584775"/>
          </a:xfrm>
          <a:prstGeom prst="rect">
            <a:avLst/>
          </a:prstGeom>
          <a:noFill/>
        </p:spPr>
        <p:txBody>
          <a:bodyPr wrap="none" rtlCol="0">
            <a:spAutoFit/>
          </a:bodyPr>
          <a:lstStyle/>
          <a:p>
            <a:endParaRPr lang="en-US" sz="1400" dirty="0">
              <a:latin typeface="Century Gothic" panose="020B0502020202020204" pitchFamily="34" charset="0"/>
            </a:endParaRPr>
          </a:p>
          <a:p>
            <a:endParaRPr lang="en-US" dirty="0"/>
          </a:p>
        </p:txBody>
      </p:sp>
      <p:sp>
        <p:nvSpPr>
          <p:cNvPr id="16" name="TextBox 15">
            <a:extLst>
              <a:ext uri="{FF2B5EF4-FFF2-40B4-BE49-F238E27FC236}">
                <a16:creationId xmlns:a16="http://schemas.microsoft.com/office/drawing/2014/main" id="{E1CD49B6-42B0-F968-F6FB-2E15931F6871}"/>
              </a:ext>
            </a:extLst>
          </p:cNvPr>
          <p:cNvSpPr txBox="1"/>
          <p:nvPr/>
        </p:nvSpPr>
        <p:spPr>
          <a:xfrm>
            <a:off x="513907" y="3462408"/>
            <a:ext cx="5124255" cy="1126462"/>
          </a:xfrm>
          <a:prstGeom prst="rect">
            <a:avLst/>
          </a:prstGeom>
          <a:noFill/>
        </p:spPr>
        <p:txBody>
          <a:bodyPr wrap="square" rtlCol="0">
            <a:spAutoFit/>
          </a:bodyPr>
          <a:lstStyle/>
          <a:p>
            <a:pPr>
              <a:lnSpc>
                <a:spcPct val="114000"/>
              </a:lnSpc>
            </a:pPr>
            <a:r>
              <a:rPr lang="en-US" sz="1200" dirty="0">
                <a:solidFill>
                  <a:schemeClr val="bg1"/>
                </a:solidFill>
                <a:latin typeface="Century Gothic" panose="020B0502020202020204" pitchFamily="34" charset="0"/>
              </a:rPr>
              <a:t>Water ponds</a:t>
            </a:r>
            <a:r>
              <a:rPr lang="en-US" sz="1200" dirty="0">
                <a:latin typeface="Century Gothic" panose="020B0502020202020204" pitchFamily="34" charset="0"/>
              </a:rPr>
              <a:t>: local streams</a:t>
            </a:r>
          </a:p>
          <a:p>
            <a:pPr marL="285750" indent="-285750">
              <a:lnSpc>
                <a:spcPct val="114000"/>
              </a:lnSpc>
              <a:buFont typeface="Arial" panose="020B0604020202020204" pitchFamily="34" charset="0"/>
              <a:buChar char="•"/>
            </a:pPr>
            <a:r>
              <a:rPr lang="en-US" sz="1200" dirty="0">
                <a:latin typeface="Century Gothic" panose="020B0502020202020204" pitchFamily="34" charset="0"/>
              </a:rPr>
              <a:t>Water is captured at appropriate positions from local streams. </a:t>
            </a:r>
          </a:p>
          <a:p>
            <a:pPr marL="285750" indent="-285750">
              <a:lnSpc>
                <a:spcPct val="114000"/>
              </a:lnSpc>
              <a:buFont typeface="Arial" panose="020B0604020202020204" pitchFamily="34" charset="0"/>
              <a:buChar char="•"/>
            </a:pPr>
            <a:r>
              <a:rPr lang="en-US" sz="1200" dirty="0">
                <a:latin typeface="Century Gothic" panose="020B0502020202020204" pitchFamily="34" charset="0"/>
              </a:rPr>
              <a:t>It is then transported via pipe to a number o water ponds where it is stored for up to a few months until its use. The whole system is gravity operated.</a:t>
            </a:r>
          </a:p>
        </p:txBody>
      </p:sp>
      <p:pic>
        <p:nvPicPr>
          <p:cNvPr id="20" name="Picture 19">
            <a:extLst>
              <a:ext uri="{FF2B5EF4-FFF2-40B4-BE49-F238E27FC236}">
                <a16:creationId xmlns:a16="http://schemas.microsoft.com/office/drawing/2014/main" id="{2D32BA38-658C-A281-18D9-FC2675196A60}"/>
              </a:ext>
            </a:extLst>
          </p:cNvPr>
          <p:cNvPicPr>
            <a:picLocks noChangeAspect="1"/>
          </p:cNvPicPr>
          <p:nvPr/>
        </p:nvPicPr>
        <p:blipFill rotWithShape="1">
          <a:blip r:embed="rId2">
            <a:clrChange>
              <a:clrFrom>
                <a:srgbClr val="FFFFFF"/>
              </a:clrFrom>
              <a:clrTo>
                <a:srgbClr val="FFFFFF">
                  <a:alpha val="0"/>
                </a:srgbClr>
              </a:clrTo>
            </a:clrChange>
          </a:blip>
          <a:srcRect b="57893"/>
          <a:stretch/>
        </p:blipFill>
        <p:spPr>
          <a:xfrm>
            <a:off x="7330323" y="1376342"/>
            <a:ext cx="3477014" cy="1495515"/>
          </a:xfrm>
          <a:prstGeom prst="rect">
            <a:avLst/>
          </a:prstGeom>
        </p:spPr>
      </p:pic>
      <p:pic>
        <p:nvPicPr>
          <p:cNvPr id="8" name="Picture 7">
            <a:extLst>
              <a:ext uri="{FF2B5EF4-FFF2-40B4-BE49-F238E27FC236}">
                <a16:creationId xmlns:a16="http://schemas.microsoft.com/office/drawing/2014/main" id="{555B08E1-9977-A8EF-58B7-3BA01D57B201}"/>
              </a:ext>
            </a:extLst>
          </p:cNvPr>
          <p:cNvPicPr>
            <a:picLocks noChangeAspect="1"/>
          </p:cNvPicPr>
          <p:nvPr/>
        </p:nvPicPr>
        <p:blipFill rotWithShape="1">
          <a:blip r:embed="rId2">
            <a:clrChange>
              <a:clrFrom>
                <a:srgbClr val="FFFFFF"/>
              </a:clrFrom>
              <a:clrTo>
                <a:srgbClr val="FFFFFF">
                  <a:alpha val="0"/>
                </a:srgbClr>
              </a:clrTo>
            </a:clrChange>
          </a:blip>
          <a:srcRect t="66499"/>
          <a:stretch/>
        </p:blipFill>
        <p:spPr>
          <a:xfrm>
            <a:off x="7330323" y="4798423"/>
            <a:ext cx="3477014" cy="1189835"/>
          </a:xfrm>
          <a:prstGeom prst="rect">
            <a:avLst/>
          </a:prstGeom>
        </p:spPr>
      </p:pic>
      <p:pic>
        <p:nvPicPr>
          <p:cNvPr id="10" name="Picture 9">
            <a:extLst>
              <a:ext uri="{FF2B5EF4-FFF2-40B4-BE49-F238E27FC236}">
                <a16:creationId xmlns:a16="http://schemas.microsoft.com/office/drawing/2014/main" id="{56AB5DC0-3EAF-1E36-3D15-D8E10A5CAC5B}"/>
              </a:ext>
            </a:extLst>
          </p:cNvPr>
          <p:cNvPicPr>
            <a:picLocks noChangeAspect="1"/>
          </p:cNvPicPr>
          <p:nvPr/>
        </p:nvPicPr>
        <p:blipFill rotWithShape="1">
          <a:blip r:embed="rId2">
            <a:clrChange>
              <a:clrFrom>
                <a:srgbClr val="FFFFFF"/>
              </a:clrFrom>
              <a:clrTo>
                <a:srgbClr val="FFFFFF">
                  <a:alpha val="0"/>
                </a:srgbClr>
              </a:clrTo>
            </a:clrChange>
          </a:blip>
          <a:srcRect t="28970" b="28779"/>
          <a:stretch/>
        </p:blipFill>
        <p:spPr>
          <a:xfrm>
            <a:off x="7342103" y="2835197"/>
            <a:ext cx="3465233" cy="1495516"/>
          </a:xfrm>
          <a:prstGeom prst="rect">
            <a:avLst/>
          </a:prstGeom>
        </p:spPr>
      </p:pic>
      <p:sp>
        <p:nvSpPr>
          <p:cNvPr id="3" name="Rectangle 2">
            <a:extLst>
              <a:ext uri="{FF2B5EF4-FFF2-40B4-BE49-F238E27FC236}">
                <a16:creationId xmlns:a16="http://schemas.microsoft.com/office/drawing/2014/main" id="{3688BCE2-5EFA-60BA-B826-83D552F6CF94}"/>
              </a:ext>
            </a:extLst>
          </p:cNvPr>
          <p:cNvSpPr/>
          <p:nvPr/>
        </p:nvSpPr>
        <p:spPr>
          <a:xfrm>
            <a:off x="10345783" y="2368731"/>
            <a:ext cx="635726" cy="503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AEAA27-8BCA-F258-18D9-EAF52C89513A}"/>
              </a:ext>
            </a:extLst>
          </p:cNvPr>
          <p:cNvSpPr/>
          <p:nvPr/>
        </p:nvSpPr>
        <p:spPr>
          <a:xfrm>
            <a:off x="7167930" y="2976142"/>
            <a:ext cx="2239921"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FC19E21-D1C6-6CF3-7954-0EAFCE0FF9C8}"/>
              </a:ext>
            </a:extLst>
          </p:cNvPr>
          <p:cNvSpPr/>
          <p:nvPr/>
        </p:nvSpPr>
        <p:spPr>
          <a:xfrm>
            <a:off x="6708136" y="4580827"/>
            <a:ext cx="2239921"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1F50004-71AF-D3BA-46AB-CEC09663DDFF}"/>
              </a:ext>
            </a:extLst>
          </p:cNvPr>
          <p:cNvSpPr/>
          <p:nvPr/>
        </p:nvSpPr>
        <p:spPr>
          <a:xfrm>
            <a:off x="9687376" y="4217688"/>
            <a:ext cx="2239921"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BE94C2-DBF9-9E5F-5E54-E966205AF504}"/>
              </a:ext>
            </a:extLst>
          </p:cNvPr>
          <p:cNvSpPr/>
          <p:nvPr/>
        </p:nvSpPr>
        <p:spPr>
          <a:xfrm>
            <a:off x="8316419" y="2813325"/>
            <a:ext cx="1043268"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21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2575" y="102766"/>
            <a:ext cx="10515600" cy="1325563"/>
          </a:xfrm>
        </p:spPr>
        <p:txBody>
          <a:bodyPr>
            <a:normAutofit/>
          </a:bodyPr>
          <a:lstStyle/>
          <a:p>
            <a:r>
              <a:rPr lang="en-US" sz="2400" dirty="0">
                <a:solidFill>
                  <a:schemeClr val="accent1">
                    <a:lumMod val="60000"/>
                    <a:lumOff val="40000"/>
                  </a:schemeClr>
                </a:solidFill>
                <a:latin typeface="Century Gothic" panose="020B0502020202020204" pitchFamily="34" charset="0"/>
              </a:rPr>
              <a:t>Solutions</a:t>
            </a:r>
            <a:r>
              <a:rPr lang="en-US" sz="2400" dirty="0">
                <a:latin typeface="Century Gothic" panose="020B0502020202020204" pitchFamily="34" charset="0"/>
              </a:rPr>
              <a:t> </a:t>
            </a:r>
            <a:r>
              <a:rPr lang="el-GR" sz="2400" dirty="0">
                <a:latin typeface="Century Gothic" panose="020B0502020202020204" pitchFamily="34" charset="0"/>
              </a:rPr>
              <a:t>-</a:t>
            </a:r>
            <a:r>
              <a:rPr lang="en-US" sz="2400" dirty="0">
                <a:latin typeface="Century Gothic" panose="020B0502020202020204" pitchFamily="34" charset="0"/>
              </a:rPr>
              <a:t> Top view</a:t>
            </a:r>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1072575" y="1102979"/>
            <a:ext cx="3942064" cy="4516473"/>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4708780" y="2305256"/>
            <a:ext cx="3942064" cy="4464424"/>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8441784" y="2365291"/>
            <a:ext cx="3750216" cy="4253376"/>
          </a:xfrm>
          <a:prstGeom prst="rect">
            <a:avLst/>
          </a:prstGeom>
        </p:spPr>
      </p:pic>
      <p:sp>
        <p:nvSpPr>
          <p:cNvPr id="7" name="TextBox 6"/>
          <p:cNvSpPr txBox="1"/>
          <p:nvPr/>
        </p:nvSpPr>
        <p:spPr>
          <a:xfrm>
            <a:off x="5333971" y="5564779"/>
            <a:ext cx="1473429" cy="276999"/>
          </a:xfrm>
          <a:prstGeom prst="rect">
            <a:avLst/>
          </a:prstGeom>
          <a:noFill/>
        </p:spPr>
        <p:txBody>
          <a:bodyPr wrap="square" rtlCol="0">
            <a:spAutoFit/>
          </a:bodyPr>
          <a:lstStyle/>
          <a:p>
            <a:r>
              <a:rPr lang="en-US" sz="1200" dirty="0">
                <a:latin typeface="Century Gothic" panose="020B0502020202020204" pitchFamily="34" charset="0"/>
              </a:rPr>
              <a:t>Water ponds</a:t>
            </a:r>
          </a:p>
        </p:txBody>
      </p:sp>
      <p:sp>
        <p:nvSpPr>
          <p:cNvPr id="8" name="TextBox 7"/>
          <p:cNvSpPr txBox="1"/>
          <p:nvPr/>
        </p:nvSpPr>
        <p:spPr>
          <a:xfrm flipH="1">
            <a:off x="1647175" y="5619452"/>
            <a:ext cx="1730934" cy="276999"/>
          </a:xfrm>
          <a:prstGeom prst="rect">
            <a:avLst/>
          </a:prstGeom>
          <a:noFill/>
        </p:spPr>
        <p:txBody>
          <a:bodyPr wrap="square" rtlCol="0">
            <a:spAutoFit/>
          </a:bodyPr>
          <a:lstStyle/>
          <a:p>
            <a:r>
              <a:rPr lang="en-US" sz="1200" dirty="0" err="1">
                <a:latin typeface="Century Gothic" panose="020B0502020202020204" pitchFamily="34" charset="0"/>
              </a:rPr>
              <a:t>Nedontas</a:t>
            </a:r>
            <a:r>
              <a:rPr lang="en-US" sz="1200" dirty="0">
                <a:latin typeface="Century Gothic" panose="020B0502020202020204" pitchFamily="34" charset="0"/>
              </a:rPr>
              <a:t> Dam</a:t>
            </a:r>
          </a:p>
        </p:txBody>
      </p:sp>
      <p:sp>
        <p:nvSpPr>
          <p:cNvPr id="9" name="TextBox 8"/>
          <p:cNvSpPr txBox="1"/>
          <p:nvPr/>
        </p:nvSpPr>
        <p:spPr>
          <a:xfrm>
            <a:off x="9166770" y="5564779"/>
            <a:ext cx="1404515" cy="276999"/>
          </a:xfrm>
          <a:prstGeom prst="rect">
            <a:avLst/>
          </a:prstGeom>
          <a:noFill/>
        </p:spPr>
        <p:txBody>
          <a:bodyPr wrap="square" rtlCol="0">
            <a:spAutoFit/>
          </a:bodyPr>
          <a:lstStyle/>
          <a:p>
            <a:r>
              <a:rPr lang="en-US" sz="1200" dirty="0">
                <a:latin typeface="Century Gothic" panose="020B0502020202020204" pitchFamily="34" charset="0"/>
              </a:rPr>
              <a:t>Desalination</a:t>
            </a:r>
            <a:endParaRPr lang="en-US" sz="1600" dirty="0">
              <a:latin typeface="Century Gothic" panose="020B0502020202020204" pitchFamily="34" charset="0"/>
            </a:endParaRPr>
          </a:p>
        </p:txBody>
      </p:sp>
      <p:sp>
        <p:nvSpPr>
          <p:cNvPr id="3" name="TextBox 2">
            <a:extLst>
              <a:ext uri="{FF2B5EF4-FFF2-40B4-BE49-F238E27FC236}">
                <a16:creationId xmlns:a16="http://schemas.microsoft.com/office/drawing/2014/main" id="{E6F547F5-419B-F163-B1C9-7653DB00889A}"/>
              </a:ext>
            </a:extLst>
          </p:cNvPr>
          <p:cNvSpPr txBox="1"/>
          <p:nvPr/>
        </p:nvSpPr>
        <p:spPr>
          <a:xfrm>
            <a:off x="1647175" y="6080426"/>
            <a:ext cx="2792864" cy="400110"/>
          </a:xfrm>
          <a:prstGeom prst="rect">
            <a:avLst/>
          </a:prstGeom>
          <a:noFill/>
        </p:spPr>
        <p:txBody>
          <a:bodyPr wrap="square" rtlCol="0">
            <a:spAutoFit/>
          </a:bodyPr>
          <a:lstStyle/>
          <a:p>
            <a:r>
              <a:rPr lang="en-US" sz="1000" dirty="0">
                <a:latin typeface="Century Gothic" panose="020B0502020202020204" pitchFamily="34" charset="0"/>
              </a:rPr>
              <a:t>Small diameter pipes:  12.6 km</a:t>
            </a:r>
          </a:p>
          <a:p>
            <a:r>
              <a:rPr lang="en-US" sz="1000" dirty="0">
                <a:latin typeface="Century Gothic" panose="020B0502020202020204" pitchFamily="34" charset="0"/>
              </a:rPr>
              <a:t>Large diameter pipes: 42.0 km</a:t>
            </a:r>
          </a:p>
        </p:txBody>
      </p:sp>
      <p:sp>
        <p:nvSpPr>
          <p:cNvPr id="10" name="TextBox 9">
            <a:extLst>
              <a:ext uri="{FF2B5EF4-FFF2-40B4-BE49-F238E27FC236}">
                <a16:creationId xmlns:a16="http://schemas.microsoft.com/office/drawing/2014/main" id="{DF845BDD-42F0-7F40-7FA6-3BB1BD15D782}"/>
              </a:ext>
            </a:extLst>
          </p:cNvPr>
          <p:cNvSpPr txBox="1"/>
          <p:nvPr/>
        </p:nvSpPr>
        <p:spPr>
          <a:xfrm>
            <a:off x="5333971" y="6019561"/>
            <a:ext cx="2792864" cy="400110"/>
          </a:xfrm>
          <a:prstGeom prst="rect">
            <a:avLst/>
          </a:prstGeom>
          <a:noFill/>
        </p:spPr>
        <p:txBody>
          <a:bodyPr wrap="square" rtlCol="0">
            <a:spAutoFit/>
          </a:bodyPr>
          <a:lstStyle/>
          <a:p>
            <a:r>
              <a:rPr lang="en-US" sz="1000" dirty="0">
                <a:latin typeface="Century Gothic" panose="020B0502020202020204" pitchFamily="34" charset="0"/>
              </a:rPr>
              <a:t>Small diameter pipes:  21.7 km</a:t>
            </a:r>
          </a:p>
          <a:p>
            <a:r>
              <a:rPr lang="en-US" sz="1000" dirty="0">
                <a:latin typeface="Century Gothic" panose="020B0502020202020204" pitchFamily="34" charset="0"/>
              </a:rPr>
              <a:t>Large diameter pipes: 17.1 km</a:t>
            </a:r>
          </a:p>
        </p:txBody>
      </p:sp>
      <p:sp>
        <p:nvSpPr>
          <p:cNvPr id="11" name="TextBox 10">
            <a:extLst>
              <a:ext uri="{FF2B5EF4-FFF2-40B4-BE49-F238E27FC236}">
                <a16:creationId xmlns:a16="http://schemas.microsoft.com/office/drawing/2014/main" id="{A5035946-82A0-9588-974F-A8A10D84E224}"/>
              </a:ext>
            </a:extLst>
          </p:cNvPr>
          <p:cNvSpPr txBox="1"/>
          <p:nvPr/>
        </p:nvSpPr>
        <p:spPr>
          <a:xfrm>
            <a:off x="9174853" y="6019561"/>
            <a:ext cx="2792864" cy="400110"/>
          </a:xfrm>
          <a:prstGeom prst="rect">
            <a:avLst/>
          </a:prstGeom>
          <a:noFill/>
        </p:spPr>
        <p:txBody>
          <a:bodyPr wrap="square" rtlCol="0">
            <a:spAutoFit/>
          </a:bodyPr>
          <a:lstStyle/>
          <a:p>
            <a:r>
              <a:rPr lang="en-US" sz="1000" dirty="0">
                <a:latin typeface="Century Gothic" panose="020B0502020202020204" pitchFamily="34" charset="0"/>
              </a:rPr>
              <a:t>Small diameter pipes:  43.7 km</a:t>
            </a:r>
          </a:p>
          <a:p>
            <a:r>
              <a:rPr lang="en-US" sz="1000" dirty="0">
                <a:latin typeface="Century Gothic" panose="020B0502020202020204" pitchFamily="34" charset="0"/>
              </a:rPr>
              <a:t>Large diameter pipes: 00.0 km</a:t>
            </a:r>
          </a:p>
        </p:txBody>
      </p:sp>
    </p:spTree>
    <p:extLst>
      <p:ext uri="{BB962C8B-B14F-4D97-AF65-F5344CB8AC3E}">
        <p14:creationId xmlns:p14="http://schemas.microsoft.com/office/powerpoint/2010/main" val="94374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3CE2-E69A-C157-0E2A-05264091F46B}"/>
              </a:ext>
            </a:extLst>
          </p:cNvPr>
          <p:cNvSpPr>
            <a:spLocks noGrp="1"/>
          </p:cNvSpPr>
          <p:nvPr>
            <p:ph type="title"/>
          </p:nvPr>
        </p:nvSpPr>
        <p:spPr>
          <a:xfrm>
            <a:off x="952500" y="210136"/>
            <a:ext cx="10515600" cy="1325563"/>
          </a:xfrm>
        </p:spPr>
        <p:txBody>
          <a:bodyPr>
            <a:normAutofit/>
          </a:bodyPr>
          <a:lstStyle/>
          <a:p>
            <a:r>
              <a:rPr lang="en-US" sz="2400" dirty="0">
                <a:latin typeface="Century Gothic" panose="020B0502020202020204" pitchFamily="34" charset="0"/>
              </a:rPr>
              <a:t>Components of </a:t>
            </a:r>
            <a:r>
              <a:rPr lang="en-US" sz="2400" dirty="0">
                <a:solidFill>
                  <a:schemeClr val="accent1">
                    <a:lumMod val="60000"/>
                    <a:lumOff val="40000"/>
                  </a:schemeClr>
                </a:solidFill>
                <a:latin typeface="Century Gothic" panose="020B0502020202020204" pitchFamily="34" charset="0"/>
              </a:rPr>
              <a:t>economic</a:t>
            </a:r>
            <a:r>
              <a:rPr lang="en-US" sz="2400" dirty="0">
                <a:latin typeface="Century Gothic" panose="020B0502020202020204" pitchFamily="34" charset="0"/>
              </a:rPr>
              <a:t> calculations</a:t>
            </a:r>
          </a:p>
        </p:txBody>
      </p:sp>
      <p:sp>
        <p:nvSpPr>
          <p:cNvPr id="16" name="TextBox 15">
            <a:extLst>
              <a:ext uri="{FF2B5EF4-FFF2-40B4-BE49-F238E27FC236}">
                <a16:creationId xmlns:a16="http://schemas.microsoft.com/office/drawing/2014/main" id="{53D9045F-AB4C-415D-8216-60E1E73BC167}"/>
              </a:ext>
            </a:extLst>
          </p:cNvPr>
          <p:cNvSpPr txBox="1"/>
          <p:nvPr/>
        </p:nvSpPr>
        <p:spPr>
          <a:xfrm>
            <a:off x="952500" y="1745834"/>
            <a:ext cx="7277099" cy="4514056"/>
          </a:xfrm>
          <a:prstGeom prst="rect">
            <a:avLst/>
          </a:prstGeom>
          <a:noFill/>
        </p:spPr>
        <p:txBody>
          <a:bodyPr wrap="square" rtlCol="0">
            <a:spAutoFit/>
          </a:bodyPr>
          <a:lstStyle/>
          <a:p>
            <a:pPr>
              <a:lnSpc>
                <a:spcPct val="114000"/>
              </a:lnSpc>
            </a:pPr>
            <a:r>
              <a:rPr lang="en-US" sz="1400" dirty="0">
                <a:solidFill>
                  <a:schemeClr val="accent1">
                    <a:lumMod val="60000"/>
                    <a:lumOff val="40000"/>
                  </a:schemeClr>
                </a:solidFill>
                <a:latin typeface="Century Gothic" panose="020B0502020202020204" pitchFamily="34" charset="0"/>
              </a:rPr>
              <a:t>Dam</a:t>
            </a:r>
            <a:r>
              <a:rPr lang="en-US" sz="1400" dirty="0">
                <a:latin typeface="Century Gothic" panose="020B0502020202020204" pitchFamily="34" charset="0"/>
              </a:rPr>
              <a:t> (construction period: 4 years)</a:t>
            </a:r>
          </a:p>
          <a:p>
            <a:pPr marL="285750" indent="-285750">
              <a:lnSpc>
                <a:spcPct val="114000"/>
              </a:lnSpc>
              <a:buFont typeface="Arial" panose="020B0604020202020204" pitchFamily="34" charset="0"/>
              <a:buChar char="•"/>
            </a:pPr>
            <a:r>
              <a:rPr lang="en-US" sz="1400" dirty="0">
                <a:latin typeface="Century Gothic" panose="020B0502020202020204" pitchFamily="34" charset="0"/>
              </a:rPr>
              <a:t>Dam construction </a:t>
            </a:r>
            <a:r>
              <a:rPr lang="en-US" sz="1400" dirty="0">
                <a:solidFill>
                  <a:schemeClr val="accent1">
                    <a:lumMod val="75000"/>
                  </a:schemeClr>
                </a:solidFill>
                <a:latin typeface="Century Gothic" panose="020B0502020202020204" pitchFamily="34" charset="0"/>
              </a:rPr>
              <a:t>[8] </a:t>
            </a:r>
            <a:r>
              <a:rPr lang="en-US" sz="1400" dirty="0">
                <a:latin typeface="Century Gothic" panose="020B0502020202020204" pitchFamily="34" charset="0"/>
              </a:rPr>
              <a:t>(lifespan 50 years)</a:t>
            </a:r>
          </a:p>
          <a:p>
            <a:pPr marL="285750" indent="-285750">
              <a:lnSpc>
                <a:spcPct val="114000"/>
              </a:lnSpc>
              <a:buFont typeface="Arial" panose="020B0604020202020204" pitchFamily="34" charset="0"/>
              <a:buChar char="•"/>
            </a:pPr>
            <a:r>
              <a:rPr lang="en-US" sz="1400" dirty="0">
                <a:latin typeface="Century Gothic" panose="020B0502020202020204" pitchFamily="34" charset="0"/>
              </a:rPr>
              <a:t>Pipe network construction (lifespan 50 years)</a:t>
            </a:r>
          </a:p>
          <a:p>
            <a:pPr marL="285750" indent="-285750">
              <a:lnSpc>
                <a:spcPct val="114000"/>
              </a:lnSpc>
              <a:buFont typeface="Arial" panose="020B0604020202020204" pitchFamily="34" charset="0"/>
              <a:buChar char="•"/>
            </a:pPr>
            <a:r>
              <a:rPr lang="en-US" sz="1400" dirty="0">
                <a:latin typeface="Century Gothic" panose="020B0502020202020204" pitchFamily="34" charset="0"/>
              </a:rPr>
              <a:t>Dam maintenance </a:t>
            </a:r>
            <a:r>
              <a:rPr lang="en-US" sz="1400" dirty="0">
                <a:solidFill>
                  <a:schemeClr val="accent1">
                    <a:lumMod val="75000"/>
                  </a:schemeClr>
                </a:solidFill>
                <a:latin typeface="Century Gothic" panose="020B0502020202020204" pitchFamily="34" charset="0"/>
              </a:rPr>
              <a:t>[9]</a:t>
            </a:r>
          </a:p>
          <a:p>
            <a:pPr marL="285750" indent="-285750">
              <a:lnSpc>
                <a:spcPct val="114000"/>
              </a:lnSpc>
              <a:buFont typeface="Arial" panose="020B0604020202020204" pitchFamily="34" charset="0"/>
              <a:buChar char="•"/>
            </a:pPr>
            <a:endParaRPr lang="en-US" sz="1400" dirty="0">
              <a:latin typeface="Century Gothic" panose="020B0502020202020204" pitchFamily="34" charset="0"/>
            </a:endParaRPr>
          </a:p>
          <a:p>
            <a:pPr>
              <a:lnSpc>
                <a:spcPct val="114000"/>
              </a:lnSpc>
            </a:pPr>
            <a:r>
              <a:rPr lang="en-US" sz="1400" dirty="0">
                <a:solidFill>
                  <a:schemeClr val="accent1">
                    <a:lumMod val="60000"/>
                    <a:lumOff val="40000"/>
                  </a:schemeClr>
                </a:solidFill>
                <a:latin typeface="Century Gothic" panose="020B0502020202020204" pitchFamily="34" charset="0"/>
              </a:rPr>
              <a:t>Water ponds </a:t>
            </a:r>
            <a:r>
              <a:rPr lang="en-US" sz="1400" dirty="0">
                <a:latin typeface="Century Gothic" panose="020B0502020202020204" pitchFamily="34" charset="0"/>
              </a:rPr>
              <a:t>(construction period: 2 years)</a:t>
            </a:r>
          </a:p>
          <a:p>
            <a:pPr marL="285750" indent="-285750">
              <a:lnSpc>
                <a:spcPct val="114000"/>
              </a:lnSpc>
              <a:buFont typeface="Arial" panose="020B0604020202020204" pitchFamily="34" charset="0"/>
              <a:buChar char="•"/>
            </a:pPr>
            <a:r>
              <a:rPr lang="en-US" sz="1400" dirty="0">
                <a:latin typeface="Century Gothic" panose="020B0502020202020204" pitchFamily="34" charset="0"/>
              </a:rPr>
              <a:t>Ponds construction </a:t>
            </a:r>
            <a:r>
              <a:rPr lang="en-US" sz="1400" dirty="0">
                <a:solidFill>
                  <a:schemeClr val="accent1">
                    <a:lumMod val="75000"/>
                  </a:schemeClr>
                </a:solidFill>
                <a:latin typeface="Century Gothic" panose="020B0502020202020204" pitchFamily="34" charset="0"/>
              </a:rPr>
              <a:t>[10] </a:t>
            </a:r>
            <a:r>
              <a:rPr lang="en-US" sz="1400" dirty="0">
                <a:latin typeface="Century Gothic" panose="020B0502020202020204" pitchFamily="34" charset="0"/>
              </a:rPr>
              <a:t>(lifespan 50 years)</a:t>
            </a:r>
          </a:p>
          <a:p>
            <a:pPr marL="285750" indent="-285750">
              <a:lnSpc>
                <a:spcPct val="114000"/>
              </a:lnSpc>
              <a:buFont typeface="Arial" panose="020B0604020202020204" pitchFamily="34" charset="0"/>
              <a:buChar char="•"/>
            </a:pPr>
            <a:r>
              <a:rPr lang="en-US" sz="1400" dirty="0">
                <a:latin typeface="Century Gothic" panose="020B0502020202020204" pitchFamily="34" charset="0"/>
              </a:rPr>
              <a:t>Pipe network construction (lifespan 50 years)</a:t>
            </a:r>
          </a:p>
          <a:p>
            <a:pPr>
              <a:lnSpc>
                <a:spcPct val="114000"/>
              </a:lnSpc>
            </a:pPr>
            <a:endParaRPr lang="en-US" sz="1400" dirty="0">
              <a:latin typeface="Century Gothic" panose="020B0502020202020204" pitchFamily="34" charset="0"/>
            </a:endParaRPr>
          </a:p>
          <a:p>
            <a:pPr>
              <a:lnSpc>
                <a:spcPct val="114000"/>
              </a:lnSpc>
            </a:pPr>
            <a:r>
              <a:rPr lang="en-US" sz="1400" dirty="0">
                <a:solidFill>
                  <a:schemeClr val="accent1">
                    <a:lumMod val="60000"/>
                    <a:lumOff val="40000"/>
                  </a:schemeClr>
                </a:solidFill>
                <a:latin typeface="Century Gothic" panose="020B0502020202020204" pitchFamily="34" charset="0"/>
              </a:rPr>
              <a:t>Desalination</a:t>
            </a:r>
            <a:r>
              <a:rPr lang="en-US" sz="1400" dirty="0">
                <a:latin typeface="Century Gothic" panose="020B0502020202020204" pitchFamily="34" charset="0"/>
              </a:rPr>
              <a:t> (construction period: 1 year)</a:t>
            </a:r>
          </a:p>
          <a:p>
            <a:pPr marL="285750" indent="-285750">
              <a:lnSpc>
                <a:spcPct val="114000"/>
              </a:lnSpc>
              <a:buFont typeface="Arial" panose="020B0604020202020204" pitchFamily="34" charset="0"/>
              <a:buChar char="•"/>
            </a:pPr>
            <a:r>
              <a:rPr lang="en-US" sz="1400" dirty="0">
                <a:latin typeface="Century Gothic" panose="020B0502020202020204" pitchFamily="34" charset="0"/>
              </a:rPr>
              <a:t>Desalination plant construction and equipment </a:t>
            </a:r>
            <a:r>
              <a:rPr lang="en-US" sz="1400" dirty="0">
                <a:solidFill>
                  <a:schemeClr val="accent1">
                    <a:lumMod val="75000"/>
                  </a:schemeClr>
                </a:solidFill>
                <a:latin typeface="Century Gothic" panose="020B0502020202020204" pitchFamily="34" charset="0"/>
              </a:rPr>
              <a:t>[11] </a:t>
            </a:r>
            <a:r>
              <a:rPr lang="en-US" sz="1400" dirty="0">
                <a:latin typeface="Century Gothic" panose="020B0502020202020204" pitchFamily="34" charset="0"/>
              </a:rPr>
              <a:t>(lifespan 25 years)</a:t>
            </a:r>
          </a:p>
          <a:p>
            <a:pPr marL="285750" indent="-285750">
              <a:lnSpc>
                <a:spcPct val="114000"/>
              </a:lnSpc>
              <a:buFont typeface="Arial" panose="020B0604020202020204" pitchFamily="34" charset="0"/>
              <a:buChar char="•"/>
            </a:pPr>
            <a:r>
              <a:rPr lang="en-US" sz="1400" dirty="0">
                <a:latin typeface="Century Gothic" panose="020B0502020202020204" pitchFamily="34" charset="0"/>
              </a:rPr>
              <a:t>Desalination plant maintenance </a:t>
            </a:r>
            <a:r>
              <a:rPr lang="en-US" sz="1400" dirty="0">
                <a:solidFill>
                  <a:schemeClr val="accent1">
                    <a:lumMod val="75000"/>
                  </a:schemeClr>
                </a:solidFill>
                <a:latin typeface="Century Gothic" panose="020B0502020202020204" pitchFamily="34" charset="0"/>
              </a:rPr>
              <a:t>[12]</a:t>
            </a:r>
          </a:p>
          <a:p>
            <a:pPr marL="285750" indent="-285750">
              <a:lnSpc>
                <a:spcPct val="114000"/>
              </a:lnSpc>
              <a:buFont typeface="Arial" panose="020B0604020202020204" pitchFamily="34" charset="0"/>
              <a:buChar char="•"/>
            </a:pPr>
            <a:r>
              <a:rPr lang="en-US" sz="1400" dirty="0">
                <a:latin typeface="Century Gothic" panose="020B0502020202020204" pitchFamily="34" charset="0"/>
              </a:rPr>
              <a:t>Pipe network (lifespan 50 years)</a:t>
            </a:r>
          </a:p>
          <a:p>
            <a:pPr marL="285750" indent="-285750">
              <a:lnSpc>
                <a:spcPct val="114000"/>
              </a:lnSpc>
              <a:buFont typeface="Arial" panose="020B0604020202020204" pitchFamily="34" charset="0"/>
              <a:buChar char="•"/>
            </a:pPr>
            <a:r>
              <a:rPr lang="en-US" sz="1400" dirty="0">
                <a:latin typeface="Century Gothic" panose="020B0502020202020204" pitchFamily="34" charset="0"/>
              </a:rPr>
              <a:t>Pumping equipment  (lifespan 25 years)</a:t>
            </a:r>
          </a:p>
          <a:p>
            <a:pPr marL="285750" indent="-285750">
              <a:lnSpc>
                <a:spcPct val="114000"/>
              </a:lnSpc>
              <a:buFont typeface="Arial" panose="020B0604020202020204" pitchFamily="34" charset="0"/>
              <a:buChar char="•"/>
            </a:pPr>
            <a:r>
              <a:rPr lang="en-US" sz="1400" dirty="0">
                <a:latin typeface="Century Gothic" panose="020B0502020202020204" pitchFamily="34" charset="0"/>
              </a:rPr>
              <a:t>Electricity for desalination </a:t>
            </a:r>
            <a:r>
              <a:rPr lang="en-US" sz="1400" dirty="0">
                <a:solidFill>
                  <a:schemeClr val="accent1">
                    <a:lumMod val="75000"/>
                  </a:schemeClr>
                </a:solidFill>
                <a:latin typeface="Century Gothic" panose="020B0502020202020204" pitchFamily="34" charset="0"/>
              </a:rPr>
              <a:t>[13] </a:t>
            </a:r>
            <a:r>
              <a:rPr lang="en-US" sz="1400" dirty="0">
                <a:latin typeface="Century Gothic" panose="020B0502020202020204" pitchFamily="34" charset="0"/>
              </a:rPr>
              <a:t>(electricity cost: 0.15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t>
            </a:r>
            <a:r>
              <a:rPr lang="en-US" sz="1400" dirty="0">
                <a:latin typeface="Century Gothic" panose="020B0502020202020204" pitchFamily="34" charset="0"/>
              </a:rPr>
              <a:t>/kwh)</a:t>
            </a:r>
          </a:p>
          <a:p>
            <a:pPr marL="285750" indent="-285750">
              <a:lnSpc>
                <a:spcPct val="114000"/>
              </a:lnSpc>
              <a:buFont typeface="Arial" panose="020B0604020202020204" pitchFamily="34" charset="0"/>
              <a:buChar char="•"/>
            </a:pPr>
            <a:r>
              <a:rPr lang="en-US" sz="1400" dirty="0">
                <a:latin typeface="Century Gothic" panose="020B0502020202020204" pitchFamily="34" charset="0"/>
              </a:rPr>
              <a:t>Electricity for pumping (electricity cost: 0.15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t>
            </a:r>
            <a:r>
              <a:rPr lang="en-US" sz="1400" dirty="0">
                <a:latin typeface="Century Gothic" panose="020B0502020202020204" pitchFamily="34" charset="0"/>
              </a:rPr>
              <a:t>/kwh)</a:t>
            </a:r>
          </a:p>
          <a:p>
            <a:pPr marL="285750" indent="-285750">
              <a:buFont typeface="Arial" panose="020B0604020202020204" pitchFamily="34" charset="0"/>
              <a:buChar char="•"/>
            </a:pPr>
            <a:endParaRPr lang="en-US" sz="1400" dirty="0">
              <a:latin typeface="Century Gothic" panose="020B0502020202020204" pitchFamily="34" charset="0"/>
            </a:endParaRPr>
          </a:p>
          <a:p>
            <a:pPr marL="285750" indent="-285750">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E9162035-AD31-D8ED-2161-82ED7DD3D1B8}"/>
              </a:ext>
            </a:extLst>
          </p:cNvPr>
          <p:cNvSpPr/>
          <p:nvPr/>
        </p:nvSpPr>
        <p:spPr>
          <a:xfrm>
            <a:off x="8229599" y="0"/>
            <a:ext cx="6095999"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040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2261</Words>
  <Application>Microsoft Office PowerPoint</Application>
  <PresentationFormat>Widescreen</PresentationFormat>
  <Paragraphs>145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Century Schoolbook</vt:lpstr>
      <vt:lpstr>Office Theme</vt:lpstr>
      <vt:lpstr>Determining optimal scale of water infrastructure considering economical aspects with stochastic evaluation  Case study: Municipality of Western Mani  </vt:lpstr>
      <vt:lpstr>Introduction</vt:lpstr>
      <vt:lpstr>Population / Tourism</vt:lpstr>
      <vt:lpstr>Water consumption</vt:lpstr>
      <vt:lpstr>Methodology</vt:lpstr>
      <vt:lpstr>Solutions</vt:lpstr>
      <vt:lpstr>Solutions – Cross Section</vt:lpstr>
      <vt:lpstr>Solutions - Top view</vt:lpstr>
      <vt:lpstr>Components of economic calculations</vt:lpstr>
      <vt:lpstr>Calculaltion of cost with fixed interest rate</vt:lpstr>
      <vt:lpstr>Stochastic modeling methodology</vt:lpstr>
      <vt:lpstr>Stochastic simulation: 3 different solutions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Determining optimal scale of water infrastructure considering economical aspects with stochastic evaluation</dc:title>
  <dc:creator>David Markantonis</dc:creator>
  <cp:lastModifiedBy>David Markantonis</cp:lastModifiedBy>
  <cp:revision>15</cp:revision>
  <dcterms:created xsi:type="dcterms:W3CDTF">2022-05-20T15:05:39Z</dcterms:created>
  <dcterms:modified xsi:type="dcterms:W3CDTF">2022-05-22T17:44:24Z</dcterms:modified>
</cp:coreProperties>
</file>