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88" r:id="rId2"/>
    <p:sldId id="257" r:id="rId3"/>
    <p:sldId id="264" r:id="rId4"/>
    <p:sldId id="289" r:id="rId5"/>
    <p:sldId id="276" r:id="rId6"/>
    <p:sldId id="273" r:id="rId7"/>
    <p:sldId id="279" r:id="rId8"/>
    <p:sldId id="274" r:id="rId9"/>
    <p:sldId id="280" r:id="rId10"/>
    <p:sldId id="281" r:id="rId11"/>
    <p:sldId id="290" r:id="rId12"/>
    <p:sldId id="275" r:id="rId13"/>
    <p:sldId id="269" r:id="rId14"/>
    <p:sldId id="286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08" autoAdjust="0"/>
  </p:normalViewPr>
  <p:slideViewPr>
    <p:cSldViewPr>
      <p:cViewPr>
        <p:scale>
          <a:sx n="80" d="100"/>
          <a:sy n="80" d="100"/>
        </p:scale>
        <p:origin x="-677" y="-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11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maria_EGU%202022_20220514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maria_EGU%202022_20220514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>
        <c:manualLayout>
          <c:layoutTarget val="inner"/>
          <c:xMode val="edge"/>
          <c:yMode val="edge"/>
          <c:x val="0.18384716597835124"/>
          <c:y val="0.39453237104586758"/>
          <c:w val="0.60974401482039042"/>
          <c:h val="0.49297465722535744"/>
        </c:manualLayout>
      </c:layout>
      <c:scatterChart>
        <c:scatterStyle val="lineMarker"/>
        <c:ser>
          <c:idx val="0"/>
          <c:order val="1"/>
          <c:tx>
            <c:strRef>
              <c:f>'Cistern AVG'!$G$11:$G$12</c:f>
              <c:strCache>
                <c:ptCount val="1"/>
                <c:pt idx="0">
                  <c:v>Stock in the cistern (S)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'Cistern AVG'!$A$13:$A$2004</c:f>
              <c:numCache>
                <c:formatCode>General</c:formatCode>
                <c:ptCount val="199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'Cistern AVG'!$G$13:$G$2004</c:f>
              <c:numCache>
                <c:formatCode>General</c:formatCode>
                <c:ptCount val="1992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9.9208852742796747</c:v>
                </c:pt>
                <c:pt idx="5">
                  <c:v>8.3849311120581671</c:v>
                </c:pt>
                <c:pt idx="6">
                  <c:v>5.8610650948199838</c:v>
                </c:pt>
                <c:pt idx="7">
                  <c:v>4.1785483874511584</c:v>
                </c:pt>
                <c:pt idx="8">
                  <c:v>5.1912992260184456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30">
                  <c:v>13.489398197539055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3101-4AAF-B98C-3793DB647F71}"/>
            </c:ext>
          </c:extLst>
        </c:ser>
        <c:ser>
          <c:idx val="1"/>
          <c:order val="2"/>
          <c:tx>
            <c:strRef>
              <c:f>'Cistern AVG'!$J$11:$J$12</c:f>
              <c:strCache>
                <c:ptCount val="1"/>
                <c:pt idx="0">
                  <c:v>Withdrawal (R)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'Cistern AVG'!$A$13:$A$1120</c:f>
              <c:numCache>
                <c:formatCode>General</c:formatCode>
                <c:ptCount val="110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'Cistern AVG'!$J$13:$J$2004</c:f>
              <c:numCache>
                <c:formatCode>General</c:formatCode>
                <c:ptCount val="1992"/>
                <c:pt idx="0">
                  <c:v>1.5</c:v>
                </c:pt>
                <c:pt idx="1">
                  <c:v>1.7499999999999956</c:v>
                </c:pt>
                <c:pt idx="2">
                  <c:v>2</c:v>
                </c:pt>
                <c:pt idx="3">
                  <c:v>2.2500000000000004</c:v>
                </c:pt>
                <c:pt idx="4">
                  <c:v>2.5000000000000004</c:v>
                </c:pt>
                <c:pt idx="5">
                  <c:v>2.7500000000000004</c:v>
                </c:pt>
                <c:pt idx="6">
                  <c:v>3.0000000000000009</c:v>
                </c:pt>
                <c:pt idx="7">
                  <c:v>2.7500000000000004</c:v>
                </c:pt>
                <c:pt idx="8">
                  <c:v>2.5000000000000004</c:v>
                </c:pt>
                <c:pt idx="9">
                  <c:v>2.2500000000000004</c:v>
                </c:pt>
                <c:pt idx="10">
                  <c:v>2</c:v>
                </c:pt>
                <c:pt idx="11">
                  <c:v>1.7500000000000013</c:v>
                </c:pt>
                <c:pt idx="30">
                  <c:v>39.030564872969912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3101-4AAF-B98C-3793DB647F71}"/>
            </c:ext>
          </c:extLst>
        </c:ser>
        <c:ser>
          <c:idx val="2"/>
          <c:order val="3"/>
          <c:tx>
            <c:strRef>
              <c:f>'Cistern AVG'!$O$11</c:f>
              <c:strCache>
                <c:ptCount val="1"/>
                <c:pt idx="0">
                  <c:v>Water consumption per capita (5 liters per day)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'Cistern AVG'!$A$13:$A$2004</c:f>
              <c:numCache>
                <c:formatCode>General</c:formatCode>
                <c:ptCount val="199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'Cistern AVG'!$O$13:$O$2004</c:f>
              <c:numCache>
                <c:formatCode>General</c:formatCode>
                <c:ptCount val="1992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2-3101-4AAF-B98C-3793DB647F71}"/>
            </c:ext>
          </c:extLst>
        </c:ser>
        <c:axId val="120861440"/>
        <c:axId val="120863360"/>
      </c:scatterChart>
      <c:scatterChart>
        <c:scatterStyle val="lineMarker"/>
        <c:ser>
          <c:idx val="3"/>
          <c:order val="0"/>
          <c:tx>
            <c:strRef>
              <c:f>'Cistern AVG'!$E$11</c:f>
              <c:strCache>
                <c:ptCount val="1"/>
                <c:pt idx="0">
                  <c:v>Rain </c:v>
                </c:pt>
              </c:strCache>
            </c:strRef>
          </c:tx>
          <c:spPr>
            <a:ln w="2540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'Cistern AVG'!$A$13:$A$2004</c:f>
              <c:numCache>
                <c:formatCode>General</c:formatCode>
                <c:ptCount val="199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'Cistern AVG'!$E$13:$E$2004</c:f>
              <c:numCache>
                <c:formatCode>General</c:formatCode>
                <c:ptCount val="1992"/>
                <c:pt idx="0">
                  <c:v>114.95237331398006</c:v>
                </c:pt>
                <c:pt idx="1">
                  <c:v>91.366156477065843</c:v>
                </c:pt>
                <c:pt idx="2">
                  <c:v>69.42670266400016</c:v>
                </c:pt>
                <c:pt idx="3">
                  <c:v>43.61434047544639</c:v>
                </c:pt>
                <c:pt idx="4">
                  <c:v>26.898725269773848</c:v>
                </c:pt>
                <c:pt idx="5">
                  <c:v>13.489398197539055</c:v>
                </c:pt>
                <c:pt idx="6">
                  <c:v>5.2903775862424167</c:v>
                </c:pt>
                <c:pt idx="7">
                  <c:v>11.860925473679671</c:v>
                </c:pt>
                <c:pt idx="8">
                  <c:v>39.030564872969912</c:v>
                </c:pt>
                <c:pt idx="9">
                  <c:v>89.804443038792314</c:v>
                </c:pt>
                <c:pt idx="10">
                  <c:v>141.67413886293681</c:v>
                </c:pt>
                <c:pt idx="11">
                  <c:v>144.92457259325425</c:v>
                </c:pt>
                <c:pt idx="30">
                  <c:v>43.61434047544639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101-4AAF-B98C-3793DB647F71}"/>
            </c:ext>
          </c:extLst>
        </c:ser>
        <c:axId val="120867456"/>
        <c:axId val="120865536"/>
      </c:scatterChart>
      <c:valAx>
        <c:axId val="120861440"/>
        <c:scaling>
          <c:orientation val="minMax"/>
          <c:max val="12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Month</a:t>
                </a:r>
                <a:endParaRPr lang="el-GR"/>
              </a:p>
            </c:rich>
          </c:tx>
          <c:layout>
            <c:manualLayout>
              <c:xMode val="edge"/>
              <c:yMode val="edge"/>
              <c:x val="0.72452796510524431"/>
              <c:y val="0.90609307456319677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one"/>
        <c:crossAx val="120863360"/>
        <c:crosses val="autoZero"/>
        <c:crossBetween val="midCat"/>
      </c:valAx>
      <c:valAx>
        <c:axId val="120863360"/>
        <c:scaling>
          <c:orientation val="minMax"/>
          <c:max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Water (m</a:t>
                </a:r>
                <a:r>
                  <a:rPr lang="en-US" baseline="30000"/>
                  <a:t>3</a:t>
                </a:r>
                <a:r>
                  <a:rPr lang="en-US"/>
                  <a:t>)</a:t>
                </a:r>
                <a:endParaRPr lang="el-GR"/>
              </a:p>
            </c:rich>
          </c:tx>
          <c:layout>
            <c:manualLayout>
              <c:xMode val="edge"/>
              <c:yMode val="edge"/>
              <c:x val="0"/>
              <c:y val="0.38442886510990815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l-GR"/>
          </a:p>
        </c:txPr>
        <c:crossAx val="120861440"/>
        <c:crosses val="autoZero"/>
        <c:crossBetween val="midCat"/>
      </c:valAx>
      <c:valAx>
        <c:axId val="120865536"/>
        <c:scaling>
          <c:orientation val="minMax"/>
          <c:max val="250"/>
          <c:min val="0"/>
        </c:scaling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Rain (mm)</a:t>
                </a:r>
                <a:endParaRPr lang="el-GR"/>
              </a:p>
            </c:rich>
          </c:tx>
          <c:layout>
            <c:manualLayout>
              <c:xMode val="edge"/>
              <c:yMode val="edge"/>
              <c:x val="0.92234996238295652"/>
              <c:y val="0.39067597326914477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l-GR"/>
          </a:p>
        </c:txPr>
        <c:crossAx val="120867456"/>
        <c:crosses val="max"/>
        <c:crossBetween val="midCat"/>
        <c:majorUnit val="100"/>
      </c:valAx>
      <c:valAx>
        <c:axId val="120867456"/>
        <c:scaling>
          <c:orientation val="minMax"/>
        </c:scaling>
        <c:delete val="1"/>
        <c:axPos val="t"/>
        <c:numFmt formatCode="General" sourceLinked="1"/>
        <c:tickLblPos val="none"/>
        <c:crossAx val="120865536"/>
        <c:crosses val="max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0239565417961588E-3"/>
          <c:y val="4.6349984479234383E-3"/>
          <c:w val="0.9857915505781033"/>
          <c:h val="0.3421578403293920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l-GR"/>
        </a:p>
      </c:txPr>
    </c:legend>
    <c:plotVisOnly val="1"/>
    <c:dispBlanksAs val="gap"/>
    <c:extLst xmlns:c16r2="http://schemas.microsoft.com/office/drawing/2015/06/chart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 w="28575">
              <a:noFill/>
            </a:ln>
            <a:effectLst/>
          </c:spPr>
          <c:cat>
            <c:strRef>
              <c:f>'Cistern AVG'!$Q$12:$Q$23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Marh</c:v>
                </c:pt>
                <c:pt idx="3">
                  <c:v>Apr.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Aug.</c:v>
                </c:pt>
                <c:pt idx="8">
                  <c:v>Sept.</c:v>
                </c:pt>
                <c:pt idx="9">
                  <c:v>Okt.</c:v>
                </c:pt>
                <c:pt idx="10">
                  <c:v>Nov.</c:v>
                </c:pt>
                <c:pt idx="11">
                  <c:v>Dec. </c:v>
                </c:pt>
              </c:strCache>
            </c:strRef>
          </c:cat>
          <c:val>
            <c:numRef>
              <c:f>'Cistern AVG'!$R$12:$R$23</c:f>
              <c:numCache>
                <c:formatCode>0.00</c:formatCode>
                <c:ptCount val="12"/>
                <c:pt idx="0">
                  <c:v>0.5</c:v>
                </c:pt>
                <c:pt idx="1">
                  <c:v>0.58333333333333337</c:v>
                </c:pt>
                <c:pt idx="2">
                  <c:v>0.66666666666666674</c:v>
                </c:pt>
                <c:pt idx="3">
                  <c:v>0.75000000000000189</c:v>
                </c:pt>
                <c:pt idx="4">
                  <c:v>0.8333333333333337</c:v>
                </c:pt>
                <c:pt idx="5">
                  <c:v>0.91666666666666652</c:v>
                </c:pt>
                <c:pt idx="6">
                  <c:v>1.0000000000000002</c:v>
                </c:pt>
                <c:pt idx="7">
                  <c:v>0.91666666666666652</c:v>
                </c:pt>
                <c:pt idx="8">
                  <c:v>0.8333333333333337</c:v>
                </c:pt>
                <c:pt idx="9">
                  <c:v>0.75000000000000189</c:v>
                </c:pt>
                <c:pt idx="10">
                  <c:v>0.66666666666666674</c:v>
                </c:pt>
                <c:pt idx="11">
                  <c:v>0.58333333333333337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3A-43E9-A3DE-1758ACD1F22C}"/>
            </c:ext>
          </c:extLst>
        </c:ser>
        <c:axId val="120879744"/>
        <c:axId val="120890112"/>
      </c:barChart>
      <c:catAx>
        <c:axId val="1208797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b="0" dirty="0" smtClean="0"/>
                  <a:t>Month</a:t>
                </a:r>
                <a:endParaRPr lang="el-GR" b="0" dirty="0"/>
              </a:p>
            </c:rich>
          </c:tx>
          <c:layout>
            <c:manualLayout>
              <c:xMode val="edge"/>
              <c:yMode val="edge"/>
              <c:x val="0.56749844706032793"/>
              <c:y val="0.85824988838573946"/>
            </c:manualLayout>
          </c:layout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l-GR"/>
          </a:p>
        </c:txPr>
        <c:crossAx val="120890112"/>
        <c:crosses val="autoZero"/>
        <c:auto val="1"/>
        <c:lblAlgn val="ctr"/>
        <c:lblOffset val="100"/>
      </c:catAx>
      <c:valAx>
        <c:axId val="120890112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 dirty="0" smtClean="0"/>
                  <a:t>Coefficient</a:t>
                </a:r>
                <a:r>
                  <a:rPr lang="en-US" b="0" baseline="0" dirty="0" smtClean="0"/>
                  <a:t> for the consumption</a:t>
                </a:r>
                <a:endParaRPr lang="el-GR" b="0" dirty="0"/>
              </a:p>
            </c:rich>
          </c:tx>
          <c:layout>
            <c:manualLayout>
              <c:xMode val="edge"/>
              <c:yMode val="edge"/>
              <c:x val="2.0999823072356791E-2"/>
              <c:y val="0.11775304547483906"/>
            </c:manualLayout>
          </c:layout>
        </c:title>
        <c:numFmt formatCode="0.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l-GR"/>
          </a:p>
        </c:txPr>
        <c:crossAx val="12087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l-G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D4A64-EF1C-4B07-BAD2-02154FCC16E4}" type="datetimeFigureOut">
              <a:rPr lang="el-GR" smtClean="0"/>
              <a:pPr/>
              <a:t>22/5/2022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57D60-0C92-46CC-8B3C-B4F9B4DA6EB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A960-3165-4B96-B000-EA80D8E92A06}" type="datetimeFigureOut">
              <a:rPr lang="el-GR" smtClean="0"/>
              <a:pPr/>
              <a:t>22/5/2022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939-5FA8-4FDA-8720-17EF2E0F7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A960-3165-4B96-B000-EA80D8E92A06}" type="datetimeFigureOut">
              <a:rPr lang="el-GR" smtClean="0"/>
              <a:pPr/>
              <a:t>22/5/2022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939-5FA8-4FDA-8720-17EF2E0F7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A960-3165-4B96-B000-EA80D8E92A06}" type="datetimeFigureOut">
              <a:rPr lang="el-GR" smtClean="0"/>
              <a:pPr/>
              <a:t>22/5/2022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939-5FA8-4FDA-8720-17EF2E0F7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A960-3165-4B96-B000-EA80D8E92A06}" type="datetimeFigureOut">
              <a:rPr lang="el-GR" smtClean="0"/>
              <a:pPr/>
              <a:t>22/5/2022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939-5FA8-4FDA-8720-17EF2E0F7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A960-3165-4B96-B000-EA80D8E92A06}" type="datetimeFigureOut">
              <a:rPr lang="el-GR" smtClean="0"/>
              <a:pPr/>
              <a:t>22/5/2022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939-5FA8-4FDA-8720-17EF2E0F7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A960-3165-4B96-B000-EA80D8E92A06}" type="datetimeFigureOut">
              <a:rPr lang="el-GR" smtClean="0"/>
              <a:pPr/>
              <a:t>22/5/2022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939-5FA8-4FDA-8720-17EF2E0F7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A960-3165-4B96-B000-EA80D8E92A06}" type="datetimeFigureOut">
              <a:rPr lang="el-GR" smtClean="0"/>
              <a:pPr/>
              <a:t>22/5/2022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939-5FA8-4FDA-8720-17EF2E0F7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A960-3165-4B96-B000-EA80D8E92A06}" type="datetimeFigureOut">
              <a:rPr lang="el-GR" smtClean="0"/>
              <a:pPr/>
              <a:t>22/5/2022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939-5FA8-4FDA-8720-17EF2E0F7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A960-3165-4B96-B000-EA80D8E92A06}" type="datetimeFigureOut">
              <a:rPr lang="el-GR" smtClean="0"/>
              <a:pPr/>
              <a:t>22/5/2022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939-5FA8-4FDA-8720-17EF2E0F7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A960-3165-4B96-B000-EA80D8E92A06}" type="datetimeFigureOut">
              <a:rPr lang="el-GR" smtClean="0"/>
              <a:pPr/>
              <a:t>22/5/2022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939-5FA8-4FDA-8720-17EF2E0F7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A960-3165-4B96-B000-EA80D8E92A06}" type="datetimeFigureOut">
              <a:rPr lang="el-GR" smtClean="0"/>
              <a:pPr/>
              <a:t>22/5/2022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939-5FA8-4FDA-8720-17EF2E0F7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CA960-3165-4B96-B000-EA80D8E92A06}" type="datetimeFigureOut">
              <a:rPr lang="el-GR" smtClean="0"/>
              <a:pPr/>
              <a:t>22/5/2022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4C939-5FA8-4FDA-8720-17EF2E0F7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Sp40FHf8Hw&amp;t=3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53EF3F4-935E-F631-0081-0293815854DA}"/>
              </a:ext>
            </a:extLst>
          </p:cNvPr>
          <p:cNvSpPr/>
          <p:nvPr/>
        </p:nvSpPr>
        <p:spPr>
          <a:xfrm>
            <a:off x="-257452" y="-1"/>
            <a:ext cx="12943642" cy="5163127"/>
          </a:xfrm>
          <a:prstGeom prst="rect">
            <a:avLst/>
          </a:prstGeo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014E267-7F42-C834-D548-5605CFA1FD6F}"/>
              </a:ext>
            </a:extLst>
          </p:cNvPr>
          <p:cNvSpPr/>
          <p:nvPr/>
        </p:nvSpPr>
        <p:spPr>
          <a:xfrm>
            <a:off x="-257452" y="5163127"/>
            <a:ext cx="12943642" cy="1903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82479" y="2354951"/>
            <a:ext cx="9027042" cy="2387600"/>
          </a:xfrm>
        </p:spPr>
        <p:txBody>
          <a:bodyPr>
            <a:noAutofit/>
          </a:bodyPr>
          <a:lstStyle/>
          <a:p>
            <a:r>
              <a:rPr lang="en-US" sz="2900" dirty="0">
                <a:latin typeface="Century Gothic" panose="020B0502020202020204" pitchFamily="34" charset="0"/>
                <a:cs typeface="Arial" pitchFamily="34" charset="0"/>
              </a:rPr>
              <a:t>Investigating the </a:t>
            </a:r>
            <a:r>
              <a:rPr lang="en-US" sz="29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water</a:t>
            </a:r>
            <a:r>
              <a:rPr lang="en-US" sz="2900" dirty="0">
                <a:latin typeface="Century Gothic" panose="020B0502020202020204" pitchFamily="34" charset="0"/>
                <a:cs typeface="Arial" pitchFamily="34" charset="0"/>
              </a:rPr>
              <a:t> supply potential of traditional rainwater harvesting techniques used</a:t>
            </a:r>
            <a:r>
              <a:rPr lang="el-GR" sz="3200" dirty="0">
                <a:latin typeface="Century Gothic" panose="020B0502020202020204" pitchFamily="34" charset="0"/>
                <a:ea typeface="+mj-lt"/>
                <a:cs typeface="+mj-lt"/>
              </a:rPr>
              <a:t/>
            </a:r>
            <a:br>
              <a:rPr lang="el-GR" sz="3200" dirty="0">
                <a:latin typeface="Century Gothic" panose="020B0502020202020204" pitchFamily="34" charset="0"/>
                <a:ea typeface="+mj-lt"/>
                <a:cs typeface="+mj-lt"/>
              </a:rPr>
            </a:br>
            <a:r>
              <a:rPr lang="el-GR" sz="1400" dirty="0">
                <a:latin typeface="Century Gothic" panose="020B0502020202020204" pitchFamily="34" charset="0"/>
                <a:ea typeface="+mj-lt"/>
                <a:cs typeface="+mj-lt"/>
              </a:rPr>
              <a:t/>
            </a:r>
            <a:br>
              <a:rPr lang="el-GR" sz="1400" dirty="0">
                <a:latin typeface="Century Gothic" panose="020B0502020202020204" pitchFamily="34" charset="0"/>
                <a:ea typeface="+mj-lt"/>
                <a:cs typeface="+mj-lt"/>
              </a:rPr>
            </a:br>
            <a:r>
              <a:rPr lang="en-US" sz="2000" i="1" dirty="0">
                <a:latin typeface="Century Gothic" panose="020B0502020202020204" pitchFamily="34" charset="0"/>
                <a:ea typeface="+mj-lt"/>
                <a:cs typeface="+mj-lt"/>
              </a:rPr>
              <a:t>Case study</a:t>
            </a:r>
            <a:r>
              <a:rPr lang="el-GR" sz="2000" i="1" dirty="0">
                <a:latin typeface="Century Gothic" panose="020B0502020202020204" pitchFamily="34" charset="0"/>
                <a:ea typeface="+mj-lt"/>
                <a:cs typeface="+mj-lt"/>
              </a:rPr>
              <a:t>:</a:t>
            </a:r>
            <a:r>
              <a:rPr lang="en-US" sz="2000" i="1" dirty="0">
                <a:latin typeface="Century Gothic" panose="020B0502020202020204" pitchFamily="34" charset="0"/>
                <a:ea typeface="+mj-lt"/>
                <a:cs typeface="+mj-lt"/>
              </a:rPr>
              <a:t> Municipality of Western Mani </a:t>
            </a:r>
            <a:r>
              <a:rPr lang="el-GR" sz="3200" dirty="0">
                <a:latin typeface="Century Gothic" panose="020B0502020202020204" pitchFamily="34" charset="0"/>
                <a:ea typeface="+mj-lt"/>
                <a:cs typeface="+mj-lt"/>
              </a:rPr>
              <a:t/>
            </a:r>
            <a:br>
              <a:rPr lang="el-GR" sz="3200" dirty="0">
                <a:latin typeface="Century Gothic" panose="020B0502020202020204" pitchFamily="34" charset="0"/>
                <a:ea typeface="+mj-lt"/>
                <a:cs typeface="+mj-lt"/>
              </a:rPr>
            </a:br>
            <a:endParaRPr lang="el-GR" sz="3200" dirty="0">
              <a:latin typeface="Century Gothic" panose="020B0502020202020204" pitchFamily="34" charset="0"/>
              <a:cs typeface="Calibri Ligh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331534" y="5409624"/>
            <a:ext cx="5528932" cy="11157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Maria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Nikolinakou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, Konstantina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Moraiti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, David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Markantonis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Aimilia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Siganou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, G.-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Fivos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Sargentis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, Theano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Iliopoulou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, Panayiotis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Dimitriadis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Ilias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 Taygetos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Meletopoulos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, Nikos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Mamassis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,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Demetris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Koutsoyiannis</a:t>
            </a:r>
            <a:endParaRPr lang="el-G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89" y="1425745"/>
            <a:ext cx="847060" cy="845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85" y="1366415"/>
            <a:ext cx="2089212" cy="963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40" y="1425746"/>
            <a:ext cx="876719" cy="8452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0256" y="1556792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National Technical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University of Athens</a:t>
            </a:r>
            <a:endParaRPr lang="el-G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School of Civil Engineering</a:t>
            </a:r>
          </a:p>
        </p:txBody>
      </p:sp>
    </p:spTree>
    <p:extLst>
      <p:ext uri="{BB962C8B-B14F-4D97-AF65-F5344CB8AC3E}">
        <p14:creationId xmlns="" xmlns:p14="http://schemas.microsoft.com/office/powerpoint/2010/main" val="18458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695400" y="515944"/>
            <a:ext cx="8517632" cy="288032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Simulation</a:t>
            </a:r>
            <a:r>
              <a:rPr lang="en-US" sz="2400" dirty="0">
                <a:latin typeface="Century Gothic" panose="020B0502020202020204" pitchFamily="34" charset="0"/>
              </a:rPr>
              <a:t> of function of cistern</a:t>
            </a:r>
            <a:endParaRPr lang="el-GR" sz="2400" dirty="0">
              <a:latin typeface="Century Gothic" panose="020B050202020202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>
          <a:xfrm>
            <a:off x="623392" y="908720"/>
            <a:ext cx="8928992" cy="65460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In each diagram the withdrawal (R)  changes  and  the following arise:</a:t>
            </a:r>
          </a:p>
          <a:p>
            <a:pPr>
              <a:buNone/>
            </a:pP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▪ Considering  R=3 m</a:t>
            </a:r>
            <a:r>
              <a:rPr lang="en-US" sz="4400" baseline="30000" dirty="0">
                <a:latin typeface="Century Gothic" panose="020B0502020202020204" pitchFamily="34" charset="0"/>
                <a:cs typeface="Arial" pitchFamily="34" charset="0"/>
              </a:rPr>
              <a:t>3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the average consumption is 2.2m</a:t>
            </a:r>
            <a:r>
              <a:rPr lang="en-US" sz="4400" baseline="30000" dirty="0">
                <a:latin typeface="Century Gothic" panose="020B0502020202020204" pitchFamily="34" charset="0"/>
                <a:cs typeface="Arial" pitchFamily="34" charset="0"/>
              </a:rPr>
              <a:t>3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per month and the system failure is</a:t>
            </a:r>
            <a:r>
              <a:rPr lang="el-GR" sz="4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about 1.2%.</a:t>
            </a:r>
          </a:p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4"/>
          </p:nvPr>
        </p:nvSpPr>
        <p:spPr>
          <a:xfrm>
            <a:off x="7752184" y="3350456"/>
            <a:ext cx="2160240" cy="19309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4000" dirty="0">
                <a:latin typeface="Century Gothic" panose="020B0502020202020204" pitchFamily="34" charset="0"/>
                <a:cs typeface="Arial" pitchFamily="34" charset="0"/>
              </a:rPr>
              <a:t>Diagram water-time for R=3 m</a:t>
            </a:r>
            <a:r>
              <a:rPr lang="en-US" sz="4000" baseline="30000" dirty="0">
                <a:latin typeface="Century Gothic" panose="020B0502020202020204" pitchFamily="34" charset="0"/>
                <a:cs typeface="Arial" pitchFamily="34" charset="0"/>
              </a:rPr>
              <a:t>3</a:t>
            </a:r>
            <a:endParaRPr lang="el-GR" sz="4000" baseline="30000" dirty="0">
              <a:latin typeface="Century Gothic" panose="020B0502020202020204" pitchFamily="34" charset="0"/>
              <a:cs typeface="Arial" pitchFamily="34" charset="0"/>
            </a:endParaRPr>
          </a:p>
          <a:p>
            <a:endParaRPr lang="el-GR" dirty="0"/>
          </a:p>
        </p:txBody>
      </p:sp>
      <p:sp>
        <p:nvSpPr>
          <p:cNvPr id="17" name="16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7680176" y="6031982"/>
            <a:ext cx="2160240" cy="279722"/>
          </a:xfrm>
        </p:spPr>
        <p:txBody>
          <a:bodyPr>
            <a:noAutofit/>
          </a:bodyPr>
          <a:lstStyle/>
          <a:p>
            <a:r>
              <a:rPr lang="en-US" sz="1000" b="0" dirty="0">
                <a:latin typeface="Century Gothic" panose="020B0502020202020204" pitchFamily="34" charset="0"/>
                <a:cs typeface="Arial" pitchFamily="34" charset="0"/>
              </a:rPr>
              <a:t>Diagram water-time for R=4 m</a:t>
            </a:r>
            <a:r>
              <a:rPr lang="en-US" sz="1000" b="0" baseline="30000" dirty="0">
                <a:latin typeface="Century Gothic" panose="020B0502020202020204" pitchFamily="34" charset="0"/>
                <a:cs typeface="Arial" pitchFamily="34" charset="0"/>
              </a:rPr>
              <a:t>3</a:t>
            </a:r>
            <a:endParaRPr lang="el-GR" sz="1000" b="0" baseline="300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00" y="1772816"/>
            <a:ext cx="6729562" cy="1770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33" y="4430576"/>
            <a:ext cx="6729563" cy="1777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2 - Θέση περιεχομένου">
            <a:extLst>
              <a:ext uri="{FF2B5EF4-FFF2-40B4-BE49-F238E27FC236}">
                <a16:creationId xmlns="" xmlns:a16="http://schemas.microsoft.com/office/drawing/2014/main" id="{0F317E01-D394-4512-410A-BF8536069FBB}"/>
              </a:ext>
            </a:extLst>
          </p:cNvPr>
          <p:cNvSpPr txBox="1">
            <a:spLocks/>
          </p:cNvSpPr>
          <p:nvPr/>
        </p:nvSpPr>
        <p:spPr>
          <a:xfrm>
            <a:off x="623034" y="3998528"/>
            <a:ext cx="9289390" cy="279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1100" dirty="0">
                <a:latin typeface="Century Gothic" panose="020B0502020202020204" pitchFamily="34" charset="0"/>
                <a:cs typeface="Arial" pitchFamily="34" charset="0"/>
              </a:rPr>
              <a:t>▪ </a:t>
            </a:r>
            <a:r>
              <a:rPr lang="en-US" sz="1500" dirty="0">
                <a:latin typeface="Century Gothic" panose="020B0502020202020204" pitchFamily="34" charset="0"/>
                <a:cs typeface="Arial" pitchFamily="34" charset="0"/>
              </a:rPr>
              <a:t>Considering R=4 m</a:t>
            </a:r>
            <a:r>
              <a:rPr lang="en-US" sz="1500" baseline="30000" dirty="0">
                <a:latin typeface="Century Gothic" panose="020B0502020202020204" pitchFamily="34" charset="0"/>
                <a:cs typeface="Arial" pitchFamily="34" charset="0"/>
              </a:rPr>
              <a:t>3 </a:t>
            </a:r>
            <a:r>
              <a:rPr lang="en-US" sz="1500" dirty="0">
                <a:latin typeface="Century Gothic" panose="020B0502020202020204" pitchFamily="34" charset="0"/>
                <a:cs typeface="Arial" pitchFamily="34" charset="0"/>
              </a:rPr>
              <a:t>  the average consumption is 2.8m</a:t>
            </a:r>
            <a:r>
              <a:rPr lang="en-US" sz="1500" baseline="30000" dirty="0">
                <a:latin typeface="Century Gothic" panose="020B0502020202020204" pitchFamily="34" charset="0"/>
                <a:cs typeface="Arial" pitchFamily="34" charset="0"/>
              </a:rPr>
              <a:t>3</a:t>
            </a:r>
            <a:r>
              <a:rPr lang="en-US" sz="1500" dirty="0">
                <a:latin typeface="Century Gothic" panose="020B0502020202020204" pitchFamily="34" charset="0"/>
                <a:cs typeface="Arial" pitchFamily="34" charset="0"/>
              </a:rPr>
              <a:t> per month and the system failure is about 8%.</a:t>
            </a:r>
          </a:p>
          <a:p>
            <a:pPr>
              <a:buFont typeface="Arial" pitchFamily="34" charset="0"/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454E7CB-0571-110A-7072-54C29EC1BBF0}"/>
              </a:ext>
            </a:extLst>
          </p:cNvPr>
          <p:cNvSpPr/>
          <p:nvPr/>
        </p:nvSpPr>
        <p:spPr>
          <a:xfrm>
            <a:off x="10297145" y="0"/>
            <a:ext cx="6095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695400" y="515944"/>
            <a:ext cx="8517632" cy="288032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Simulation</a:t>
            </a:r>
            <a:r>
              <a:rPr lang="en-US" sz="2400" dirty="0">
                <a:latin typeface="Century Gothic" panose="020B0502020202020204" pitchFamily="34" charset="0"/>
              </a:rPr>
              <a:t> of function of cistern</a:t>
            </a:r>
            <a:endParaRPr lang="el-GR" sz="2400" dirty="0">
              <a:latin typeface="Century Gothic" panose="020B050202020202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>
          <a:xfrm>
            <a:off x="623392" y="980728"/>
            <a:ext cx="9216491" cy="6546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500" dirty="0">
                <a:latin typeface="Century Gothic" panose="020B0502020202020204" pitchFamily="34" charset="0"/>
                <a:cs typeface="Arial" pitchFamily="34" charset="0"/>
              </a:rPr>
              <a:t>In each diagram the withdrawal (R)  changes  and  the following arise:</a:t>
            </a:r>
          </a:p>
          <a:p>
            <a:pPr>
              <a:buNone/>
            </a:pPr>
            <a:r>
              <a:rPr lang="en-US" sz="1500" dirty="0">
                <a:latin typeface="Century Gothic" panose="020B0502020202020204" pitchFamily="34" charset="0"/>
                <a:cs typeface="Arial" pitchFamily="34" charset="0"/>
              </a:rPr>
              <a:t>▪ Considering</a:t>
            </a:r>
            <a:r>
              <a:rPr lang="el-GR" sz="1500" dirty="0">
                <a:latin typeface="Century Gothic" panose="020B0502020202020204" pitchFamily="34" charset="0"/>
                <a:cs typeface="Arial" pitchFamily="34" charset="0"/>
              </a:rPr>
              <a:t>  </a:t>
            </a:r>
            <a:r>
              <a:rPr lang="en-US" sz="1500" dirty="0">
                <a:latin typeface="Century Gothic" panose="020B0502020202020204" pitchFamily="34" charset="0"/>
                <a:cs typeface="Arial" pitchFamily="34" charset="0"/>
              </a:rPr>
              <a:t>R=5 m</a:t>
            </a:r>
            <a:r>
              <a:rPr lang="en-US" sz="1500" baseline="30000" dirty="0">
                <a:latin typeface="Century Gothic" panose="020B0502020202020204" pitchFamily="34" charset="0"/>
                <a:cs typeface="Arial" pitchFamily="34" charset="0"/>
              </a:rPr>
              <a:t>3</a:t>
            </a:r>
            <a:r>
              <a:rPr lang="en-US" sz="1500" dirty="0">
                <a:latin typeface="Century Gothic" panose="020B0502020202020204" pitchFamily="34" charset="0"/>
                <a:cs typeface="Arial" pitchFamily="34" charset="0"/>
              </a:rPr>
              <a:t>  the average consumption is 3.2m</a:t>
            </a:r>
            <a:r>
              <a:rPr lang="en-US" sz="1500" baseline="30000" dirty="0">
                <a:latin typeface="Century Gothic" panose="020B0502020202020204" pitchFamily="34" charset="0"/>
                <a:cs typeface="Arial" pitchFamily="34" charset="0"/>
              </a:rPr>
              <a:t>3</a:t>
            </a:r>
            <a:r>
              <a:rPr lang="en-US" sz="1500" dirty="0">
                <a:latin typeface="Century Gothic" panose="020B0502020202020204" pitchFamily="34" charset="0"/>
                <a:cs typeface="Arial" pitchFamily="34" charset="0"/>
              </a:rPr>
              <a:t> per month and the system failure is about 17.8%.</a:t>
            </a:r>
          </a:p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4"/>
          </p:nvPr>
        </p:nvSpPr>
        <p:spPr>
          <a:xfrm>
            <a:off x="7752184" y="3350456"/>
            <a:ext cx="2664296" cy="58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>
                <a:latin typeface="Century Gothic" panose="020B0502020202020204" pitchFamily="34" charset="0"/>
                <a:cs typeface="Arial" pitchFamily="34" charset="0"/>
              </a:rPr>
              <a:t>Diagram water-time for R=5 m</a:t>
            </a:r>
            <a:r>
              <a:rPr lang="en-US" sz="1000" baseline="30000" dirty="0">
                <a:latin typeface="Century Gothic" panose="020B0502020202020204" pitchFamily="34" charset="0"/>
                <a:cs typeface="Arial" pitchFamily="34" charset="0"/>
              </a:rPr>
              <a:t>3</a:t>
            </a:r>
            <a:endParaRPr lang="el-GR" sz="1000" baseline="300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7" name="16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7680176" y="6031982"/>
            <a:ext cx="2160240" cy="279722"/>
          </a:xfrm>
        </p:spPr>
        <p:txBody>
          <a:bodyPr>
            <a:noAutofit/>
          </a:bodyPr>
          <a:lstStyle/>
          <a:p>
            <a:r>
              <a:rPr lang="en-US" sz="1000" b="0" dirty="0">
                <a:latin typeface="Century Gothic" panose="020B0502020202020204" pitchFamily="34" charset="0"/>
                <a:cs typeface="Arial" pitchFamily="34" charset="0"/>
              </a:rPr>
              <a:t>Diagram water-time for R=6 m</a:t>
            </a:r>
            <a:r>
              <a:rPr lang="en-US" sz="1000" b="0" baseline="30000" dirty="0">
                <a:latin typeface="Century Gothic" panose="020B0502020202020204" pitchFamily="34" charset="0"/>
                <a:cs typeface="Arial" pitchFamily="34" charset="0"/>
              </a:rPr>
              <a:t>3</a:t>
            </a:r>
            <a:endParaRPr lang="el-GR" sz="1000" b="0" baseline="300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00" y="1772816"/>
            <a:ext cx="6729562" cy="1770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33" y="4430576"/>
            <a:ext cx="6729563" cy="1777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2 - Θέση περιεχομένου">
            <a:extLst>
              <a:ext uri="{FF2B5EF4-FFF2-40B4-BE49-F238E27FC236}">
                <a16:creationId xmlns="" xmlns:a16="http://schemas.microsoft.com/office/drawing/2014/main" id="{0F317E01-D394-4512-410A-BF8536069FBB}"/>
              </a:ext>
            </a:extLst>
          </p:cNvPr>
          <p:cNvSpPr txBox="1">
            <a:spLocks/>
          </p:cNvSpPr>
          <p:nvPr/>
        </p:nvSpPr>
        <p:spPr>
          <a:xfrm>
            <a:off x="623392" y="3861048"/>
            <a:ext cx="9217024" cy="279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▪ </a:t>
            </a:r>
            <a:r>
              <a:rPr lang="en-US" sz="1500" dirty="0">
                <a:latin typeface="Century Gothic" panose="020B0502020202020204" pitchFamily="34" charset="0"/>
                <a:cs typeface="Arial" pitchFamily="34" charset="0"/>
              </a:rPr>
              <a:t>Considering</a:t>
            </a:r>
            <a:r>
              <a:rPr lang="el-GR" sz="1500" dirty="0">
                <a:latin typeface="Century Gothic" panose="020B0502020202020204" pitchFamily="34" charset="0"/>
                <a:cs typeface="Arial" pitchFamily="34" charset="0"/>
              </a:rPr>
              <a:t>  </a:t>
            </a:r>
            <a:r>
              <a:rPr lang="en-US" sz="1500" dirty="0">
                <a:latin typeface="Century Gothic" panose="020B0502020202020204" pitchFamily="34" charset="0"/>
                <a:cs typeface="Arial" pitchFamily="34" charset="0"/>
              </a:rPr>
              <a:t>R=6 m</a:t>
            </a:r>
            <a:r>
              <a:rPr lang="en-US" sz="1500" baseline="30000" dirty="0">
                <a:latin typeface="Century Gothic" panose="020B0502020202020204" pitchFamily="34" charset="0"/>
                <a:cs typeface="Arial" pitchFamily="34" charset="0"/>
              </a:rPr>
              <a:t>3</a:t>
            </a:r>
            <a:r>
              <a:rPr lang="en-US" sz="1500" dirty="0">
                <a:latin typeface="Century Gothic" panose="020B0502020202020204" pitchFamily="34" charset="0"/>
                <a:cs typeface="Arial" pitchFamily="34" charset="0"/>
              </a:rPr>
              <a:t>  the average consumption is 3.6m</a:t>
            </a:r>
            <a:r>
              <a:rPr lang="en-US" sz="1500" baseline="30000" dirty="0">
                <a:latin typeface="Century Gothic" panose="020B0502020202020204" pitchFamily="34" charset="0"/>
                <a:cs typeface="Arial" pitchFamily="34" charset="0"/>
              </a:rPr>
              <a:t>3</a:t>
            </a:r>
            <a:r>
              <a:rPr lang="en-US" sz="1500" dirty="0">
                <a:latin typeface="Century Gothic" panose="020B0502020202020204" pitchFamily="34" charset="0"/>
                <a:cs typeface="Arial" pitchFamily="34" charset="0"/>
              </a:rPr>
              <a:t> per month and the system failure is about 28%.</a:t>
            </a:r>
          </a:p>
          <a:p>
            <a:pPr>
              <a:buFont typeface="Arial" pitchFamily="34" charset="0"/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454E7CB-0571-110A-7072-54C29EC1BBF0}"/>
              </a:ext>
            </a:extLst>
          </p:cNvPr>
          <p:cNvSpPr/>
          <p:nvPr/>
        </p:nvSpPr>
        <p:spPr>
          <a:xfrm>
            <a:off x="10297145" y="0"/>
            <a:ext cx="6095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1C4F127D-7221-6345-6E70-5F322058F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990" y="1767870"/>
            <a:ext cx="6793448" cy="1785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9DD84FBC-C87B-4C56-4D0B-7A867747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89" y="4428735"/>
            <a:ext cx="6729563" cy="1775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790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D94642F-9137-BD43-4D69-9BDBB1423EC2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75520" y="599943"/>
            <a:ext cx="8435280" cy="648072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Conclusions</a:t>
            </a:r>
            <a:endParaRPr lang="el-GR" sz="2400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75520" y="1340768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Water constitutes the most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valuable resource </a:t>
            </a:r>
            <a:endParaRPr lang="el-GR" sz="1600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just"/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To each diagram we conclude that there are many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systematic failures</a:t>
            </a: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 which are due to small changes of numbers of consumptions and water withdrawals. So the inhabitants deal with many difficulties and cannot survive. </a:t>
            </a:r>
          </a:p>
          <a:p>
            <a:pPr algn="just"/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The water supply system failure is acceptable at 1% but as resources are limited, one could assume that the system could have a systematic failure. </a:t>
            </a:r>
          </a:p>
          <a:p>
            <a:pPr algn="just"/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The availability of water resources is extremely limited. As a result, the local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wars for water</a:t>
            </a: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 begin.</a:t>
            </a:r>
          </a:p>
          <a:p>
            <a:pPr algn="just"/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However, this fact forced inhabitants to adopt a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‘fighting’ culture </a:t>
            </a: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and  they were the first population to enter to the Greek Revolution </a:t>
            </a:r>
            <a:r>
              <a:rPr lang="en-US" sz="1600" dirty="0" smtClean="0">
                <a:latin typeface="Century Gothic" panose="020B0502020202020204" pitchFamily="34" charset="0"/>
                <a:cs typeface="Arial" pitchFamily="34" charset="0"/>
              </a:rPr>
              <a:t>of 1821</a:t>
            </a:r>
            <a:r>
              <a:rPr lang="el-GR" sz="1600" dirty="0" smtClean="0">
                <a:latin typeface="Century Gothic" panose="020B0502020202020204" pitchFamily="34" charset="0"/>
                <a:cs typeface="Arial" pitchFamily="34" charset="0"/>
              </a:rPr>
              <a:t> [</a:t>
            </a:r>
            <a:r>
              <a:rPr lang="en-US" sz="1600" dirty="0" smtClean="0">
                <a:latin typeface="Century Gothic" panose="020B0502020202020204" pitchFamily="34" charset="0"/>
                <a:cs typeface="Arial" pitchFamily="34" charset="0"/>
              </a:rPr>
              <a:t>11-12</a:t>
            </a:r>
            <a:r>
              <a:rPr lang="el-GR" sz="1600" dirty="0" smtClean="0">
                <a:latin typeface="Century Gothic" panose="020B0502020202020204" pitchFamily="34" charset="0"/>
                <a:cs typeface="Arial" pitchFamily="34" charset="0"/>
              </a:rPr>
              <a:t>]</a:t>
            </a: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With the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restoration of cisterns</a:t>
            </a: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, there is drinking water.</a:t>
            </a:r>
            <a:endParaRPr lang="el-GR" sz="16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/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According to the model, after its restoration, a cistern can provide 50 L of drinking water per day minimum for a family of 10 people. In this way, each family that earns about 4000€ every year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avoids having to buy bottled water.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l-G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724942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Century Gothic" panose="020B0502020202020204" pitchFamily="34" charset="0"/>
              </a:rPr>
              <a:t>References</a:t>
            </a:r>
            <a:endParaRPr lang="el-GR" sz="2400" dirty="0">
              <a:latin typeface="Century Gothic" panose="020B050202020202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19536" y="764704"/>
            <a:ext cx="8229600" cy="5256584"/>
          </a:xfrm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fontAlgn="base">
              <a:buFont typeface="Arial" pitchFamily="34" charset="0"/>
              <a:buAutoNum type="arabicPeriod"/>
            </a:pPr>
            <a:r>
              <a:rPr lang="en-US" sz="4400" dirty="0" err="1">
                <a:latin typeface="Century Gothic" panose="020B0502020202020204" pitchFamily="34" charset="0"/>
              </a:rPr>
              <a:t>Meteo,Climatic</a:t>
            </a:r>
            <a:r>
              <a:rPr lang="en-US" sz="4400" dirty="0">
                <a:latin typeface="Century Gothic" panose="020B0502020202020204" pitchFamily="34" charset="0"/>
              </a:rPr>
              <a:t> Data https://</a:t>
            </a:r>
            <a:r>
              <a:rPr lang="en-US" sz="4400" dirty="0" smtClean="0">
                <a:latin typeface="Century Gothic" panose="020B0502020202020204" pitchFamily="34" charset="0"/>
              </a:rPr>
              <a:t>www.meteo.gr/ClimaticData.cfm</a:t>
            </a:r>
          </a:p>
          <a:p>
            <a:pPr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Font typeface="+mj-lt"/>
              <a:buAutoNum type="arabicPeriod"/>
            </a:pPr>
            <a:r>
              <a:rPr lang="en-US" sz="4400" dirty="0" err="1" smtClean="0">
                <a:latin typeface="Century Gothic" panose="020B0502020202020204" pitchFamily="34" charset="0"/>
              </a:rPr>
              <a:t>Sargentis</a:t>
            </a:r>
            <a:r>
              <a:rPr lang="en-US" sz="4400" dirty="0" smtClean="0">
                <a:latin typeface="Century Gothic" panose="020B0502020202020204" pitchFamily="34" charset="0"/>
              </a:rPr>
              <a:t>, G.-F.; </a:t>
            </a:r>
            <a:r>
              <a:rPr lang="en-US" sz="4400" dirty="0" err="1" smtClean="0">
                <a:latin typeface="Century Gothic" panose="020B0502020202020204" pitchFamily="34" charset="0"/>
              </a:rPr>
              <a:t>Defteraios</a:t>
            </a:r>
            <a:r>
              <a:rPr lang="en-US" sz="4400" dirty="0" smtClean="0">
                <a:latin typeface="Century Gothic" panose="020B0502020202020204" pitchFamily="34" charset="0"/>
              </a:rPr>
              <a:t>, P.; </a:t>
            </a:r>
            <a:r>
              <a:rPr lang="en-US" sz="4400" dirty="0" err="1" smtClean="0">
                <a:latin typeface="Century Gothic" panose="020B0502020202020204" pitchFamily="34" charset="0"/>
              </a:rPr>
              <a:t>Lagaros</a:t>
            </a:r>
            <a:r>
              <a:rPr lang="en-US" sz="4400" dirty="0" smtClean="0">
                <a:latin typeface="Century Gothic" panose="020B0502020202020204" pitchFamily="34" charset="0"/>
              </a:rPr>
              <a:t>, N.D.; </a:t>
            </a:r>
            <a:r>
              <a:rPr lang="en-US" sz="4400" dirty="0" err="1" smtClean="0">
                <a:latin typeface="Century Gothic" panose="020B0502020202020204" pitchFamily="34" charset="0"/>
              </a:rPr>
              <a:t>Mamassis</a:t>
            </a:r>
            <a:r>
              <a:rPr lang="en-US" sz="4400" dirty="0" smtClean="0">
                <a:latin typeface="Century Gothic" panose="020B0502020202020204" pitchFamily="34" charset="0"/>
              </a:rPr>
              <a:t>, N. Values and Costs in History: A Case Study on Estimating the Cost of </a:t>
            </a:r>
            <a:r>
              <a:rPr lang="en-US" sz="4400" dirty="0" err="1" smtClean="0">
                <a:latin typeface="Century Gothic" panose="020B0502020202020204" pitchFamily="34" charset="0"/>
              </a:rPr>
              <a:t>Hadrianic</a:t>
            </a:r>
            <a:r>
              <a:rPr lang="en-US" sz="4400" dirty="0" smtClean="0">
                <a:latin typeface="Century Gothic" panose="020B0502020202020204" pitchFamily="34" charset="0"/>
              </a:rPr>
              <a:t> Aqueduct’s Construction. World 2022, 3, 260-286. https://doi.org/10.3390/world3020014</a:t>
            </a:r>
          </a:p>
          <a:p>
            <a:pPr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Font typeface="+mj-lt"/>
              <a:buAutoNum type="arabicPeriod"/>
            </a:pPr>
            <a:r>
              <a:rPr lang="en-US" sz="4400" dirty="0" err="1" smtClean="0">
                <a:latin typeface="Century Gothic" panose="020B0502020202020204" pitchFamily="34" charset="0"/>
              </a:rPr>
              <a:t>Sargentis</a:t>
            </a:r>
            <a:r>
              <a:rPr lang="en-US" sz="4400" dirty="0" smtClean="0">
                <a:latin typeface="Century Gothic" panose="020B0502020202020204" pitchFamily="34" charset="0"/>
              </a:rPr>
              <a:t>, G.-F.; </a:t>
            </a:r>
            <a:r>
              <a:rPr lang="en-US" sz="4400" dirty="0" err="1" smtClean="0">
                <a:latin typeface="Century Gothic" panose="020B0502020202020204" pitchFamily="34" charset="0"/>
              </a:rPr>
              <a:t>Siamparina</a:t>
            </a:r>
            <a:r>
              <a:rPr lang="en-US" sz="4400" dirty="0" smtClean="0">
                <a:latin typeface="Century Gothic" panose="020B0502020202020204" pitchFamily="34" charset="0"/>
              </a:rPr>
              <a:t>, P.; </a:t>
            </a:r>
            <a:r>
              <a:rPr lang="en-US" sz="4400" dirty="0" err="1" smtClean="0">
                <a:latin typeface="Century Gothic" panose="020B0502020202020204" pitchFamily="34" charset="0"/>
              </a:rPr>
              <a:t>Sakki</a:t>
            </a:r>
            <a:r>
              <a:rPr lang="en-US" sz="4400" dirty="0" smtClean="0">
                <a:latin typeface="Century Gothic" panose="020B0502020202020204" pitchFamily="34" charset="0"/>
              </a:rPr>
              <a:t>, G.-K.; </a:t>
            </a:r>
            <a:r>
              <a:rPr lang="en-US" sz="4400" dirty="0" err="1" smtClean="0">
                <a:latin typeface="Century Gothic" panose="020B0502020202020204" pitchFamily="34" charset="0"/>
              </a:rPr>
              <a:t>Efstratiadis</a:t>
            </a:r>
            <a:r>
              <a:rPr lang="en-US" sz="4400" dirty="0" smtClean="0">
                <a:latin typeface="Century Gothic" panose="020B0502020202020204" pitchFamily="34" charset="0"/>
              </a:rPr>
              <a:t>, </a:t>
            </a:r>
            <a:r>
              <a:rPr lang="en-US" sz="4400" dirty="0" err="1" smtClean="0">
                <a:latin typeface="Century Gothic" panose="020B0502020202020204" pitchFamily="34" charset="0"/>
              </a:rPr>
              <a:t>A.;Chiotinis</a:t>
            </a:r>
            <a:r>
              <a:rPr lang="en-US" sz="4400" dirty="0" smtClean="0">
                <a:latin typeface="Century Gothic" panose="020B0502020202020204" pitchFamily="34" charset="0"/>
              </a:rPr>
              <a:t>, M.; </a:t>
            </a:r>
            <a:r>
              <a:rPr lang="en-US" sz="4400" dirty="0" err="1" smtClean="0">
                <a:latin typeface="Century Gothic" panose="020B0502020202020204" pitchFamily="34" charset="0"/>
              </a:rPr>
              <a:t>Koutsoyiannis</a:t>
            </a:r>
            <a:r>
              <a:rPr lang="en-US" sz="4400" dirty="0" smtClean="0">
                <a:latin typeface="Century Gothic" panose="020B0502020202020204" pitchFamily="34" charset="0"/>
              </a:rPr>
              <a:t>, D. Agricultural Land or Photovoltaic Parks? The Water–Energy–Food Nexus and Land Development Perspectives in the Thessaly Plain, Greece. Sustainability 2021, 13, 8935. https://doi.org/10.3390/su13168935</a:t>
            </a:r>
          </a:p>
          <a:p>
            <a:pPr>
              <a:spcBef>
                <a:spcPts val="120"/>
              </a:spcBef>
              <a:spcAft>
                <a:spcPts val="120"/>
              </a:spcAft>
              <a:buFont typeface="+mj-lt"/>
              <a:buAutoNum type="arabicPeriod"/>
            </a:pPr>
            <a:r>
              <a:rPr lang="en-US" sz="4400" dirty="0" err="1" smtClean="0">
                <a:latin typeface="Century Gothic" panose="020B0502020202020204" pitchFamily="34" charset="0"/>
              </a:rPr>
              <a:t>Sargentis</a:t>
            </a:r>
            <a:r>
              <a:rPr lang="en-US" sz="4400" dirty="0" smtClean="0">
                <a:latin typeface="Century Gothic" panose="020B0502020202020204" pitchFamily="34" charset="0"/>
              </a:rPr>
              <a:t>, G.-F.; </a:t>
            </a:r>
            <a:r>
              <a:rPr lang="en-US" sz="4400" dirty="0" err="1" smtClean="0">
                <a:latin typeface="Century Gothic" panose="020B0502020202020204" pitchFamily="34" charset="0"/>
              </a:rPr>
              <a:t>Dimitriadis</a:t>
            </a:r>
            <a:r>
              <a:rPr lang="en-US" sz="4400" dirty="0" smtClean="0">
                <a:latin typeface="Century Gothic" panose="020B0502020202020204" pitchFamily="34" charset="0"/>
              </a:rPr>
              <a:t>, P.; Ioannidis, R.; </a:t>
            </a:r>
            <a:r>
              <a:rPr lang="en-US" sz="4400" dirty="0" err="1" smtClean="0">
                <a:latin typeface="Century Gothic" panose="020B0502020202020204" pitchFamily="34" charset="0"/>
              </a:rPr>
              <a:t>Iliopoulou</a:t>
            </a:r>
            <a:r>
              <a:rPr lang="en-US" sz="4400" dirty="0" smtClean="0">
                <a:latin typeface="Century Gothic" panose="020B0502020202020204" pitchFamily="34" charset="0"/>
              </a:rPr>
              <a:t>, T.; </a:t>
            </a:r>
            <a:r>
              <a:rPr lang="en-US" sz="4400" dirty="0" err="1" smtClean="0">
                <a:latin typeface="Century Gothic" panose="020B0502020202020204" pitchFamily="34" charset="0"/>
              </a:rPr>
              <a:t>Frangedaki</a:t>
            </a:r>
            <a:r>
              <a:rPr lang="en-US" sz="4400" dirty="0" smtClean="0">
                <a:latin typeface="Century Gothic" panose="020B0502020202020204" pitchFamily="34" charset="0"/>
              </a:rPr>
              <a:t>, E.; </a:t>
            </a:r>
            <a:r>
              <a:rPr lang="en-US" sz="4400" dirty="0" err="1" smtClean="0">
                <a:latin typeface="Century Gothic" panose="020B0502020202020204" pitchFamily="34" charset="0"/>
              </a:rPr>
              <a:t>Koutsoyiannis</a:t>
            </a:r>
            <a:r>
              <a:rPr lang="en-US" sz="4400" dirty="0" smtClean="0">
                <a:latin typeface="Century Gothic" panose="020B0502020202020204" pitchFamily="34" charset="0"/>
              </a:rPr>
              <a:t>, D. Optimal utilization of water resources for local communities in mainland Greece (case study of </a:t>
            </a:r>
            <a:r>
              <a:rPr lang="en-US" sz="4400" dirty="0" err="1" smtClean="0">
                <a:latin typeface="Century Gothic" panose="020B0502020202020204" pitchFamily="34" charset="0"/>
              </a:rPr>
              <a:t>Karyes</a:t>
            </a:r>
            <a:r>
              <a:rPr lang="en-US" sz="4400" dirty="0" smtClean="0">
                <a:latin typeface="Century Gothic" panose="020B0502020202020204" pitchFamily="34" charset="0"/>
              </a:rPr>
              <a:t>, Peloponnese), </a:t>
            </a:r>
            <a:r>
              <a:rPr lang="en-US" sz="4400" dirty="0" err="1" smtClean="0">
                <a:latin typeface="Century Gothic" panose="020B0502020202020204" pitchFamily="34" charset="0"/>
              </a:rPr>
              <a:t>Procedia</a:t>
            </a:r>
            <a:r>
              <a:rPr lang="en-US" sz="4400" dirty="0" smtClean="0">
                <a:latin typeface="Century Gothic" panose="020B0502020202020204" pitchFamily="34" charset="0"/>
              </a:rPr>
              <a:t> Manufacturing, Volume 44, 2020, Pages 253-260, ISSN 2351-9789, https://doi.org/10.1016/j.promfg.2020.02.229.</a:t>
            </a:r>
          </a:p>
          <a:p>
            <a:pPr>
              <a:lnSpc>
                <a:spcPct val="100000"/>
              </a:lnSpc>
              <a:spcBef>
                <a:spcPts val="120"/>
              </a:spcBef>
              <a:spcAft>
                <a:spcPts val="120"/>
              </a:spcAft>
              <a:buFont typeface="+mj-lt"/>
              <a:buAutoNum type="arabicPeriod"/>
            </a:pPr>
            <a:r>
              <a:rPr lang="en-US" sz="4400" dirty="0" err="1" smtClean="0">
                <a:latin typeface="Century Gothic" panose="020B0502020202020204" pitchFamily="34" charset="0"/>
              </a:rPr>
              <a:t>Sargentis</a:t>
            </a:r>
            <a:r>
              <a:rPr lang="en-US" sz="4400" dirty="0" smtClean="0">
                <a:latin typeface="Century Gothic" panose="020B0502020202020204" pitchFamily="34" charset="0"/>
              </a:rPr>
              <a:t>, G.-F.; </a:t>
            </a:r>
            <a:r>
              <a:rPr lang="en-US" sz="4400" dirty="0" err="1" smtClean="0">
                <a:latin typeface="Century Gothic" panose="020B0502020202020204" pitchFamily="34" charset="0"/>
              </a:rPr>
              <a:t>Iliopoulou</a:t>
            </a:r>
            <a:r>
              <a:rPr lang="en-US" sz="4400" dirty="0" smtClean="0">
                <a:latin typeface="Century Gothic" panose="020B0502020202020204" pitchFamily="34" charset="0"/>
              </a:rPr>
              <a:t>, T.; </a:t>
            </a:r>
            <a:r>
              <a:rPr lang="en-US" sz="4400" dirty="0" err="1" smtClean="0">
                <a:latin typeface="Century Gothic" panose="020B0502020202020204" pitchFamily="34" charset="0"/>
              </a:rPr>
              <a:t>Dimitriadis</a:t>
            </a:r>
            <a:r>
              <a:rPr lang="en-US" sz="4400" dirty="0" smtClean="0">
                <a:latin typeface="Century Gothic" panose="020B0502020202020204" pitchFamily="34" charset="0"/>
              </a:rPr>
              <a:t>, P.; </a:t>
            </a:r>
            <a:r>
              <a:rPr lang="en-US" sz="4400" dirty="0" err="1" smtClean="0">
                <a:latin typeface="Century Gothic" panose="020B0502020202020204" pitchFamily="34" charset="0"/>
              </a:rPr>
              <a:t>Mamassis</a:t>
            </a:r>
            <a:r>
              <a:rPr lang="en-US" sz="4400" dirty="0" smtClean="0">
                <a:latin typeface="Century Gothic" panose="020B0502020202020204" pitchFamily="34" charset="0"/>
              </a:rPr>
              <a:t>, N.; </a:t>
            </a:r>
            <a:r>
              <a:rPr lang="en-US" sz="4400" dirty="0" err="1" smtClean="0">
                <a:latin typeface="Century Gothic" panose="020B0502020202020204" pitchFamily="34" charset="0"/>
              </a:rPr>
              <a:t>Koutsoyiannis</a:t>
            </a:r>
            <a:r>
              <a:rPr lang="en-US" sz="4400" dirty="0" smtClean="0">
                <a:latin typeface="Century Gothic" panose="020B0502020202020204" pitchFamily="34" charset="0"/>
              </a:rPr>
              <a:t>, D. Stratification: An Entropic View of Society’s Structure. World 2021, 2, 153-174. https://doi.org/10.3390/world2020011</a:t>
            </a:r>
          </a:p>
          <a:p>
            <a:pPr>
              <a:spcBef>
                <a:spcPts val="120"/>
              </a:spcBef>
              <a:spcAft>
                <a:spcPts val="120"/>
              </a:spcAft>
              <a:buFont typeface="+mj-lt"/>
              <a:buAutoNum type="arabicPeriod"/>
            </a:pPr>
            <a:r>
              <a:rPr lang="en-US" sz="4400" dirty="0" err="1" smtClean="0">
                <a:latin typeface="Century Gothic" panose="020B0502020202020204" pitchFamily="34" charset="0"/>
              </a:rPr>
              <a:t>Antonakos</a:t>
            </a:r>
            <a:r>
              <a:rPr lang="en-US" sz="4400" dirty="0" smtClean="0">
                <a:latin typeface="Century Gothic" panose="020B0502020202020204" pitchFamily="34" charset="0"/>
              </a:rPr>
              <a:t> A. Specialist </a:t>
            </a:r>
            <a:r>
              <a:rPr lang="en-US" sz="4400" dirty="0" err="1" smtClean="0">
                <a:latin typeface="Century Gothic" panose="020B0502020202020204" pitchFamily="34" charset="0"/>
              </a:rPr>
              <a:t>Hydrogeologist</a:t>
            </a:r>
            <a:r>
              <a:rPr lang="en-US" sz="4400" dirty="0" smtClean="0">
                <a:latin typeface="Century Gothic" panose="020B0502020202020204" pitchFamily="34" charset="0"/>
              </a:rPr>
              <a:t>, Poly </a:t>
            </a:r>
            <a:r>
              <a:rPr lang="en-US" sz="4400" dirty="0" err="1" smtClean="0">
                <a:latin typeface="Century Gothic" panose="020B0502020202020204" pitchFamily="34" charset="0"/>
              </a:rPr>
              <a:t>Potami</a:t>
            </a:r>
            <a:r>
              <a:rPr lang="en-US" sz="4400" dirty="0" smtClean="0">
                <a:latin typeface="Century Gothic" panose="020B0502020202020204" pitchFamily="34" charset="0"/>
              </a:rPr>
              <a:t> Study, 19/10/2017</a:t>
            </a:r>
            <a:endParaRPr lang="en-US" sz="4400" dirty="0">
              <a:latin typeface="Century Gothic" panose="020B0502020202020204" pitchFamily="34" charset="0"/>
            </a:endParaRPr>
          </a:p>
          <a:p>
            <a:pPr fontAlgn="base">
              <a:buFont typeface="Arial" pitchFamily="34" charset="0"/>
              <a:buAutoNum type="arabicPeriod"/>
            </a:pPr>
            <a:r>
              <a:rPr lang="en-US" sz="4400" dirty="0" smtClean="0">
                <a:latin typeface="Century Gothic" panose="020B0502020202020204" pitchFamily="34" charset="0"/>
                <a:cs typeface="Arial" pitchFamily="34" charset="0"/>
              </a:rPr>
              <a:t>Participatory 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project Under the Landscape,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Boulouki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2021, available in: https://www.youtube.com/watch?v=hSp40FHf8Hw&amp;t=3s</a:t>
            </a:r>
            <a:endParaRPr lang="el-GR" sz="4400" dirty="0">
              <a:latin typeface="Century Gothic" panose="020B0502020202020204" pitchFamily="34" charset="0"/>
              <a:cs typeface="Arial" pitchFamily="34" charset="0"/>
            </a:endParaRPr>
          </a:p>
          <a:p>
            <a:pPr fontAlgn="base">
              <a:buFont typeface="Arial" pitchFamily="34" charset="0"/>
              <a:buAutoNum type="arabicPeriod"/>
            </a:pP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Koutsoyiannis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, D. A generalized mathematical framework for stochastic simulation and forecast of hydrologic time series, Water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Resour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. Res., 36( 6), 1519– 1533, 2000. doi:10.1029/2000WR900044.</a:t>
            </a:r>
            <a:endParaRPr lang="el-GR" sz="4400" dirty="0">
              <a:latin typeface="Century Gothic" panose="020B0502020202020204" pitchFamily="34" charset="0"/>
              <a:cs typeface="Arial" pitchFamily="34" charset="0"/>
            </a:endParaRPr>
          </a:p>
          <a:p>
            <a:pPr fontAlgn="base">
              <a:buFont typeface="Arial" pitchFamily="34" charset="0"/>
              <a:buAutoNum type="arabicPeriod"/>
            </a:pP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Koutsoyiannis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, D.;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Dimitriadis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, P. Towards Generic Simulation for Demanding Stochastic Processes.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Sci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2021, 3, 34. https://doi.org/10.3390/sci3030034</a:t>
            </a:r>
            <a:endParaRPr lang="el-GR" sz="4400" dirty="0">
              <a:latin typeface="Century Gothic" panose="020B0502020202020204" pitchFamily="34" charset="0"/>
              <a:cs typeface="Arial" pitchFamily="34" charset="0"/>
            </a:endParaRPr>
          </a:p>
          <a:p>
            <a:pPr fontAlgn="base">
              <a:buFont typeface="Arial" pitchFamily="34" charset="0"/>
              <a:buAutoNum type="arabicPeriod"/>
            </a:pP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Siganou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A.,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Nikolinakou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M.,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Markantonis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D.,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Moraiti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K.,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Sargentis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G.-F. 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Iliopoulou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T.,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Dimitriadis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P.,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Chiotinis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M.,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Mamassis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N. and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Koutsoyiannis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D. Stochastic simulation of hydrological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timeseries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for data scarce regions - Case study at the Municipality of Western Mani</a:t>
            </a:r>
            <a:endParaRPr lang="el-GR" sz="4400" dirty="0">
              <a:latin typeface="Century Gothic" panose="020B0502020202020204" pitchFamily="34" charset="0"/>
              <a:cs typeface="Arial" pitchFamily="34" charset="0"/>
            </a:endParaRPr>
          </a:p>
          <a:p>
            <a:pPr fontAlgn="base">
              <a:buFont typeface="Arial" pitchFamily="34" charset="0"/>
              <a:buAutoNum type="arabicPeriod"/>
            </a:pP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Basilatos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G. N, The towers of Mani</a:t>
            </a:r>
            <a:r>
              <a:rPr lang="el-GR" sz="4400" dirty="0">
                <a:latin typeface="Century Gothic" panose="020B0502020202020204" pitchFamily="34" charset="0"/>
                <a:cs typeface="Arial" pitchFamily="34" charset="0"/>
              </a:rPr>
              <a:t>, 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date of  release</a:t>
            </a:r>
            <a:r>
              <a:rPr lang="el-GR" sz="4400" dirty="0">
                <a:latin typeface="Century Gothic" panose="020B0502020202020204" pitchFamily="34" charset="0"/>
                <a:cs typeface="Arial" pitchFamily="34" charset="0"/>
              </a:rPr>
              <a:t>: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November 2001.</a:t>
            </a:r>
            <a:endParaRPr lang="el-GR" sz="4400" dirty="0">
              <a:latin typeface="Century Gothic" panose="020B0502020202020204" pitchFamily="34" charset="0"/>
              <a:cs typeface="Arial" pitchFamily="34" charset="0"/>
            </a:endParaRPr>
          </a:p>
          <a:p>
            <a:pPr fontAlgn="base">
              <a:buFont typeface="Arial" pitchFamily="34" charset="0"/>
              <a:buAutoNum type="arabicPeriod"/>
            </a:pP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Koutsilieri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A., The history of Mani, published by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Papadimas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1996</a:t>
            </a:r>
          </a:p>
          <a:p>
            <a:pPr fontAlgn="base">
              <a:buFont typeface="Arial" pitchFamily="34" charset="0"/>
              <a:buAutoNum type="arabicPeriod"/>
            </a:pP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Markantonis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D.,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Siganou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A.,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Moraiti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K.,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Nikolinakou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M.,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Sargentis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G.-F. 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Dimitriadis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P.,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Chiotinis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M.,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Iliopoulou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T.,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Mamassis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N. and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Koutsoyiannis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D. ,Determining optimal scale of water infrastructure considering economical aspects with stochastic evaluation – Case study at the Municipality of Western Mani </a:t>
            </a:r>
            <a:endParaRPr lang="el-GR" sz="4400" dirty="0">
              <a:latin typeface="Century Gothic" panose="020B0502020202020204" pitchFamily="34" charset="0"/>
              <a:cs typeface="Arial" pitchFamily="34" charset="0"/>
            </a:endParaRPr>
          </a:p>
          <a:p>
            <a:pPr fontAlgn="base">
              <a:buFont typeface="Arial" pitchFamily="34" charset="0"/>
              <a:buAutoNum type="arabicPeriod"/>
            </a:pP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Moraiti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K.,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Markantonis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D.,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Nikolinakou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M.,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Siganou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A.,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Sargentis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G.-F. 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Iliopoulou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T.,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Dimitriadis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P.,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Meletopoulos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I.-T.,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Mamassis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N. and </a:t>
            </a:r>
            <a:r>
              <a:rPr lang="en-US" sz="4400" dirty="0" err="1">
                <a:latin typeface="Century Gothic" panose="020B0502020202020204" pitchFamily="34" charset="0"/>
                <a:cs typeface="Arial" pitchFamily="34" charset="0"/>
              </a:rPr>
              <a:t>Koutsoyiannis</a:t>
            </a:r>
            <a:r>
              <a:rPr lang="en-US" sz="4400" dirty="0">
                <a:latin typeface="Century Gothic" panose="020B0502020202020204" pitchFamily="34" charset="0"/>
                <a:cs typeface="Arial" pitchFamily="34" charset="0"/>
              </a:rPr>
              <a:t> D., Optimizing water infrastructure solutions for small-scale distributed settlements – A case study for the Municipality of Western </a:t>
            </a:r>
            <a:r>
              <a:rPr lang="en-US" sz="4400" dirty="0" smtClean="0">
                <a:latin typeface="Century Gothic" panose="020B0502020202020204" pitchFamily="34" charset="0"/>
                <a:cs typeface="Arial" pitchFamily="34" charset="0"/>
              </a:rPr>
              <a:t>Mani</a:t>
            </a:r>
            <a:endParaRPr lang="el-GR" sz="4400" dirty="0" smtClean="0">
              <a:latin typeface="Century Gothic" panose="020B0502020202020204" pitchFamily="34" charset="0"/>
              <a:cs typeface="Arial" pitchFamily="34" charset="0"/>
            </a:endParaRPr>
          </a:p>
          <a:p>
            <a:pPr fontAlgn="base">
              <a:buFont typeface="Arial" pitchFamily="34" charset="0"/>
              <a:buAutoNum type="arabicPeriod"/>
            </a:pPr>
            <a:r>
              <a:rPr lang="en-US" sz="4400" dirty="0" err="1" smtClean="0">
                <a:latin typeface="Century Gothic" pitchFamily="34" charset="0"/>
              </a:rPr>
              <a:t>Sargentis</a:t>
            </a:r>
            <a:r>
              <a:rPr lang="en-US" sz="4400" dirty="0" smtClean="0">
                <a:latin typeface="Century Gothic" pitchFamily="34" charset="0"/>
              </a:rPr>
              <a:t>, G.-F.; </a:t>
            </a:r>
            <a:r>
              <a:rPr lang="en-US" sz="4400" dirty="0" err="1" smtClean="0">
                <a:latin typeface="Century Gothic" pitchFamily="34" charset="0"/>
              </a:rPr>
              <a:t>Iliopoulou</a:t>
            </a:r>
            <a:r>
              <a:rPr lang="en-US" sz="4400" dirty="0" smtClean="0">
                <a:latin typeface="Century Gothic" pitchFamily="34" charset="0"/>
              </a:rPr>
              <a:t>, T.; </a:t>
            </a:r>
            <a:r>
              <a:rPr lang="en-US" sz="4400" dirty="0" err="1" smtClean="0">
                <a:latin typeface="Century Gothic" pitchFamily="34" charset="0"/>
              </a:rPr>
              <a:t>Sigourou</a:t>
            </a:r>
            <a:r>
              <a:rPr lang="en-US" sz="4400" dirty="0" smtClean="0">
                <a:latin typeface="Century Gothic" pitchFamily="34" charset="0"/>
              </a:rPr>
              <a:t>, S.; </a:t>
            </a:r>
            <a:r>
              <a:rPr lang="en-US" sz="4400" dirty="0" err="1" smtClean="0">
                <a:latin typeface="Century Gothic" pitchFamily="34" charset="0"/>
              </a:rPr>
              <a:t>Dimitriadis</a:t>
            </a:r>
            <a:r>
              <a:rPr lang="en-US" sz="4400" dirty="0" smtClean="0">
                <a:latin typeface="Century Gothic" pitchFamily="34" charset="0"/>
              </a:rPr>
              <a:t>, P.;​</a:t>
            </a:r>
            <a:r>
              <a:rPr lang="el-GR" sz="4400" dirty="0" smtClean="0">
                <a:latin typeface="Century Gothic" pitchFamily="34" charset="0"/>
              </a:rPr>
              <a:t> </a:t>
            </a:r>
            <a:r>
              <a:rPr lang="en-US" sz="4400" dirty="0" err="1" smtClean="0">
                <a:latin typeface="Century Gothic" pitchFamily="34" charset="0"/>
              </a:rPr>
              <a:t>Koutsoyiannis</a:t>
            </a:r>
            <a:r>
              <a:rPr lang="en-US" sz="4400" dirty="0" smtClean="0">
                <a:latin typeface="Century Gothic" pitchFamily="34" charset="0"/>
              </a:rPr>
              <a:t>,</a:t>
            </a:r>
            <a:r>
              <a:rPr lang="el-GR" sz="4400" dirty="0" smtClean="0">
                <a:latin typeface="Century Gothic" pitchFamily="34" charset="0"/>
              </a:rPr>
              <a:t> </a:t>
            </a:r>
            <a:r>
              <a:rPr lang="en-US" sz="4400" dirty="0" smtClean="0">
                <a:latin typeface="Century Gothic" pitchFamily="34" charset="0"/>
              </a:rPr>
              <a:t>D. Evolution of Clustering Quantified by a Stochastic​</a:t>
            </a:r>
            <a:r>
              <a:rPr lang="el-GR" sz="4400" dirty="0" smtClean="0">
                <a:latin typeface="Century Gothic" pitchFamily="34" charset="0"/>
              </a:rPr>
              <a:t> </a:t>
            </a:r>
            <a:r>
              <a:rPr lang="en-US" sz="4400" dirty="0" smtClean="0">
                <a:latin typeface="Century Gothic" pitchFamily="34" charset="0"/>
              </a:rPr>
              <a:t>Method—Case Studies on Natural and Human</a:t>
            </a:r>
            <a:r>
              <a:rPr lang="el-GR" sz="4400" dirty="0" smtClean="0">
                <a:latin typeface="Century Gothic" pitchFamily="34" charset="0"/>
              </a:rPr>
              <a:t> </a:t>
            </a:r>
            <a:r>
              <a:rPr lang="en-US" sz="4400" dirty="0" smtClean="0">
                <a:latin typeface="Century Gothic" pitchFamily="34" charset="0"/>
              </a:rPr>
              <a:t>Social Structures.​</a:t>
            </a:r>
            <a:r>
              <a:rPr lang="el-GR" sz="4400" dirty="0" smtClean="0">
                <a:latin typeface="Century Gothic" pitchFamily="34" charset="0"/>
              </a:rPr>
              <a:t> </a:t>
            </a:r>
            <a:r>
              <a:rPr lang="en-US" sz="4400" dirty="0" smtClean="0">
                <a:latin typeface="Century Gothic" pitchFamily="34" charset="0"/>
              </a:rPr>
              <a:t>Sustainability 2020, 12, 7972. https://doi.org/10.3390/su12197972</a:t>
            </a:r>
            <a:endParaRPr lang="el-GR" sz="4400" dirty="0" smtClean="0">
              <a:latin typeface="Century Gothic" pitchFamily="34" charset="0"/>
              <a:cs typeface="Arial" pitchFamily="34" charset="0"/>
            </a:endParaRPr>
          </a:p>
          <a:p>
            <a:pPr fontAlgn="base">
              <a:buNone/>
            </a:pPr>
            <a:endParaRPr lang="el-GR" sz="3600" dirty="0">
              <a:latin typeface="Century Gothic" panose="020B0502020202020204" pitchFamily="34" charset="0"/>
              <a:cs typeface="Arial" pitchFamily="34" charset="0"/>
            </a:endParaRPr>
          </a:p>
          <a:p>
            <a:pPr>
              <a:buNone/>
            </a:pPr>
            <a:endParaRPr lang="el-GR" sz="3600" b="1" dirty="0">
              <a:latin typeface="Century Gothic" panose="020B0502020202020204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6400" dirty="0">
                <a:latin typeface="Century Gothic" panose="020B0502020202020204" pitchFamily="34" charset="0"/>
                <a:cs typeface="Arial" pitchFamily="34" charset="0"/>
              </a:rPr>
              <a:t>Acknowledgments  </a:t>
            </a:r>
          </a:p>
          <a:p>
            <a:pPr marL="742950" indent="-742950">
              <a:buNone/>
            </a:pPr>
            <a:r>
              <a:rPr lang="en-US" sz="4800" dirty="0" smtClean="0">
                <a:latin typeface="Century Gothic" panose="020B0502020202020204" pitchFamily="34" charset="0"/>
                <a:cs typeface="Arial" pitchFamily="34" charset="0"/>
              </a:rPr>
              <a:t>▪</a:t>
            </a:r>
            <a:r>
              <a:rPr lang="el-GR" sz="48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4800" dirty="0" smtClean="0">
                <a:latin typeface="Century Gothic" panose="020B0502020202020204" pitchFamily="34" charset="0"/>
                <a:cs typeface="Arial" pitchFamily="34" charset="0"/>
              </a:rPr>
              <a:t>We  </a:t>
            </a:r>
            <a:r>
              <a:rPr lang="en-US" sz="4800" dirty="0">
                <a:latin typeface="Century Gothic" panose="020B0502020202020204" pitchFamily="34" charset="0"/>
                <a:cs typeface="Arial" pitchFamily="34" charset="0"/>
              </a:rPr>
              <a:t>thank </a:t>
            </a:r>
            <a:r>
              <a:rPr lang="en-US" sz="4800" dirty="0" err="1">
                <a:latin typeface="Century Gothic" panose="020B0502020202020204" pitchFamily="34" charset="0"/>
                <a:cs typeface="Arial" pitchFamily="34" charset="0"/>
              </a:rPr>
              <a:t>P.hD</a:t>
            </a:r>
            <a:r>
              <a:rPr lang="en-US" sz="4800" dirty="0">
                <a:latin typeface="Century Gothic" panose="020B0502020202020204" pitchFamily="34" charset="0"/>
                <a:cs typeface="Arial" pitchFamily="34" charset="0"/>
              </a:rPr>
              <a:t>. Candidate </a:t>
            </a:r>
            <a:r>
              <a:rPr lang="en-US" sz="4800" dirty="0" err="1">
                <a:latin typeface="Century Gothic" panose="020B0502020202020204" pitchFamily="34" charset="0"/>
                <a:cs typeface="Arial" pitchFamily="34" charset="0"/>
              </a:rPr>
              <a:t>Nikiforos</a:t>
            </a:r>
            <a:r>
              <a:rPr lang="en-US" sz="48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Century Gothic" panose="020B0502020202020204" pitchFamily="34" charset="0"/>
                <a:cs typeface="Arial" pitchFamily="34" charset="0"/>
              </a:rPr>
              <a:t>Meimaroglou</a:t>
            </a:r>
            <a:r>
              <a:rPr lang="en-US" sz="4800" dirty="0">
                <a:latin typeface="Century Gothic" panose="020B0502020202020204" pitchFamily="34" charset="0"/>
                <a:cs typeface="Arial" pitchFamily="34" charset="0"/>
              </a:rPr>
              <a:t> for his notable comments about the construction </a:t>
            </a:r>
            <a:r>
              <a:rPr lang="en-US" sz="4800" dirty="0" smtClean="0">
                <a:latin typeface="Century Gothic" panose="020B0502020202020204" pitchFamily="34" charset="0"/>
                <a:cs typeface="Arial" pitchFamily="34" charset="0"/>
              </a:rPr>
              <a:t>and</a:t>
            </a:r>
            <a:endParaRPr lang="el-GR" sz="4800" dirty="0" smtClean="0">
              <a:latin typeface="Century Gothic" panose="020B0502020202020204" pitchFamily="34" charset="0"/>
              <a:cs typeface="Arial" pitchFamily="34" charset="0"/>
            </a:endParaRPr>
          </a:p>
          <a:p>
            <a:pPr marL="742950" indent="-742950">
              <a:buNone/>
            </a:pPr>
            <a:r>
              <a:rPr lang="en-US" sz="4800" dirty="0" smtClean="0">
                <a:latin typeface="Century Gothic" panose="020B0502020202020204" pitchFamily="34" charset="0"/>
                <a:cs typeface="Arial" pitchFamily="34" charset="0"/>
              </a:rPr>
              <a:t>the </a:t>
            </a:r>
            <a:r>
              <a:rPr lang="en-US" sz="4800" dirty="0">
                <a:latin typeface="Century Gothic" panose="020B0502020202020204" pitchFamily="34" charset="0"/>
                <a:cs typeface="Arial" pitchFamily="34" charset="0"/>
              </a:rPr>
              <a:t>restoration of cisterns. </a:t>
            </a:r>
          </a:p>
          <a:p>
            <a:pPr marL="742950" indent="-742950">
              <a:buNone/>
            </a:pPr>
            <a:r>
              <a:rPr lang="en-US" sz="4800" dirty="0" smtClean="0">
                <a:latin typeface="Century Gothic" panose="020B0502020202020204" pitchFamily="34" charset="0"/>
                <a:cs typeface="Arial" pitchFamily="34" charset="0"/>
              </a:rPr>
              <a:t>▪</a:t>
            </a:r>
            <a:r>
              <a:rPr lang="el-GR" sz="48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4800" dirty="0" smtClean="0">
                <a:latin typeface="Century Gothic" panose="020B0502020202020204" pitchFamily="34" charset="0"/>
                <a:cs typeface="Arial" pitchFamily="34" charset="0"/>
              </a:rPr>
              <a:t>This </a:t>
            </a:r>
            <a:r>
              <a:rPr lang="en-US" sz="4800" dirty="0">
                <a:latin typeface="Century Gothic" panose="020B0502020202020204" pitchFamily="34" charset="0"/>
                <a:cs typeface="Arial" pitchFamily="34" charset="0"/>
              </a:rPr>
              <a:t>research was supported by the Municipality of Western Mani.</a:t>
            </a:r>
          </a:p>
          <a:p>
            <a:pPr marL="742950" indent="-742950">
              <a:buAutoNum type="arabicPeriod"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None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pic>
        <p:nvPicPr>
          <p:cNvPr id="4" name="3 - Εικόνα" descr="280477054_746850079825120_6606586270026382773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104" y="6237312"/>
            <a:ext cx="479708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81176510_403387498313050_217386028580687328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3752" y="188640"/>
            <a:ext cx="4320480" cy="5848635"/>
          </a:xfrm>
        </p:spPr>
      </p:pic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2639616" y="6093296"/>
            <a:ext cx="6552728" cy="1152128"/>
          </a:xfrm>
        </p:spPr>
        <p:txBody>
          <a:bodyPr>
            <a:normAutofit/>
          </a:bodyPr>
          <a:lstStyle/>
          <a:p>
            <a:r>
              <a:rPr lang="en-US" sz="1050" dirty="0">
                <a:latin typeface="Century Gothic" panose="020B0502020202020204" pitchFamily="34" charset="0"/>
                <a:cs typeface="Arial" pitchFamily="34" charset="0"/>
              </a:rPr>
              <a:t>The research team in Western Mani</a:t>
            </a:r>
            <a:r>
              <a:rPr lang="el-GR" sz="1050" dirty="0">
                <a:latin typeface="Century Gothic" panose="020B0502020202020204" pitchFamily="34" charset="0"/>
                <a:cs typeface="Arial" pitchFamily="34" charset="0"/>
              </a:rPr>
              <a:t> (</a:t>
            </a:r>
            <a:r>
              <a:rPr lang="en-US" sz="1050" dirty="0">
                <a:latin typeface="Century Gothic" panose="020B0502020202020204" pitchFamily="34" charset="0"/>
                <a:cs typeface="Arial" pitchFamily="34" charset="0"/>
              </a:rPr>
              <a:t>left to right):</a:t>
            </a:r>
            <a:br>
              <a:rPr lang="en-US" sz="1050" dirty="0">
                <a:latin typeface="Century Gothic" panose="020B0502020202020204" pitchFamily="34" charset="0"/>
                <a:cs typeface="Arial" pitchFamily="34" charset="0"/>
              </a:rPr>
            </a:br>
            <a:r>
              <a:rPr lang="en-US" sz="1050" dirty="0" smtClean="0">
                <a:latin typeface="Century Gothic" panose="020B0502020202020204" pitchFamily="34" charset="0"/>
                <a:cs typeface="Arial" pitchFamily="34" charset="0"/>
              </a:rPr>
              <a:t> David </a:t>
            </a:r>
            <a:r>
              <a:rPr lang="en-US" sz="1050" dirty="0" err="1" smtClean="0">
                <a:latin typeface="Century Gothic" panose="020B0502020202020204" pitchFamily="34" charset="0"/>
                <a:cs typeface="Arial" pitchFamily="34" charset="0"/>
              </a:rPr>
              <a:t>Markantonis</a:t>
            </a:r>
            <a:r>
              <a:rPr lang="en-US" sz="1050" dirty="0" smtClean="0">
                <a:latin typeface="Century Gothic" panose="020B0502020202020204" pitchFamily="34" charset="0"/>
                <a:cs typeface="Arial" pitchFamily="34" charset="0"/>
              </a:rPr>
              <a:t>, </a:t>
            </a:r>
            <a:r>
              <a:rPr lang="en-US" sz="1050" dirty="0" err="1" smtClean="0">
                <a:latin typeface="Century Gothic" panose="020B0502020202020204" pitchFamily="34" charset="0"/>
                <a:cs typeface="Arial" pitchFamily="34" charset="0"/>
              </a:rPr>
              <a:t>Konstantina</a:t>
            </a:r>
            <a:r>
              <a:rPr lang="en-US" sz="105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050" dirty="0" err="1" smtClean="0">
                <a:latin typeface="Century Gothic" panose="020B0502020202020204" pitchFamily="34" charset="0"/>
                <a:cs typeface="Arial" pitchFamily="34" charset="0"/>
              </a:rPr>
              <a:t>Moraiti</a:t>
            </a:r>
            <a:r>
              <a:rPr lang="en-US" sz="1050" dirty="0" smtClean="0">
                <a:latin typeface="Century Gothic" panose="020B0502020202020204" pitchFamily="34" charset="0"/>
                <a:cs typeface="Arial" pitchFamily="34" charset="0"/>
              </a:rPr>
              <a:t>, Maria </a:t>
            </a:r>
            <a:r>
              <a:rPr lang="en-US" sz="1050" dirty="0" err="1">
                <a:latin typeface="Century Gothic" panose="020B0502020202020204" pitchFamily="34" charset="0"/>
                <a:cs typeface="Arial" pitchFamily="34" charset="0"/>
              </a:rPr>
              <a:t>Nikolinakou</a:t>
            </a:r>
            <a:r>
              <a:rPr lang="en-US" sz="1050" dirty="0">
                <a:latin typeface="Century Gothic" panose="020B0502020202020204" pitchFamily="34" charset="0"/>
                <a:cs typeface="Arial" pitchFamily="34" charset="0"/>
              </a:rPr>
              <a:t>, </a:t>
            </a:r>
            <a:r>
              <a:rPr lang="en-US" sz="1050" dirty="0" err="1" smtClean="0">
                <a:latin typeface="Century Gothic" panose="020B0502020202020204" pitchFamily="34" charset="0"/>
                <a:cs typeface="Arial" pitchFamily="34" charset="0"/>
              </a:rPr>
              <a:t>Aimilia</a:t>
            </a:r>
            <a:r>
              <a:rPr lang="en-US" sz="105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050" dirty="0" err="1" smtClean="0">
                <a:latin typeface="Century Gothic" panose="020B0502020202020204" pitchFamily="34" charset="0"/>
                <a:cs typeface="Arial" pitchFamily="34" charset="0"/>
              </a:rPr>
              <a:t>Siganou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/>
            </a:r>
            <a:br>
              <a:rPr lang="en-US" sz="1100" dirty="0">
                <a:latin typeface="Arial" pitchFamily="34" charset="0"/>
                <a:cs typeface="Arial" pitchFamily="34" charset="0"/>
              </a:rPr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CBFDF24-72DA-6EA6-1B23-D38F109AB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496" y="305949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l-GR" sz="2400" dirty="0" err="1">
                <a:latin typeface="Century Gothic" panose="020B0502020202020204" pitchFamily="34" charset="0"/>
                <a:cs typeface="Calibri Light"/>
              </a:rPr>
              <a:t>Introduction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A381464-FCF7-BEFE-D5B2-CB73F5E3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496" y="1448024"/>
            <a:ext cx="8880180" cy="17413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en-US" sz="1600" dirty="0">
                <a:latin typeface="Century Gothic" panose="020B0502020202020204" pitchFamily="34" charset="0"/>
                <a:cs typeface="Calibri" panose="020F0502020204030204"/>
              </a:rPr>
              <a:t>The Municipality of Western Mani </a:t>
            </a:r>
            <a:r>
              <a:rPr lang="en-US" sz="1600" dirty="0" smtClean="0">
                <a:latin typeface="Century Gothic" panose="020B0502020202020204" pitchFamily="34" charset="0"/>
                <a:cs typeface="Calibri" panose="020F0502020204030204"/>
              </a:rPr>
              <a:t>(WM) is </a:t>
            </a:r>
            <a:r>
              <a:rPr lang="en-US" sz="1600" dirty="0">
                <a:latin typeface="Century Gothic" panose="020B0502020202020204" pitchFamily="34" charset="0"/>
                <a:cs typeface="Calibri" panose="020F0502020204030204"/>
              </a:rPr>
              <a:t>located in the southern part of Greece in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 panose="020F0502020204030204"/>
              </a:rPr>
              <a:t>Peloponnese</a:t>
            </a:r>
            <a:r>
              <a:rPr lang="en-US" sz="1600" dirty="0">
                <a:latin typeface="Century Gothic" panose="020B0502020202020204" pitchFamily="34" charset="0"/>
                <a:cs typeface="Calibri" panose="020F0502020204030204"/>
              </a:rPr>
              <a:t>. The region has a high rate of rainfalls mainly in the mountainous areas. </a:t>
            </a:r>
            <a:endParaRPr lang="el-GR" sz="1600" dirty="0">
              <a:latin typeface="Century Gothic" panose="020B0502020202020204" pitchFamily="34" charset="0"/>
              <a:cs typeface="Calibri" panose="020F0502020204030204"/>
            </a:endParaRPr>
          </a:p>
          <a:p>
            <a:pPr algn="just"/>
            <a:r>
              <a:rPr lang="en-US" sz="1600" dirty="0">
                <a:latin typeface="Century Gothic" panose="020B0502020202020204" pitchFamily="34" charset="0"/>
                <a:cs typeface="Calibri" panose="020F0502020204030204"/>
              </a:rPr>
              <a:t>Rainfall is mainly observed during the autumn and winter months, from October to March, while there is a significant decrease in the </a:t>
            </a:r>
            <a:r>
              <a:rPr lang="en-US" sz="1600" dirty="0" smtClean="0">
                <a:latin typeface="Century Gothic" panose="020B0502020202020204" pitchFamily="34" charset="0"/>
                <a:cs typeface="Calibri" panose="020F0502020204030204"/>
              </a:rPr>
              <a:t>summer</a:t>
            </a:r>
            <a:r>
              <a:rPr lang="el-GR" sz="1600" dirty="0" smtClean="0">
                <a:latin typeface="Century Gothic" panose="020B0502020202020204" pitchFamily="34" charset="0"/>
                <a:cs typeface="Calibri" panose="020F0502020204030204"/>
              </a:rPr>
              <a:t>[</a:t>
            </a:r>
            <a:r>
              <a:rPr lang="en-US" sz="1600" dirty="0" smtClean="0">
                <a:latin typeface="Century Gothic" panose="020B0502020202020204" pitchFamily="34" charset="0"/>
                <a:cs typeface="Calibri" panose="020F0502020204030204"/>
              </a:rPr>
              <a:t>1]</a:t>
            </a:r>
            <a:r>
              <a:rPr lang="el-GR" sz="1600" dirty="0" smtClean="0">
                <a:latin typeface="Century Gothic" panose="020B0502020202020204" pitchFamily="34" charset="0"/>
                <a:cs typeface="Calibri" panose="020F0502020204030204"/>
              </a:rPr>
              <a:t>.</a:t>
            </a:r>
            <a:endParaRPr lang="en-US" sz="1600" dirty="0">
              <a:latin typeface="Century Gothic" panose="020B0502020202020204" pitchFamily="34" charset="0"/>
              <a:cs typeface="Calibri" panose="020F0502020204030204"/>
            </a:endParaRPr>
          </a:p>
          <a:p>
            <a:pPr algn="just"/>
            <a:r>
              <a:rPr lang="en-US" sz="1600" dirty="0">
                <a:latin typeface="Century Gothic" panose="020B0502020202020204" pitchFamily="34" charset="0"/>
                <a:cs typeface="Calibri" panose="020F0502020204030204"/>
              </a:rPr>
              <a:t>The problems that arise mainly focus on the quantitative </a:t>
            </a:r>
            <a:r>
              <a:rPr lang="en-US" sz="1600" dirty="0" smtClean="0">
                <a:latin typeface="Century Gothic" panose="020B0502020202020204" pitchFamily="34" charset="0"/>
                <a:cs typeface="Calibri" panose="020F0502020204030204"/>
              </a:rPr>
              <a:t>aspect [2-5]. </a:t>
            </a:r>
            <a:r>
              <a:rPr lang="en-US" sz="1600" dirty="0">
                <a:latin typeface="Century Gothic" panose="020B0502020202020204" pitchFamily="34" charset="0"/>
                <a:cs typeface="Calibri" panose="020F0502020204030204"/>
              </a:rPr>
              <a:t>The geological background is extremely permeable as it consists mainly of karstic limestone. Therefore, there are limited surfaces water resources with limited water </a:t>
            </a:r>
            <a:r>
              <a:rPr lang="en-US" sz="1600" dirty="0" smtClean="0">
                <a:latin typeface="Century Gothic" panose="020B0502020202020204" pitchFamily="34" charset="0"/>
                <a:cs typeface="Calibri" panose="020F0502020204030204"/>
              </a:rPr>
              <a:t>supply[6].</a:t>
            </a:r>
            <a:endParaRPr lang="en-US" sz="1600" dirty="0">
              <a:latin typeface="Century Gothic" panose="020B0502020202020204" pitchFamily="34" charset="0"/>
              <a:cs typeface="Calibri" panose="020F0502020204030204"/>
            </a:endParaRPr>
          </a:p>
          <a:p>
            <a:pPr algn="just"/>
            <a:endParaRPr lang="en-US" dirty="0">
              <a:latin typeface="Century Schoolbook" panose="02040604050505020304" pitchFamily="18" charset="0"/>
              <a:cs typeface="Calibri" panose="020F0502020204030204"/>
            </a:endParaRPr>
          </a:p>
          <a:p>
            <a:pPr lvl="1"/>
            <a:endParaRPr lang="en-US" dirty="0">
              <a:cs typeface="Calibri" panose="020F0502020204030204"/>
            </a:endParaRPr>
          </a:p>
          <a:p>
            <a:endParaRPr lang="el-GR" dirty="0"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73" y="3189354"/>
            <a:ext cx="1996527" cy="1996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44" y="3110157"/>
            <a:ext cx="3009943" cy="27281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51784" y="5517232"/>
            <a:ext cx="2206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Source: https://www.vecteezy.com/vector-art/2292777-greece-detailed-map-with-states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43472" y="5517232"/>
            <a:ext cx="1996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Source : https://vemaps.com/europe-continent/eu-c-04#google_vignette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DAA3F0C-C367-8EC4-0C40-95FC38BFC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182" r="100000">
                        <a14:foregroundMark x1="17955" y1="26000" x2="17955" y2="26000"/>
                        <a14:foregroundMark x1="33000" y1="58606" x2="33000" y2="58606"/>
                        <a14:foregroundMark x1="26682" y1="60909" x2="26682" y2="60909"/>
                        <a14:foregroundMark x1="50773" y1="92061" x2="50773" y2="92061"/>
                        <a14:foregroundMark x1="45182" y1="87879" x2="45182" y2="87879"/>
                        <a14:foregroundMark x1="44864" y1="83273" x2="44864" y2="83273"/>
                        <a14:foregroundMark x1="37500" y1="89758" x2="37500" y2="89758"/>
                        <a14:foregroundMark x1="58818" y1="93030" x2="58818" y2="93030"/>
                        <a14:foregroundMark x1="61591" y1="96303" x2="61591" y2="96303"/>
                        <a14:foregroundMark x1="62636" y1="88848" x2="65773" y2="97212"/>
                        <a14:foregroundMark x1="87773" y1="12485" x2="87773" y2="12485"/>
                        <a14:foregroundMark x1="93727" y1="3636" x2="93727" y2="3636"/>
                        <a14:foregroundMark x1="98591" y1="9273" x2="98591" y2="9273"/>
                        <a14:foregroundMark x1="48682" y1="56242" x2="47636" y2="55758"/>
                        <a14:foregroundMark x1="54955" y1="50182" x2="54955" y2="50182"/>
                        <a14:foregroundMark x1="59864" y1="45576" x2="58818" y2="46485"/>
                        <a14:foregroundMark x1="41364" y1="86970" x2="51818" y2="90242"/>
                        <a14:foregroundMark x1="51136" y1="16667" x2="57409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21" y="3517641"/>
            <a:ext cx="2511707" cy="18837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288757-2DC3-994B-1DCE-0B2A441CD582}"/>
              </a:ext>
            </a:extLst>
          </p:cNvPr>
          <p:cNvSpPr/>
          <p:nvPr/>
        </p:nvSpPr>
        <p:spPr>
          <a:xfrm>
            <a:off x="914400" y="3806890"/>
            <a:ext cx="541176" cy="391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8 - Ορθογώνιο">
            <a:extLst>
              <a:ext uri="{FF2B5EF4-FFF2-40B4-BE49-F238E27FC236}">
                <a16:creationId xmlns="" xmlns:a16="http://schemas.microsoft.com/office/drawing/2014/main" id="{71C97CC8-CAA0-2DE6-62D7-65539D31B20C}"/>
              </a:ext>
            </a:extLst>
          </p:cNvPr>
          <p:cNvSpPr/>
          <p:nvPr/>
        </p:nvSpPr>
        <p:spPr>
          <a:xfrm>
            <a:off x="7248128" y="5733256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water cycle</a:t>
            </a:r>
            <a:endParaRPr lang="el-GR" sz="1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1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09C83CD-4436-5CEB-FE8E-46B38BF63CCE}"/>
              </a:ext>
            </a:extLst>
          </p:cNvPr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27448" y="599352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Century Gothic" panose="020B0502020202020204" pitchFamily="34" charset="0"/>
                <a:cs typeface="Arial" pitchFamily="34" charset="0"/>
              </a:rPr>
              <a:t>General Elements of Cisterns</a:t>
            </a:r>
            <a:endParaRPr lang="el-GR" sz="24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99456" y="1556792"/>
            <a:ext cx="4655840" cy="561662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latin typeface="Century Gothic" panose="020B0502020202020204" pitchFamily="34" charset="0"/>
                <a:cs typeface="Arial" pitchFamily="34" charset="0"/>
              </a:rPr>
              <a:t>Constitute </a:t>
            </a: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an integral part of 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local tradition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Enrich the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cultural</a:t>
            </a: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 heritage</a:t>
            </a:r>
            <a:endParaRPr lang="el-GR" sz="16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Attract great architectural interest</a:t>
            </a:r>
          </a:p>
          <a:p>
            <a:pPr algn="just"/>
            <a:endParaRPr lang="en-US" sz="16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Water Quality</a:t>
            </a:r>
            <a:r>
              <a:rPr lang="el-GR" sz="1600" dirty="0" smtClean="0">
                <a:latin typeface="Century Gothic" panose="020B0502020202020204" pitchFamily="34" charset="0"/>
                <a:cs typeface="Arial" pitchFamily="34" charset="0"/>
              </a:rPr>
              <a:t>:</a:t>
            </a:r>
          </a:p>
          <a:p>
            <a:pPr algn="just">
              <a:buNone/>
            </a:pPr>
            <a:r>
              <a:rPr lang="en-US" sz="1600" dirty="0" smtClean="0">
                <a:latin typeface="Century Gothic" panose="020B0502020202020204" pitchFamily="34" charset="0"/>
                <a:cs typeface="Arial" pitchFamily="34" charset="0"/>
              </a:rPr>
              <a:t>▪</a:t>
            </a:r>
            <a:r>
              <a:rPr lang="el-GR" sz="16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  <a:cs typeface="Arial" pitchFamily="34" charset="0"/>
              </a:rPr>
              <a:t>Past → suitable for drinking</a:t>
            </a:r>
            <a:endParaRPr lang="el-GR" sz="16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1600" dirty="0" smtClean="0">
                <a:latin typeface="Century Gothic" panose="020B0502020202020204" pitchFamily="34" charset="0"/>
                <a:cs typeface="Arial" pitchFamily="34" charset="0"/>
              </a:rPr>
              <a:t>▪</a:t>
            </a:r>
            <a:r>
              <a:rPr lang="el-GR" sz="16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  <a:cs typeface="Arial" pitchFamily="34" charset="0"/>
              </a:rPr>
              <a:t>Present </a:t>
            </a: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→ suitable for water supply</a:t>
            </a:r>
          </a:p>
          <a:p>
            <a:pPr algn="just">
              <a:buNone/>
            </a:pPr>
            <a:endParaRPr lang="en-US" sz="16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The cistern volume depends on: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Water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demand</a:t>
            </a: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 of the residents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Potential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rainwater</a:t>
            </a: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 yield </a:t>
            </a:r>
            <a:endParaRPr lang="el-GR" sz="16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Amount of possible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concentration</a:t>
            </a:r>
            <a:r>
              <a:rPr lang="el-GR" sz="16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  <a:cs typeface="Arial" pitchFamily="34" charset="0"/>
              </a:rPr>
              <a:t>of </a:t>
            </a: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water from rainfall</a:t>
            </a:r>
          </a:p>
          <a:p>
            <a:pPr>
              <a:buFont typeface="Wingdings" pitchFamily="2" charset="2"/>
              <a:buChar char="§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sp>
        <p:nvSpPr>
          <p:cNvPr id="4" name="2 - Θέση περιεχομένου">
            <a:extLst>
              <a:ext uri="{FF2B5EF4-FFF2-40B4-BE49-F238E27FC236}">
                <a16:creationId xmlns="" xmlns:a16="http://schemas.microsoft.com/office/drawing/2014/main" id="{BCBED067-9DE2-7A19-FEB7-B32933D64F41}"/>
              </a:ext>
            </a:extLst>
          </p:cNvPr>
          <p:cNvSpPr txBox="1">
            <a:spLocks/>
          </p:cNvSpPr>
          <p:nvPr/>
        </p:nvSpPr>
        <p:spPr>
          <a:xfrm>
            <a:off x="6816079" y="1474568"/>
            <a:ext cx="465584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Types of cisterns: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External</a:t>
            </a: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l-GR" sz="1600" dirty="0">
                <a:latin typeface="Century Gothic" panose="020B0502020202020204" pitchFamily="34" charset="0"/>
                <a:cs typeface="Arial" pitchFamily="34" charset="0"/>
              </a:rPr>
              <a:t>: </a:t>
            </a: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flat, </a:t>
            </a:r>
            <a:r>
              <a:rPr lang="en-US" sz="1600" dirty="0" err="1">
                <a:latin typeface="Century Gothic" panose="020B0502020202020204" pitchFamily="34" charset="0"/>
                <a:cs typeface="Arial" pitchFamily="34" charset="0"/>
              </a:rPr>
              <a:t>waterlight</a:t>
            </a: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 from cement mortar</a:t>
            </a:r>
            <a:endParaRPr lang="el-GR" sz="16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Internal</a:t>
            </a: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l-GR" sz="1600" dirty="0">
                <a:latin typeface="Century Gothic" panose="020B0502020202020204" pitchFamily="34" charset="0"/>
                <a:cs typeface="Arial" pitchFamily="34" charset="0"/>
                <a:sym typeface="Wingdings" pitchFamily="2" charset="2"/>
              </a:rPr>
              <a:t>:</a:t>
            </a: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 the  mouthpiece protrudes</a:t>
            </a:r>
            <a:r>
              <a:rPr lang="el-GR" sz="16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in order to save space in the house</a:t>
            </a:r>
          </a:p>
          <a:p>
            <a:pPr algn="just">
              <a:buFont typeface="Arial" pitchFamily="34" charset="0"/>
              <a:buNone/>
            </a:pPr>
            <a:endParaRPr lang="el-GR" sz="16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Constructions details: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Average capacity: 15-20 m</a:t>
            </a:r>
            <a:r>
              <a:rPr lang="en-US" sz="1600" baseline="30000" dirty="0">
                <a:latin typeface="Century Gothic" panose="020B0502020202020204" pitchFamily="34" charset="0"/>
                <a:cs typeface="Arial" pitchFamily="34" charset="0"/>
              </a:rPr>
              <a:t>3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Depth: </a:t>
            </a:r>
            <a:r>
              <a:rPr lang="el-GR" sz="1600" dirty="0">
                <a:latin typeface="Century Gothic" panose="020B0502020202020204" pitchFamily="34" charset="0"/>
                <a:cs typeface="Arial" pitchFamily="34" charset="0"/>
              </a:rPr>
              <a:t>5-7 </a:t>
            </a: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m</a:t>
            </a:r>
            <a:endParaRPr lang="el-GR" sz="16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Diameter of circular orifice: 0.7-1 m </a:t>
            </a:r>
            <a:endParaRPr lang="el-GR" sz="16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  <a:cs typeface="Arial" pitchFamily="34" charset="0"/>
              </a:rPr>
              <a:t>Materials of construction: reinforced concrete, cement block, stone with mortar</a:t>
            </a:r>
          </a:p>
          <a:p>
            <a:pPr>
              <a:buFont typeface="Wingdings" pitchFamily="2" charset="2"/>
              <a:buChar char="§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13911" y="548680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Century Gothic" panose="020B0502020202020204" pitchFamily="34" charset="0"/>
                <a:cs typeface="Arial" pitchFamily="34" charset="0"/>
              </a:rPr>
              <a:t>Cistern in Western Mani</a:t>
            </a:r>
            <a:endParaRPr lang="el-GR" sz="240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8" name="14 - Εικόνα" descr="manh9.jpg">
            <a:extLst>
              <a:ext uri="{FF2B5EF4-FFF2-40B4-BE49-F238E27FC236}">
                <a16:creationId xmlns="" xmlns:a16="http://schemas.microsoft.com/office/drawing/2014/main" id="{7BAD042F-3FFB-33B9-4B4D-066A6E0172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911" y="1790818"/>
            <a:ext cx="2457273" cy="3276364"/>
          </a:xfrm>
          <a:prstGeom prst="rect">
            <a:avLst/>
          </a:prstGeom>
        </p:spPr>
      </p:pic>
      <p:pic>
        <p:nvPicPr>
          <p:cNvPr id="9" name="15 - Εικόνα" descr="manh10.jpg">
            <a:extLst>
              <a:ext uri="{FF2B5EF4-FFF2-40B4-BE49-F238E27FC236}">
                <a16:creationId xmlns="" xmlns:a16="http://schemas.microsoft.com/office/drawing/2014/main" id="{BA83F76A-C52F-F16F-F545-712F718995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9461" y="1790817"/>
            <a:ext cx="2691984" cy="327636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879D9B3E-730E-265D-5154-B60A01379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2497"/>
          <a:stretch/>
        </p:blipFill>
        <p:spPr bwMode="auto">
          <a:xfrm>
            <a:off x="6499722" y="1790818"/>
            <a:ext cx="4641419" cy="32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7 - Θέση περιεχομένου">
            <a:extLst>
              <a:ext uri="{FF2B5EF4-FFF2-40B4-BE49-F238E27FC236}">
                <a16:creationId xmlns="" xmlns:a16="http://schemas.microsoft.com/office/drawing/2014/main" id="{642250E8-48CF-E18B-98D7-D7C3ADDD71C9}"/>
              </a:ext>
            </a:extLst>
          </p:cNvPr>
          <p:cNvSpPr txBox="1">
            <a:spLocks/>
          </p:cNvSpPr>
          <p:nvPr/>
        </p:nvSpPr>
        <p:spPr>
          <a:xfrm>
            <a:off x="1055440" y="5805264"/>
            <a:ext cx="10027229" cy="7200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1300" dirty="0">
                <a:latin typeface="Century Gothic" panose="020B0502020202020204" pitchFamily="34" charset="0"/>
              </a:rPr>
              <a:t>These pictures show a cistern on plateau in </a:t>
            </a:r>
            <a:r>
              <a:rPr lang="en-US" sz="1300" dirty="0" err="1">
                <a:latin typeface="Century Gothic" panose="020B0502020202020204" pitchFamily="34" charset="0"/>
              </a:rPr>
              <a:t>Lagada</a:t>
            </a:r>
            <a:r>
              <a:rPr lang="en-US" sz="1300" dirty="0">
                <a:latin typeface="Century Gothic" panose="020B0502020202020204" pitchFamily="34" charset="0"/>
              </a:rPr>
              <a:t> where the water is collected and different settlements are fed.</a:t>
            </a:r>
            <a:endParaRPr lang="el-GR" sz="1300" dirty="0">
              <a:latin typeface="Century Gothic" panose="020B0502020202020204" pitchFamily="34" charset="0"/>
            </a:endParaRPr>
          </a:p>
        </p:txBody>
      </p:sp>
      <p:sp>
        <p:nvSpPr>
          <p:cNvPr id="12" name="8 - Ορθογώνιο">
            <a:extLst>
              <a:ext uri="{FF2B5EF4-FFF2-40B4-BE49-F238E27FC236}">
                <a16:creationId xmlns="" xmlns:a16="http://schemas.microsoft.com/office/drawing/2014/main" id="{DFABB9DE-BA2E-40B3-0CE2-2721E55DD4FE}"/>
              </a:ext>
            </a:extLst>
          </p:cNvPr>
          <p:cNvSpPr/>
          <p:nvPr/>
        </p:nvSpPr>
        <p:spPr>
          <a:xfrm>
            <a:off x="2711624" y="5229200"/>
            <a:ext cx="20233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Cistern on the plateau in </a:t>
            </a:r>
            <a:r>
              <a:rPr lang="en-US" sz="1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Lagada</a:t>
            </a:r>
            <a:endParaRPr lang="el-GR" sz="1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7 - Ορθογώνιο">
            <a:extLst>
              <a:ext uri="{FF2B5EF4-FFF2-40B4-BE49-F238E27FC236}">
                <a16:creationId xmlns="" xmlns:a16="http://schemas.microsoft.com/office/drawing/2014/main" id="{F8DF472C-F8D7-D672-6650-94BEB81CB460}"/>
              </a:ext>
            </a:extLst>
          </p:cNvPr>
          <p:cNvSpPr/>
          <p:nvPr/>
        </p:nvSpPr>
        <p:spPr>
          <a:xfrm>
            <a:off x="8112224" y="5229200"/>
            <a:ext cx="14093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Source: Google Earth</a:t>
            </a:r>
            <a:endParaRPr lang="el-GR" sz="1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2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="" xmlns:a16="http://schemas.microsoft.com/office/drawing/2014/main" id="{43C4E7C9-655E-4A4F-FCAC-64C2DE60E4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" r="945" b="724"/>
          <a:stretch/>
        </p:blipFill>
        <p:spPr>
          <a:xfrm>
            <a:off x="3503712" y="0"/>
            <a:ext cx="7318712" cy="612068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1384" y="521296"/>
            <a:ext cx="8507288" cy="432048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Century Gothic" panose="020B0502020202020204" pitchFamily="34" charset="0"/>
                <a:cs typeface="Arial" pitchFamily="34" charset="0"/>
              </a:rPr>
              <a:t>Traditional construction with cistern</a:t>
            </a:r>
            <a:endParaRPr lang="el-GR" sz="24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4"/>
          </p:nvPr>
        </p:nvSpPr>
        <p:spPr>
          <a:xfrm>
            <a:off x="551384" y="5013176"/>
            <a:ext cx="7414886" cy="1440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▪ </a:t>
            </a:r>
            <a:r>
              <a:rPr lang="en-US" sz="1400" dirty="0">
                <a:latin typeface="Century Gothic" panose="020B0502020202020204" pitchFamily="34" charset="0"/>
                <a:cs typeface="Arial" pitchFamily="34" charset="0"/>
              </a:rPr>
              <a:t>This</a:t>
            </a:r>
            <a:r>
              <a:rPr lang="el-GR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Century Gothic" panose="020B0502020202020204" pitchFamily="34" charset="0"/>
                <a:cs typeface="Arial" pitchFamily="34" charset="0"/>
              </a:rPr>
              <a:t>section  depicts a traditional tower, in which resides a  traditional family of</a:t>
            </a:r>
          </a:p>
          <a:p>
            <a:pPr>
              <a:buNone/>
            </a:pPr>
            <a:r>
              <a:rPr lang="en-US" sz="1400" dirty="0">
                <a:latin typeface="Century Gothic" panose="020B0502020202020204" pitchFamily="34" charset="0"/>
                <a:cs typeface="Arial" pitchFamily="34" charset="0"/>
              </a:rPr>
              <a:t>10 people, with an external cistern which fills with water and is used for storage so</a:t>
            </a:r>
          </a:p>
          <a:p>
            <a:pPr>
              <a:buNone/>
            </a:pPr>
            <a:r>
              <a:rPr lang="en-US" sz="1400" dirty="0">
                <a:latin typeface="Century Gothic" panose="020B0502020202020204" pitchFamily="34" charset="0"/>
                <a:cs typeface="Arial" pitchFamily="34" charset="0"/>
              </a:rPr>
              <a:t>as to ensure the survival of the family. </a:t>
            </a:r>
          </a:p>
          <a:p>
            <a:pPr>
              <a:buNone/>
            </a:pPr>
            <a:r>
              <a:rPr lang="en-US" sz="1400" dirty="0">
                <a:latin typeface="Century Gothic" panose="020B0502020202020204" pitchFamily="34" charset="0"/>
                <a:cs typeface="Arial" pitchFamily="34" charset="0"/>
              </a:rPr>
              <a:t>▪ The blue line shows the water cycle of the rainwater</a:t>
            </a:r>
            <a:r>
              <a:rPr lang="el-GR" sz="1400" dirty="0">
                <a:latin typeface="Century Gothic" panose="020B0502020202020204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E9FBC79-D4A1-F916-8ABE-4A73D8AEABC4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38708" y="269940"/>
            <a:ext cx="8229600" cy="868958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Waterproofing </a:t>
            </a:r>
            <a:r>
              <a:rPr lang="en-US" sz="2400" dirty="0">
                <a:latin typeface="Century Gothic" panose="020B0502020202020204" pitchFamily="34" charset="0"/>
                <a:cs typeface="Arial" pitchFamily="34" charset="0"/>
              </a:rPr>
              <a:t>of cisterns</a:t>
            </a:r>
            <a:endParaRPr lang="el-GR" sz="24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35732" y="1313384"/>
            <a:ext cx="4824536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Process</a:t>
            </a: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 of waterproofing of cisterns</a:t>
            </a:r>
            <a:r>
              <a:rPr lang="el-GR" sz="1200" dirty="0">
                <a:latin typeface="Century Gothic" panose="020B0502020202020204" pitchFamily="34" charset="0"/>
                <a:cs typeface="Arial" pitchFamily="34" charset="0"/>
              </a:rPr>
              <a:t>:</a:t>
            </a:r>
          </a:p>
          <a:p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Cleaning of inner surfaces of the underground water</a:t>
            </a:r>
            <a:r>
              <a:rPr lang="el-GR" sz="12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of cisterns  with </a:t>
            </a:r>
            <a:r>
              <a:rPr lang="el-GR" sz="12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limewater</a:t>
            </a:r>
          </a:p>
          <a:p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Removal of the friable parts of mortars </a:t>
            </a:r>
            <a:endParaRPr lang="el-GR" sz="1200" dirty="0"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Stabilization of surfaces by applying a lime emulsion (</a:t>
            </a:r>
            <a:r>
              <a:rPr lang="en-US" sz="1200" dirty="0" err="1">
                <a:latin typeface="Century Gothic" panose="020B0502020202020204" pitchFamily="34" charset="0"/>
                <a:cs typeface="Arial" pitchFamily="34" charset="0"/>
              </a:rPr>
              <a:t>galaktisma</a:t>
            </a: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)</a:t>
            </a:r>
            <a:endParaRPr lang="el-GR" sz="1200" dirty="0"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Application three different layers of mortars with </a:t>
            </a:r>
            <a:r>
              <a:rPr lang="en-US" sz="1200" dirty="0" err="1">
                <a:latin typeface="Century Gothic" panose="020B0502020202020204" pitchFamily="34" charset="0"/>
                <a:cs typeface="Arial" pitchFamily="34" charset="0"/>
              </a:rPr>
              <a:t>theran</a:t>
            </a: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 earth and aged lime putty</a:t>
            </a:r>
          </a:p>
          <a:p>
            <a:pPr>
              <a:buNone/>
            </a:pPr>
            <a:endParaRPr lang="el-GR" sz="1200" dirty="0">
              <a:latin typeface="Century Gothic" panose="020B0502020202020204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Layers</a:t>
            </a:r>
            <a:r>
              <a:rPr lang="el-GR" sz="1200" dirty="0">
                <a:latin typeface="Century Gothic" panose="020B0502020202020204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l-GR" sz="1200" dirty="0">
                <a:latin typeface="Century Gothic" panose="020B0502020202020204" pitchFamily="34" charset="0"/>
                <a:cs typeface="Arial" pitchFamily="34" charset="0"/>
              </a:rPr>
              <a:t>▪ </a:t>
            </a:r>
            <a:r>
              <a:rPr lang="en-US" sz="1200" dirty="0" err="1">
                <a:latin typeface="Century Gothic" panose="020B0502020202020204" pitchFamily="34" charset="0"/>
                <a:cs typeface="Arial" pitchFamily="34" charset="0"/>
              </a:rPr>
              <a:t>Petachto</a:t>
            </a: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:</a:t>
            </a:r>
            <a:r>
              <a:rPr lang="el-GR" sz="12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very watery mortar with small ratio lime / </a:t>
            </a:r>
            <a:r>
              <a:rPr lang="en-US" sz="1200" dirty="0" err="1">
                <a:latin typeface="Century Gothic" panose="020B0502020202020204" pitchFamily="34" charset="0"/>
                <a:cs typeface="Arial" pitchFamily="34" charset="0"/>
              </a:rPr>
              <a:t>theran</a:t>
            </a: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 earth</a:t>
            </a:r>
            <a:endParaRPr lang="el-GR" sz="1200" dirty="0">
              <a:latin typeface="Century Gothic" panose="020B0502020202020204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1200" dirty="0">
                <a:latin typeface="Century Gothic" panose="020B0502020202020204" pitchFamily="34" charset="0"/>
                <a:cs typeface="Arial" pitchFamily="34" charset="0"/>
              </a:rPr>
              <a:t>▪ </a:t>
            </a:r>
            <a:r>
              <a:rPr lang="en-US" sz="1200" dirty="0" err="1">
                <a:latin typeface="Century Gothic" panose="020B0502020202020204" pitchFamily="34" charset="0"/>
                <a:cs typeface="Arial" pitchFamily="34" charset="0"/>
              </a:rPr>
              <a:t>Aspa</a:t>
            </a: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 and aged lime:  mortars which are essentially the basic substrate with 1-2 layers</a:t>
            </a:r>
            <a:endParaRPr lang="el-GR" sz="1200" dirty="0">
              <a:latin typeface="Century Gothic" panose="020B0502020202020204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1200" dirty="0">
                <a:latin typeface="Century Gothic" panose="020B0502020202020204" pitchFamily="34" charset="0"/>
                <a:cs typeface="Arial" pitchFamily="34" charset="0"/>
              </a:rPr>
              <a:t>▪ </a:t>
            </a:r>
            <a:r>
              <a:rPr lang="en-US" sz="1200" dirty="0" err="1">
                <a:latin typeface="Century Gothic" panose="020B0502020202020204" pitchFamily="34" charset="0"/>
                <a:cs typeface="Arial" pitchFamily="34" charset="0"/>
              </a:rPr>
              <a:t>Alima</a:t>
            </a: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:</a:t>
            </a:r>
            <a:r>
              <a:rPr lang="el-GR" sz="12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the last mortar of lime and </a:t>
            </a:r>
            <a:r>
              <a:rPr lang="en-US" sz="1200" dirty="0" err="1">
                <a:latin typeface="Century Gothic" panose="020B0502020202020204" pitchFamily="34" charset="0"/>
                <a:cs typeface="Arial" pitchFamily="34" charset="0"/>
              </a:rPr>
              <a:t>theran</a:t>
            </a: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 earth which is stirred for seven days prior the final application (the use of “</a:t>
            </a:r>
            <a:r>
              <a:rPr lang="en-US" sz="1200" dirty="0" err="1">
                <a:latin typeface="Century Gothic" panose="020B0502020202020204" pitchFamily="34" charset="0"/>
                <a:cs typeface="Arial" pitchFamily="34" charset="0"/>
              </a:rPr>
              <a:t>kochlidi</a:t>
            </a: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”  is necessary) </a:t>
            </a:r>
            <a:r>
              <a:rPr lang="en-US" sz="1200" dirty="0" smtClean="0">
                <a:latin typeface="Century Gothic" panose="020B0502020202020204" pitchFamily="34" charset="0"/>
                <a:cs typeface="Arial" pitchFamily="34" charset="0"/>
              </a:rPr>
              <a:t>[7].</a:t>
            </a:r>
            <a:endParaRPr lang="el-GR" sz="1200" dirty="0">
              <a:latin typeface="Century Gothic" panose="020B0502020202020204" pitchFamily="34" charset="0"/>
              <a:cs typeface="Arial" pitchFamily="34" charset="0"/>
            </a:endParaRPr>
          </a:p>
          <a:p>
            <a:pPr>
              <a:buNone/>
            </a:pPr>
            <a:endParaRPr lang="en-US" sz="1200" dirty="0">
              <a:latin typeface="Century Gothic" panose="020B0502020202020204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Materials</a:t>
            </a: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 of Waterproofing:</a:t>
            </a:r>
            <a:endParaRPr lang="el-GR" sz="1200" dirty="0">
              <a:latin typeface="Century Gothic" panose="020B0502020202020204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1200" dirty="0">
                <a:latin typeface="Century Gothic" panose="020B0502020202020204" pitchFamily="34" charset="0"/>
                <a:cs typeface="Arial" pitchFamily="34" charset="0"/>
              </a:rPr>
              <a:t>▪ </a:t>
            </a: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Sifted </a:t>
            </a:r>
            <a:r>
              <a:rPr lang="en-US" sz="1200" dirty="0" err="1">
                <a:latin typeface="Century Gothic" panose="020B0502020202020204" pitchFamily="34" charset="0"/>
                <a:cs typeface="Arial" pitchFamily="34" charset="0"/>
              </a:rPr>
              <a:t>theran</a:t>
            </a: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 earth </a:t>
            </a:r>
            <a:endParaRPr lang="el-GR" sz="1200" dirty="0">
              <a:latin typeface="Century Gothic" panose="020B0502020202020204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1200" dirty="0">
                <a:latin typeface="Century Gothic" panose="020B0502020202020204" pitchFamily="34" charset="0"/>
                <a:cs typeface="Arial" pitchFamily="34" charset="0"/>
              </a:rPr>
              <a:t>▪</a:t>
            </a: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 Lime </a:t>
            </a:r>
            <a:endParaRPr lang="el-GR" sz="1200" dirty="0">
              <a:latin typeface="Century Gothic" panose="020B0502020202020204" pitchFamily="34" charset="0"/>
              <a:cs typeface="Arial" pitchFamily="34" charset="0"/>
            </a:endParaRPr>
          </a:p>
          <a:p>
            <a:pPr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4" name="3 - Θέση περιεχομένου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224" y="517322"/>
            <a:ext cx="252028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Ορθογώνιο"/>
          <p:cNvSpPr/>
          <p:nvPr/>
        </p:nvSpPr>
        <p:spPr>
          <a:xfrm>
            <a:off x="8040216" y="2420888"/>
            <a:ext cx="2952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Special tool, </a:t>
            </a:r>
            <a:r>
              <a:rPr lang="en-US" sz="700" dirty="0" err="1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Kochlidi</a:t>
            </a:r>
            <a:r>
              <a:rPr lang="en-US" sz="700" dirty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, available in: </a:t>
            </a:r>
            <a:r>
              <a:rPr lang="el-GR" sz="700" dirty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  <a:hlinkClick r:id="rId3"/>
              </a:rPr>
              <a:t>https://www.youtube.com/watch?v=hSp40FHf8Hw&amp;t=3s</a:t>
            </a:r>
            <a:endParaRPr lang="el-GR" sz="7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6" name="5 - Εικόν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224" y="2884294"/>
            <a:ext cx="252028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- Εικόνα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2224" y="5251266"/>
            <a:ext cx="2520280" cy="117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- Ορθογώνιο"/>
          <p:cNvSpPr/>
          <p:nvPr/>
        </p:nvSpPr>
        <p:spPr>
          <a:xfrm>
            <a:off x="8040216" y="4725144"/>
            <a:ext cx="2916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Application of last layer with </a:t>
            </a:r>
            <a:r>
              <a:rPr lang="en-US" sz="700" dirty="0" err="1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Kochlidi</a:t>
            </a:r>
            <a:r>
              <a:rPr lang="en-US" sz="700" dirty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, available in: </a:t>
            </a:r>
            <a:r>
              <a:rPr lang="el-GR" sz="700" dirty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  <a:hlinkClick r:id="rId3"/>
              </a:rPr>
              <a:t>https://www.youtube.com/watch?v=hSp40FHf8Hw&amp;t=3s</a:t>
            </a:r>
            <a:endParaRPr lang="el-GR" sz="700" dirty="0">
              <a:latin typeface="Century Gothic" panose="020B0502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9416" y="562294"/>
            <a:ext cx="8229600" cy="43691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Modeling</a:t>
            </a:r>
            <a:r>
              <a:rPr lang="en-US" sz="2400" dirty="0">
                <a:latin typeface="Century Gothic" panose="020B0502020202020204" pitchFamily="34" charset="0"/>
                <a:cs typeface="Arial" pitchFamily="34" charset="0"/>
              </a:rPr>
              <a:t> the cisterns</a:t>
            </a:r>
            <a:endParaRPr lang="el-GR" sz="24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767408" y="1124744"/>
            <a:ext cx="7344816" cy="10801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Data:</a:t>
            </a:r>
          </a:p>
          <a:p>
            <a:pPr>
              <a:buFontTx/>
              <a:buChar char="-"/>
            </a:pP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Very small time series, 68 years</a:t>
            </a:r>
          </a:p>
          <a:p>
            <a:pPr>
              <a:buFontTx/>
              <a:buChar char="-"/>
            </a:pP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A stochastic synthetic time series of 500 years </a:t>
            </a:r>
            <a:endParaRPr lang="el-GR" sz="1200" dirty="0">
              <a:latin typeface="Century Gothic" panose="020B0502020202020204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1200" dirty="0">
                <a:latin typeface="Century Gothic" panose="020B0502020202020204" pitchFamily="34" charset="0"/>
                <a:cs typeface="Arial" pitchFamily="34" charset="0"/>
              </a:rPr>
              <a:t>The Symmetric-Moving-Average (SMA) scheme was applied</a:t>
            </a:r>
            <a:r>
              <a:rPr lang="el-GR" sz="12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l-GR" sz="1200" dirty="0" smtClean="0">
                <a:latin typeface="Century Gothic" panose="020B0502020202020204" pitchFamily="34" charset="0"/>
                <a:cs typeface="Arial" pitchFamily="34" charset="0"/>
              </a:rPr>
              <a:t>[</a:t>
            </a:r>
            <a:r>
              <a:rPr lang="en-US" sz="1200" dirty="0" smtClean="0">
                <a:latin typeface="Century Gothic" panose="020B0502020202020204" pitchFamily="34" charset="0"/>
                <a:cs typeface="Arial" pitchFamily="34" charset="0"/>
              </a:rPr>
              <a:t>8-9]. </a:t>
            </a:r>
            <a:endParaRPr lang="en-US" sz="1200" dirty="0">
              <a:latin typeface="Century Gothic" panose="020B0502020202020204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67408" y="5805264"/>
            <a:ext cx="42258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  <a:cs typeface="Arial" pitchFamily="34" charset="0"/>
              </a:rPr>
              <a:t>Diagram Rainfall – Time for historical and synthetic time series </a:t>
            </a:r>
            <a:r>
              <a:rPr lang="en-US" sz="1000" dirty="0" smtClean="0">
                <a:latin typeface="Century Gothic" panose="020B0502020202020204" pitchFamily="34" charset="0"/>
                <a:cs typeface="Arial" pitchFamily="34" charset="0"/>
              </a:rPr>
              <a:t>[10</a:t>
            </a:r>
            <a:r>
              <a:rPr lang="el-GR" sz="1000" dirty="0" smtClean="0">
                <a:latin typeface="Century Gothic" panose="020B0502020202020204" pitchFamily="34" charset="0"/>
                <a:cs typeface="Arial" pitchFamily="34" charset="0"/>
              </a:rPr>
              <a:t>]</a:t>
            </a:r>
            <a:endParaRPr lang="el-GR" sz="10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8" name="7 - Εικόνα" descr="280914678_423061269645103_8067211728819458560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408" y="2420888"/>
            <a:ext cx="6894512" cy="3335352"/>
          </a:xfrm>
          <a:prstGeom prst="rect">
            <a:avLst/>
          </a:prstGeom>
        </p:spPr>
      </p:pic>
      <p:sp>
        <p:nvSpPr>
          <p:cNvPr id="9" name="6 - Ορθογώνιο">
            <a:extLst>
              <a:ext uri="{FF2B5EF4-FFF2-40B4-BE49-F238E27FC236}">
                <a16:creationId xmlns="" xmlns:a16="http://schemas.microsoft.com/office/drawing/2014/main" id="{A4ACDA9D-428F-FEB0-6552-F406A3F5BD36}"/>
              </a:ext>
            </a:extLst>
          </p:cNvPr>
          <p:cNvSpPr/>
          <p:nvPr/>
        </p:nvSpPr>
        <p:spPr>
          <a:xfrm>
            <a:off x="744457" y="6155786"/>
            <a:ext cx="5450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 smtClean="0">
                <a:latin typeface="Century Gothic" panose="020B0502020202020204" pitchFamily="34" charset="0"/>
                <a:cs typeface="Arial" pitchFamily="34" charset="0"/>
              </a:rPr>
              <a:t>▪ Red </a:t>
            </a:r>
            <a:r>
              <a:rPr lang="en-US" sz="1200" b="0" dirty="0">
                <a:latin typeface="Century Gothic" panose="020B0502020202020204" pitchFamily="34" charset="0"/>
                <a:cs typeface="Arial" pitchFamily="34" charset="0"/>
              </a:rPr>
              <a:t>depicts the historical time series and blue the synthetic time series</a:t>
            </a:r>
            <a:endParaRPr lang="el-GR" sz="1200" b="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6BFC76D-053F-126A-8568-32F6F292756D}"/>
              </a:ext>
            </a:extLst>
          </p:cNvPr>
          <p:cNvSpPr/>
          <p:nvPr/>
        </p:nvSpPr>
        <p:spPr>
          <a:xfrm>
            <a:off x="8640961" y="0"/>
            <a:ext cx="6095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8E4C31E-45BB-9BBB-1F66-01EF4F902CD7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9 - Τίτλος"/>
          <p:cNvSpPr>
            <a:spLocks noGrp="1"/>
          </p:cNvSpPr>
          <p:nvPr>
            <p:ph type="ctrTitle"/>
          </p:nvPr>
        </p:nvSpPr>
        <p:spPr>
          <a:xfrm>
            <a:off x="612838" y="184666"/>
            <a:ext cx="8276456" cy="74994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Equations</a:t>
            </a:r>
            <a:r>
              <a:rPr lang="en-US" sz="2400" dirty="0">
                <a:latin typeface="Century Gothic" panose="020B0502020202020204" pitchFamily="34" charset="0"/>
              </a:rPr>
              <a:t> of model</a:t>
            </a:r>
            <a:endParaRPr lang="el-GR" sz="2400" dirty="0">
              <a:latin typeface="Century Gothic" panose="020B0502020202020204" pitchFamily="34" charset="0"/>
            </a:endParaRPr>
          </a:p>
        </p:txBody>
      </p:sp>
      <p:sp>
        <p:nvSpPr>
          <p:cNvPr id="11" name="10 - Υπότιτλος"/>
          <p:cNvSpPr>
            <a:spLocks noGrp="1"/>
          </p:cNvSpPr>
          <p:nvPr>
            <p:ph type="subTitle" idx="1"/>
          </p:nvPr>
        </p:nvSpPr>
        <p:spPr>
          <a:xfrm>
            <a:off x="635732" y="1119277"/>
            <a:ext cx="4824536" cy="561662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In our model: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▪ Water withdrawals depend on the availability of the resources</a:t>
            </a:r>
            <a:endParaRPr lang="el-GR" sz="1200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l"/>
            <a:r>
              <a:rPr lang="el-GR" sz="12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▪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The inflows are considered to be 90% of the rainfall in 100 m</a:t>
            </a:r>
            <a:r>
              <a:rPr lang="en-US" sz="1200" baseline="300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.</a:t>
            </a:r>
            <a:endParaRPr lang="el-GR" sz="1200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▪</a:t>
            </a:r>
            <a:r>
              <a:rPr lang="el-GR" sz="12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The consumption is lower in the winter and higher (double consumption) in summer.</a:t>
            </a:r>
          </a:p>
          <a:p>
            <a:pPr algn="l"/>
            <a:endParaRPr lang="el-GR" sz="1200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l"/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The process can be modeled by the following equations: </a:t>
            </a:r>
          </a:p>
          <a:p>
            <a:pPr algn="l"/>
            <a:endParaRPr lang="en-US" sz="1100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l"/>
            <a:endParaRPr lang="en-US" sz="1100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l"/>
            <a:endParaRPr lang="en-US" sz="1100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l"/>
            <a:endParaRPr lang="en-US" sz="1100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l"/>
            <a:endParaRPr lang="en-US" sz="1100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l"/>
            <a:endParaRPr lang="en-US" sz="1100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l"/>
            <a:endParaRPr lang="en-US" sz="1100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Where: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T : time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S</a:t>
            </a:r>
            <a:r>
              <a:rPr lang="en-US" sz="1400" baseline="-250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T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: stock in the reservoir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X</a:t>
            </a:r>
            <a:r>
              <a:rPr lang="en-US" sz="1400" baseline="-250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T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 : inflow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R</a:t>
            </a:r>
            <a:r>
              <a:rPr lang="en-US" sz="1400" baseline="-250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T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:</a:t>
            </a:r>
            <a:r>
              <a:rPr lang="en-US" sz="14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considered consumption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R : standard consumption depended </a:t>
            </a:r>
            <a:r>
              <a:rPr lang="en-US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 by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a</a:t>
            </a:r>
          </a:p>
          <a:p>
            <a:pPr algn="l"/>
            <a:r>
              <a:rPr lang="el-GR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α :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a coefficient determining the withdrawal for each month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K : storage capacity</a:t>
            </a:r>
          </a:p>
          <a:p>
            <a:pPr algn="l"/>
            <a:endParaRPr lang="el-G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" name="7 - Εικόνα" descr="εικόνα_Viber_2021-11-29_14-18-57-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5660" y="1568793"/>
            <a:ext cx="2790310" cy="372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- Ορθογώνιο"/>
          <p:cNvSpPr/>
          <p:nvPr/>
        </p:nvSpPr>
        <p:spPr>
          <a:xfrm>
            <a:off x="7775046" y="5445224"/>
            <a:ext cx="25715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Century Gothic" panose="020B0502020202020204" pitchFamily="34" charset="0"/>
                <a:cs typeface="Arial" pitchFamily="34" charset="0"/>
              </a:rPr>
              <a:t>Small stream in the Taygetos mountain</a:t>
            </a:r>
            <a:endParaRPr lang="el-GR" sz="10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2996952"/>
            <a:ext cx="361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00" y="3501008"/>
            <a:ext cx="285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EE26ECA-A30D-EFE6-7FBB-7F780B0775E2}"/>
              </a:ext>
            </a:extLst>
          </p:cNvPr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67744" y="736882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Function</a:t>
            </a:r>
            <a:r>
              <a:rPr lang="en-US" sz="2400" dirty="0">
                <a:latin typeface="Century Gothic" panose="020B0502020202020204" pitchFamily="34" charset="0"/>
              </a:rPr>
              <a:t> of the cistern</a:t>
            </a:r>
            <a:endParaRPr lang="el-GR" sz="2400" dirty="0">
              <a:latin typeface="Century Gothic" panose="020B0502020202020204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526893" y="4797152"/>
            <a:ext cx="31536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  <a:cs typeface="Arial" pitchFamily="34" charset="0"/>
              </a:rPr>
              <a:t>Coefficient for the consumption of each month</a:t>
            </a:r>
            <a:endParaRPr lang="el-GR" sz="10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291934" y="4797152"/>
            <a:ext cx="37726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  <a:cs typeface="Arial" pitchFamily="34" charset="0"/>
              </a:rPr>
              <a:t>The function of the cistern according the average inflows </a:t>
            </a:r>
            <a:endParaRPr lang="el-GR" sz="10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63352" y="5409510"/>
            <a:ext cx="57606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▪ The 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coefficient for the consumption is at </a:t>
            </a:r>
            <a:r>
              <a:rPr lang="en-US" sz="14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a peak 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in July and it is equal to </a:t>
            </a:r>
            <a:r>
              <a:rPr lang="en-US" sz="14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1. </a:t>
            </a:r>
          </a:p>
          <a:p>
            <a:pPr indent="269875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Arial" pitchFamily="34" charset="0"/>
              </a:rPr>
              <a:t>▪ The 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Arial" pitchFamily="34" charset="0"/>
              </a:rPr>
              <a:t>minimum limits for survival are </a:t>
            </a:r>
            <a:r>
              <a:rPr lang="en-US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Arial" pitchFamily="34" charset="0"/>
              </a:rPr>
              <a:t>5L/ 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Arial" pitchFamily="34" charset="0"/>
              </a:rPr>
              <a:t>inhabitant </a:t>
            </a:r>
            <a:r>
              <a:rPr lang="en-US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Arial" pitchFamily="34" charset="0"/>
              </a:rPr>
              <a:t>/day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2" name="11 - Γράφημα">
            <a:extLst>
              <a:ext uri="{FF2B5EF4-FFF2-40B4-BE49-F238E27FC236}">
                <a16:creationId xmlns="" xmlns:a16="http://schemas.microsoft.com/office/drawing/2014/main" id="{098D697E-61F7-4561-BD40-F20163556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68816275"/>
              </p:ext>
            </p:extLst>
          </p:nvPr>
        </p:nvGraphicFramePr>
        <p:xfrm>
          <a:off x="7248128" y="2060848"/>
          <a:ext cx="3772618" cy="269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12 - Γράφημα">
            <a:extLst>
              <a:ext uri="{FF2B5EF4-FFF2-40B4-BE49-F238E27FC236}">
                <a16:creationId xmlns="" xmlns:a16="http://schemas.microsoft.com/office/drawing/2014/main" id="{A6C19AAC-48CC-4E7F-BC1C-5AF58F1974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99896147"/>
              </p:ext>
            </p:extLst>
          </p:nvPr>
        </p:nvGraphicFramePr>
        <p:xfrm>
          <a:off x="1166853" y="2060847"/>
          <a:ext cx="3628602" cy="269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6434</TotalTime>
  <Words>1576</Words>
  <Application>Microsoft Office PowerPoint</Application>
  <PresentationFormat>Προσαρμογή</PresentationFormat>
  <Paragraphs>176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Investigating the water supply potential of traditional rainwater harvesting techniques used  Case study: Municipality of Western Mani  </vt:lpstr>
      <vt:lpstr>Introduction</vt:lpstr>
      <vt:lpstr>General Elements of Cisterns</vt:lpstr>
      <vt:lpstr>Cistern in Western Mani</vt:lpstr>
      <vt:lpstr>Traditional construction with cistern</vt:lpstr>
      <vt:lpstr>Waterproofing of cisterns</vt:lpstr>
      <vt:lpstr>Modeling the cisterns</vt:lpstr>
      <vt:lpstr>Equations of model</vt:lpstr>
      <vt:lpstr>Function of the cistern</vt:lpstr>
      <vt:lpstr>Simulation of function of cistern</vt:lpstr>
      <vt:lpstr>Simulation of function of cistern</vt:lpstr>
      <vt:lpstr>Conclusions</vt:lpstr>
      <vt:lpstr>References</vt:lpstr>
      <vt:lpstr>The research team in Western Mani (left to right):  David Markantonis, Konstantina Moraiti, Maria Nikolinakou, Aimilia Siganou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352</cp:revision>
  <dcterms:created xsi:type="dcterms:W3CDTF">2022-04-01T12:14:27Z</dcterms:created>
  <dcterms:modified xsi:type="dcterms:W3CDTF">2022-05-22T19:51:13Z</dcterms:modified>
</cp:coreProperties>
</file>