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7" r:id="rId2"/>
    <p:sldId id="288" r:id="rId3"/>
    <p:sldId id="257" r:id="rId4"/>
    <p:sldId id="256" r:id="rId5"/>
    <p:sldId id="280" r:id="rId6"/>
    <p:sldId id="263" r:id="rId7"/>
    <p:sldId id="290" r:id="rId8"/>
    <p:sldId id="258" r:id="rId9"/>
    <p:sldId id="279" r:id="rId10"/>
    <p:sldId id="269" r:id="rId11"/>
    <p:sldId id="275" r:id="rId12"/>
    <p:sldId id="2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A70"/>
    <a:srgbClr val="95B3D7"/>
    <a:srgbClr val="3D3D3D"/>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72" y="16"/>
      </p:cViewPr>
      <p:guideLst>
        <p:guide orient="horz" pos="312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212ED-728B-4CC0-B0C9-5BBF7758989D}" type="datetimeFigureOut">
              <a:rPr lang="en-US" smtClean="0"/>
              <a:pPr/>
              <a:t>5/22/2022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B653DD-49FA-404D-95B8-082D495B7F38}" type="slidenum">
              <a:rPr lang="en-US" smtClean="0"/>
              <a:pPr/>
              <a:t>‹#›</a:t>
            </a:fld>
            <a:endParaRPr lang="en-US"/>
          </a:p>
        </p:txBody>
      </p:sp>
    </p:spTree>
    <p:extLst>
      <p:ext uri="{BB962C8B-B14F-4D97-AF65-F5344CB8AC3E}">
        <p14:creationId xmlns:p14="http://schemas.microsoft.com/office/powerpoint/2010/main" val="421833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6B653DD-49FA-404D-95B8-082D495B7F38}" type="slidenum">
              <a:rPr lang="en-US" smtClean="0"/>
              <a:pPr/>
              <a:t>2</a:t>
            </a:fld>
            <a:endParaRPr lang="en-US"/>
          </a:p>
        </p:txBody>
      </p:sp>
    </p:spTree>
    <p:extLst>
      <p:ext uri="{BB962C8B-B14F-4D97-AF65-F5344CB8AC3E}">
        <p14:creationId xmlns:p14="http://schemas.microsoft.com/office/powerpoint/2010/main" val="280852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B653DD-49FA-404D-95B8-082D495B7F38}" type="slidenum">
              <a:rPr lang="en-US" smtClean="0"/>
              <a:pPr/>
              <a:t>4</a:t>
            </a:fld>
            <a:endParaRPr lang="en-US"/>
          </a:p>
        </p:txBody>
      </p:sp>
    </p:spTree>
    <p:extLst>
      <p:ext uri="{BB962C8B-B14F-4D97-AF65-F5344CB8AC3E}">
        <p14:creationId xmlns:p14="http://schemas.microsoft.com/office/powerpoint/2010/main" val="3917004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0692F8-9C31-4DD4-B151-F17AE11C6E3B}" type="datetimeFigureOut">
              <a:rPr lang="en-US" smtClean="0"/>
              <a:pPr/>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3C10F-1CAB-4950-AD6F-D27350F7EE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0692F8-9C31-4DD4-B151-F17AE11C6E3B}" type="datetimeFigureOut">
              <a:rPr lang="en-US" smtClean="0"/>
              <a:pPr/>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3C10F-1CAB-4950-AD6F-D27350F7EE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0692F8-9C31-4DD4-B151-F17AE11C6E3B}" type="datetimeFigureOut">
              <a:rPr lang="en-US" smtClean="0"/>
              <a:pPr/>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3C10F-1CAB-4950-AD6F-D27350F7EE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0692F8-9C31-4DD4-B151-F17AE11C6E3B}" type="datetimeFigureOut">
              <a:rPr lang="en-US" smtClean="0"/>
              <a:pPr/>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3C10F-1CAB-4950-AD6F-D27350F7EE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0692F8-9C31-4DD4-B151-F17AE11C6E3B}" type="datetimeFigureOut">
              <a:rPr lang="en-US" smtClean="0"/>
              <a:pPr/>
              <a:t>5/22/2022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E3C10F-1CAB-4950-AD6F-D27350F7EE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0692F8-9C31-4DD4-B151-F17AE11C6E3B}" type="datetimeFigureOut">
              <a:rPr lang="en-US" smtClean="0"/>
              <a:pPr/>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3C10F-1CAB-4950-AD6F-D27350F7EE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0692F8-9C31-4DD4-B151-F17AE11C6E3B}" type="datetimeFigureOut">
              <a:rPr lang="en-US" smtClean="0"/>
              <a:pPr/>
              <a:t>5/22/2022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E3C10F-1CAB-4950-AD6F-D27350F7EE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0692F8-9C31-4DD4-B151-F17AE11C6E3B}" type="datetimeFigureOut">
              <a:rPr lang="en-US" smtClean="0"/>
              <a:pPr/>
              <a:t>5/22/2022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E3C10F-1CAB-4950-AD6F-D27350F7EE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692F8-9C31-4DD4-B151-F17AE11C6E3B}" type="datetimeFigureOut">
              <a:rPr lang="en-US" smtClean="0"/>
              <a:pPr/>
              <a:t>5/22/2022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E3C10F-1CAB-4950-AD6F-D27350F7EE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0692F8-9C31-4DD4-B151-F17AE11C6E3B}" type="datetimeFigureOut">
              <a:rPr lang="en-US" smtClean="0"/>
              <a:pPr/>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3C10F-1CAB-4950-AD6F-D27350F7EE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0692F8-9C31-4DD4-B151-F17AE11C6E3B}" type="datetimeFigureOut">
              <a:rPr lang="en-US" smtClean="0"/>
              <a:pPr/>
              <a:t>5/22/2022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E3C10F-1CAB-4950-AD6F-D27350F7EE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692F8-9C31-4DD4-B151-F17AE11C6E3B}" type="datetimeFigureOut">
              <a:rPr lang="en-US" smtClean="0"/>
              <a:pPr/>
              <a:t>5/22/2022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E3C10F-1CAB-4950-AD6F-D27350F7EE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3EF3F4-935E-F631-0081-0293815854DA}"/>
              </a:ext>
            </a:extLst>
          </p:cNvPr>
          <p:cNvSpPr/>
          <p:nvPr/>
        </p:nvSpPr>
        <p:spPr>
          <a:xfrm>
            <a:off x="-257452" y="-1"/>
            <a:ext cx="12943642" cy="5163127"/>
          </a:xfrm>
          <a:prstGeom prst="rect">
            <a:avLst/>
          </a:prstGeom>
          <a:pattFill prst="pct5">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14E267-7F42-C834-D548-5605CFA1FD6F}"/>
              </a:ext>
            </a:extLst>
          </p:cNvPr>
          <p:cNvSpPr/>
          <p:nvPr/>
        </p:nvSpPr>
        <p:spPr>
          <a:xfrm>
            <a:off x="-257452" y="5163127"/>
            <a:ext cx="12943642" cy="19035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ctrTitle"/>
          </p:nvPr>
        </p:nvSpPr>
        <p:spPr>
          <a:xfrm>
            <a:off x="1582479" y="2354951"/>
            <a:ext cx="9027042" cy="2387600"/>
          </a:xfrm>
        </p:spPr>
        <p:txBody>
          <a:bodyPr>
            <a:noAutofit/>
          </a:bodyPr>
          <a:lstStyle/>
          <a:p>
            <a:r>
              <a:rPr lang="en-US" sz="3200" dirty="0">
                <a:latin typeface="Century Gothic" panose="020B0502020202020204" pitchFamily="34" charset="0"/>
                <a:ea typeface="+mj-lt"/>
                <a:cs typeface="+mj-lt"/>
              </a:rPr>
              <a:t> </a:t>
            </a:r>
            <a:r>
              <a:rPr lang="en-US" sz="2400" dirty="0">
                <a:latin typeface="Century Gothic" panose="020B0502020202020204" pitchFamily="34" charset="0"/>
                <a:ea typeface="+mj-lt"/>
                <a:cs typeface="+mj-lt"/>
              </a:rPr>
              <a:t>Stochastic simulation of hydrological timeseries for data scarce regions using Hurst-Kolmogorov dynamics </a:t>
            </a:r>
            <a:br>
              <a:rPr lang="el-GR" sz="3200" dirty="0">
                <a:latin typeface="Century Gothic" panose="020B0502020202020204" pitchFamily="34" charset="0"/>
                <a:ea typeface="+mj-lt"/>
                <a:cs typeface="+mj-lt"/>
              </a:rPr>
            </a:br>
            <a:br>
              <a:rPr lang="el-GR" sz="1400" dirty="0">
                <a:latin typeface="Century Gothic" panose="020B0502020202020204" pitchFamily="34" charset="0"/>
                <a:ea typeface="+mj-lt"/>
                <a:cs typeface="+mj-lt"/>
              </a:rPr>
            </a:br>
            <a:r>
              <a:rPr lang="en-US" sz="1800" i="1" dirty="0">
                <a:latin typeface="Century Gothic" panose="020B0502020202020204" pitchFamily="34" charset="0"/>
                <a:ea typeface="+mj-lt"/>
                <a:cs typeface="+mj-lt"/>
              </a:rPr>
              <a:t>Case study</a:t>
            </a:r>
            <a:r>
              <a:rPr lang="el-GR" sz="1800" i="1" dirty="0">
                <a:latin typeface="Century Gothic" panose="020B0502020202020204" pitchFamily="34" charset="0"/>
                <a:ea typeface="+mj-lt"/>
                <a:cs typeface="+mj-lt"/>
              </a:rPr>
              <a:t>:</a:t>
            </a:r>
            <a:r>
              <a:rPr lang="en-US" sz="1800" i="1" dirty="0">
                <a:latin typeface="Century Gothic" panose="020B0502020202020204" pitchFamily="34" charset="0"/>
                <a:ea typeface="+mj-lt"/>
                <a:cs typeface="+mj-lt"/>
              </a:rPr>
              <a:t> Municipality of Western Mani </a:t>
            </a:r>
            <a:br>
              <a:rPr lang="el-GR" sz="3200" dirty="0">
                <a:latin typeface="Century Gothic" panose="020B0502020202020204" pitchFamily="34" charset="0"/>
                <a:ea typeface="+mj-lt"/>
                <a:cs typeface="+mj-lt"/>
              </a:rPr>
            </a:br>
            <a:endParaRPr lang="el-GR" sz="3200" dirty="0">
              <a:latin typeface="Century Gothic" panose="020B0502020202020204" pitchFamily="34" charset="0"/>
              <a:cs typeface="Calibri Light"/>
            </a:endParaRPr>
          </a:p>
        </p:txBody>
      </p:sp>
      <p:sp>
        <p:nvSpPr>
          <p:cNvPr id="3" name="Υπότιτλος 2"/>
          <p:cNvSpPr>
            <a:spLocks noGrp="1"/>
          </p:cNvSpPr>
          <p:nvPr>
            <p:ph type="subTitle" idx="1"/>
          </p:nvPr>
        </p:nvSpPr>
        <p:spPr>
          <a:xfrm>
            <a:off x="3331534" y="5409625"/>
            <a:ext cx="5528932" cy="744126"/>
          </a:xfrm>
        </p:spPr>
        <p:txBody>
          <a:bodyPr vert="horz" lIns="91440" tIns="45720" rIns="91440" bIns="45720" rtlCol="0" anchor="t">
            <a:noAutofit/>
          </a:bodyPr>
          <a:lstStyle/>
          <a:p>
            <a:r>
              <a:rPr lang="en-US" sz="1400" dirty="0" err="1">
                <a:solidFill>
                  <a:srgbClr val="3D3D3D"/>
                </a:solidFill>
                <a:latin typeface="Century Gothic" panose="020B0502020202020204" pitchFamily="34" charset="0"/>
                <a:cs typeface="Calibri"/>
              </a:rPr>
              <a:t>Aimilia</a:t>
            </a:r>
            <a:r>
              <a:rPr lang="en-US" sz="1400" dirty="0">
                <a:solidFill>
                  <a:srgbClr val="3D3D3D"/>
                </a:solidFill>
                <a:latin typeface="Century Gothic" panose="020B0502020202020204" pitchFamily="34" charset="0"/>
                <a:cs typeface="Calibri"/>
              </a:rPr>
              <a:t> </a:t>
            </a:r>
            <a:r>
              <a:rPr lang="en-US" sz="1400" dirty="0" err="1">
                <a:solidFill>
                  <a:srgbClr val="3D3D3D"/>
                </a:solidFill>
                <a:latin typeface="Century Gothic" panose="020B0502020202020204" pitchFamily="34" charset="0"/>
                <a:cs typeface="Calibri"/>
              </a:rPr>
              <a:t>Siganou</a:t>
            </a:r>
            <a:r>
              <a:rPr lang="en-US" sz="1400" dirty="0">
                <a:solidFill>
                  <a:srgbClr val="3D3D3D"/>
                </a:solidFill>
                <a:latin typeface="Century Gothic" panose="020B0502020202020204" pitchFamily="34" charset="0"/>
                <a:cs typeface="Calibri"/>
              </a:rPr>
              <a:t>, Konstantina </a:t>
            </a:r>
            <a:r>
              <a:rPr lang="en-US" sz="1400" dirty="0" err="1">
                <a:solidFill>
                  <a:srgbClr val="3D3D3D"/>
                </a:solidFill>
                <a:latin typeface="Century Gothic" panose="020B0502020202020204" pitchFamily="34" charset="0"/>
                <a:cs typeface="Calibri"/>
              </a:rPr>
              <a:t>Moraiti</a:t>
            </a:r>
            <a:r>
              <a:rPr lang="en-US" sz="1400" dirty="0">
                <a:solidFill>
                  <a:srgbClr val="3D3D3D"/>
                </a:solidFill>
                <a:latin typeface="Century Gothic" panose="020B0502020202020204" pitchFamily="34" charset="0"/>
                <a:cs typeface="Calibri"/>
              </a:rPr>
              <a:t>, David </a:t>
            </a:r>
            <a:r>
              <a:rPr lang="en-US" sz="1400" dirty="0" err="1">
                <a:solidFill>
                  <a:srgbClr val="3D3D3D"/>
                </a:solidFill>
                <a:latin typeface="Century Gothic" panose="020B0502020202020204" pitchFamily="34" charset="0"/>
                <a:cs typeface="Calibri"/>
              </a:rPr>
              <a:t>Markantonis</a:t>
            </a:r>
            <a:r>
              <a:rPr lang="en-US" sz="1400" dirty="0">
                <a:solidFill>
                  <a:srgbClr val="3D3D3D"/>
                </a:solidFill>
                <a:latin typeface="Century Gothic" panose="020B0502020202020204" pitchFamily="34" charset="0"/>
                <a:cs typeface="Calibri"/>
              </a:rPr>
              <a:t>, Maria </a:t>
            </a:r>
            <a:r>
              <a:rPr lang="en-US" sz="1400" dirty="0" err="1">
                <a:solidFill>
                  <a:srgbClr val="3D3D3D"/>
                </a:solidFill>
                <a:latin typeface="Century Gothic" panose="020B0502020202020204" pitchFamily="34" charset="0"/>
                <a:cs typeface="Calibri"/>
              </a:rPr>
              <a:t>Nikolinakou</a:t>
            </a:r>
            <a:r>
              <a:rPr lang="en-US" sz="1400" dirty="0">
                <a:solidFill>
                  <a:srgbClr val="3D3D3D"/>
                </a:solidFill>
                <a:latin typeface="Century Gothic" panose="020B0502020202020204" pitchFamily="34" charset="0"/>
                <a:cs typeface="Calibri"/>
              </a:rPr>
              <a:t>, </a:t>
            </a:r>
            <a:r>
              <a:rPr lang="en-US" sz="1400" dirty="0" err="1">
                <a:solidFill>
                  <a:srgbClr val="3D3D3D"/>
                </a:solidFill>
                <a:latin typeface="Century Gothic" panose="020B0502020202020204" pitchFamily="34" charset="0"/>
                <a:cs typeface="Calibri"/>
              </a:rPr>
              <a:t>G.-Fivos</a:t>
            </a:r>
            <a:r>
              <a:rPr lang="en-US" sz="1400" dirty="0">
                <a:solidFill>
                  <a:srgbClr val="3D3D3D"/>
                </a:solidFill>
                <a:latin typeface="Century Gothic" panose="020B0502020202020204" pitchFamily="34" charset="0"/>
                <a:cs typeface="Calibri"/>
              </a:rPr>
              <a:t> </a:t>
            </a:r>
            <a:r>
              <a:rPr lang="en-US" sz="1400" dirty="0" err="1">
                <a:solidFill>
                  <a:srgbClr val="3D3D3D"/>
                </a:solidFill>
                <a:latin typeface="Century Gothic" panose="020B0502020202020204" pitchFamily="34" charset="0"/>
                <a:cs typeface="Calibri"/>
              </a:rPr>
              <a:t>Sargentis</a:t>
            </a:r>
            <a:r>
              <a:rPr lang="en-US" sz="1400" dirty="0">
                <a:solidFill>
                  <a:srgbClr val="3D3D3D"/>
                </a:solidFill>
                <a:latin typeface="Century Gothic" panose="020B0502020202020204" pitchFamily="34" charset="0"/>
                <a:cs typeface="Calibri"/>
              </a:rPr>
              <a:t>, Theano </a:t>
            </a:r>
            <a:r>
              <a:rPr lang="en-US" sz="1400" dirty="0" err="1">
                <a:solidFill>
                  <a:srgbClr val="3D3D3D"/>
                </a:solidFill>
                <a:latin typeface="Century Gothic" panose="020B0502020202020204" pitchFamily="34" charset="0"/>
                <a:cs typeface="Calibri"/>
              </a:rPr>
              <a:t>Iliopoulou</a:t>
            </a:r>
            <a:r>
              <a:rPr lang="en-US" sz="1400" dirty="0">
                <a:solidFill>
                  <a:srgbClr val="3D3D3D"/>
                </a:solidFill>
                <a:latin typeface="Century Gothic" panose="020B0502020202020204" pitchFamily="34" charset="0"/>
                <a:cs typeface="Calibri"/>
              </a:rPr>
              <a:t>, Panayiotis </a:t>
            </a:r>
            <a:r>
              <a:rPr lang="en-US" sz="1400" dirty="0" err="1">
                <a:solidFill>
                  <a:srgbClr val="3D3D3D"/>
                </a:solidFill>
                <a:latin typeface="Century Gothic" panose="020B0502020202020204" pitchFamily="34" charset="0"/>
                <a:cs typeface="Calibri"/>
              </a:rPr>
              <a:t>Dimitriadis</a:t>
            </a:r>
            <a:r>
              <a:rPr lang="en-US" sz="1400" dirty="0">
                <a:solidFill>
                  <a:srgbClr val="3D3D3D"/>
                </a:solidFill>
                <a:latin typeface="Century Gothic" panose="020B0502020202020204" pitchFamily="34" charset="0"/>
                <a:cs typeface="Calibri"/>
              </a:rPr>
              <a:t>, </a:t>
            </a:r>
            <a:r>
              <a:rPr lang="en-US" sz="1400" dirty="0" err="1">
                <a:solidFill>
                  <a:srgbClr val="3D3D3D"/>
                </a:solidFill>
                <a:latin typeface="Century Gothic" panose="020B0502020202020204" pitchFamily="34" charset="0"/>
                <a:cs typeface="Calibri"/>
              </a:rPr>
              <a:t>Michalis</a:t>
            </a:r>
            <a:r>
              <a:rPr lang="en-US" sz="1400" dirty="0">
                <a:solidFill>
                  <a:srgbClr val="3D3D3D"/>
                </a:solidFill>
                <a:latin typeface="Century Gothic" panose="020B0502020202020204" pitchFamily="34" charset="0"/>
                <a:cs typeface="Calibri"/>
              </a:rPr>
              <a:t> </a:t>
            </a:r>
            <a:r>
              <a:rPr lang="en-US" sz="1400" dirty="0" err="1">
                <a:solidFill>
                  <a:srgbClr val="3D3D3D"/>
                </a:solidFill>
                <a:latin typeface="Century Gothic" panose="020B0502020202020204" pitchFamily="34" charset="0"/>
                <a:cs typeface="Calibri"/>
              </a:rPr>
              <a:t>Chiotinis</a:t>
            </a:r>
            <a:r>
              <a:rPr lang="en-US" sz="1400" dirty="0">
                <a:solidFill>
                  <a:srgbClr val="3D3D3D"/>
                </a:solidFill>
                <a:latin typeface="Century Gothic" panose="020B0502020202020204" pitchFamily="34" charset="0"/>
                <a:cs typeface="Calibri"/>
              </a:rPr>
              <a:t>, Nikos </a:t>
            </a:r>
            <a:r>
              <a:rPr lang="en-US" sz="1400" dirty="0" err="1">
                <a:solidFill>
                  <a:srgbClr val="3D3D3D"/>
                </a:solidFill>
                <a:latin typeface="Century Gothic" panose="020B0502020202020204" pitchFamily="34" charset="0"/>
                <a:cs typeface="Calibri"/>
              </a:rPr>
              <a:t>Mamassis</a:t>
            </a:r>
            <a:r>
              <a:rPr lang="en-US" sz="1400" dirty="0">
                <a:solidFill>
                  <a:srgbClr val="3D3D3D"/>
                </a:solidFill>
                <a:latin typeface="Century Gothic" panose="020B0502020202020204" pitchFamily="34" charset="0"/>
                <a:cs typeface="Calibri"/>
              </a:rPr>
              <a:t>,</a:t>
            </a:r>
            <a:r>
              <a:rPr lang="el-GR" sz="1400" dirty="0">
                <a:solidFill>
                  <a:srgbClr val="3D3D3D"/>
                </a:solidFill>
                <a:latin typeface="Century Gothic" panose="020B0502020202020204" pitchFamily="34" charset="0"/>
                <a:cs typeface="Calibri"/>
              </a:rPr>
              <a:t> </a:t>
            </a:r>
            <a:r>
              <a:rPr lang="en-US" sz="1400" dirty="0">
                <a:solidFill>
                  <a:srgbClr val="3D3D3D"/>
                </a:solidFill>
                <a:latin typeface="Century Gothic" panose="020B0502020202020204" pitchFamily="34" charset="0"/>
                <a:cs typeface="Calibri"/>
              </a:rPr>
              <a:t>Demetris </a:t>
            </a:r>
            <a:r>
              <a:rPr lang="en-US" sz="1400" dirty="0" err="1">
                <a:solidFill>
                  <a:srgbClr val="3D3D3D"/>
                </a:solidFill>
                <a:latin typeface="Century Gothic" panose="020B0502020202020204" pitchFamily="34" charset="0"/>
                <a:cs typeface="Calibri"/>
              </a:rPr>
              <a:t>Koutsoyiannis</a:t>
            </a:r>
            <a:endParaRPr lang="el-GR" sz="1400" dirty="0">
              <a:solidFill>
                <a:srgbClr val="3D3D3D"/>
              </a:solidFill>
              <a:latin typeface="Century Gothic" panose="020B0502020202020204" pitchFamily="34" charset="0"/>
              <a:cs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089" y="1425745"/>
            <a:ext cx="847060" cy="8452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8285" y="1366415"/>
            <a:ext cx="2089212" cy="96395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6240" y="1425746"/>
            <a:ext cx="876719" cy="845294"/>
          </a:xfrm>
          <a:prstGeom prst="rect">
            <a:avLst/>
          </a:prstGeom>
        </p:spPr>
      </p:pic>
      <p:sp>
        <p:nvSpPr>
          <p:cNvPr id="7" name="Rectangle 6"/>
          <p:cNvSpPr/>
          <p:nvPr/>
        </p:nvSpPr>
        <p:spPr>
          <a:xfrm>
            <a:off x="8495453" y="1540047"/>
            <a:ext cx="3363433" cy="461665"/>
          </a:xfrm>
          <a:prstGeom prst="rect">
            <a:avLst/>
          </a:prstGeom>
        </p:spPr>
        <p:txBody>
          <a:bodyPr wrap="square">
            <a:spAutoFit/>
          </a:bodyPr>
          <a:lstStyle/>
          <a:p>
            <a:r>
              <a:rPr lang="en-US" sz="1200" dirty="0">
                <a:solidFill>
                  <a:schemeClr val="tx1">
                    <a:lumMod val="65000"/>
                    <a:lumOff val="35000"/>
                  </a:schemeClr>
                </a:solidFill>
                <a:latin typeface="Century Gothic" panose="020B0502020202020204" pitchFamily="34" charset="0"/>
              </a:rPr>
              <a:t>National Technical</a:t>
            </a:r>
            <a:r>
              <a:rPr lang="el-GR" sz="1200" dirty="0">
                <a:solidFill>
                  <a:schemeClr val="tx1">
                    <a:lumMod val="65000"/>
                    <a:lumOff val="35000"/>
                  </a:schemeClr>
                </a:solidFill>
                <a:latin typeface="Century Gothic" panose="020B0502020202020204" pitchFamily="34" charset="0"/>
              </a:rPr>
              <a:t> </a:t>
            </a:r>
            <a:r>
              <a:rPr lang="en-US" sz="1200" dirty="0">
                <a:solidFill>
                  <a:schemeClr val="tx1">
                    <a:lumMod val="65000"/>
                    <a:lumOff val="35000"/>
                  </a:schemeClr>
                </a:solidFill>
                <a:latin typeface="Century Gothic" panose="020B0502020202020204" pitchFamily="34" charset="0"/>
              </a:rPr>
              <a:t>University of Athens</a:t>
            </a:r>
            <a:endParaRPr lang="el-GR" sz="1200" dirty="0">
              <a:solidFill>
                <a:schemeClr val="tx1">
                  <a:lumMod val="65000"/>
                  <a:lumOff val="35000"/>
                </a:schemeClr>
              </a:solidFill>
              <a:latin typeface="Century Gothic" panose="020B0502020202020204" pitchFamily="34" charset="0"/>
            </a:endParaRPr>
          </a:p>
          <a:p>
            <a:r>
              <a:rPr lang="en-US" sz="1200" dirty="0">
                <a:solidFill>
                  <a:schemeClr val="tx1">
                    <a:lumMod val="65000"/>
                    <a:lumOff val="35000"/>
                  </a:schemeClr>
                </a:solidFill>
                <a:latin typeface="Century Gothic" panose="020B0502020202020204" pitchFamily="34" charset="0"/>
              </a:rPr>
              <a:t>School of Civil Engineering</a:t>
            </a:r>
          </a:p>
        </p:txBody>
      </p:sp>
    </p:spTree>
    <p:extLst>
      <p:ext uri="{BB962C8B-B14F-4D97-AF65-F5344CB8AC3E}">
        <p14:creationId xmlns:p14="http://schemas.microsoft.com/office/powerpoint/2010/main" val="3687599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30AE3E-136E-5EEA-594E-692B05976343}"/>
              </a:ext>
            </a:extLst>
          </p:cNvPr>
          <p:cNvSpPr/>
          <p:nvPr/>
        </p:nvSpPr>
        <p:spPr>
          <a:xfrm>
            <a:off x="0" y="0"/>
            <a:ext cx="12191999"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43000" y="304800"/>
            <a:ext cx="8229600" cy="1143000"/>
          </a:xfrm>
        </p:spPr>
        <p:txBody>
          <a:bodyPr/>
          <a:lstStyle/>
          <a:p>
            <a:pPr algn="l"/>
            <a:r>
              <a:rPr lang="en-US" sz="2400" dirty="0">
                <a:solidFill>
                  <a:schemeClr val="bg1"/>
                </a:solidFill>
                <a:latin typeface="Century Gothic" panose="020B0502020202020204" pitchFamily="34" charset="0"/>
              </a:rPr>
              <a:t>Conclusions</a:t>
            </a:r>
            <a:endParaRPr lang="en-US" dirty="0">
              <a:solidFill>
                <a:schemeClr val="bg1"/>
              </a:solidFill>
              <a:latin typeface="Century Gothic" panose="020B0502020202020204" pitchFamily="34" charset="0"/>
            </a:endParaRPr>
          </a:p>
        </p:txBody>
      </p:sp>
      <p:sp>
        <p:nvSpPr>
          <p:cNvPr id="3" name="Content Placeholder 2"/>
          <p:cNvSpPr>
            <a:spLocks noGrp="1"/>
          </p:cNvSpPr>
          <p:nvPr>
            <p:ph idx="1"/>
          </p:nvPr>
        </p:nvSpPr>
        <p:spPr>
          <a:xfrm>
            <a:off x="1143000" y="1471797"/>
            <a:ext cx="9525000" cy="5181600"/>
          </a:xfrm>
        </p:spPr>
        <p:txBody>
          <a:bodyPr>
            <a:normAutofit/>
          </a:bodyPr>
          <a:lstStyle/>
          <a:p>
            <a:r>
              <a:rPr lang="en-US" sz="2000" dirty="0">
                <a:latin typeface="Century Gothic" panose="020B0502020202020204" pitchFamily="34" charset="0"/>
              </a:rPr>
              <a:t>Synthetic time series inspect the variability of the rainfall. </a:t>
            </a:r>
          </a:p>
          <a:p>
            <a:r>
              <a:rPr lang="en-US" sz="2000" dirty="0">
                <a:latin typeface="Century Gothic" panose="020B0502020202020204" pitchFamily="34" charset="0"/>
              </a:rPr>
              <a:t>Stochastic simulation of hydrological time series with the SMA method which includes HK dynamics is an excellent tool to simulate natural processes as rainfall.</a:t>
            </a:r>
          </a:p>
          <a:p>
            <a:r>
              <a:rPr lang="en-US" sz="2000" dirty="0">
                <a:latin typeface="Century Gothic" panose="020B0502020202020204" pitchFamily="34" charset="0"/>
              </a:rPr>
              <a:t>The synthetic time series which we have created (500 years) could be used as the rainfall input to the design of the hydraulic infrastructures of Western Mani, and to address the increasing water needs of the region with proper infrastructures. </a:t>
            </a:r>
          </a:p>
          <a:p>
            <a:r>
              <a:rPr lang="en-US" sz="2000" dirty="0">
                <a:latin typeface="Century Gothic" panose="020B0502020202020204" pitchFamily="34" charset="0"/>
              </a:rPr>
              <a:t>This project highlights the power and the flexibility of the stochastic calculus to study and unify the study of issues which are not easy to approach and characterize in an objective and interpretable manner, such as the rainfall. </a:t>
            </a:r>
          </a:p>
          <a:p>
            <a:r>
              <a:rPr lang="en-US" sz="2000" dirty="0">
                <a:latin typeface="Century Gothic" panose="020B0502020202020204" pitchFamily="34" charset="0"/>
              </a:rPr>
              <a:t>However, as the case study of </a:t>
            </a:r>
            <a:r>
              <a:rPr lang="en-US" sz="2000" dirty="0" err="1">
                <a:latin typeface="Century Gothic" panose="020B0502020202020204" pitchFamily="34" charset="0"/>
              </a:rPr>
              <a:t>Wastern</a:t>
            </a:r>
            <a:r>
              <a:rPr lang="en-US" sz="2000" dirty="0">
                <a:latin typeface="Century Gothic" panose="020B0502020202020204" pitchFamily="34" charset="0"/>
              </a:rPr>
              <a:t> Mani is a multi parametric problem, further studies will analyze this issue in the same section[1, 16,17]</a:t>
            </a:r>
            <a:endParaRPr lang="el-GR" sz="2000" dirty="0">
              <a:latin typeface="Century Gothic" panose="020B0502020202020204" pitchFamily="34" charset="0"/>
            </a:endParaRPr>
          </a:p>
          <a:p>
            <a:endParaRPr lang="en-US" sz="1800" dirty="0">
              <a:latin typeface="Century Gothic" panose="020B0502020202020204" pitchFamily="34" charset="0"/>
            </a:endParaRPr>
          </a:p>
          <a:p>
            <a:endParaRPr lang="en-US" dirty="0"/>
          </a:p>
          <a:p>
            <a:endParaRPr lang="en-US" dirty="0"/>
          </a:p>
          <a:p>
            <a:pPr>
              <a:buNone/>
            </a:pPr>
            <a:endParaRPr lang="en-US"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2170"/>
            <a:ext cx="2133600" cy="368801"/>
          </a:xfrm>
        </p:spPr>
        <p:txBody>
          <a:bodyPr>
            <a:noAutofit/>
          </a:bodyPr>
          <a:lstStyle/>
          <a:p>
            <a:r>
              <a:rPr lang="en-US" sz="2400" dirty="0">
                <a:latin typeface="Century Gothic" panose="020B0502020202020204" pitchFamily="34" charset="0"/>
              </a:rPr>
              <a:t>References</a:t>
            </a:r>
            <a:endParaRPr lang="en-US" sz="1600" dirty="0">
              <a:latin typeface="Century Gothic" panose="020B0502020202020204" pitchFamily="34" charset="0"/>
            </a:endParaRPr>
          </a:p>
        </p:txBody>
      </p:sp>
      <p:sp>
        <p:nvSpPr>
          <p:cNvPr id="3" name="Content Placeholder 2"/>
          <p:cNvSpPr>
            <a:spLocks noGrp="1"/>
          </p:cNvSpPr>
          <p:nvPr>
            <p:ph idx="1"/>
          </p:nvPr>
        </p:nvSpPr>
        <p:spPr>
          <a:xfrm>
            <a:off x="990600" y="869748"/>
            <a:ext cx="9067800" cy="4495800"/>
          </a:xfrm>
        </p:spPr>
        <p:txBody>
          <a:bodyPr>
            <a:noAutofit/>
          </a:bodyPr>
          <a:lstStyle/>
          <a:p>
            <a:pPr>
              <a:spcBef>
                <a:spcPts val="120"/>
              </a:spcBef>
              <a:spcAft>
                <a:spcPts val="120"/>
              </a:spcAft>
              <a:buFont typeface="+mj-lt"/>
              <a:buAutoNum type="arabicPeriod"/>
            </a:pPr>
            <a:r>
              <a:rPr lang="en-US" sz="900" dirty="0" err="1">
                <a:latin typeface="Century Gothic" panose="020B0502020202020204" pitchFamily="34" charset="0"/>
              </a:rPr>
              <a:t>Nikolinakou</a:t>
            </a:r>
            <a:r>
              <a:rPr lang="en-US" sz="900" dirty="0">
                <a:latin typeface="Century Gothic" panose="020B0502020202020204" pitchFamily="34" charset="0"/>
              </a:rPr>
              <a:t> M., </a:t>
            </a:r>
            <a:r>
              <a:rPr lang="en-US" sz="900" dirty="0" err="1">
                <a:latin typeface="Century Gothic" panose="020B0502020202020204" pitchFamily="34" charset="0"/>
              </a:rPr>
              <a:t>Moraiti</a:t>
            </a:r>
            <a:r>
              <a:rPr lang="en-US" sz="900" dirty="0">
                <a:latin typeface="Century Gothic" panose="020B0502020202020204" pitchFamily="34" charset="0"/>
              </a:rPr>
              <a:t> K., </a:t>
            </a:r>
            <a:r>
              <a:rPr lang="en-US" sz="900" dirty="0" err="1">
                <a:latin typeface="Century Gothic" panose="020B0502020202020204" pitchFamily="34" charset="0"/>
              </a:rPr>
              <a:t>Siganou</a:t>
            </a:r>
            <a:r>
              <a:rPr lang="en-US" sz="900" dirty="0">
                <a:latin typeface="Century Gothic" panose="020B0502020202020204" pitchFamily="34" charset="0"/>
              </a:rPr>
              <a:t> A. ,</a:t>
            </a:r>
            <a:r>
              <a:rPr lang="en-US" sz="900" dirty="0" err="1">
                <a:latin typeface="Century Gothic" panose="020B0502020202020204" pitchFamily="34" charset="0"/>
              </a:rPr>
              <a:t>Markantonis</a:t>
            </a:r>
            <a:r>
              <a:rPr lang="en-US" sz="900" dirty="0">
                <a:latin typeface="Century Gothic" panose="020B0502020202020204" pitchFamily="34" charset="0"/>
              </a:rPr>
              <a:t> D., Sargentis G.-F. , </a:t>
            </a:r>
            <a:r>
              <a:rPr lang="en-US" sz="900" dirty="0" err="1">
                <a:latin typeface="Century Gothic" panose="020B0502020202020204" pitchFamily="34" charset="0"/>
              </a:rPr>
              <a:t>Iliopoulou</a:t>
            </a:r>
            <a:r>
              <a:rPr lang="en-US" sz="900" dirty="0">
                <a:latin typeface="Century Gothic" panose="020B0502020202020204" pitchFamily="34" charset="0"/>
              </a:rPr>
              <a:t> T., </a:t>
            </a:r>
            <a:r>
              <a:rPr lang="en-US" sz="900" dirty="0" err="1">
                <a:latin typeface="Century Gothic" panose="020B0502020202020204" pitchFamily="34" charset="0"/>
              </a:rPr>
              <a:t>Dimitriadis</a:t>
            </a:r>
            <a:r>
              <a:rPr lang="en-US" sz="900" dirty="0">
                <a:latin typeface="Century Gothic" panose="020B0502020202020204" pitchFamily="34" charset="0"/>
              </a:rPr>
              <a:t> P., </a:t>
            </a:r>
            <a:r>
              <a:rPr lang="en-US" sz="900" dirty="0" err="1">
                <a:latin typeface="Century Gothic" panose="020B0502020202020204" pitchFamily="34" charset="0"/>
              </a:rPr>
              <a:t>Meletopoulos</a:t>
            </a:r>
            <a:r>
              <a:rPr lang="en-US" sz="900" dirty="0">
                <a:latin typeface="Century Gothic" panose="020B0502020202020204" pitchFamily="34" charset="0"/>
              </a:rPr>
              <a:t> I.-T., </a:t>
            </a:r>
            <a:r>
              <a:rPr lang="en-US" sz="900" dirty="0" err="1">
                <a:latin typeface="Century Gothic" panose="020B0502020202020204" pitchFamily="34" charset="0"/>
              </a:rPr>
              <a:t>Mamassis</a:t>
            </a:r>
            <a:r>
              <a:rPr lang="en-US" sz="900" dirty="0">
                <a:latin typeface="Century Gothic" panose="020B0502020202020204" pitchFamily="34" charset="0"/>
              </a:rPr>
              <a:t> N. and </a:t>
            </a:r>
            <a:r>
              <a:rPr lang="en-US" sz="900" dirty="0" err="1">
                <a:latin typeface="Century Gothic" panose="020B0502020202020204" pitchFamily="34" charset="0"/>
              </a:rPr>
              <a:t>Koutsoyiannis</a:t>
            </a:r>
            <a:r>
              <a:rPr lang="en-US" sz="900" dirty="0">
                <a:latin typeface="Century Gothic" panose="020B0502020202020204" pitchFamily="34" charset="0"/>
              </a:rPr>
              <a:t> D. ,Investigating the water supply potential of traditional rainwater harvesting techniques used – A case study for the Municipality of Western Mani </a:t>
            </a:r>
          </a:p>
          <a:p>
            <a:pPr>
              <a:spcBef>
                <a:spcPts val="120"/>
              </a:spcBef>
              <a:spcAft>
                <a:spcPts val="120"/>
              </a:spcAft>
              <a:buFont typeface="+mj-lt"/>
              <a:buAutoNum type="arabicPeriod"/>
            </a:pPr>
            <a:r>
              <a:rPr lang="en-US" sz="900" dirty="0">
                <a:latin typeface="Century Gothic" panose="020B0502020202020204" pitchFamily="34" charset="0"/>
              </a:rPr>
              <a:t>Sargentis, G.-F.; </a:t>
            </a:r>
            <a:r>
              <a:rPr lang="en-US" sz="900" dirty="0" err="1">
                <a:latin typeface="Century Gothic" panose="020B0502020202020204" pitchFamily="34" charset="0"/>
              </a:rPr>
              <a:t>Defteraios</a:t>
            </a:r>
            <a:r>
              <a:rPr lang="en-US" sz="900" dirty="0">
                <a:latin typeface="Century Gothic" panose="020B0502020202020204" pitchFamily="34" charset="0"/>
              </a:rPr>
              <a:t>, P.; </a:t>
            </a:r>
            <a:r>
              <a:rPr lang="en-US" sz="900" dirty="0" err="1">
                <a:latin typeface="Century Gothic" panose="020B0502020202020204" pitchFamily="34" charset="0"/>
              </a:rPr>
              <a:t>Lagaros</a:t>
            </a:r>
            <a:r>
              <a:rPr lang="en-US" sz="900" dirty="0">
                <a:latin typeface="Century Gothic" panose="020B0502020202020204" pitchFamily="34" charset="0"/>
              </a:rPr>
              <a:t>, N.D.; </a:t>
            </a:r>
            <a:r>
              <a:rPr lang="en-US" sz="900" dirty="0" err="1">
                <a:latin typeface="Century Gothic" panose="020B0502020202020204" pitchFamily="34" charset="0"/>
              </a:rPr>
              <a:t>Mamassis</a:t>
            </a:r>
            <a:r>
              <a:rPr lang="en-US" sz="900" dirty="0">
                <a:latin typeface="Century Gothic" panose="020B0502020202020204" pitchFamily="34" charset="0"/>
              </a:rPr>
              <a:t>, N. Values and Costs in History: A Case Study on Estimating the Cost of </a:t>
            </a:r>
            <a:r>
              <a:rPr lang="en-US" sz="900" dirty="0" err="1">
                <a:latin typeface="Century Gothic" panose="020B0502020202020204" pitchFamily="34" charset="0"/>
              </a:rPr>
              <a:t>Hadrianic</a:t>
            </a:r>
            <a:r>
              <a:rPr lang="en-US" sz="900" dirty="0">
                <a:latin typeface="Century Gothic" panose="020B0502020202020204" pitchFamily="34" charset="0"/>
              </a:rPr>
              <a:t> Aqueduct’s Construction. World 2022, 3, 260-286. https://doi.org/10.3390/world3020014</a:t>
            </a:r>
          </a:p>
          <a:p>
            <a:pPr>
              <a:spcBef>
                <a:spcPts val="120"/>
              </a:spcBef>
              <a:spcAft>
                <a:spcPts val="120"/>
              </a:spcAft>
              <a:buFont typeface="+mj-lt"/>
              <a:buAutoNum type="arabicPeriod"/>
            </a:pPr>
            <a:r>
              <a:rPr lang="en-US" sz="900" dirty="0">
                <a:latin typeface="Century Gothic" panose="020B0502020202020204" pitchFamily="34" charset="0"/>
              </a:rPr>
              <a:t>Sargentis, G.-F.; </a:t>
            </a:r>
            <a:r>
              <a:rPr lang="en-US" sz="900" dirty="0" err="1">
                <a:latin typeface="Century Gothic" panose="020B0502020202020204" pitchFamily="34" charset="0"/>
              </a:rPr>
              <a:t>Siamparina</a:t>
            </a:r>
            <a:r>
              <a:rPr lang="en-US" sz="900" dirty="0">
                <a:latin typeface="Century Gothic" panose="020B0502020202020204" pitchFamily="34" charset="0"/>
              </a:rPr>
              <a:t>, P.; </a:t>
            </a:r>
            <a:r>
              <a:rPr lang="en-US" sz="900" dirty="0" err="1">
                <a:latin typeface="Century Gothic" panose="020B0502020202020204" pitchFamily="34" charset="0"/>
              </a:rPr>
              <a:t>Sakki</a:t>
            </a:r>
            <a:r>
              <a:rPr lang="en-US" sz="900" dirty="0">
                <a:latin typeface="Century Gothic" panose="020B0502020202020204" pitchFamily="34" charset="0"/>
              </a:rPr>
              <a:t>, G.-K.; </a:t>
            </a:r>
            <a:r>
              <a:rPr lang="en-US" sz="900" dirty="0" err="1">
                <a:latin typeface="Century Gothic" panose="020B0502020202020204" pitchFamily="34" charset="0"/>
              </a:rPr>
              <a:t>Efstratiadis</a:t>
            </a:r>
            <a:r>
              <a:rPr lang="en-US" sz="900" dirty="0">
                <a:latin typeface="Century Gothic" panose="020B0502020202020204" pitchFamily="34" charset="0"/>
              </a:rPr>
              <a:t>, A.;</a:t>
            </a:r>
            <a:r>
              <a:rPr lang="en-US" sz="900" dirty="0" err="1">
                <a:latin typeface="Century Gothic" panose="020B0502020202020204" pitchFamily="34" charset="0"/>
              </a:rPr>
              <a:t>Chiotinis</a:t>
            </a:r>
            <a:r>
              <a:rPr lang="en-US" sz="900" dirty="0">
                <a:latin typeface="Century Gothic" panose="020B0502020202020204" pitchFamily="34" charset="0"/>
              </a:rPr>
              <a:t>, M.; </a:t>
            </a:r>
            <a:r>
              <a:rPr lang="en-US" sz="900" dirty="0" err="1">
                <a:latin typeface="Century Gothic" panose="020B0502020202020204" pitchFamily="34" charset="0"/>
              </a:rPr>
              <a:t>Koutsoyiannis</a:t>
            </a:r>
            <a:r>
              <a:rPr lang="en-US" sz="900" dirty="0">
                <a:latin typeface="Century Gothic" panose="020B0502020202020204" pitchFamily="34" charset="0"/>
              </a:rPr>
              <a:t>, D. Agricultural Land or Photovoltaic Parks? The Water–Energy–Food Nexus and Land Development Perspectives in the Thessaly Plain, Greece. Sustainability 2021, 13, 8935. https://doi.org/10.3390/su13168935</a:t>
            </a:r>
          </a:p>
          <a:p>
            <a:pPr>
              <a:spcBef>
                <a:spcPts val="120"/>
              </a:spcBef>
              <a:spcAft>
                <a:spcPts val="120"/>
              </a:spcAft>
              <a:buFont typeface="+mj-lt"/>
              <a:buAutoNum type="arabicPeriod"/>
            </a:pPr>
            <a:r>
              <a:rPr lang="en-US" sz="900" dirty="0">
                <a:latin typeface="Century Gothic" panose="020B0502020202020204" pitchFamily="34" charset="0"/>
              </a:rPr>
              <a:t>Sargentis, G.-F.; </a:t>
            </a:r>
            <a:r>
              <a:rPr lang="en-US" sz="900" dirty="0" err="1">
                <a:latin typeface="Century Gothic" panose="020B0502020202020204" pitchFamily="34" charset="0"/>
              </a:rPr>
              <a:t>Dimitriadis</a:t>
            </a:r>
            <a:r>
              <a:rPr lang="en-US" sz="900" dirty="0">
                <a:latin typeface="Century Gothic" panose="020B0502020202020204" pitchFamily="34" charset="0"/>
              </a:rPr>
              <a:t>, P.; Ioannidis, R.; </a:t>
            </a:r>
            <a:r>
              <a:rPr lang="en-US" sz="900" dirty="0" err="1">
                <a:latin typeface="Century Gothic" panose="020B0502020202020204" pitchFamily="34" charset="0"/>
              </a:rPr>
              <a:t>Iliopoulou</a:t>
            </a:r>
            <a:r>
              <a:rPr lang="en-US" sz="900" dirty="0">
                <a:latin typeface="Century Gothic" panose="020B0502020202020204" pitchFamily="34" charset="0"/>
              </a:rPr>
              <a:t>, T.; </a:t>
            </a:r>
            <a:r>
              <a:rPr lang="en-US" sz="900" dirty="0" err="1">
                <a:latin typeface="Century Gothic" panose="020B0502020202020204" pitchFamily="34" charset="0"/>
              </a:rPr>
              <a:t>Frangedaki</a:t>
            </a:r>
            <a:r>
              <a:rPr lang="en-US" sz="900" dirty="0">
                <a:latin typeface="Century Gothic" panose="020B0502020202020204" pitchFamily="34" charset="0"/>
              </a:rPr>
              <a:t>, E.; </a:t>
            </a:r>
            <a:r>
              <a:rPr lang="en-US" sz="900" dirty="0" err="1">
                <a:latin typeface="Century Gothic" panose="020B0502020202020204" pitchFamily="34" charset="0"/>
              </a:rPr>
              <a:t>Koutsoyiannis</a:t>
            </a:r>
            <a:r>
              <a:rPr lang="en-US" sz="900" dirty="0">
                <a:latin typeface="Century Gothic" panose="020B0502020202020204" pitchFamily="34" charset="0"/>
              </a:rPr>
              <a:t>, D. Optimal utilization of water resources for local communities in mainland Greece (case study of </a:t>
            </a:r>
            <a:r>
              <a:rPr lang="en-US" sz="900" dirty="0" err="1">
                <a:latin typeface="Century Gothic" panose="020B0502020202020204" pitchFamily="34" charset="0"/>
              </a:rPr>
              <a:t>Karyes</a:t>
            </a:r>
            <a:r>
              <a:rPr lang="en-US" sz="900" dirty="0">
                <a:latin typeface="Century Gothic" panose="020B0502020202020204" pitchFamily="34" charset="0"/>
              </a:rPr>
              <a:t>, Peloponnese), Procedia Manufacturing, Volume 44, 2020, Pages 253-260, ISSN 2351-9789, https://doi.org/10.1016/j.promfg.2020.02.229.</a:t>
            </a:r>
          </a:p>
          <a:p>
            <a:pPr>
              <a:spcBef>
                <a:spcPts val="120"/>
              </a:spcBef>
              <a:spcAft>
                <a:spcPts val="120"/>
              </a:spcAft>
              <a:buFont typeface="+mj-lt"/>
              <a:buAutoNum type="arabicPeriod"/>
            </a:pPr>
            <a:r>
              <a:rPr lang="en-US" sz="900" dirty="0">
                <a:latin typeface="Century Gothic" panose="020B0502020202020204" pitchFamily="34" charset="0"/>
              </a:rPr>
              <a:t>Sargentis, G.-F.; </a:t>
            </a:r>
            <a:r>
              <a:rPr lang="en-US" sz="900" dirty="0" err="1">
                <a:latin typeface="Century Gothic" panose="020B0502020202020204" pitchFamily="34" charset="0"/>
              </a:rPr>
              <a:t>Iliopoulou</a:t>
            </a:r>
            <a:r>
              <a:rPr lang="en-US" sz="900" dirty="0">
                <a:latin typeface="Century Gothic" panose="020B0502020202020204" pitchFamily="34" charset="0"/>
              </a:rPr>
              <a:t>, T.; </a:t>
            </a:r>
            <a:r>
              <a:rPr lang="en-US" sz="900" dirty="0" err="1">
                <a:latin typeface="Century Gothic" panose="020B0502020202020204" pitchFamily="34" charset="0"/>
              </a:rPr>
              <a:t>Dimitriadis</a:t>
            </a:r>
            <a:r>
              <a:rPr lang="en-US" sz="900" dirty="0">
                <a:latin typeface="Century Gothic" panose="020B0502020202020204" pitchFamily="34" charset="0"/>
              </a:rPr>
              <a:t>, P.; </a:t>
            </a:r>
            <a:r>
              <a:rPr lang="en-US" sz="900" dirty="0" err="1">
                <a:latin typeface="Century Gothic" panose="020B0502020202020204" pitchFamily="34" charset="0"/>
              </a:rPr>
              <a:t>Mamassis</a:t>
            </a:r>
            <a:r>
              <a:rPr lang="en-US" sz="900" dirty="0">
                <a:latin typeface="Century Gothic" panose="020B0502020202020204" pitchFamily="34" charset="0"/>
              </a:rPr>
              <a:t>, N.; </a:t>
            </a:r>
            <a:r>
              <a:rPr lang="en-US" sz="900" dirty="0" err="1">
                <a:latin typeface="Century Gothic" panose="020B0502020202020204" pitchFamily="34" charset="0"/>
              </a:rPr>
              <a:t>Koutsoyiannis</a:t>
            </a:r>
            <a:r>
              <a:rPr lang="en-US" sz="900" dirty="0">
                <a:latin typeface="Century Gothic" panose="020B0502020202020204" pitchFamily="34" charset="0"/>
              </a:rPr>
              <a:t>, D. Stratification: An Entropic View of Society’s Structure. World 2021, 2, 153-174. https://doi.org/10.3390/world2020011</a:t>
            </a:r>
          </a:p>
          <a:p>
            <a:pPr>
              <a:spcBef>
                <a:spcPts val="120"/>
              </a:spcBef>
              <a:spcAft>
                <a:spcPts val="120"/>
              </a:spcAft>
              <a:buFont typeface="+mj-lt"/>
              <a:buAutoNum type="arabicPeriod"/>
            </a:pPr>
            <a:r>
              <a:rPr lang="en-US" sz="900" dirty="0" err="1">
                <a:latin typeface="Century Gothic" panose="020B0502020202020204" pitchFamily="34" charset="0"/>
              </a:rPr>
              <a:t>Antonakos</a:t>
            </a:r>
            <a:r>
              <a:rPr lang="en-US" sz="900" dirty="0">
                <a:latin typeface="Century Gothic" panose="020B0502020202020204" pitchFamily="34" charset="0"/>
              </a:rPr>
              <a:t> A. Specialist Hydrogeologist, Poly </a:t>
            </a:r>
            <a:r>
              <a:rPr lang="en-US" sz="900" dirty="0" err="1">
                <a:latin typeface="Century Gothic" panose="020B0502020202020204" pitchFamily="34" charset="0"/>
              </a:rPr>
              <a:t>Potami</a:t>
            </a:r>
            <a:r>
              <a:rPr lang="en-US" sz="900" dirty="0">
                <a:latin typeface="Century Gothic" panose="020B0502020202020204" pitchFamily="34" charset="0"/>
              </a:rPr>
              <a:t> Study, 19/10/2017</a:t>
            </a:r>
          </a:p>
          <a:p>
            <a:pPr>
              <a:spcBef>
                <a:spcPts val="120"/>
              </a:spcBef>
              <a:spcAft>
                <a:spcPts val="120"/>
              </a:spcAft>
              <a:buFont typeface="+mj-lt"/>
              <a:buAutoNum type="arabicPeriod"/>
            </a:pPr>
            <a:r>
              <a:rPr lang="el-GR" sz="900" dirty="0">
                <a:latin typeface="Century Gothic" panose="020B0502020202020204" pitchFamily="34" charset="0"/>
              </a:rPr>
              <a:t>ΚΝΜΙ </a:t>
            </a:r>
            <a:r>
              <a:rPr lang="en-US" sz="900" dirty="0">
                <a:latin typeface="Century Gothic" panose="020B0502020202020204" pitchFamily="34" charset="0"/>
              </a:rPr>
              <a:t>precipitation data, https://climexp.knmi.nl/selectstation.cgi?id=someone%40somewhere&amp;fbclid=IwAR3TPNvvXLa9EtWYs1ctfFZgqc3s0p7ezzbMoK7kX5lHDkkMImMibpX1qo0</a:t>
            </a:r>
          </a:p>
          <a:p>
            <a:pPr>
              <a:spcBef>
                <a:spcPts val="120"/>
              </a:spcBef>
              <a:spcAft>
                <a:spcPts val="120"/>
              </a:spcAft>
              <a:buFont typeface="+mj-lt"/>
              <a:buAutoNum type="arabicPeriod"/>
            </a:pPr>
            <a:r>
              <a:rPr lang="en-US" sz="900" dirty="0" err="1">
                <a:latin typeface="Century Gothic" panose="020B0502020202020204" pitchFamily="34" charset="0"/>
              </a:rPr>
              <a:t>Meteo</a:t>
            </a:r>
            <a:r>
              <a:rPr lang="el-GR" sz="900" dirty="0">
                <a:latin typeface="Century Gothic" panose="020B0502020202020204" pitchFamily="34" charset="0"/>
              </a:rPr>
              <a:t> </a:t>
            </a:r>
            <a:r>
              <a:rPr lang="en-US" sz="900" dirty="0">
                <a:latin typeface="Century Gothic" panose="020B0502020202020204" pitchFamily="34" charset="0"/>
              </a:rPr>
              <a:t>precipitation Data</a:t>
            </a:r>
            <a:r>
              <a:rPr lang="el-GR" sz="900" dirty="0">
                <a:latin typeface="Century Gothic" pitchFamily="34" charset="0"/>
              </a:rPr>
              <a:t>, </a:t>
            </a:r>
            <a:r>
              <a:rPr lang="en-US" sz="900" dirty="0">
                <a:latin typeface="Century Gothic" pitchFamily="34" charset="0"/>
              </a:rPr>
              <a:t>https://meteosearch.meteo.gr/</a:t>
            </a:r>
            <a:endParaRPr lang="el-GR" sz="900" dirty="0">
              <a:latin typeface="Century Gothic" panose="020B0502020202020204" pitchFamily="34" charset="0"/>
            </a:endParaRPr>
          </a:p>
          <a:p>
            <a:pPr>
              <a:spcBef>
                <a:spcPts val="120"/>
              </a:spcBef>
              <a:spcAft>
                <a:spcPts val="120"/>
              </a:spcAft>
              <a:buFont typeface="+mj-lt"/>
              <a:buAutoNum type="arabicPeriod"/>
            </a:pPr>
            <a:r>
              <a:rPr lang="en-US" sz="900" dirty="0" err="1">
                <a:latin typeface="Century Gothic" panose="020B0502020202020204" pitchFamily="34" charset="0"/>
              </a:rPr>
              <a:t>Dimitriadis</a:t>
            </a:r>
            <a:r>
              <a:rPr lang="en-US" sz="900" dirty="0">
                <a:latin typeface="Century Gothic" panose="020B0502020202020204" pitchFamily="34" charset="0"/>
              </a:rPr>
              <a:t>, P.; </a:t>
            </a:r>
            <a:r>
              <a:rPr lang="en-US" sz="900" dirty="0" err="1">
                <a:latin typeface="Century Gothic" panose="020B0502020202020204" pitchFamily="34" charset="0"/>
              </a:rPr>
              <a:t>Koutsoyiannis</a:t>
            </a:r>
            <a:r>
              <a:rPr lang="en-US" sz="900" dirty="0">
                <a:latin typeface="Century Gothic" panose="020B0502020202020204" pitchFamily="34" charset="0"/>
              </a:rPr>
              <a:t>, D.; </a:t>
            </a:r>
            <a:r>
              <a:rPr lang="en-US" sz="900" dirty="0" err="1">
                <a:latin typeface="Century Gothic" panose="020B0502020202020204" pitchFamily="34" charset="0"/>
              </a:rPr>
              <a:t>Tzouka</a:t>
            </a:r>
            <a:r>
              <a:rPr lang="en-US" sz="900" dirty="0">
                <a:latin typeface="Century Gothic" panose="020B0502020202020204" pitchFamily="34" charset="0"/>
              </a:rPr>
              <a:t>, K., Predictability in dice motion: how does it differ from hydro-meteorological processes? </a:t>
            </a:r>
            <a:r>
              <a:rPr lang="en-US" sz="900" dirty="0" err="1">
                <a:latin typeface="Century Gothic" panose="020B0502020202020204" pitchFamily="34" charset="0"/>
              </a:rPr>
              <a:t>Hydrol</a:t>
            </a:r>
            <a:r>
              <a:rPr lang="en-US" sz="900" dirty="0">
                <a:latin typeface="Century Gothic" panose="020B0502020202020204" pitchFamily="34" charset="0"/>
              </a:rPr>
              <a:t>. Sci. J. 61, 1611–1622 2016.</a:t>
            </a:r>
          </a:p>
          <a:p>
            <a:pPr>
              <a:spcBef>
                <a:spcPts val="120"/>
              </a:spcBef>
              <a:spcAft>
                <a:spcPts val="120"/>
              </a:spcAft>
              <a:buFont typeface="+mj-lt"/>
              <a:buAutoNum type="arabicPeriod"/>
            </a:pPr>
            <a:r>
              <a:rPr lang="en-US" sz="900" dirty="0">
                <a:latin typeface="Century Gothic" panose="020B0502020202020204" pitchFamily="34" charset="0"/>
              </a:rPr>
              <a:t>Mandelbrot, B.B.; van Ness, J.W. Fractional Brownian Motions, Fractional Noises and Applications. SIAM Rev. 1968, 10, 422–437.</a:t>
            </a:r>
          </a:p>
          <a:p>
            <a:pPr>
              <a:spcBef>
                <a:spcPts val="120"/>
              </a:spcBef>
              <a:spcAft>
                <a:spcPts val="120"/>
              </a:spcAft>
              <a:buFont typeface="+mj-lt"/>
              <a:buAutoNum type="arabicPeriod"/>
            </a:pPr>
            <a:r>
              <a:rPr lang="en-US" sz="900" dirty="0" err="1">
                <a:latin typeface="Century Gothic" panose="020B0502020202020204" pitchFamily="34" charset="0"/>
              </a:rPr>
              <a:t>Dimitriadis</a:t>
            </a:r>
            <a:r>
              <a:rPr lang="en-US" sz="900" dirty="0">
                <a:latin typeface="Century Gothic" panose="020B0502020202020204" pitchFamily="34" charset="0"/>
              </a:rPr>
              <a:t>, P.; </a:t>
            </a:r>
            <a:r>
              <a:rPr lang="en-US" sz="900" dirty="0" err="1">
                <a:latin typeface="Century Gothic" panose="020B0502020202020204" pitchFamily="34" charset="0"/>
              </a:rPr>
              <a:t>Koutsoyiannis</a:t>
            </a:r>
            <a:r>
              <a:rPr lang="en-US" sz="900" dirty="0">
                <a:latin typeface="Century Gothic" panose="020B0502020202020204" pitchFamily="34" charset="0"/>
              </a:rPr>
              <a:t>, D. Stochastic synthesis approximating any process dependence and distribution. Stoch Environ Res Risk Assess 32, 1493–1515 2018. https://doi.org/10.1007/s00477-018-1540-2</a:t>
            </a:r>
          </a:p>
          <a:p>
            <a:pPr>
              <a:spcBef>
                <a:spcPts val="120"/>
              </a:spcBef>
              <a:spcAft>
                <a:spcPts val="120"/>
              </a:spcAft>
              <a:buFont typeface="+mj-lt"/>
              <a:buAutoNum type="arabicPeriod"/>
            </a:pPr>
            <a:r>
              <a:rPr lang="en-US" sz="900" dirty="0" err="1">
                <a:latin typeface="Century Gothic" panose="020B0502020202020204" pitchFamily="34" charset="0"/>
              </a:rPr>
              <a:t>Koutsoyiannis</a:t>
            </a:r>
            <a:r>
              <a:rPr lang="en-US" sz="900" dirty="0">
                <a:latin typeface="Century Gothic" panose="020B0502020202020204" pitchFamily="34" charset="0"/>
              </a:rPr>
              <a:t>, D. A generalized mathematical framework for stochastic simulation and forecast of hydrologic time series, Water </a:t>
            </a:r>
            <a:r>
              <a:rPr lang="en-US" sz="900" dirty="0" err="1">
                <a:latin typeface="Century Gothic" panose="020B0502020202020204" pitchFamily="34" charset="0"/>
              </a:rPr>
              <a:t>Resour</a:t>
            </a:r>
            <a:r>
              <a:rPr lang="en-US" sz="900" dirty="0">
                <a:latin typeface="Century Gothic" panose="020B0502020202020204" pitchFamily="34" charset="0"/>
              </a:rPr>
              <a:t>. Res., 36( 6), 1519– 1533, 2000. doi:10.1029/2000WR900044.</a:t>
            </a:r>
          </a:p>
          <a:p>
            <a:pPr>
              <a:spcBef>
                <a:spcPts val="120"/>
              </a:spcBef>
              <a:spcAft>
                <a:spcPts val="120"/>
              </a:spcAft>
              <a:buFont typeface="+mj-lt"/>
              <a:buAutoNum type="arabicPeriod"/>
            </a:pPr>
            <a:r>
              <a:rPr lang="en-US" sz="900" dirty="0" err="1">
                <a:latin typeface="Century Gothic" panose="020B0502020202020204" pitchFamily="34" charset="0"/>
              </a:rPr>
              <a:t>Koutsoyiannis</a:t>
            </a:r>
            <a:r>
              <a:rPr lang="en-US" sz="900" dirty="0">
                <a:latin typeface="Century Gothic" panose="020B0502020202020204" pitchFamily="34" charset="0"/>
              </a:rPr>
              <a:t>, D.; </a:t>
            </a:r>
            <a:r>
              <a:rPr lang="en-US" sz="900" dirty="0" err="1">
                <a:latin typeface="Century Gothic" panose="020B0502020202020204" pitchFamily="34" charset="0"/>
              </a:rPr>
              <a:t>Dimitriadis</a:t>
            </a:r>
            <a:r>
              <a:rPr lang="en-US" sz="900" dirty="0">
                <a:latin typeface="Century Gothic" panose="020B0502020202020204" pitchFamily="34" charset="0"/>
              </a:rPr>
              <a:t>, P. Towards Generic Simulation for Demanding Stochastic Processes. Sci 2021, 3, 34. https://doi.org/10.3390/sci3030034</a:t>
            </a:r>
          </a:p>
          <a:p>
            <a:pPr>
              <a:spcBef>
                <a:spcPts val="120"/>
              </a:spcBef>
              <a:spcAft>
                <a:spcPts val="120"/>
              </a:spcAft>
              <a:buFont typeface="+mj-lt"/>
              <a:buAutoNum type="arabicPeriod"/>
            </a:pPr>
            <a:r>
              <a:rPr lang="en-US" sz="900" dirty="0" err="1">
                <a:latin typeface="Century Gothic" panose="020B0502020202020204" pitchFamily="34" charset="0"/>
              </a:rPr>
              <a:t>Dimitriadis</a:t>
            </a:r>
            <a:r>
              <a:rPr lang="en-US" sz="900" dirty="0">
                <a:latin typeface="Century Gothic" panose="020B0502020202020204" pitchFamily="34" charset="0"/>
              </a:rPr>
              <a:t>, P.; </a:t>
            </a:r>
            <a:r>
              <a:rPr lang="en-US" sz="900" dirty="0" err="1">
                <a:latin typeface="Century Gothic" panose="020B0502020202020204" pitchFamily="34" charset="0"/>
              </a:rPr>
              <a:t>Koutsoyiannis</a:t>
            </a:r>
            <a:r>
              <a:rPr lang="en-US" sz="900" dirty="0">
                <a:latin typeface="Century Gothic" panose="020B0502020202020204" pitchFamily="34" charset="0"/>
              </a:rPr>
              <a:t>, D.; </a:t>
            </a:r>
            <a:r>
              <a:rPr lang="en-US" sz="900" dirty="0" err="1">
                <a:latin typeface="Century Gothic" panose="020B0502020202020204" pitchFamily="34" charset="0"/>
              </a:rPr>
              <a:t>Iliopoulou</a:t>
            </a:r>
            <a:r>
              <a:rPr lang="en-US" sz="900" dirty="0">
                <a:latin typeface="Century Gothic" panose="020B0502020202020204" pitchFamily="34" charset="0"/>
              </a:rPr>
              <a:t>, T.; Papanicolaou, P. A global-Scale Investigation of Stochastic Similarities in Marginal Distribution and Dependence Structure of Key Hydrological-Cycle Processes</a:t>
            </a:r>
          </a:p>
          <a:p>
            <a:pPr>
              <a:spcBef>
                <a:spcPts val="120"/>
              </a:spcBef>
              <a:spcAft>
                <a:spcPts val="120"/>
              </a:spcAft>
              <a:buFont typeface="+mj-lt"/>
              <a:buAutoNum type="arabicPeriod"/>
            </a:pPr>
            <a:r>
              <a:rPr lang="en-US" sz="900" dirty="0" err="1">
                <a:latin typeface="Century Gothic" panose="020B0502020202020204" pitchFamily="34" charset="0"/>
              </a:rPr>
              <a:t>Koutsoyiannis</a:t>
            </a:r>
            <a:r>
              <a:rPr lang="en-US" sz="900" dirty="0">
                <a:latin typeface="Century Gothic" panose="020B0502020202020204" pitchFamily="34" charset="0"/>
              </a:rPr>
              <a:t>, D. The Hurst phenomenon and fractional Gaussian noise made easy, Hydrological Sciences Journal, (2002)  47:4, 573-595, DOI: 10.1080/02626660209492961 </a:t>
            </a:r>
          </a:p>
          <a:p>
            <a:pPr>
              <a:spcBef>
                <a:spcPts val="120"/>
              </a:spcBef>
              <a:spcAft>
                <a:spcPts val="120"/>
              </a:spcAft>
              <a:buFont typeface="+mj-lt"/>
              <a:buAutoNum type="arabicPeriod"/>
            </a:pPr>
            <a:r>
              <a:rPr lang="en-US" sz="900" dirty="0">
                <a:latin typeface="Century Gothic" panose="020B0502020202020204" pitchFamily="34" charset="0"/>
              </a:rPr>
              <a:t>Markantonis D., </a:t>
            </a:r>
            <a:r>
              <a:rPr lang="en-US" sz="900" dirty="0" err="1">
                <a:latin typeface="Century Gothic" panose="020B0502020202020204" pitchFamily="34" charset="0"/>
              </a:rPr>
              <a:t>Siganou</a:t>
            </a:r>
            <a:r>
              <a:rPr lang="en-US" sz="900" dirty="0">
                <a:latin typeface="Century Gothic" panose="020B0502020202020204" pitchFamily="34" charset="0"/>
              </a:rPr>
              <a:t> A., </a:t>
            </a:r>
            <a:r>
              <a:rPr lang="en-US" sz="900" dirty="0" err="1">
                <a:latin typeface="Century Gothic" panose="020B0502020202020204" pitchFamily="34" charset="0"/>
              </a:rPr>
              <a:t>Moraiti</a:t>
            </a:r>
            <a:r>
              <a:rPr lang="en-US" sz="900" dirty="0">
                <a:latin typeface="Century Gothic" panose="020B0502020202020204" pitchFamily="34" charset="0"/>
              </a:rPr>
              <a:t> K., </a:t>
            </a:r>
            <a:r>
              <a:rPr lang="en-US" sz="900" dirty="0" err="1">
                <a:latin typeface="Century Gothic" panose="020B0502020202020204" pitchFamily="34" charset="0"/>
              </a:rPr>
              <a:t>Nikolinakou</a:t>
            </a:r>
            <a:r>
              <a:rPr lang="en-US" sz="900" dirty="0">
                <a:latin typeface="Century Gothic" panose="020B0502020202020204" pitchFamily="34" charset="0"/>
              </a:rPr>
              <a:t> M., Sargentis G.-F. , </a:t>
            </a:r>
            <a:r>
              <a:rPr lang="en-US" sz="900" dirty="0" err="1">
                <a:latin typeface="Century Gothic" panose="020B0502020202020204" pitchFamily="34" charset="0"/>
              </a:rPr>
              <a:t>Dimitriadis</a:t>
            </a:r>
            <a:r>
              <a:rPr lang="en-US" sz="900" dirty="0">
                <a:latin typeface="Century Gothic" panose="020B0502020202020204" pitchFamily="34" charset="0"/>
              </a:rPr>
              <a:t> P., </a:t>
            </a:r>
            <a:r>
              <a:rPr lang="en-US" sz="900" dirty="0" err="1">
                <a:latin typeface="Century Gothic" panose="020B0502020202020204" pitchFamily="34" charset="0"/>
              </a:rPr>
              <a:t>Chiotinis</a:t>
            </a:r>
            <a:r>
              <a:rPr lang="en-US" sz="900" dirty="0">
                <a:latin typeface="Century Gothic" panose="020B0502020202020204" pitchFamily="34" charset="0"/>
              </a:rPr>
              <a:t> M., </a:t>
            </a:r>
            <a:r>
              <a:rPr lang="en-US" sz="900" dirty="0" err="1">
                <a:latin typeface="Century Gothic" panose="020B0502020202020204" pitchFamily="34" charset="0"/>
              </a:rPr>
              <a:t>Iliopoulou</a:t>
            </a:r>
            <a:r>
              <a:rPr lang="en-US" sz="900" dirty="0">
                <a:latin typeface="Century Gothic" panose="020B0502020202020204" pitchFamily="34" charset="0"/>
              </a:rPr>
              <a:t> T., </a:t>
            </a:r>
            <a:r>
              <a:rPr lang="en-US" sz="900" dirty="0" err="1">
                <a:latin typeface="Century Gothic" panose="020B0502020202020204" pitchFamily="34" charset="0"/>
              </a:rPr>
              <a:t>Mamassis</a:t>
            </a:r>
            <a:r>
              <a:rPr lang="en-US" sz="900" dirty="0">
                <a:latin typeface="Century Gothic" panose="020B0502020202020204" pitchFamily="34" charset="0"/>
              </a:rPr>
              <a:t> N. and </a:t>
            </a:r>
            <a:r>
              <a:rPr lang="en-US" sz="900" dirty="0" err="1">
                <a:latin typeface="Century Gothic" panose="020B0502020202020204" pitchFamily="34" charset="0"/>
              </a:rPr>
              <a:t>Koutsoyiannis</a:t>
            </a:r>
            <a:r>
              <a:rPr lang="en-US" sz="900" dirty="0">
                <a:latin typeface="Century Gothic" panose="020B0502020202020204" pitchFamily="34" charset="0"/>
              </a:rPr>
              <a:t> D. ,Determining optimal scale of water infrastructure considering economical aspects with stochastic evaluation – Case study at the Municipality of Western Mani </a:t>
            </a:r>
          </a:p>
          <a:p>
            <a:pPr>
              <a:spcBef>
                <a:spcPts val="120"/>
              </a:spcBef>
              <a:spcAft>
                <a:spcPts val="120"/>
              </a:spcAft>
              <a:buFont typeface="+mj-lt"/>
              <a:buAutoNum type="arabicPeriod"/>
            </a:pPr>
            <a:r>
              <a:rPr lang="en-US" sz="900" dirty="0" err="1">
                <a:latin typeface="Century Gothic" pitchFamily="34" charset="0"/>
              </a:rPr>
              <a:t>Moraiti</a:t>
            </a:r>
            <a:r>
              <a:rPr lang="en-US" sz="900" dirty="0">
                <a:latin typeface="Century Gothic" pitchFamily="34" charset="0"/>
              </a:rPr>
              <a:t> K., </a:t>
            </a:r>
            <a:r>
              <a:rPr lang="en-US" sz="900" dirty="0" err="1">
                <a:latin typeface="Century Gothic" pitchFamily="34" charset="0"/>
              </a:rPr>
              <a:t>Markantonis</a:t>
            </a:r>
            <a:r>
              <a:rPr lang="en-US" sz="900" dirty="0">
                <a:latin typeface="Century Gothic" pitchFamily="34" charset="0"/>
              </a:rPr>
              <a:t> D., </a:t>
            </a:r>
            <a:r>
              <a:rPr lang="en-US" sz="900" dirty="0" err="1">
                <a:latin typeface="Century Gothic" pitchFamily="34" charset="0"/>
              </a:rPr>
              <a:t>Nikolinakou</a:t>
            </a:r>
            <a:r>
              <a:rPr lang="en-US" sz="900" dirty="0">
                <a:latin typeface="Century Gothic" pitchFamily="34" charset="0"/>
              </a:rPr>
              <a:t> M., </a:t>
            </a:r>
            <a:r>
              <a:rPr lang="en-US" sz="900" dirty="0" err="1">
                <a:latin typeface="Century Gothic" pitchFamily="34" charset="0"/>
              </a:rPr>
              <a:t>Siganou</a:t>
            </a:r>
            <a:r>
              <a:rPr lang="en-US" sz="900" dirty="0">
                <a:latin typeface="Century Gothic" pitchFamily="34" charset="0"/>
              </a:rPr>
              <a:t> A., </a:t>
            </a:r>
            <a:r>
              <a:rPr lang="en-US" sz="900" dirty="0" err="1">
                <a:latin typeface="Century Gothic" pitchFamily="34" charset="0"/>
              </a:rPr>
              <a:t>Sargentis</a:t>
            </a:r>
            <a:r>
              <a:rPr lang="en-US" sz="900" dirty="0">
                <a:latin typeface="Century Gothic" pitchFamily="34" charset="0"/>
              </a:rPr>
              <a:t> G.-F. , </a:t>
            </a:r>
            <a:r>
              <a:rPr lang="en-US" sz="900" dirty="0" err="1">
                <a:latin typeface="Century Gothic" pitchFamily="34" charset="0"/>
              </a:rPr>
              <a:t>Iliopoulou</a:t>
            </a:r>
            <a:r>
              <a:rPr lang="en-US" sz="900" dirty="0">
                <a:latin typeface="Century Gothic" pitchFamily="34" charset="0"/>
              </a:rPr>
              <a:t> T., </a:t>
            </a:r>
            <a:r>
              <a:rPr lang="en-US" sz="900" dirty="0" err="1">
                <a:latin typeface="Century Gothic" pitchFamily="34" charset="0"/>
              </a:rPr>
              <a:t>Dimitriadis</a:t>
            </a:r>
            <a:r>
              <a:rPr lang="en-US" sz="900" dirty="0">
                <a:latin typeface="Century Gothic" pitchFamily="34" charset="0"/>
              </a:rPr>
              <a:t> P., </a:t>
            </a:r>
            <a:r>
              <a:rPr lang="en-US" sz="900" dirty="0" err="1">
                <a:latin typeface="Century Gothic" pitchFamily="34" charset="0"/>
              </a:rPr>
              <a:t>Meletopoulos</a:t>
            </a:r>
            <a:r>
              <a:rPr lang="en-US" sz="900" dirty="0">
                <a:latin typeface="Century Gothic" pitchFamily="34" charset="0"/>
              </a:rPr>
              <a:t> I.-T., </a:t>
            </a:r>
            <a:r>
              <a:rPr lang="en-US" sz="900" dirty="0" err="1">
                <a:latin typeface="Century Gothic" pitchFamily="34" charset="0"/>
              </a:rPr>
              <a:t>Mamassis</a:t>
            </a:r>
            <a:r>
              <a:rPr lang="en-US" sz="900" dirty="0">
                <a:latin typeface="Century Gothic" pitchFamily="34" charset="0"/>
              </a:rPr>
              <a:t> N. and </a:t>
            </a:r>
            <a:r>
              <a:rPr lang="en-US" sz="900" dirty="0" err="1">
                <a:latin typeface="Century Gothic" pitchFamily="34" charset="0"/>
              </a:rPr>
              <a:t>Koutsoyiannis</a:t>
            </a:r>
            <a:r>
              <a:rPr lang="en-US" sz="900" dirty="0">
                <a:latin typeface="Century Gothic" pitchFamily="34" charset="0"/>
              </a:rPr>
              <a:t> D., Optimizing water infrastructure solutions for small-scale distributed settlements – A case study for the Municipality of Western Mani</a:t>
            </a:r>
          </a:p>
          <a:p>
            <a:pPr>
              <a:spcBef>
                <a:spcPts val="120"/>
              </a:spcBef>
              <a:spcAft>
                <a:spcPts val="120"/>
              </a:spcAft>
              <a:buNone/>
            </a:pPr>
            <a:endParaRPr lang="en-US" sz="1000" dirty="0">
              <a:latin typeface="Century Gothic" pitchFamily="34" charset="0"/>
            </a:endParaRPr>
          </a:p>
          <a:p>
            <a:pPr>
              <a:spcBef>
                <a:spcPts val="120"/>
              </a:spcBef>
              <a:spcAft>
                <a:spcPts val="120"/>
              </a:spcAft>
            </a:pPr>
            <a:endParaRPr lang="en-US" sz="1000" dirty="0">
              <a:latin typeface="Century Gothic" pitchFamily="34" charset="0"/>
            </a:endParaRPr>
          </a:p>
          <a:p>
            <a:pPr>
              <a:spcBef>
                <a:spcPts val="120"/>
              </a:spcBef>
              <a:spcAft>
                <a:spcPts val="120"/>
              </a:spcAft>
            </a:pPr>
            <a:endParaRPr lang="en-US" sz="1000" dirty="0">
              <a:latin typeface="Century Gothic" pitchFamily="34" charset="0"/>
            </a:endParaRPr>
          </a:p>
        </p:txBody>
      </p:sp>
      <p:sp>
        <p:nvSpPr>
          <p:cNvPr id="5" name="Title 1"/>
          <p:cNvSpPr txBox="1">
            <a:spLocks/>
          </p:cNvSpPr>
          <p:nvPr/>
        </p:nvSpPr>
        <p:spPr>
          <a:xfrm>
            <a:off x="990600" y="5868199"/>
            <a:ext cx="2565734" cy="3208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600" dirty="0">
                <a:latin typeface="Century Gothic" panose="020B0502020202020204" pitchFamily="34" charset="0"/>
              </a:rPr>
              <a:t>Acknowledgment</a:t>
            </a:r>
            <a:r>
              <a:rPr lang="en-US" sz="2400" dirty="0">
                <a:latin typeface="Century Gothic" panose="020B0502020202020204" pitchFamily="34" charset="0"/>
              </a:rPr>
              <a:t> </a:t>
            </a:r>
            <a:r>
              <a:rPr lang="en-US" sz="2400" dirty="0"/>
              <a:t> </a:t>
            </a:r>
          </a:p>
        </p:txBody>
      </p:sp>
      <p:sp>
        <p:nvSpPr>
          <p:cNvPr id="6" name="Content Placeholder 2"/>
          <p:cNvSpPr txBox="1">
            <a:spLocks/>
          </p:cNvSpPr>
          <p:nvPr/>
        </p:nvSpPr>
        <p:spPr>
          <a:xfrm>
            <a:off x="2781300" y="11153776"/>
            <a:ext cx="7886700" cy="29178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00" dirty="0"/>
          </a:p>
        </p:txBody>
      </p:sp>
      <p:sp>
        <p:nvSpPr>
          <p:cNvPr id="7" name="Rectangle 1"/>
          <p:cNvSpPr>
            <a:spLocks noChangeArrowheads="1"/>
          </p:cNvSpPr>
          <p:nvPr/>
        </p:nvSpPr>
        <p:spPr bwMode="auto">
          <a:xfrm>
            <a:off x="990600" y="6310699"/>
            <a:ext cx="53575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lang="en-US" altLang="en-US" sz="1200" dirty="0">
                <a:latin typeface="Century Gothic" panose="020B0502020202020204" pitchFamily="34" charset="0"/>
              </a:rPr>
              <a:t>This research was supported by the Municipality of Western Mani. </a:t>
            </a:r>
          </a:p>
        </p:txBody>
      </p:sp>
    </p:spTree>
    <p:extLst>
      <p:ext uri="{BB962C8B-B14F-4D97-AF65-F5344CB8AC3E}">
        <p14:creationId xmlns:p14="http://schemas.microsoft.com/office/powerpoint/2010/main" val="2667098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1143000"/>
          </a:xfrm>
        </p:spPr>
        <p:txBody>
          <a:bodyPr>
            <a:normAutofit/>
          </a:bodyPr>
          <a:lstStyle/>
          <a:p>
            <a:r>
              <a:rPr lang="en-US" sz="2400" dirty="0">
                <a:latin typeface="Century Gothic" panose="020B0502020202020204" pitchFamily="34" charset="0"/>
              </a:rPr>
              <a:t>Thank you for your attention!</a:t>
            </a:r>
          </a:p>
        </p:txBody>
      </p:sp>
      <p:pic>
        <p:nvPicPr>
          <p:cNvPr id="4" name="Content Placeholder 3" descr="εικόνα_Viber_2021-11-29_13-27-14-764.jpg"/>
          <p:cNvPicPr>
            <a:picLocks noGrp="1" noChangeAspect="1"/>
          </p:cNvPicPr>
          <p:nvPr>
            <p:ph idx="1"/>
          </p:nvPr>
        </p:nvPicPr>
        <p:blipFill>
          <a:blip r:embed="rId2" cstate="print"/>
          <a:stretch>
            <a:fillRect/>
          </a:stretch>
        </p:blipFill>
        <p:spPr>
          <a:xfrm>
            <a:off x="6019799" y="1143000"/>
            <a:ext cx="4156749" cy="5361782"/>
          </a:xfrm>
        </p:spPr>
      </p:pic>
      <p:pic>
        <p:nvPicPr>
          <p:cNvPr id="3073" name="Picture 1"/>
          <p:cNvPicPr>
            <a:picLocks noChangeAspect="1" noChangeArrowheads="1"/>
          </p:cNvPicPr>
          <p:nvPr/>
        </p:nvPicPr>
        <p:blipFill>
          <a:blip r:embed="rId3" cstate="print"/>
          <a:srcRect/>
          <a:stretch>
            <a:fillRect/>
          </a:stretch>
        </p:blipFill>
        <p:spPr bwMode="auto">
          <a:xfrm>
            <a:off x="1600200" y="1143000"/>
            <a:ext cx="3962400" cy="537237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BFDF24-72DA-6EA6-1B23-D38F109AB9EB}"/>
              </a:ext>
            </a:extLst>
          </p:cNvPr>
          <p:cNvSpPr>
            <a:spLocks noGrp="1"/>
          </p:cNvSpPr>
          <p:nvPr>
            <p:ph type="title"/>
          </p:nvPr>
        </p:nvSpPr>
        <p:spPr>
          <a:xfrm>
            <a:off x="990600" y="-90613"/>
            <a:ext cx="7569496" cy="1325563"/>
          </a:xfrm>
        </p:spPr>
        <p:txBody>
          <a:bodyPr>
            <a:normAutofit/>
          </a:bodyPr>
          <a:lstStyle/>
          <a:p>
            <a:pPr algn="l"/>
            <a:r>
              <a:rPr lang="el-GR" sz="2400" dirty="0" err="1">
                <a:latin typeface="Century Gothic" panose="020B0502020202020204" pitchFamily="34" charset="0"/>
                <a:cs typeface="Calibri Light"/>
              </a:rPr>
              <a:t>Introduction</a:t>
            </a:r>
            <a:endParaRPr lang="el-GR" sz="2400" dirty="0"/>
          </a:p>
        </p:txBody>
      </p:sp>
      <p:sp>
        <p:nvSpPr>
          <p:cNvPr id="3" name="Θέση περιεχομένου 2">
            <a:extLst>
              <a:ext uri="{FF2B5EF4-FFF2-40B4-BE49-F238E27FC236}">
                <a16:creationId xmlns:a16="http://schemas.microsoft.com/office/drawing/2014/main" id="{BA381464-FCF7-BEFE-D5B2-CB73F5E3BDEC}"/>
              </a:ext>
            </a:extLst>
          </p:cNvPr>
          <p:cNvSpPr>
            <a:spLocks noGrp="1"/>
          </p:cNvSpPr>
          <p:nvPr>
            <p:ph idx="1"/>
          </p:nvPr>
        </p:nvSpPr>
        <p:spPr>
          <a:xfrm>
            <a:off x="914400" y="939348"/>
            <a:ext cx="10515600" cy="2133376"/>
          </a:xfrm>
        </p:spPr>
        <p:txBody>
          <a:bodyPr vert="horz" lIns="91440" tIns="45720" rIns="91440" bIns="45720" rtlCol="0" anchor="t">
            <a:normAutofit/>
          </a:bodyPr>
          <a:lstStyle/>
          <a:p>
            <a:pPr algn="just"/>
            <a:r>
              <a:rPr lang="en-US" sz="1600" dirty="0">
                <a:latin typeface="Century Gothic" panose="020B0502020202020204" pitchFamily="34" charset="0"/>
                <a:cs typeface="Calibri" panose="020F0502020204030204"/>
              </a:rPr>
              <a:t>The Municipality of Western Mani (WM) is located in the southern part of Greece in </a:t>
            </a:r>
            <a:r>
              <a:rPr lang="en-US" sz="1600" dirty="0">
                <a:solidFill>
                  <a:schemeClr val="accent1">
                    <a:lumMod val="60000"/>
                    <a:lumOff val="40000"/>
                  </a:schemeClr>
                </a:solidFill>
                <a:latin typeface="Century Gothic" panose="020B0502020202020204" pitchFamily="34" charset="0"/>
                <a:cs typeface="Calibri" panose="020F0502020204030204"/>
              </a:rPr>
              <a:t>Peloponnese</a:t>
            </a:r>
            <a:r>
              <a:rPr lang="en-US" sz="1600" dirty="0">
                <a:latin typeface="Century Gothic" panose="020B0502020202020204" pitchFamily="34" charset="0"/>
                <a:cs typeface="Calibri" panose="020F0502020204030204"/>
              </a:rPr>
              <a:t>. The region has a high rate of rainfalls mainly in the mountainous areas. </a:t>
            </a:r>
            <a:endParaRPr lang="el-GR" sz="1600" dirty="0">
              <a:latin typeface="Century Gothic" panose="020B0502020202020204" pitchFamily="34" charset="0"/>
              <a:cs typeface="Calibri" panose="020F0502020204030204"/>
            </a:endParaRPr>
          </a:p>
          <a:p>
            <a:pPr algn="just"/>
            <a:r>
              <a:rPr lang="en-US" sz="1600" dirty="0">
                <a:latin typeface="Century Gothic" panose="020B0502020202020204" pitchFamily="34" charset="0"/>
                <a:cs typeface="Calibri" panose="020F0502020204030204"/>
              </a:rPr>
              <a:t>Rainfall is mainly observed during the autumn and winter months, from October to March, while there is a significant decrease in the summer.[1]</a:t>
            </a:r>
          </a:p>
          <a:p>
            <a:pPr algn="just"/>
            <a:r>
              <a:rPr lang="en-US" sz="1600" dirty="0">
                <a:latin typeface="Century Gothic" panose="020B0502020202020204" pitchFamily="34" charset="0"/>
                <a:cs typeface="Calibri" panose="020F0502020204030204"/>
              </a:rPr>
              <a:t>The problem that arises, is mainly the quantitative aspect of water.[2-5] The geological background, is extremely permeable, as it consists notably of karstic limestone. Therefore, there are limited surface water resources with limited supply[6].</a:t>
            </a:r>
            <a:endParaRPr lang="en-US" sz="1600" dirty="0">
              <a:latin typeface="Century Schoolbook" panose="02040604050505020304" pitchFamily="18" charset="0"/>
              <a:cs typeface="Calibri" panose="020F0502020204030204"/>
            </a:endParaRPr>
          </a:p>
          <a:p>
            <a:pPr lvl="1"/>
            <a:endParaRPr lang="en-US" dirty="0">
              <a:cs typeface="Calibri" panose="020F0502020204030204"/>
            </a:endParaRPr>
          </a:p>
          <a:p>
            <a:endParaRPr lang="el-GR" dirty="0">
              <a:cs typeface="Calibri"/>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103036"/>
            <a:ext cx="2500533" cy="233652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8596" y="2895600"/>
            <a:ext cx="3009943" cy="2728190"/>
          </a:xfrm>
          <a:prstGeom prst="rect">
            <a:avLst/>
          </a:prstGeom>
        </p:spPr>
      </p:pic>
      <p:sp>
        <p:nvSpPr>
          <p:cNvPr id="9" name="Rectangle 8"/>
          <p:cNvSpPr/>
          <p:nvPr/>
        </p:nvSpPr>
        <p:spPr>
          <a:xfrm>
            <a:off x="4596696" y="5500679"/>
            <a:ext cx="2680447" cy="584775"/>
          </a:xfrm>
          <a:prstGeom prst="rect">
            <a:avLst/>
          </a:prstGeom>
        </p:spPr>
        <p:txBody>
          <a:bodyPr wrap="square">
            <a:spAutoFit/>
          </a:bodyPr>
          <a:lstStyle/>
          <a:p>
            <a:endParaRPr lang="en-US" sz="800" dirty="0">
              <a:solidFill>
                <a:schemeClr val="accent1">
                  <a:lumMod val="60000"/>
                  <a:lumOff val="40000"/>
                </a:schemeClr>
              </a:solidFill>
              <a:latin typeface="Century Gothic" panose="020B0502020202020204" pitchFamily="34" charset="0"/>
            </a:endParaRPr>
          </a:p>
          <a:p>
            <a:r>
              <a:rPr lang="en-US" sz="800" dirty="0" err="1">
                <a:solidFill>
                  <a:srgbClr val="2A4A70"/>
                </a:solidFill>
                <a:latin typeface="Century Gothic" panose="020B0502020202020204" pitchFamily="34" charset="0"/>
              </a:rPr>
              <a:t>Greekm</a:t>
            </a:r>
            <a:r>
              <a:rPr lang="en-US" sz="800" dirty="0">
                <a:solidFill>
                  <a:srgbClr val="2A4A70"/>
                </a:solidFill>
                <a:latin typeface="Century Gothic" panose="020B0502020202020204" pitchFamily="34" charset="0"/>
              </a:rPr>
              <a:t> map which depicts Western Mani</a:t>
            </a:r>
          </a:p>
          <a:p>
            <a:r>
              <a:rPr lang="en-US" sz="800" dirty="0">
                <a:solidFill>
                  <a:schemeClr val="accent1">
                    <a:lumMod val="60000"/>
                    <a:lumOff val="40000"/>
                  </a:schemeClr>
                </a:solidFill>
                <a:latin typeface="Century Gothic" panose="020B0502020202020204" pitchFamily="34" charset="0"/>
              </a:rPr>
              <a:t>Source: https://www.vecteezy.com/vector-art/2292777-greece-detailed-map-with-states</a:t>
            </a:r>
          </a:p>
        </p:txBody>
      </p:sp>
      <p:sp>
        <p:nvSpPr>
          <p:cNvPr id="10" name="Rectangle 9"/>
          <p:cNvSpPr/>
          <p:nvPr/>
        </p:nvSpPr>
        <p:spPr>
          <a:xfrm>
            <a:off x="1534490" y="5623790"/>
            <a:ext cx="2370753" cy="461665"/>
          </a:xfrm>
          <a:prstGeom prst="rect">
            <a:avLst/>
          </a:prstGeom>
        </p:spPr>
        <p:txBody>
          <a:bodyPr wrap="square">
            <a:spAutoFit/>
          </a:bodyPr>
          <a:lstStyle/>
          <a:p>
            <a:r>
              <a:rPr lang="en-US" sz="800" dirty="0">
                <a:solidFill>
                  <a:srgbClr val="2A4A70"/>
                </a:solidFill>
                <a:latin typeface="Century Gothic" panose="020B0502020202020204" pitchFamily="34" charset="0"/>
              </a:rPr>
              <a:t>European map</a:t>
            </a:r>
            <a:r>
              <a:rPr lang="el-GR" sz="800" dirty="0">
                <a:solidFill>
                  <a:srgbClr val="2A4A70"/>
                </a:solidFill>
                <a:latin typeface="Century Gothic" panose="020B0502020202020204" pitchFamily="34" charset="0"/>
              </a:rPr>
              <a:t> </a:t>
            </a:r>
            <a:r>
              <a:rPr lang="en-US" sz="800" dirty="0">
                <a:solidFill>
                  <a:srgbClr val="2A4A70"/>
                </a:solidFill>
                <a:latin typeface="Century Gothic" panose="020B0502020202020204" pitchFamily="34" charset="0"/>
              </a:rPr>
              <a:t>which depicts Greece</a:t>
            </a:r>
            <a:endParaRPr lang="el-GR" sz="800" dirty="0">
              <a:solidFill>
                <a:srgbClr val="2A4A70"/>
              </a:solidFill>
              <a:latin typeface="Century Gothic" panose="020B0502020202020204" pitchFamily="34" charset="0"/>
            </a:endParaRPr>
          </a:p>
          <a:p>
            <a:r>
              <a:rPr lang="en-US" sz="800" dirty="0">
                <a:solidFill>
                  <a:schemeClr val="accent1">
                    <a:lumMod val="60000"/>
                    <a:lumOff val="40000"/>
                  </a:schemeClr>
                </a:solidFill>
                <a:latin typeface="Century Gothic" panose="020B0502020202020204" pitchFamily="34" charset="0"/>
              </a:rPr>
              <a:t>Source : https://vemaps.com/europe-continent/eu-c-04#google_vignette</a:t>
            </a:r>
          </a:p>
        </p:txBody>
      </p:sp>
      <p:pic>
        <p:nvPicPr>
          <p:cNvPr id="12" name="Picture 11">
            <a:extLst>
              <a:ext uri="{FF2B5EF4-FFF2-40B4-BE49-F238E27FC236}">
                <a16:creationId xmlns:a16="http://schemas.microsoft.com/office/drawing/2014/main" id="{ADAA3F0C-C367-8EC4-0C40-95FC38BFC47E}"/>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182" r="100000">
                        <a14:foregroundMark x1="17955" y1="26000" x2="17955" y2="26000"/>
                        <a14:foregroundMark x1="33000" y1="58606" x2="33000" y2="58606"/>
                        <a14:foregroundMark x1="26682" y1="60909" x2="26682" y2="60909"/>
                        <a14:foregroundMark x1="50773" y1="92061" x2="50773" y2="92061"/>
                        <a14:foregroundMark x1="45182" y1="87879" x2="45182" y2="87879"/>
                        <a14:foregroundMark x1="44864" y1="83273" x2="44864" y2="83273"/>
                        <a14:foregroundMark x1="37500" y1="89758" x2="37500" y2="89758"/>
                        <a14:foregroundMark x1="58818" y1="93030" x2="58818" y2="93030"/>
                        <a14:foregroundMark x1="61591" y1="96303" x2="61591" y2="96303"/>
                        <a14:foregroundMark x1="62636" y1="88848" x2="65773" y2="97212"/>
                        <a14:foregroundMark x1="87773" y1="12485" x2="87773" y2="12485"/>
                        <a14:foregroundMark x1="93727" y1="3636" x2="93727" y2="3636"/>
                        <a14:foregroundMark x1="98591" y1="9273" x2="98591" y2="9273"/>
                        <a14:foregroundMark x1="48682" y1="56242" x2="47636" y2="55758"/>
                        <a14:foregroundMark x1="54955" y1="50182" x2="54955" y2="50182"/>
                        <a14:foregroundMark x1="59864" y1="45576" x2="58818" y2="46485"/>
                        <a14:foregroundMark x1="41364" y1="86970" x2="51818" y2="90242"/>
                        <a14:foregroundMark x1="51136" y1="16667" x2="57409" y2="6000"/>
                      </a14:backgroundRemoval>
                    </a14:imgEffect>
                  </a14:imgLayer>
                </a14:imgProps>
              </a:ext>
              <a:ext uri="{28A0092B-C50C-407E-A947-70E740481C1C}">
                <a14:useLocalDpi xmlns:a14="http://schemas.microsoft.com/office/drawing/2010/main" val="0"/>
              </a:ext>
            </a:extLst>
          </a:blip>
          <a:stretch>
            <a:fillRect/>
          </a:stretch>
        </p:blipFill>
        <p:spPr>
          <a:xfrm>
            <a:off x="794317" y="3422374"/>
            <a:ext cx="2819400" cy="2114550"/>
          </a:xfrm>
          <a:prstGeom prst="rect">
            <a:avLst/>
          </a:prstGeom>
        </p:spPr>
      </p:pic>
      <p:sp>
        <p:nvSpPr>
          <p:cNvPr id="4" name="Rectangle 3">
            <a:extLst>
              <a:ext uri="{FF2B5EF4-FFF2-40B4-BE49-F238E27FC236}">
                <a16:creationId xmlns:a16="http://schemas.microsoft.com/office/drawing/2014/main" id="{7D288757-2DC3-994B-1DCE-0B2A441CD582}"/>
              </a:ext>
            </a:extLst>
          </p:cNvPr>
          <p:cNvSpPr/>
          <p:nvPr/>
        </p:nvSpPr>
        <p:spPr>
          <a:xfrm>
            <a:off x="914400" y="3806890"/>
            <a:ext cx="541176" cy="391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8 - Ορθογώνιο">
            <a:extLst>
              <a:ext uri="{FF2B5EF4-FFF2-40B4-BE49-F238E27FC236}">
                <a16:creationId xmlns:a16="http://schemas.microsoft.com/office/drawing/2014/main" id="{71C97CC8-CAA0-2DE6-62D7-65539D31B20C}"/>
              </a:ext>
            </a:extLst>
          </p:cNvPr>
          <p:cNvSpPr/>
          <p:nvPr/>
        </p:nvSpPr>
        <p:spPr>
          <a:xfrm>
            <a:off x="8713294" y="5623790"/>
            <a:ext cx="1944216" cy="230832"/>
          </a:xfrm>
          <a:prstGeom prst="rect">
            <a:avLst/>
          </a:prstGeom>
        </p:spPr>
        <p:txBody>
          <a:bodyPr wrap="square">
            <a:spAutoFit/>
          </a:bodyPr>
          <a:lstStyle/>
          <a:p>
            <a:pPr lvl="0" algn="ctr" fontAlgn="base">
              <a:spcBef>
                <a:spcPct val="0"/>
              </a:spcBef>
              <a:spcAft>
                <a:spcPct val="0"/>
              </a:spcAft>
            </a:pPr>
            <a:r>
              <a:rPr lang="en-US" sz="900" dirty="0">
                <a:solidFill>
                  <a:srgbClr val="2A4A70"/>
                </a:solidFill>
                <a:latin typeface="Century Gothic" panose="020B0502020202020204" pitchFamily="34" charset="0"/>
                <a:cs typeface="Arial" pitchFamily="34" charset="0"/>
              </a:rPr>
              <a:t>The water cycle</a:t>
            </a:r>
            <a:endParaRPr lang="el-GR" sz="900" dirty="0">
              <a:solidFill>
                <a:srgbClr val="2A4A70"/>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110274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1C0C9B-9E0E-51B9-34EE-CC6B0529D114}"/>
              </a:ext>
            </a:extLst>
          </p:cNvPr>
          <p:cNvSpPr/>
          <p:nvPr/>
        </p:nvSpPr>
        <p:spPr>
          <a:xfrm>
            <a:off x="14314" y="0"/>
            <a:ext cx="5331689"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8287" y="152399"/>
            <a:ext cx="8229600" cy="1143000"/>
          </a:xfrm>
        </p:spPr>
        <p:txBody>
          <a:bodyPr>
            <a:normAutofit/>
          </a:bodyPr>
          <a:lstStyle/>
          <a:p>
            <a:pPr algn="l"/>
            <a:r>
              <a:rPr lang="en-US" sz="2400" dirty="0">
                <a:solidFill>
                  <a:schemeClr val="bg1"/>
                </a:solidFill>
                <a:latin typeface="Century Gothic" panose="020B0502020202020204" pitchFamily="34" charset="0"/>
              </a:rPr>
              <a:t>Aim</a:t>
            </a:r>
            <a:r>
              <a:rPr lang="en-US" sz="2400" dirty="0">
                <a:latin typeface="Century Gothic" panose="020B0502020202020204" pitchFamily="34" charset="0"/>
              </a:rPr>
              <a:t> of the study</a:t>
            </a:r>
          </a:p>
        </p:txBody>
      </p:sp>
      <p:sp>
        <p:nvSpPr>
          <p:cNvPr id="3" name="Content Placeholder 2"/>
          <p:cNvSpPr>
            <a:spLocks noGrp="1"/>
          </p:cNvSpPr>
          <p:nvPr>
            <p:ph idx="1"/>
          </p:nvPr>
        </p:nvSpPr>
        <p:spPr>
          <a:xfrm>
            <a:off x="381000" y="1143000"/>
            <a:ext cx="4751261" cy="5067300"/>
          </a:xfrm>
        </p:spPr>
        <p:txBody>
          <a:bodyPr>
            <a:normAutofit/>
          </a:bodyPr>
          <a:lstStyle/>
          <a:p>
            <a:pPr>
              <a:buNone/>
            </a:pPr>
            <a:r>
              <a:rPr lang="en-US" sz="1600" dirty="0">
                <a:latin typeface="Century Gothic" panose="020B0502020202020204" pitchFamily="34" charset="0"/>
              </a:rPr>
              <a:t>The problem</a:t>
            </a:r>
            <a:endParaRPr lang="en-US" sz="1600" dirty="0">
              <a:solidFill>
                <a:srgbClr val="FF0000"/>
              </a:solidFill>
              <a:latin typeface="Century Gothic" panose="020B0502020202020204" pitchFamily="34" charset="0"/>
            </a:endParaRPr>
          </a:p>
          <a:p>
            <a:r>
              <a:rPr lang="en-US" sz="1600" dirty="0">
                <a:latin typeface="Century Gothic" panose="020B0502020202020204" pitchFamily="34" charset="0"/>
              </a:rPr>
              <a:t>Water quantity</a:t>
            </a:r>
          </a:p>
          <a:p>
            <a:pPr marL="0" indent="0">
              <a:buNone/>
            </a:pPr>
            <a:endParaRPr lang="el-GR" sz="1600" dirty="0">
              <a:latin typeface="Century Gothic" panose="020B0502020202020204" pitchFamily="34" charset="0"/>
            </a:endParaRPr>
          </a:p>
          <a:p>
            <a:pPr marL="0" indent="0">
              <a:buNone/>
            </a:pPr>
            <a:r>
              <a:rPr lang="en-US" sz="1600" dirty="0">
                <a:latin typeface="Century Gothic" panose="020B0502020202020204" pitchFamily="34" charset="0"/>
              </a:rPr>
              <a:t>Challenges</a:t>
            </a:r>
          </a:p>
          <a:p>
            <a:r>
              <a:rPr lang="en-US" sz="1600" dirty="0">
                <a:latin typeface="Century Gothic" panose="020B0502020202020204" pitchFamily="34" charset="0"/>
              </a:rPr>
              <a:t>Data scarce region</a:t>
            </a:r>
          </a:p>
          <a:p>
            <a:pPr marL="0" indent="0">
              <a:buNone/>
            </a:pPr>
            <a:endParaRPr lang="en-US" sz="1600" dirty="0">
              <a:latin typeface="Century Gothic" panose="020B0502020202020204" pitchFamily="34" charset="0"/>
            </a:endParaRPr>
          </a:p>
          <a:p>
            <a:pPr marL="0" indent="0">
              <a:buNone/>
            </a:pPr>
            <a:endParaRPr lang="en-US" sz="1600" dirty="0">
              <a:latin typeface="Century Gothic" panose="020B0502020202020204" pitchFamily="34" charset="0"/>
            </a:endParaRPr>
          </a:p>
          <a:p>
            <a:pPr>
              <a:buNone/>
            </a:pPr>
            <a:r>
              <a:rPr lang="en-US" sz="1600" dirty="0">
                <a:latin typeface="Century Gothic" panose="020B0502020202020204" pitchFamily="34" charset="0"/>
              </a:rPr>
              <a:t>Aim of the study</a:t>
            </a:r>
          </a:p>
          <a:p>
            <a:r>
              <a:rPr lang="en-US" sz="1600" dirty="0">
                <a:latin typeface="Century Gothic" panose="020B0502020202020204" pitchFamily="34" charset="0"/>
              </a:rPr>
              <a:t>Estimate the surface water availability</a:t>
            </a:r>
          </a:p>
          <a:p>
            <a:pPr marL="0" indent="0">
              <a:buNone/>
            </a:pPr>
            <a:endParaRPr lang="en-US" sz="1600" dirty="0">
              <a:latin typeface="Century Gothic" panose="020B0502020202020204" pitchFamily="34" charset="0"/>
            </a:endParaRPr>
          </a:p>
          <a:p>
            <a:pPr>
              <a:buNone/>
            </a:pPr>
            <a:r>
              <a:rPr lang="en-GB" sz="1600" dirty="0">
                <a:latin typeface="Century Gothic" panose="020B0502020202020204" pitchFamily="34" charset="0"/>
              </a:rPr>
              <a:t>The method</a:t>
            </a:r>
            <a:endParaRPr lang="en-US" sz="1600" dirty="0">
              <a:latin typeface="Century Gothic" panose="020B0502020202020204" pitchFamily="34" charset="0"/>
            </a:endParaRPr>
          </a:p>
          <a:p>
            <a:r>
              <a:rPr lang="en-GB" sz="1600" dirty="0">
                <a:latin typeface="Century Gothic" panose="020B0502020202020204" pitchFamily="34" charset="0"/>
              </a:rPr>
              <a:t>Stochastic simulation</a:t>
            </a:r>
          </a:p>
          <a:p>
            <a:r>
              <a:rPr lang="en-GB" sz="1600" dirty="0">
                <a:latin typeface="Century Gothic" panose="020B0502020202020204" pitchFamily="34" charset="0"/>
              </a:rPr>
              <a:t>Generation of synthetic rainfall time series using data from an adjacent basin , reproducing seasonality and persistence.</a:t>
            </a:r>
            <a:endParaRPr lang="en-US" dirty="0"/>
          </a:p>
        </p:txBody>
      </p:sp>
      <p:pic>
        <p:nvPicPr>
          <p:cNvPr id="4" name="Picture 3" descr="viber_image_2022-05-20_17-51-31-032.jpg"/>
          <p:cNvPicPr>
            <a:picLocks noChangeAspect="1"/>
          </p:cNvPicPr>
          <p:nvPr/>
        </p:nvPicPr>
        <p:blipFill>
          <a:blip r:embed="rId2" cstate="print"/>
          <a:stretch>
            <a:fillRect/>
          </a:stretch>
        </p:blipFill>
        <p:spPr>
          <a:xfrm>
            <a:off x="8524874" y="1358900"/>
            <a:ext cx="2981325" cy="3975100"/>
          </a:xfrm>
          <a:prstGeom prst="rect">
            <a:avLst/>
          </a:prstGeom>
        </p:spPr>
      </p:pic>
      <p:pic>
        <p:nvPicPr>
          <p:cNvPr id="5" name="Picture 4" descr="viber_image_2022-05-20_17-51-29-857.jpg"/>
          <p:cNvPicPr>
            <a:picLocks noChangeAspect="1"/>
          </p:cNvPicPr>
          <p:nvPr/>
        </p:nvPicPr>
        <p:blipFill>
          <a:blip r:embed="rId3" cstate="print"/>
          <a:stretch>
            <a:fillRect/>
          </a:stretch>
        </p:blipFill>
        <p:spPr>
          <a:xfrm>
            <a:off x="5996690" y="1371600"/>
            <a:ext cx="2506823" cy="3962399"/>
          </a:xfrm>
          <a:prstGeom prst="rect">
            <a:avLst/>
          </a:prstGeom>
        </p:spPr>
      </p:pic>
      <p:sp>
        <p:nvSpPr>
          <p:cNvPr id="7" name="TextBox 6"/>
          <p:cNvSpPr txBox="1"/>
          <p:nvPr/>
        </p:nvSpPr>
        <p:spPr>
          <a:xfrm>
            <a:off x="7162800" y="5410200"/>
            <a:ext cx="3558988" cy="307777"/>
          </a:xfrm>
          <a:prstGeom prst="rect">
            <a:avLst/>
          </a:prstGeom>
          <a:noFill/>
        </p:spPr>
        <p:txBody>
          <a:bodyPr wrap="none" rtlCol="0">
            <a:spAutoFit/>
          </a:bodyPr>
          <a:lstStyle/>
          <a:p>
            <a:r>
              <a:rPr lang="en-US" sz="1400" dirty="0" err="1">
                <a:latin typeface="Century Gothic" pitchFamily="34" charset="0"/>
              </a:rPr>
              <a:t>Karstified</a:t>
            </a:r>
            <a:r>
              <a:rPr lang="en-US" sz="1400" dirty="0">
                <a:latin typeface="Century Gothic" pitchFamily="34" charset="0"/>
              </a:rPr>
              <a:t> limestone</a:t>
            </a:r>
            <a:r>
              <a:rPr lang="el-GR" sz="1400" dirty="0">
                <a:latin typeface="Century Gothic" pitchFamily="34" charset="0"/>
              </a:rPr>
              <a:t> </a:t>
            </a:r>
            <a:r>
              <a:rPr lang="en-US" sz="1400" dirty="0">
                <a:latin typeface="Century Gothic" pitchFamily="34" charset="0"/>
              </a:rPr>
              <a:t>at </a:t>
            </a:r>
            <a:r>
              <a:rPr lang="en-US" sz="1400" dirty="0" err="1">
                <a:latin typeface="Century Gothic" pitchFamily="34" charset="0"/>
              </a:rPr>
              <a:t>Lagada’s</a:t>
            </a:r>
            <a:r>
              <a:rPr lang="en-US" sz="1400" dirty="0">
                <a:latin typeface="Century Gothic" pitchFamily="34" charset="0"/>
              </a:rPr>
              <a:t> region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DB1A8A-9FF0-3244-3424-938BCB151BC0}"/>
              </a:ext>
            </a:extLst>
          </p:cNvPr>
          <p:cNvSpPr/>
          <p:nvPr/>
        </p:nvSpPr>
        <p:spPr>
          <a:xfrm>
            <a:off x="6086365" y="0"/>
            <a:ext cx="6132189"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81000"/>
            <a:ext cx="6934200" cy="1089025"/>
          </a:xfrm>
        </p:spPr>
        <p:txBody>
          <a:bodyPr>
            <a:normAutofit/>
          </a:bodyPr>
          <a:lstStyle/>
          <a:p>
            <a:pPr algn="l"/>
            <a:r>
              <a:rPr lang="en-US" sz="2400" dirty="0">
                <a:latin typeface="Century Gothic" panose="020B0502020202020204" pitchFamily="34" charset="0"/>
              </a:rPr>
              <a:t>Precipitation Data</a:t>
            </a:r>
          </a:p>
        </p:txBody>
      </p:sp>
      <p:sp>
        <p:nvSpPr>
          <p:cNvPr id="3" name="Subtitle 2"/>
          <p:cNvSpPr>
            <a:spLocks noGrp="1"/>
          </p:cNvSpPr>
          <p:nvPr>
            <p:ph type="subTitle" idx="1"/>
          </p:nvPr>
        </p:nvSpPr>
        <p:spPr>
          <a:xfrm>
            <a:off x="575144" y="1371600"/>
            <a:ext cx="5160818" cy="4343400"/>
          </a:xfrm>
        </p:spPr>
        <p:txBody>
          <a:bodyPr>
            <a:normAutofit/>
          </a:bodyPr>
          <a:lstStyle/>
          <a:p>
            <a:pPr algn="l"/>
            <a:r>
              <a:rPr lang="el-GR" sz="1600" dirty="0">
                <a:solidFill>
                  <a:srgbClr val="2A4A70"/>
                </a:solidFill>
                <a:latin typeface="Century Gothic" panose="020B0502020202020204" pitchFamily="34" charset="0"/>
              </a:rPr>
              <a:t>Μ</a:t>
            </a:r>
            <a:r>
              <a:rPr lang="en-US" sz="1600" dirty="0" err="1">
                <a:solidFill>
                  <a:srgbClr val="2A4A70"/>
                </a:solidFill>
                <a:latin typeface="Century Gothic" panose="020B0502020202020204" pitchFamily="34" charset="0"/>
              </a:rPr>
              <a:t>eteorological</a:t>
            </a:r>
            <a:r>
              <a:rPr lang="en-US" sz="1600" dirty="0">
                <a:solidFill>
                  <a:srgbClr val="2A4A70"/>
                </a:solidFill>
                <a:latin typeface="Century Gothic" panose="020B0502020202020204" pitchFamily="34" charset="0"/>
              </a:rPr>
              <a:t> station</a:t>
            </a:r>
            <a:r>
              <a:rPr lang="el-GR" sz="1600" dirty="0">
                <a:solidFill>
                  <a:schemeClr val="tx1"/>
                </a:solidFill>
                <a:latin typeface="Century Gothic" panose="020B0502020202020204" pitchFamily="34" charset="0"/>
              </a:rPr>
              <a:t> </a:t>
            </a:r>
            <a:endParaRPr lang="en-US" sz="1600" dirty="0">
              <a:solidFill>
                <a:schemeClr val="tx1"/>
              </a:solidFill>
              <a:latin typeface="Century Gothic" panose="020B0502020202020204" pitchFamily="34" charset="0"/>
            </a:endParaRPr>
          </a:p>
          <a:p>
            <a:pPr marL="285750" indent="-285750" algn="l">
              <a:buFont typeface="Arial" panose="020B0604020202020204" pitchFamily="34" charset="0"/>
              <a:buChar char="•"/>
            </a:pPr>
            <a:r>
              <a:rPr lang="en-US" sz="1600" dirty="0">
                <a:solidFill>
                  <a:schemeClr val="tx1"/>
                </a:solidFill>
                <a:latin typeface="Century Gothic" panose="020B0502020202020204" pitchFamily="34" charset="0"/>
              </a:rPr>
              <a:t>Kalamata’s station</a:t>
            </a:r>
            <a:r>
              <a:rPr lang="el-GR" sz="1600" dirty="0">
                <a:solidFill>
                  <a:schemeClr val="tx1"/>
                </a:solidFill>
                <a:latin typeface="Century Gothic" panose="020B0502020202020204" pitchFamily="34" charset="0"/>
              </a:rPr>
              <a:t> [7]</a:t>
            </a:r>
            <a:r>
              <a:rPr lang="en-US" sz="1600" dirty="0">
                <a:solidFill>
                  <a:schemeClr val="tx1"/>
                </a:solidFill>
                <a:latin typeface="Century Gothic" panose="020B0502020202020204" pitchFamily="34" charset="0"/>
              </a:rPr>
              <a:t> (18 km from WM),</a:t>
            </a:r>
          </a:p>
          <a:p>
            <a:pPr algn="l"/>
            <a:r>
              <a:rPr lang="en-US" sz="1600" dirty="0">
                <a:solidFill>
                  <a:schemeClr val="tx1"/>
                </a:solidFill>
                <a:latin typeface="Century Gothic" panose="020B0502020202020204" pitchFamily="34" charset="0"/>
              </a:rPr>
              <a:t> 1951-2018</a:t>
            </a:r>
            <a:r>
              <a:rPr lang="el-GR" sz="1600" dirty="0">
                <a:solidFill>
                  <a:schemeClr val="tx1"/>
                </a:solidFill>
                <a:latin typeface="Century Gothic" panose="020B0502020202020204" pitchFamily="34" charset="0"/>
              </a:rPr>
              <a:t> </a:t>
            </a:r>
            <a:r>
              <a:rPr lang="en-US" sz="1600" dirty="0">
                <a:solidFill>
                  <a:schemeClr val="tx1"/>
                </a:solidFill>
                <a:latin typeface="Century Gothic" panose="020B0502020202020204" pitchFamily="34" charset="0"/>
              </a:rPr>
              <a:t>(</a:t>
            </a:r>
            <a:r>
              <a:rPr lang="el-GR" sz="1600" dirty="0">
                <a:solidFill>
                  <a:schemeClr val="tx1"/>
                </a:solidFill>
                <a:latin typeface="Century Gothic" panose="020B0502020202020204" pitchFamily="34" charset="0"/>
              </a:rPr>
              <a:t>68 </a:t>
            </a:r>
            <a:r>
              <a:rPr lang="en-US" sz="1600" dirty="0">
                <a:solidFill>
                  <a:schemeClr val="tx1"/>
                </a:solidFill>
                <a:latin typeface="Century Gothic" panose="020B0502020202020204" pitchFamily="34" charset="0"/>
              </a:rPr>
              <a:t>yrs)</a:t>
            </a:r>
          </a:p>
          <a:p>
            <a:pPr algn="l"/>
            <a:r>
              <a:rPr lang="en-US" sz="1600" dirty="0">
                <a:solidFill>
                  <a:schemeClr val="tx1"/>
                </a:solidFill>
                <a:latin typeface="Century Gothic" panose="020B0502020202020204" pitchFamily="34" charset="0"/>
              </a:rPr>
              <a:t>Sufficient length</a:t>
            </a:r>
          </a:p>
          <a:p>
            <a:pPr marL="285750" indent="-285750" algn="l">
              <a:buFont typeface="Arial" panose="020B0604020202020204" pitchFamily="34" charset="0"/>
              <a:buChar char="•"/>
            </a:pPr>
            <a:r>
              <a:rPr lang="en-US" sz="1600" dirty="0" err="1">
                <a:solidFill>
                  <a:schemeClr val="tx1"/>
                </a:solidFill>
                <a:latin typeface="Century Gothic" panose="020B0502020202020204" pitchFamily="34" charset="0"/>
              </a:rPr>
              <a:t>Kadamylis</a:t>
            </a:r>
            <a:r>
              <a:rPr lang="en-US" sz="1600" dirty="0">
                <a:solidFill>
                  <a:schemeClr val="tx1"/>
                </a:solidFill>
                <a:latin typeface="Century Gothic" panose="020B0502020202020204" pitchFamily="34" charset="0"/>
              </a:rPr>
              <a:t>’ station</a:t>
            </a:r>
            <a:r>
              <a:rPr lang="el-GR" sz="1600" dirty="0">
                <a:solidFill>
                  <a:schemeClr val="tx1"/>
                </a:solidFill>
                <a:latin typeface="Century Gothic" panose="020B0502020202020204" pitchFamily="34" charset="0"/>
              </a:rPr>
              <a:t> [8]</a:t>
            </a:r>
            <a:r>
              <a:rPr lang="en-US" sz="1600" dirty="0">
                <a:solidFill>
                  <a:schemeClr val="tx1"/>
                </a:solidFill>
                <a:latin typeface="Century Gothic" panose="020B0502020202020204" pitchFamily="34" charset="0"/>
              </a:rPr>
              <a:t> (in WM)</a:t>
            </a:r>
            <a:r>
              <a:rPr lang="el-GR" sz="1600" dirty="0">
                <a:solidFill>
                  <a:schemeClr val="tx1"/>
                </a:solidFill>
                <a:latin typeface="Century Gothic" panose="020B0502020202020204" pitchFamily="34" charset="0"/>
              </a:rPr>
              <a:t>,</a:t>
            </a:r>
            <a:r>
              <a:rPr lang="en-US" sz="1600" dirty="0">
                <a:solidFill>
                  <a:schemeClr val="tx1"/>
                </a:solidFill>
                <a:latin typeface="Century Gothic" panose="020B0502020202020204" pitchFamily="34" charset="0"/>
              </a:rPr>
              <a:t> </a:t>
            </a:r>
          </a:p>
          <a:p>
            <a:pPr marL="285750" indent="-285750" algn="l">
              <a:buFont typeface="Arial" panose="020B0604020202020204" pitchFamily="34" charset="0"/>
              <a:buChar char="•"/>
            </a:pPr>
            <a:r>
              <a:rPr lang="en-US" sz="1600" dirty="0">
                <a:solidFill>
                  <a:schemeClr val="tx1"/>
                </a:solidFill>
                <a:latin typeface="Century Gothic" panose="020B0502020202020204" pitchFamily="34" charset="0"/>
              </a:rPr>
              <a:t>2014-2021</a:t>
            </a:r>
            <a:r>
              <a:rPr lang="el-GR" sz="1600" dirty="0">
                <a:solidFill>
                  <a:schemeClr val="tx1"/>
                </a:solidFill>
                <a:latin typeface="Century Gothic" panose="020B0502020202020204" pitchFamily="34" charset="0"/>
              </a:rPr>
              <a:t> </a:t>
            </a:r>
            <a:r>
              <a:rPr lang="en-US" sz="1600" dirty="0">
                <a:solidFill>
                  <a:schemeClr val="tx1"/>
                </a:solidFill>
                <a:latin typeface="Century Gothic" panose="020B0502020202020204" pitchFamily="34" charset="0"/>
              </a:rPr>
              <a:t>(8</a:t>
            </a:r>
            <a:r>
              <a:rPr lang="el-GR" sz="1600" dirty="0">
                <a:solidFill>
                  <a:schemeClr val="tx1"/>
                </a:solidFill>
                <a:latin typeface="Century Gothic" panose="020B0502020202020204" pitchFamily="34" charset="0"/>
              </a:rPr>
              <a:t> </a:t>
            </a:r>
            <a:r>
              <a:rPr lang="en-US" sz="1600" dirty="0">
                <a:solidFill>
                  <a:schemeClr val="tx1"/>
                </a:solidFill>
                <a:latin typeface="Century Gothic" panose="020B0502020202020204" pitchFamily="34" charset="0"/>
              </a:rPr>
              <a:t>yrs)</a:t>
            </a:r>
          </a:p>
          <a:p>
            <a:pPr algn="l"/>
            <a:r>
              <a:rPr lang="en-US" sz="1600" dirty="0">
                <a:solidFill>
                  <a:schemeClr val="tx1"/>
                </a:solidFill>
                <a:latin typeface="Century Gothic" panose="020B0502020202020204" pitchFamily="34" charset="0"/>
              </a:rPr>
              <a:t>The length of the timeseries is insufficient for the estimation of stochastic properties.</a:t>
            </a:r>
          </a:p>
          <a:p>
            <a:pPr algn="l"/>
            <a:endParaRPr lang="en-US" sz="1600" dirty="0">
              <a:solidFill>
                <a:schemeClr val="tx1"/>
              </a:solidFill>
              <a:latin typeface="Century Gothic" panose="020B0502020202020204" pitchFamily="34" charset="0"/>
            </a:endParaRPr>
          </a:p>
          <a:p>
            <a:pPr algn="l">
              <a:buFont typeface="Arial" pitchFamily="34" charset="0"/>
              <a:buChar char="•"/>
            </a:pPr>
            <a:r>
              <a:rPr lang="en-US" sz="1600" dirty="0">
                <a:solidFill>
                  <a:schemeClr val="tx1"/>
                </a:solidFill>
                <a:latin typeface="Century Gothic" panose="020B0502020202020204" pitchFamily="34" charset="0"/>
              </a:rPr>
              <a:t>Both stations are in the same altitude (13 m).</a:t>
            </a:r>
            <a:endParaRPr lang="el-GR" sz="1600" dirty="0">
              <a:solidFill>
                <a:schemeClr val="tx1"/>
              </a:solidFill>
              <a:latin typeface="Century Gothic" panose="020B0502020202020204" pitchFamily="34" charset="0"/>
            </a:endParaRPr>
          </a:p>
          <a:p>
            <a:pPr algn="l"/>
            <a:endParaRPr lang="en-US" sz="1400" dirty="0">
              <a:solidFill>
                <a:schemeClr val="tx1"/>
              </a:solidFill>
              <a:latin typeface="Century Gothic" panose="020B0502020202020204" pitchFamily="34" charset="0"/>
            </a:endParaRPr>
          </a:p>
        </p:txBody>
      </p:sp>
      <p:sp>
        <p:nvSpPr>
          <p:cNvPr id="9" name="TextBox 8"/>
          <p:cNvSpPr txBox="1"/>
          <p:nvPr/>
        </p:nvSpPr>
        <p:spPr>
          <a:xfrm>
            <a:off x="609600" y="4145340"/>
            <a:ext cx="4929909" cy="1569660"/>
          </a:xfrm>
          <a:prstGeom prst="rect">
            <a:avLst/>
          </a:prstGeom>
          <a:noFill/>
        </p:spPr>
        <p:txBody>
          <a:bodyPr wrap="square" rtlCol="0">
            <a:spAutoFit/>
          </a:bodyPr>
          <a:lstStyle/>
          <a:p>
            <a:r>
              <a:rPr lang="en-US" sz="1600" dirty="0">
                <a:latin typeface="Century Gothic" panose="020B0502020202020204" pitchFamily="34" charset="0"/>
              </a:rPr>
              <a:t>We use Kalamatas’ rain data as:</a:t>
            </a:r>
          </a:p>
          <a:p>
            <a:pPr marL="342900" indent="-342900">
              <a:buFont typeface="+mj-lt"/>
              <a:buAutoNum type="arabicPeriod"/>
            </a:pPr>
            <a:r>
              <a:rPr lang="en-US" sz="1600" dirty="0">
                <a:latin typeface="Century Gothic" panose="020B0502020202020204" pitchFamily="34" charset="0"/>
              </a:rPr>
              <a:t>Kalamatas’ is the closest meteorological station to the case study with long time series.</a:t>
            </a:r>
          </a:p>
          <a:p>
            <a:pPr marL="342900" indent="-342900">
              <a:buFont typeface="+mj-lt"/>
              <a:buAutoNum type="arabicPeriod"/>
            </a:pPr>
            <a:r>
              <a:rPr lang="en-US" sz="1600" dirty="0">
                <a:latin typeface="Century Gothic" panose="020B0502020202020204" pitchFamily="34" charset="0"/>
              </a:rPr>
              <a:t>The rainfall regime in the two stations is similar.</a:t>
            </a:r>
          </a:p>
        </p:txBody>
      </p:sp>
      <p:pic>
        <p:nvPicPr>
          <p:cNvPr id="11267" name="Picture 3"/>
          <p:cNvPicPr>
            <a:picLocks noChangeAspect="1" noChangeArrowheads="1"/>
          </p:cNvPicPr>
          <p:nvPr/>
        </p:nvPicPr>
        <p:blipFill>
          <a:blip r:embed="rId3" cstate="print"/>
          <a:srcRect/>
          <a:stretch>
            <a:fillRect/>
          </a:stretch>
        </p:blipFill>
        <p:spPr bwMode="auto">
          <a:xfrm>
            <a:off x="7010400" y="1364311"/>
            <a:ext cx="4428033" cy="296873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0352"/>
            <a:ext cx="10972800" cy="1143000"/>
          </a:xfrm>
        </p:spPr>
        <p:txBody>
          <a:bodyPr>
            <a:normAutofit/>
          </a:bodyPr>
          <a:lstStyle/>
          <a:p>
            <a:pPr algn="l"/>
            <a:r>
              <a:rPr lang="en-US" sz="2400" dirty="0">
                <a:latin typeface="Century Gothic" panose="020B0502020202020204" pitchFamily="34" charset="0"/>
              </a:rPr>
              <a:t>The </a:t>
            </a:r>
            <a:r>
              <a:rPr lang="en-US" sz="2400" dirty="0">
                <a:solidFill>
                  <a:schemeClr val="accent1">
                    <a:lumMod val="60000"/>
                    <a:lumOff val="40000"/>
                  </a:schemeClr>
                </a:solidFill>
                <a:latin typeface="Century Gothic" panose="020B0502020202020204" pitchFamily="34" charset="0"/>
              </a:rPr>
              <a:t>Hurst-Kolmogorov</a:t>
            </a:r>
            <a:r>
              <a:rPr lang="en-US" sz="2400" dirty="0">
                <a:latin typeface="Century Gothic" panose="020B0502020202020204" pitchFamily="34" charset="0"/>
              </a:rPr>
              <a:t> (HK) behavior</a:t>
            </a:r>
          </a:p>
        </p:txBody>
      </p:sp>
      <p:sp>
        <p:nvSpPr>
          <p:cNvPr id="5" name="TextBox 4"/>
          <p:cNvSpPr txBox="1"/>
          <p:nvPr/>
        </p:nvSpPr>
        <p:spPr>
          <a:xfrm>
            <a:off x="606950" y="1287870"/>
            <a:ext cx="11049000"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entury Gothic" panose="020B0502020202020204" pitchFamily="34" charset="0"/>
              </a:rPr>
              <a:t>The Hurst-</a:t>
            </a:r>
            <a:r>
              <a:rPr lang="en-US" sz="1600" dirty="0" err="1">
                <a:latin typeface="Century Gothic" panose="020B0502020202020204" pitchFamily="34" charset="0"/>
              </a:rPr>
              <a:t>Kolmogorov</a:t>
            </a:r>
            <a:r>
              <a:rPr lang="el-GR" sz="1600" dirty="0">
                <a:latin typeface="Century Gothic" panose="020B0502020202020204" pitchFamily="34" charset="0"/>
              </a:rPr>
              <a:t> </a:t>
            </a:r>
            <a:r>
              <a:rPr lang="en-US" sz="1600" dirty="0">
                <a:latin typeface="Century Gothic" panose="020B0502020202020204" pitchFamily="34" charset="0"/>
              </a:rPr>
              <a:t>(HK) behavior, is also known as Long Term Persistence (LTP).</a:t>
            </a:r>
          </a:p>
          <a:p>
            <a:r>
              <a:rPr lang="en-US" sz="1600" dirty="0">
                <a:latin typeface="Century Gothic" panose="020B0502020202020204" pitchFamily="34" charset="0"/>
              </a:rPr>
              <a:t>It seems that in natural systems, randomness and predictability are intrinsic and can be deterministic and random at the same time, depending on the prediction horizon and the time scale[9]. Particularly, all these processes are characterized by high unpredictability due to clustering of events.</a:t>
            </a:r>
            <a:endParaRPr lang="el-GR" sz="1600" dirty="0">
              <a:latin typeface="Century Gothic" panose="020B0502020202020204" pitchFamily="34" charset="0"/>
            </a:endParaRPr>
          </a:p>
          <a:p>
            <a:endParaRPr lang="en-US" sz="1600" dirty="0">
              <a:latin typeface="Century Gothic" panose="020B0502020202020204" pitchFamily="34" charset="0"/>
            </a:endParaRPr>
          </a:p>
          <a:p>
            <a:pPr marL="285750" indent="-285750">
              <a:buFont typeface="Arial" panose="020B0604020202020204" pitchFamily="34" charset="0"/>
              <a:buChar char="•"/>
            </a:pPr>
            <a:r>
              <a:rPr lang="en-US" sz="1600" dirty="0">
                <a:latin typeface="Century Gothic" panose="020B0502020202020204" pitchFamily="34" charset="0"/>
              </a:rPr>
              <a:t>Although, in HK dynamics the marginal distribution of the process maybe </a:t>
            </a:r>
            <a:r>
              <a:rPr lang="en-US" sz="1600" dirty="0" err="1">
                <a:latin typeface="Century Gothic" panose="020B0502020202020204" pitchFamily="34" charset="0"/>
              </a:rPr>
              <a:t>arbitary</a:t>
            </a:r>
            <a:r>
              <a:rPr lang="en-US" sz="1600" dirty="0">
                <a:latin typeface="Century Gothic" panose="020B0502020202020204" pitchFamily="34" charset="0"/>
              </a:rPr>
              <a:t>, the most commonly used distribution is the Gaussian one, which results in the well-known fractional-Gaussian-noise, described by Mandelbrot and van Ness [10], i.e. the power-law decay of variance as a function of scale </a:t>
            </a:r>
            <a:r>
              <a:rPr lang="el-GR" sz="1600" dirty="0">
                <a:latin typeface="Century Gothic" panose="020B0502020202020204" pitchFamily="34" charset="0"/>
              </a:rPr>
              <a:t>γ(</a:t>
            </a:r>
            <a:r>
              <a:rPr lang="en-US" sz="1600" dirty="0">
                <a:latin typeface="Century Gothic" panose="020B0502020202020204" pitchFamily="34" charset="0"/>
              </a:rPr>
              <a:t>k), is defined for a process [11]. The HK behavior is quantified by the Hurst parameter(0&lt;H&lt;1). In the simplest case, the variance </a:t>
            </a:r>
            <a:r>
              <a:rPr lang="el-GR" sz="1600" dirty="0">
                <a:latin typeface="Century Gothic" panose="020B0502020202020204" pitchFamily="34" charset="0"/>
              </a:rPr>
              <a:t>γ</a:t>
            </a:r>
            <a:r>
              <a:rPr lang="en-US" sz="1600" dirty="0">
                <a:latin typeface="Century Gothic" panose="020B0502020202020204" pitchFamily="34" charset="0"/>
              </a:rPr>
              <a:t>(k) of the process at timescale k, known as </a:t>
            </a:r>
            <a:r>
              <a:rPr lang="en-US" sz="1600" dirty="0" err="1">
                <a:latin typeface="Century Gothic" panose="020B0502020202020204" pitchFamily="34" charset="0"/>
              </a:rPr>
              <a:t>climacogram</a:t>
            </a:r>
            <a:r>
              <a:rPr lang="en-US" sz="1600" dirty="0">
                <a:latin typeface="Century Gothic" panose="020B0502020202020204" pitchFamily="34" charset="0"/>
              </a:rPr>
              <a:t>, is given by:</a:t>
            </a:r>
          </a:p>
        </p:txBody>
      </p:sp>
      <p:pic>
        <p:nvPicPr>
          <p:cNvPr id="29699" name="Picture 3"/>
          <p:cNvPicPr>
            <a:picLocks noChangeAspect="1" noChangeArrowheads="1"/>
          </p:cNvPicPr>
          <p:nvPr/>
        </p:nvPicPr>
        <p:blipFill>
          <a:blip r:embed="rId2" cstate="print"/>
          <a:srcRect/>
          <a:stretch>
            <a:fillRect/>
          </a:stretch>
        </p:blipFill>
        <p:spPr bwMode="auto">
          <a:xfrm>
            <a:off x="685800" y="3810000"/>
            <a:ext cx="2190750" cy="752475"/>
          </a:xfrm>
          <a:prstGeom prst="rect">
            <a:avLst/>
          </a:prstGeom>
          <a:noFill/>
          <a:ln w="9525">
            <a:noFill/>
            <a:miter lim="800000"/>
            <a:headEnd/>
            <a:tailEnd/>
          </a:ln>
          <a:effectLst/>
        </p:spPr>
      </p:pic>
      <p:sp>
        <p:nvSpPr>
          <p:cNvPr id="9" name="TextBox 8"/>
          <p:cNvSpPr txBox="1"/>
          <p:nvPr/>
        </p:nvSpPr>
        <p:spPr>
          <a:xfrm>
            <a:off x="606950" y="4724400"/>
            <a:ext cx="11356450" cy="2308324"/>
          </a:xfrm>
          <a:prstGeom prst="rect">
            <a:avLst/>
          </a:prstGeom>
          <a:noFill/>
        </p:spPr>
        <p:txBody>
          <a:bodyPr wrap="square" rtlCol="0">
            <a:spAutoFit/>
          </a:bodyPr>
          <a:lstStyle/>
          <a:p>
            <a:r>
              <a:rPr lang="en-US" sz="1600" dirty="0">
                <a:latin typeface="Century Gothic" panose="020B0502020202020204" pitchFamily="34" charset="0"/>
              </a:rPr>
              <a:t>Where </a:t>
            </a:r>
            <a:r>
              <a:rPr lang="el-GR" sz="1600" dirty="0">
                <a:latin typeface="Century Gothic" panose="020B0502020202020204" pitchFamily="34" charset="0"/>
              </a:rPr>
              <a:t>Δ, </a:t>
            </a:r>
            <a:r>
              <a:rPr lang="en-US" sz="1600" dirty="0">
                <a:latin typeface="Century Gothic" panose="020B0502020202020204" pitchFamily="34" charset="0"/>
              </a:rPr>
              <a:t>is a characteristic timescale and </a:t>
            </a:r>
            <a:r>
              <a:rPr lang="el-GR" sz="1600" dirty="0">
                <a:latin typeface="Century Gothic" panose="020B0502020202020204" pitchFamily="34" charset="0"/>
              </a:rPr>
              <a:t>λ </a:t>
            </a:r>
            <a:r>
              <a:rPr lang="en-US" sz="1600" dirty="0">
                <a:latin typeface="Century Gothic" panose="020B0502020202020204" pitchFamily="34" charset="0"/>
              </a:rPr>
              <a:t>is the variance at this time scale. For 0&lt;H&lt;0.5, the HK process exhibits an anti-persistent behavior, H=0.5 corresponds to the white noise process, and for 0.5&lt;H&lt;1 the process exhibits LTP(clustering).</a:t>
            </a:r>
          </a:p>
          <a:p>
            <a:endParaRPr lang="en-US" sz="1600" dirty="0">
              <a:latin typeface="Century Gothic" panose="020B0502020202020204" pitchFamily="34" charset="0"/>
            </a:endParaRPr>
          </a:p>
          <a:p>
            <a:pPr marL="285750" indent="-285750">
              <a:buFont typeface="Arial" panose="020B0604020202020204" pitchFamily="34" charset="0"/>
              <a:buChar char="•"/>
            </a:pPr>
            <a:r>
              <a:rPr lang="en-US" sz="1600" dirty="0">
                <a:latin typeface="Century Gothic" panose="020B0502020202020204" pitchFamily="34" charset="0"/>
              </a:rPr>
              <a:t>Therefore, to account for the effect of the non-white-noise behavior of the spring outflow in our toy model, we simulate the spring outflow based on the HK model (with, for example, H = 0.8), and by following a Gaussian distribution (described earlier), through a stochastic synthesis algorithm, and particularly, through the Symmetric-Moving-Average (SMA) scheme [12, 13]. </a:t>
            </a:r>
            <a:endParaRPr lang="en-US" sz="1600" dirty="0">
              <a:solidFill>
                <a:srgbClr val="000000"/>
              </a:solidFill>
              <a:effectLst/>
              <a:latin typeface="Century Gothic" panose="020B0502020202020204" pitchFamily="34" charset="0"/>
              <a:ea typeface="SimSun" panose="02010600030101010101" pitchFamily="2" charset="-122"/>
              <a:cs typeface="Times New Roman" panose="02020603050405020304" pitchFamily="18" charset="0"/>
            </a:endParaRPr>
          </a:p>
          <a:p>
            <a:endParaRPr lang="en-US" sz="1600" dirty="0">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descr="data:image/png;base64,iVBORw0KGgoAAAANSUhEUgAAAwwAAAHpCAYAAAAvabtjAAAAAXNSR0IArs4c6QAAIABJREFUeF7s3Ql8VNWhP/DfzGQyyWQjCdlXIBBAEkARqLiAW+vWKtW60qrVatv/09K+p3bx9alPi31Pqba2Wi0urfp8fVrrSi2KrYqACCRhS0hCEsi+7/vM/56rEyeTmcx+Msvv8vHzJLn3nHu/Z+y7vzmbBjwoQAEKUIACFKAABShAAQo4ENCIn9fV1ZkHBweJRAEKUIACFKAABShAAQpQYELAbDa/rwaG8vJy84IFC0hDAQpQgAIUoAAFKEABClBgQqCiogIMDPxAUIACFKAABShAAQpQgAJ2BRgY+MGgAAUoQAEKUIACFKAABRwKMDDww0EBClCAAhSgAAUoQAEKMDDwM0ABClCAAhSgAAUoQAEKuC/AHgb3zXgFBShAAQpQgAIUoAAFwkaAgSFsmpoPSgEKUIACFKAABShAAfcFGBjcN+MVFKAABShAAQpQgAIUCBsBBoawaWo+KAUoQAEKUIACFKAABdwXYGBw34xXUIACFKAABShAAQpQIGwEGBjCpqn5oBSgAAUoQAEKUIACFHBfgIHBfTNeQQEKUIACFKAABShAgbARYGAIm6bmg1KAAhSgAAUoQAEKUMB9AQYG9814BQUoQAEKUIACFKAABcJGgIEhbJqaD0oBClCAAhSgAAUoQAH3BRgY3DfjFRSgAAV8IjA0NIS77roLW7ZsUf+5/PLLfVIuC6EABShAAQr4UoCBwZeaLIsCFKCAlYDZbEZpaSl+/etfY9u2baitrcVZZ52FK6+8Et/85jeh1WqxceNGPPHEE/jTn/6Ea6+9Fs3Nzbj++uuxe/du/PGPf8SFF15IUwpQgAIUoMCMCjAwzCg/K6cABUJVYGxsDI8//jh+8pOfoLe3d8pjioCwfv36KYHh+PHjuOGGG7Bv3z4GhlD9cPC5KEABCgSZAANDkDUYb5cCFAgOgXfeeUcdYiTCwr/+67/ihz/8ITIyMtDS0oJnn30Wc+bMwUUXXTQlMATH0/EuKUABClAgnAQYGMKptfmsFKCAFIHBwcGJICCGHokhSfHx8VPqtj7PMiSps7NT7WH44IMP8Pbbb2PlypXYuXMnzj//fHW+w5o1a/Df//3feOONN3DOOefg3nvvRWFhITZv3qwOaxKHGOb0ne98B9HR0erfy8rK8Oijj6pllpeXIy8vD1/+8pfxs5/9DDk5ORP3JXo3RDmvvPKKGnS+/vWv4+677544p7W1FX/4wx/wzDPPTJRj6SWxlCN6Vl577TX86le/UuuzPkSAeuqpp7B161ZcddVVajl9fX3493//d9x0003qs4hn/e1vf4tdu3apQ7jEs33jG9/AD37wAyQlJUHM+/jRj36k/v43v/kN3nvvPfz+979XqxFDucSzf/rpp3jggQfw7rvv4rLLLlPLX7ZsmZS2ZyUUoAAFQlGAgSEUW5XPRAEKzKiAeNG95pprsGPHDnVY0i233GL3fuwFhvb2dnUuw9/+9jd8+OGHakD46KOPcPrppyM1NRXiGushTuKF2mg0qkOYrA9LALGuw/YmrrjiCnX+RGJiImpqanDdddepdVkf4iVehAYxt0I8x1//+tcpz7Jq1Sp1+NT8+fPxP//zP2pYsTcMyxIYRNgRdYkel8bGRrU8Ubao59vf/rb67LaHCAn3338/TCaTGgpeeOEFNRCJHhvrY+3atWpgsK7/q1/9Kp588knVjwcFKEABCrgvwMDgvhmvoAAFKDCtgPgWX0xsLikpwT/+8Q+ceeaZPgkMopCf//zn+Ld/+zf1G37x0n348GE1VPzud79Dfn6+2gshvqH/3ve+h4ceegh6vR5vvvmm+ruFCxciMjJSvfZb3/qW+m39Sy+9hAULFqg9C+Kl/Gtf+5raG5Gdna32cIj/JyG+3bf8XgyjEr8XQ6pEz4UIB+Lb/ocffhjf/e531TL+8pe/4LnnnlN7QESQEfdZXFys9gSInpbnn39e/VlcXJxarvh3MUFc/CPCxMknn6z2guh0OjXAiB4Gcb24ToQjy0RxEVRE74343T333INf/OIXapk//elPcdttt6kTx8VzdnR0QAwRW716NT+5FKAABSjggQADgwdovIQCFKDAdAL+Cgznnnuu+s16SkoKBgYGcPvtt6tDfCy9CeKeLC/j4ht78TIuvoUXL8ziZV30DoghP5ZDvFyLF+mTTjoJ3//+99VeAjG/Qgyjsj7Et/WOfi/qEPMzRH1iGJCY5C2GJNkGhrlz56rli94Myz2KnpTHHnsMCQkJE9WJYVFiONP27dsn9Zqccsopau9FVlbWRGCwvtd//vOf6gpUYqiVKD85ORn2emv4yaUABShAAfcFGBjcN+MVFKAABaYVsA4M9l7ALRe7OyTJ+mXY3rX2AoPoRRAv83/+85/t3rMY9iR6HmyHQVmfPN2Lt21AEaHE3pCkX/7yl2qwEL0G9kKNqM/RsCjxu6VLl6q9Ibm5uXYniluGbTEw8D9OClCAAr4XYGDwvSlLpAAFwlygu7tbncT7f//3f+q39e5Mep5uDoMngeHQoUO45JJL1PH7Tz/9tPriLSZWWweEJUuWTNyvvYBj/Ty2v7f0MIghUA8++KDaY/DII4+ow5z27t2LzMxMdXjUzTffPDEJ21FgED0TYkiUGPYkzMQwKvH/pMTwLnEwMIT5f1h8fApQYMYEGBhmjJ4VU4ACoSwgVhMSoUEcYt6BGD4khuOIl3Xxwjw8PKy+SNtu3ObrwCDmUYgVlsQqQWJIkBjSI1ZBuuOOO9RViEQPgxjbL+YA3HfffZPmMIhv7cWGc2JehJgfIH7vaA6DGBp16aWXqkFEDJcSQ6fEPAh7h6PAIAKBWD3p6quvVoNHVFSUOpRKTIYWQ5oYGEL5vxg+GwUoEMgCDAyB3Dq8NwpQIGgF+vv71cm34tt2e4eYJHzrrbf6PTB0dXWpvRzixd/eYVmJSexILV7WxSRq60MEmk2bNqGqqkpd7lVMcLY9xNKlltWWxERrETCsDxFIRM+BGKoklkZ1FBgOHjwIsXKT7T2IsjgkKWj/U+CNU4ACISDAwBACjchHoAAFAlNA9CKIVX/Et+/i23oxeVhMzBVDbMRLvBjPL1YVEqsaiQm94ueiB2LDhg0Qk3gtK/tY9mEQqy1ZJg5b9iMQf9+yZYu6SZw4xDCoG2+8US1DvLyLb+n379+vTkgW+x9YhgiJZVLFEKXXX38dYkKxOKzPEy/2tnssiDkGYoUk0UMheieWL1+urnAklkIVE5d7enrUACTux94hegpEb4u4RxFOLCs5iXsUh1glSUx2tuyhIFZBEiFDLE8rQoTotUhLS5tiJq61GJ199tnqc1l6c0TIEXs1cJWkwPxvhHdFAQoEhwADQ3C0E++SAhSgQMALWCYeix4Hsf+EmDcxMjKirnp05513qpOvLSs3BfzD8AYpQAEKUGBCgIGBHwYKUIACFPCJgOihEPMYRO+D7SGWcBXzEUTPAg8KUIACFAguAQaG4Gov3i0FKECBgBUQQ4rEUCoxYfndd99V938QG7CJ3ZfF0KAzzjgDWq02YO+fN0YBClCAAvYFGBj4yaAABShAAQpQgAIUoAAFHAowMPDDQQEKUIACFKAABShAAQowMPAzQAEKUIACFKAABShAAQq4L8AeBvfNeAUFKEABClCAAhSgAAXCRoCBIWyamg9KAQpQgAIUoAAFKEAB9wUYGNw34xUUoAAFKEABClCAAhQIGwEGhrBpaj4oBShAAQpQgAIUoAAF3BdgYHDfjFdQgAIUoAAFKEABClAgbAQYGMKmqfmgFKAABShAAQpQgAIUcF+AgcF9M15BAQpQgAIUoAAFKECBsBFgYAibpuaDUoACFKAABShAAQpQwH0BBgb3zXgFBShAAQpQgAIUoAAFwkYgpANDaWkpHnvsMfzkJz9BXl7elEatra3FAw88gN7eXmRmZuLuu+9GQkICuru7cd9996GhoQFxcXET1zv6edh8WvigFKAABShAAQpQgAJhJxCygWHLli0YGBhQG/SSSy6ZEhiGh4fxyCOP4Ctf+QqKi4uxdetWNSDceOONENeKACF+J0KH+N3tt9+O559/3u7PDQZD2H1w+MAUoAAFKEABClCAAuEhELKBQTSfCAVPPvmk3cAgehdef/113HzzzRAv/Ja/X3nllXj66adxyy23TPQ2PPHEE7j66qvx4osvTvm55TxnH5dv/bkerx7oRs/IOOKjdLh0cQKevSLL2WX8PQUoQAEKUIACFKAABRwKyHjHZGCwCgwiKHz729+eEgw2b96MK664Am+++eakwCB+fsMNN9gd7mTdqqIh/1bRi42np2NxqhGHWgaw+cMmfHlBHEMD/weAAhSgAAUoQAEKUMAjAVnvmAwMnwcGMT/BXk+CpZdi3bp1kwLDdL0Xti2ecM8h/GRtphoWLIcIDQ+814DuexZ79AHhRRSgAAUoQAEKUIAC4S0g6x2TgUHCkCTNj8vw2jcLp3yiv/pceXh/yvn0FKAABShAAQpQgAJeCTh6xzT/osircq0vDtvAYDvp2Xqis/W/O5oMbf1zZ62R8HOlh+HsqT0M92+vx7brhrAsbzEi9dHOiuHvKUABClCAAhSgAAUoMCHg6B3zgfeVUSw/990olpANDOKlf9u2bROgy5Ytm7LSkfWyqpbfiwnQ1sunOlpu1frnzj63lz27BzuOx+KHZ3wxh+HhD5pQlNKFa+YNwjQ+iDMKi1CQkw6dTu+sOP6eAhSgAAUoQAEKUIAC4BwGP3wI3Jl34KvqzTDjue034YnSc1HWWYS+YTNiIzUoSirDrUu3YcPap1DT1IOSyia0DxxDYX4sijMLYYyehQiGB181A8uhAAUoQAEKUIACISmgrpJ0SFmJc0hZiTNSWYlzie9X4gzZHgZ7nwixp4LYa0HsryDr+OToiyitewtm8/iUKrUaHYrzLsKKgqvU3+2u2oeDNd2YZcjA8Fg3stOHsKpgJfQRUbJul/VQgAIUoAAFKEABClBgkkBYBQb5bW/GK7t+jNauKkBjv/bU+AJctvoB5ZeTT9h9bB8OVLUhQvnNaQuXInWWBrHGRGi14ic8KEABClCAAhSgAAUoIEeAgUGO80Qt77//PtauXetyrdWNXSg71qEMV6rGmGkQK+cXYHF2PidJuyzIEylAAQpQgAIUoAAFvBFgYPBGz4Nr3Q0M1lUcOF6DquPj6OqvwrzcKBRnKasrRUYjKjLGgzvhJRSgAAUoQAEKUIACFHAuwMDg3MinZ3gTGCw3srNqNw4d60acPl1ZYakPc3MjsSx/iTLXweDTe2VhFKAABShAAQpQgAIUYGCQ/BnwRWCwvuW9xw5h/7EGYHxcGa40D3PTUqDXGzhRWnK7sjoKUIACFKAABSgQqgIMDJJb1teBwXL7lY1tyiTpdvSNdGJgpAknF87FijnFkp+O1VGAAhSgAAUoQAEKhJoAA4PkFvVXYLB+jD3HSlFTO4CiOVnInG1UehyiOM9BcjuzOgpQgAIUoAAFKBAqAgwMkltSRmAQj1TV2IFdR8oxbBpQhisNK0uzLkNGkh5RhhhlhSWj5KdmdRSgAAUoQAEKUIACwSrAwCC55WQFBuvHqlbCw4HqDnQOH8eosiHcyfPnoihnAec5SG57VkcBClCAAhSgAAWCUYCBQXKrzURgsH7E0roK1J3QKNuHNyIvC1iWW4wIZXUlgz5asgSrowAFKEABClCAAhQIBgEGBsmtNNOBwfK4nxwrUXodWhFrSAfGlKVZs6OwdM5JiNDpJYuwOgpQgAIUoAAFKECBQBZgYJDcOoESGCb1OtSW49PKOmVPhxGcWjAPc9JmIzoqXgkPkZJ1WB0FKEABClCAAhSgQKAJMDBIbpFADAwWgvL6JlTU9ihLs3ZgcKwdC3NmYWXBSvY6SP6MsDoKUIACFKAABSgQSAIMDJJbI5ADgzXFnppS1NfrMTY2iJxsExam5SHGmAidNkKyGKujAAUoQAEKUIACFJhJAQYGyfrBEhgsLJ/WluGgssJShEaHKF0ciudnoCA9VbIaq6MABShAAQpQgAIUmCkBBgbJ8sEWGKx5jjY0Y8ehfSjIiUFR9iIYOc9B8qeH1VGAAhSgAAUoQAH5AgwMks2DOTAIqt01JSg/1oWEqCwMjbQjK2MEK+etgp4TpCV/klgdBShAAQpQgAIUkCPAwCDHeaKWYA8M1lyf1O7Hoao26JQ/qxechNRZGs5zkPx5YnUUoAAFKEABClDA3wIMDP4Wtik/lAKD5dFqmruVeQ7taBs8hjHTME6Zl49FWfkwRBol67I6ClCAAhSgAAUoQAFfCzAw+FrUSXmhGBisH/lQfR2q6obR0V+FgtxYFGUWIsoQg0g9w4PkjxqrowAFKEABClCAAj4RYGDwCaPrhYR6YLBI7Kr+BOU1vUgwpCobwomlWSOwIDUb0dEJnO/g+seFZ1KAAhSgAAUoQIEZF2BgkNwE4RIYrFn31RzCgZoW6MxaREXEoHhuFnJTZym9DlGS9VkdBShAAQpQgAIUoIC7AgwM7op5eX44BgZrslplvsOO8kMYGG5B0ZwMLMqYp851iNRHeynLyylAAQpQgAIUoAAF/CHAwOAP1WnKDPfAYKHZV3sADQ2RGBntRdfwCVxz1nmcJC35s8jqKEABClCAAhSggCsCDAyuKPnwHAaGyZhj46N48YN/wqhVJkjPyUZ6YiQiDUZE6WN8qM6iKEABClCAAhSgAAU8FWBg8FTOw+sYGOzDVTd2YPfRcoyMDwCmEZxWuBx56YnQRxg8lOZlFKAABShAAQpQgAK+EGBg8IWiG2UwMDjHqmnqwqHaDrT0HcGCnHgsyy1ChM7ASdLO6XgGBShAAQpQgAIU8LkAA4PPSacvkIHBdfA9x0pRWdeNhOhcdA0cQ16mDqvmrYZOp3e9EJ5JAQpQgAIUoAAFKOCVAAODV3zuX8zA4L6ZuGL3sb2oqOmEISIWS/OykJZkQEz0LKXngeHBM1FeRQEKUIACFKAABVwTYGBwzclnZzEweEdZ19KH/ZXH0K0sy2rGGJbnz8HCnHxlrkOk2wX3DDTh3bJHcU7RbYg3prt9PS+gAAUoQAEKUIAC4SDAwCC5lRkYfAde2diEitpetA8eQ2HuLCxMm4NYYxK0Wp1LlWwr2Yyall3IS12F85ZudOkankQBClCAAhSgAAXCTYCBQXKLMzD4Hnx39V4cPd6PREMaRseHkJY+gOW5S2GYZjO4ho6D2LpvE0yacWjMOlyw/E5kJi3x/c2xRApQgAIUoAAFKBDkAgwMkhuQgcG/4PvqSnGg8gR0mghcfOpydZ6DvUnSL398Bzr66qDRaGE2m5Acn4/1qzb59+ZYOgUoQAEKUIACFAhCAQYGyY3GwOB/cLEZ3N8/qUH/aCf6h1uxIH8WTkpfAOPnk6TL67djR/nTGDeNTdyMTqtX9n64HoVZ6/x/g6yBAhSgAAUoQAEKBJEAA4PkxmJgkAv+ac1+NDRFQK81oK2/GvOyjSg/vkUZujSo9i5YDrPZrAxhMmLD2qegUf7woAAF5Av0D3bh7R2P45RFF2BO5tJJN1DbeAA7D/wFXztrI6IiY5VFD8woO/oeqhtKcOlZP0TfQAfe2vE7DA33IcoQiwtP+646p4kHBShAAQp4L8DA4L2hWyUwMLjF5dOTP60tweGqZuWFohvQlSk9DEeg1UUoweGzarQaHYrzLsKKgqt8Wi8LowAFnAsMjfTjk4Ovo7O3CYvyT8P83JUTF9W3VqC6fh8a2ypx8en/AmNUPKpO7EV9azmaO47hinN+gvbuemzf80dcfs5dzivjGRSgAAUo4JYAA4NbXN6fzMDgvaHnJZjxyq4fo70rEnr9GmXuwgjGxkaU7yk/hclcAY1Wg9T4Aly2+gGlCvYyeO7MKwNdYMtrP0JNYyk2XHD/pBdz6/t+/YNH8VHJn9UfiW/qv/v13yI5IUt9Mf/dy99Tv9EXx5qlV+CSM27DJ4dex8vv/XLSo1tf56rJ33f9AfkZRVPua2CoB2999BguXPN9NTCIwzokiH9/9f2HsGjOGuSmL0ZW6kL2FrqKzvMoQAEKOBFgYJD8EWFgkAzupLq6lh4crGlBc08ZCvNScFLmQkQqqytFRcYE1o3ybijgAwHLy/6qk76K/RV/V4fyWH+Tb6lCvPz/bedTEyFBBAxxXHX+z/Hkq7djbtZyNSQcrduNl/7+n7jyvJ9NKUeUUVb5Pm786kMO77ypvRrvffKsOoToK1+6RQ0CngYGMUSpp68Ng8O96rCm1UWXqj0VPChAAQpQwHsBBgbvDd0qgYHBLS5pJ++u3oO6hhHEGlLR3leJeTnxOCX/FGVDOIO0e2BFFLAnIL5ZFy/ppxWvx6mLL1FPES/wKYl56ku7OCzniCE71ofl23/bckVwEGU4Cgy25Ytg8Oo/HsbZK76J9/Y8p4YA0dtg716s70fc89yskyfVJXouxGG5d9t78zQwWJfz2j9/hayUQnUuBA8KUIACFPBegIHBe0O3SmBgcItrRk4W4aHyRC+itfFYkpeGrNlxyhAmgxIeombkflgpBcRLdmtnrfqiLl72//T2z3DdBf858dLurpArgaGoYO1EQLEODLsPvYFvXbRpYliQbbgQ9yJ6F3aUvoKbL31EPc/ydxE4PlSGOVlfb7n3kdFBvLPrKVQo4cRoiMd5q76N8tqd0GkjsHTBuWrPQ2PbUWW40RJlHsP/U+Yu1OD9T/+keJzA4rlnKL0Ja/DB/v+ByTSuDDE0Kb0h/47Y6ER3aXg+BShAAQrYEWBgkPyxYGCQDO5FdSfaBvDp0XIMjvYpE6T7cercxZifkz1pdSUviuelFHBZwPLCLgJDdf1ep0N9nBXsz8Bgr0dE3I8IFiIMfP3sOyaCiLP75O8pQAEKUCAwBBgYJLcDA4NkcB9VV9fSi9LKSvSNtOKSlacqPQ5R6lwHHhSQJSBeuMW3/mJegPW3/6J+GUOStn3yDM5Y+g28/fHjU4YkWd+P7fwH2/tjYJD1iWE9FKAABXwnwMDgO0uXSmJgcIkpIE8SG73974f/VOY5pME01o+cjEhlGdaTEKHTB+T98qZCS8AyrEc8lTfDkcT1znoYvJn0bG+IkmVI1RnLrlTnQljPgQitVuLTUIACFAhNAQYGye3KwCAZ3E/VlR0vx4HqE8pY6VEsy5+D3NTZiDbEKeEh0k81sthwF7CscJQ5u2DalYemc7LXE5GhlCfmGryr9CCIvQ4s8w4sQ4hEeZZzxHwEMTzqj2//FCOjQ2pV1j0G1kOnLJOibX9mWXFputWTwr2t+fwUoAAFAk2AgUFyizAwSAb3c3VVzY2oqutDz2gnBobbsDAnAafMWQWdsiEcDwr4UkC87D/75l0499TrHe6d4Mv6WBYFKEABClDAIsDAIPmzwMAgGVxidfuPl6G5yaB88zqAzIxxzE/JRYwxUV3lhQcFvBWwXXnI2/J4PQUoQAEKUMBVAQYGV6V8dB4Dg48gA7gYERzKa7ug0+iUpVnjMC/LiMykeBijZ3G+QwC3G2+NAhSgAAUoQAH7AgwMkj8ZDAySwWe4uurmZuw5elRZG34EBm0MivKzkJuWpKywZJzhO2P1FKAABShAAQpQwDUBBgbXnHx2FgODzyiDrqATrX0oqT6Gtr5qLJyThkWp89jrEHStyBumAAUoQAEKhJ8AA4PkNmdgkAwegNV9UvMpGpoiEK0zon2gBgvmpOCU3GUBeKe8JQpQgAIUoAAFKAAwMEj+FDAwSAYP8Oo+rd2Hw9WNWD5vLnKSkpVJ0rOUSdLc1yHAmy2obk9Mln75vV+q98xN04Kq6XizFKAABQJGgIFBclMwMEgGD4LqKppOoPbECHpH2tA/3Ir5OfE4OW8Fd5IOgrYLplsUm6eJ45Izbgum2+a9UoACFKBAAAgwMEhuBAYGyeBBVt3euv1oaY7E2MggMrN0KJidxXkOQdaGM3G7lk3d+gY61Ooj9VHYcMH9E/s1iN//6e2febxDtO2GbwtyV9rdPM72Pmx7NCzl9Cr3+d2v/xaWzd2sN4mLNSZN+p2lh2TN0isYdmbiw8U6KUABCigCDAySPwYMDJLBg7S6kuOHcKS2TVmaVYMobSxOyktHVmoiIiOiPHqinoEmvFv2KM4pug3xxnSPyuBFgStgGwhEb4Jl1+bB4V6vwoJ4auvdmS2h4Murb8Kpiy+ZQLGEgblZy9UXe7HD80t//09ced7PJoKLuK+e/la0dZ2YCC+2+0uIulIS89QyLPWKSiw/C9xW4J1RgAIUCF0BBgbJbcvAIBk8BKo70dqN3UcPol8ZsrQ4Jx0L0ueqy7IaIl1fmnVbyWbUtOxCXuoqnLd0Ywio8BGsBWwDg3hZf/UfD6u9AH9V/m+F8ndxZMwuwM2XPgJjVLz6d9seAUuZ1j0D4hzx4n7pWT+c9OLf2lk7qZfB9jxLgDiteL0aLCz3dNnaf8WbHz3mUmCw3I91iGDLU4ACFKCAfAEGBsnmDAySwUOoutK6A2huMcBkHkdz72EsyEnBirkrlc3gIqd9yoaOg9i6bxNMmnFozDpcsPxOZSO5JSEkw0ex18Ng+0LvqZK94Uyip8C2fNuAIOqz7S0oKliLuVknT+nxEOV9VPJn9RbtDT1iYPC09XgdBShAAd8IMDD4xtHlUhgYXKbiidMI7KnZg+ONJmW4UhRy0iIwNz0LEREGu0OWXv74DnT01UGj0cJsNiE5Ph/rV22ibwgJ2PYUOJpj4MkjuxoYRNnWKzJZ6hK9FeIoq3xf7ZGwLc8SNOKUuQti2JEow3r+hW3w8OQZeA0FKEABCngnwMDgnZ/bVzMwuE3GC6YRqGyqx97Ko9BodYhW/izKTcecrAxoNTr1qvL67dhR/jTGTWMTpYhlW08rvB6FWetoGyIC1i/h4pF+9/L3YDvHwN6jejMkSZQ33YpLIgg8++ZdOPfU6/HB/pcmhkVZ7sMyMfufkvqmAAAgAElEQVRI7U71R5aybOc0MDCEyIeUj0EBCgS1AAOD5OZjYJAMHkbV1Ss7Se+rqkD3cAvmZ8ejOGcpXvroNoyM9au9C5bDbDbDoMyB2LD2KWiUPzyCX8D2W3t7L93ePKUrk55ty7eeeG2ZMyHOsb1X67LF7+1dxyFJ3rQer6UABSjgvQADg/eGbpXAwOAWF0/2QGCvshlcS4se3b0n0IePYBqrVHogJgcD0QNRnHcRVhRc5UENvCTQBBwN87FMOPb2fm17IqznGVi/8Fsvj2o7wdpyD7b3Ot2SsNZzG8T1tsvFevtcvJ4CFKAABVwTYGBwzclnZzEw+IySBU0rYMaLO36F8dFCjI8NYsS0B2Nj5WpPgyU8pMYX4LLVDyilsJeBHyYKUIACFKAABRwLMDBI/nQwMEgGZ3WoaWpG1Yke9I12om+4DQuyE3FS9mJldSVlkrSywRcPClCAAhSgAAUoMJ0AA4PkzwcDg2RwVjdJoFTZEK5VGa4ErQFN3ftRkJ2MFXNWQqdTfsaDAhSgAAUoQAEK2BFgYJD8sWBgkAzO6hwK7K3di9rGYURrYpCbEY2spFmIiUpQlmedfl8HklKAAhSgAAUoEF4CDAyS25uBQTI4q3MqUN3SrCzNWq7s0TCGaF28spt0hrK3Qwr0DA5O7XgCBShAAQpQIBwEGBgktzIDg2RwVueWQGNbP/Yfq0LHQB0W5qZifsocxCobammVfR54UIACFKAABSgQngIMDJLbnYFBMjir80hADFdqaTVAr4lCx2AN8jNisDR3qTJJOtqj8ly5qGegCe+WPYpzim5DvDHdlUt4DgUoQAEKUIACEgQYGCQgW1fBwCAZnNV5LbCvbj+q63sRBYOyk3QWctNTlRWWfD9JelvJZtS07EJe6iqct3Sj1/fNAihAAQpQgAIU8I0AA4NvHF0uhYHBZSqeGGACtc0dKDlWiYGRdszNjMPyvBXQ+2hZ1oaOg9i6bxNMmnFozDpcsPxOZCYtCTAB3g4FKEABClAgPAUYGCS3OwODZHBW53OB/cdL0NZswOjYANLTtZg3OwsxxkTotBEe1/Xyx3ego69O3VjObDYhOT4f61dt8rg8XkgBClCAAhSggO8EGBh8Z+lSSQwMLjHxpCAQEHs6VNZ3KD0CWhgjYjE/OwXZs2e5Pc+hvH47dpQ/jXHT2MRT67R6nFZ4PQqz1gWBBG+RAhSgAAUoENoCDAyS25eBQTI4q5MicLy1E3uqj2BgsAWL8rJQkJqvBoeoyJhp6zfDjOe234SRsX61d8FymM1mGPRGbFj7FDTKHx4UoAAFKEABCsycAAODZHsGBsngrE6qQOnxg2hXVlcaVfZ0aOs/ovQ6pGFZ7snKng4Gu/fxydEXUVr3ljIMaXzK77UaHYrzLsKKgqukPgMrowAFKEABClBgsgADg+RPBAODZHBWN2MCn9Z8iuZWQIdIZKVoMTc9Ww0O+oioz+/JjFd2/RitXVVw1ImQGl+Ay1Y/oJzPXoYZa0hWTAEKUIACYS/AwCD5I8DAIBmc1c24QFVzPfZXH4VGmZcQrYlR5iWkIC3JqAYHf+7rMOMPzhugAAUoQAEKhIgAA4PkhmRgkAzO6gJKoL6tT1matRxDpkGYR/tw8pwi5PhpX4eAenDeDAUoQAEKUCCIBRgYJDceA4NkcFYXsAL1rV04eqIdrQPVyEs3qnMd2OMQsM3FG6MABShAgTAWYGCQ3PgMDJLBWV3AC5ScKEX1iW51uNKinCxkpiZYzXMI+NvnDVKAAhSgAAVCXoCBQXITMzBIBmd1QSNQ396D/ZWH0avsJL0gezYK0xcgQpkkbVCWZ+VBAQpQgAIUoMDMCTAwSLZnYJAMzuqCTuBA/WG0teiVdZEi0NhThrnZSTg5fyUidPqgexbeMAUoQAEKUCAUBBgYJLciA4NkcFYX1AL76vahvnlEWZjViNw0g7KTdDKiDHFKeIgM6ufizVOAAhSgAAWCSYCBQXJrMTBIBmd1ISFQ09KEfdUV6nYMRsRiQU6asrpSGiK0ESHxfHwIClCAAhSgQCALMDBIbh0GBsngrC7kBBo7BlB2rBLdQ/WYm5mI+SnzEGNMhM4H4aFnoAnvlj2Kc4puQ7wxPeTs+EAUoAAFKEABTwQYGDxR8+IaBgYv8HgpBawE9h/fh7bWKERoItE+UIPs9GhladZlyiRpo8dO20o2o6ZlF/JSV+G8pRs9LocXUoACFKAABUJJgIFBcmsyMEgGZ3VhIbD/RAlq6nsRBQMKc7ORHBehznWI1Ee5/PwNHQexdd8mmDTj0Jh1uGD5nchMWuLy9TyRAhSgAAUoEKoCDAySW5aBQTI4qwsrgRNtXdh/rAJDI53QayJwwamnubwZ3Msf34GOvjpoNFqYzSYkx+dj/apNYeXHh6UABShAAQrYE2BgkPy5YGCQDM7qwlLAZBrHByXV6OivRW52PObPngNj9CyHS7OW12/HjvKnMW4am/DSafU4rfB6FGatC0tDPjQFKEABClDAIsDAIPmzwMAgGZzVhbWAWJa1trEfsyLTMDo6gJTUccydnTNpkrQZZjy3/SaMjPWrvQuWw2w2q/MhNqx9SlmcSVmeiQcFKEABClAgTAUYGCQ3PAODZHBWR4HPBQ7Ul6Gqvgc6JRREaeOQlx6H3JQUlNb+FaV1bynDkManWGk1OhTnXYQVBVfRkQIUoAAFKBC2AgwMkpuegUEyOKujgB2B421t6r4OA4OtQEQFOrt2ADodtNqpPQmp8QW4bPUDSinsZeCHiQIUoAAFwlOAgUFyuzMwSAZndRSYRuDgicNobzNgzDyI1v4qzMtMQXHuckRGuL66EoEpQAEKUIACoS7AwCC5hRkYJIOzOgq4KLC/bi9aWrXQmjTISNVhTlqOMkna4NbSrC5WxdMoQAEKUIACQSXAwCC5uRgYJIOzOgq4KVDVVIcDddXQKKskRcOIgsxU5KanKjtJ690siadTgAIUoAAFQkOAgUFyOzIwSAZndRTwQqChrRtlNUfRN9KG3LRYFKQUID52thIeIrwolZdSgAIUoAAFgkuAgUFyezEwSAZndRTwgUBJfQk6WiIxPjaAvvF2XLxiLSIiIn1QMougAAUoQAEKBL4AA4PkNmJgkAzO6ijgQ4GhkX5s3f8JYrTxKMhKQ9qsGOj10dBHGHxYC4uiAAUoQAEKBJYAA4Pk9mBgkAzO6ijgB4GWzgGUHavCoKlH2fBtEMtzFyj7OmQpy7Lq/FAbi6QABShAAQrMrAADg2R/BgbJ4KyOAn4WaOjoQdXxVrQP1iEn3Yj5s+ciJnqWsq0DJ0n7mZ7FU4ACFKCAJAEGBknQlmoYGCSDszoKSBIoPbEfdc0DSIxIx9BYLxISe7EkZzmi9DGS7gDoGWjCu2WP4pyi2xBvTJdWLyuiAAUoQIHQFmBgkNy+DAySwVkdBWZAoFSZJF1T3wnT2ChOnleMWTFaREclKHMdPpso7a8X+20lD6OmZTfyUlfhvKUbZ+DJWSUFKEABCoSiAAOD5FZlYJAMzuooMIMCje3dONbQhfbhWgwP9aAofwEyZiViV+UfUdvq2xf7ho6D2LpvE0yacWjMOlyw/E5kJi2Zwadn1RSgAAUoECoCDAySW5KBQTI4q6NAgAhUNFajo8OA7sF6dCr/DJr2YnzkGC485S6fvNi//PEd6Oirg0ajhdlsQnJ8Ptav2hQgT8/boAAFKECBYBZgYJDcegwMksFZHQUCTEC82PeNRSFOd4bS69AJnaEW61f/ABFeTJIur9+OHeVPY9w0NvG0Ymfq0wqvR2HWugAT4O1QgAIUoECwCTAwSG4xBgbJ4KyOAgEkYPtiH6Gbj9ioL0EDE4qy5yM/PQeR+ii37tgMM57bfpOyvGu/2rtgOcxmMwx6IzasfUopX+NWmTyZAhSgAAUoYC3AwCD588DAIBmc1VEgQASme7GPjVqK3IQr0DZQoyzNGoeC2XOUpVkTlaVZI5ze/SdHX0Rp3VvKMKTxKedqNToU512EFQVXOS2HJ1CAAhSgAAUcCTAwSP5sMDBIBmd1FAgQgT2VL6Gk9g27L/Y6TQSK8y9GROQCHG8ZQJJeLM3aj6SkISzOWqL0OkQ7eAozXtn1Y7R2VcFRJ0JqfAEuW/2Acr17vQz+WskpQJqDt0EBClCAAm4IMDC4geWLUxkYfKHIMigQbALuv9gfqC9DbWM3Rkf7sCy/CEnxBjU4REXK2deBS7QG22eM90sBClDAfwIMDP6ztVsyA4NkcFZHgSAXqG/rRG1DJ7pGGjE41IYFuflYmLlQ2dPB4Lcn4xKtfqNlwRSgAAWCUoCBQXKzMTBIBmd1FAghgSMNFehUlmbtG277bLhSZpGyulKkEh7cmyjtjIRLtDoT4u8pQAEKhJcAA4Pk9mZgkAzO6igQggIHG8pwrL4DMVGpMI+OID1Zi8KcRdBpnU+SdsbBJVqdCfH3FKAABcJPgIFBcpszMEgGZ3UUCHGByuY6lB8/htHxESzOzkV6QhKM0bM82teBS7SG+IeFj0cBClDAQwEGBg/hPL2MgcFTOV5HAQpMJ1DTVo/G5lH0j7Sid6QDuakxKM451a25DlyilZ8xClCAAhSwJ8DAIPlzwcAgGZzVUSAMBQ40lqK9yQyYTThlYR4MyspKzidJu7+SUxjS8pEpQAEKhKVAyAaG2tpaPPDAA+jt7UVmZibuvvtuJCQkTGnk0tJSPPbYY/jJT36CvLw89ffd3d2477770NDQgLi4uInfOfq5O58cBgZ3tHguBSjgqYBJCQtbP/0QZq0W0YjFvMwUpCTEQq83+HyStKf3yOsoQAEKUCA4BEIyMAwPD+ORRx7BV77yFRQXF2Pr1q3qy/+NN944qVW2bNmCgYEB9WeXXHLJRGAQPxchQ1wvAoW4/vbbb8fzzz9v9+cGg+vLGzIwBMd/GLxLCoSSQEvXIA7WHMWQqQ+jYwNYmrsY2ampPpkkHUpOfBYKUIACFLAvEJKBQfQuvP7667j55pshXuZt/25NIcLFk08+OREYRC/CE088gVtuuUXtkbD8/eqrr8aLL7445eeW81z9gDEwuCrF8yhAAX8INHX2oaa+BW2DtciYHY35KfM8niTtj/uzLpO7TftbmOVTgAIUcE0gbALD008/jY0bN04ZluRKYNi8eTOuuOIKvPnmm5MCg/j5DTfcMNEz4Qo5A4MrSjyHAhTwt0BZQynqm3qRGJmB/rEe5X8b+1GUvVzZTdro76pdLn9byWbUtOxCXuoqnLd0o8vX8UQKUIACFPCtQFgEBtteA3d6GCyBYt26dZMCg23QcLVZGBhcleJ5FKCALAExSbq2vhMYH8PSuUsRH21GjDFxRocscbdpWa3PeihAAQo4FwiLwBBoQ5LE/AgeFKAABQJNoG/EjL5RLXrH6zEyNogUQxwSoxKg17k+T8tXz/RJw28wMNoCjUYLszKBOyYyHSsyvuer4lkOBShAgZATSE5OhvjHH0dIBgbbSc/Wk5htEe31FFifbz1h2tHP3WkY9jC4o8VzKUCBmRKoaqlFW5sG7X3VSE/RoyB1obI8azQMEoYscbfpmWp11ksBClDAvkBIBgbxqNbLqi5btkxd5UhMgLZ+6Rf/vm3btgkZy3lDQ0MTy6paL8lqvazqdEu1TvdhY2Dgf4oUoEAwCZQe/xT1LX2INaRhbKQPmRmxKMxY6LdH4G7TfqNlwRSgAAU8FgjZwGBPxNN5Bx7r2rmQgcGXmiyLAhSQKVDeWI6DxyowJysN85Ln+GV1Je42LbNFWRcFKEAB1wTCKjCIPRXEfgxif4WZOhgYZkqe9VKAAr4QKD2xD52dekRpjWjrr0VmWjROylqGyIgoHxTP3aZ9gMgiKEABCvhcIKwCg8/1PCiQgcEDNF5CAQoEpMCB+hJluFIv9IhBQUYaEuMMiJQ0zyEgQXhTFKAABUJUgIFBcsMyMEgGZ3UUoIDfBZo6u3GothIj44MYHR3AsrnFyEhOQoQu0u91swIKUIACFPC/AAOD/40n1cDAIBmc1VGAAlIFGtu7cLy5C819R5GVEoPC9MXKZnBR0PtkyJLUR2FlFKAABSjwuQADg+SPAgODZHBWRwEKzIjAwcYDaBA7SUdlo3ugAYnJyqZwuatmdDO4GYFgpRSgAAVCQICBQXIjMjBIBmd1FKDAjAscbCjF8cZORGiisTAnX9lJWqPsJD1LCQ/6Gb833gAFKEABCjgXYGBwbuTTMxgYfMrJwihAgSASaOnsw7HGFnQOn8D42AgWZOYiLSEJxqh4RERwvkMQNSVvlQIUCDMBBgbJDc7AIBmc1VGAAjMm0DPQhHfLHsU5Rbch3pg+6T6OtzWjsaUfvcPtGBjtwJycDCzJKJ6xe2XFFKAABSjgWICBQfKng4FBMjirowAFZkxgW8lm1LTsQl7qKpy3dKPD+zjcdBBtrWPIT01BckKMsrqSsjyrMlGaBwUoQAEKBIYAA4PkdmBgkAzO6ihAgRkRaOg4iK37NsGkGYfGrMMFy+9EZtISh/fS1j2oLM16FIPmPowpS7MW5SxG1uwU6HSc5zAjDchKKUABClgJMDBI/jgwMEgGZ3UUoMCMCLz88R3o6KuDRqOF2WxCcnw+1q/a5NK9tHb2oqapDW0Dx5CWHIWClAUwGjjPwSU8nkQBClDADwIMDH5Ana5IBgbJ4KyOAhSQLlBevx07yp/GuGlsom6xItJphdejMGudy/dzsLFMWZq1G7Oic9A/3Ib4hCEUZa9Q9nQwuFwGT6QABShAAe8FGBi8N3SrBAYGt7h4MgUoEGQCZpjx3PabMDLWr/YuWA6z2QyD3ogNa5+CRvnj7nGosRQnmrqgjHFCUd5ixESZEGtMglarc7conk8BClCAAm4KMDC4Cebt6QwM3gryegpQIJAFPjn6Ikrr3lKGIY1PuU2tRofivIuwouAqjx+hpbMHJ1r70NZfiZHxQRRm5iMvJVeZJB3tcZm8kAIUoAAFphdgYJD8CWFgkAzO6ihAAYkCZryy68do7aqCo06E1PgCXLb6AeWe3O9lsH2QmtbjaGvXoK23AqkpBhTMXqAGhyhDrF+febrlYv1aMQunAAUoMEMCDAyS4RkYJIOzOgpQIOQFSo/vQVPbAOIi0zA83IeUVB0WpC9yea6DuwFgW8nDynKxu50uFxvy8HxAClAgbAQYGCQ3NQODZHBWRwEKhJVARdMR1DZ1YGx8GIuy5iE3NcvpPAdX94sQkO4uFxtW+HxYClAgZAUYGCQ3LQODZHBWRwEKhKVAS1evEhza0d5fg/TZ0VicWWx3noO7AcCb5WLDsiH40BSgQEgIMDBIbkYGBsngrI4CFAhrgQMNJWhUhisZzAbMSU9HfIxeDQ7Rn89zcCcA+Gq52LBuED48BSgQlAIMDJKbjYFBMjirowAFKKAINHV24cjxSgyPD2B8dBhL5xSjpXsn9tX+GSZlYznL4Wi/CH8tF8vGoQAFKBAMAgwMkluJgUEyOKujAAUoYCPQ3NmN+pZuNPYexrCyX0T/aAmGhiqUfSM0ynKw9veL8PdysWwkClCAAoEswMAguXUYGCSDszoKUIACdgT2VL6Ekto3lCVY5yPJcDqGR7rRM/YpBoeOQq+NxNK5l+CUed/4/ErPlot1d/UlNhQFKECBQBVgYJDcMgwMksFZHQUoQIEpAlMDgDF2EZIi1yi7Q0RgeLAT4/oaXHrqbYjQRXrsx+VXPabjhRSgQIAJMDBIbhAGBsngrI4CFAgrAV98q1/ZXIHqhiaMm0YxPz0X6YnJMETGuLyvgwB3d/WlsGokPiwFKBB0AgwMkpuMgUEyOKujAAXCSsCdPRWcwTR0NKOxZRC9o+3oG+pATmoclmSfAp1O7+xSuLP6ktPCeAIFKECBGRZgYJDcAAwMksFZHQUoEDYC/vxWv7z5EHo7o5W5Dn2ImzWMhRkn2d3XQWBz+dWw+cjxQSkQNgIMDJKbmoFBMjirowAFwkbg5Z13oKO3TlntSKusdmRCclwe1q9+0KfPf6TpAOqaejA+NoCi3MVIT05R5jl80ePgyfKrvhhG5dOHZGEUoAAFbAQYGCR/JBgYJIOzOgpQICwEZH+r39LVjRNNnWgZqEZaUhTmpxYqKy7FYV/1yyite0sJLONT3LUaHYrzLsKKgqsm/c6Xw6jCorH5kBSggHQBBgbJ5AwMksFZHQUoEPICnnyr7yuUw81laGzuQ2J0ljLPoQ1NA39He9cepZfDfg2p8QW4bPUDyi8/O8Gfw6h89YwshwIUoAADg+TPAAODZHBWRwEKhLxAoGyqdripTO11iFD+LMpZAKPBjBhjInTaCIdtwMnRIf/x5ANSICQEGBgkNyMDg2RwVkcBCoS4gGebqvkTpa2rFyfautHWfwyjpmHMS89B3uwcGPTGSdV+NozqGXX5VsuhVcLFmsIbUJi1zp+3yLIpQAEKuCXAwOAWl/cnMzB4b8gSKEABCgSLQF1HA1rbxtDWexSps42Yl1yg7OlgRKTyz3Pbb8LIWL86SdtymM1mNVhsWPuUMmjJwbimYHl43icFKBAyAgwMkpuSgUEyOKujAAUoEAACBxr2oqltAAmRaerSrEM4hOrGN6DRKrHAJhc4mhwdAI/BW6AABcJUgIFBcsMzMEgGZ3UUoAAFAkygvOkQahqVnaTHRzE6MoTeoV3oG61QgsMXycF2cnSAPQJvhwIUCDMBBgbJDc7AIBmc1VGAAhQIYAEx32H/sT0YN4/gSwtOdjpJOoAfhbdGAQqEsAADg+TGZWCQDM7qKEABCgS4wNj4CPZUVMGgi0Zrfw1SlX0dFmUWT5kkHeCPwdujAAVCWICBQXLjMjBIBmd1FKAABYJI4FBTKZpbB6A36zE3Ixux0VoYDDEMD0HUhrxVxwK7ympw5Z1b1BN++YNL8Y3zT544uaNnADf+/E/YX34CWamz8Ox9G1CQk4LK46340cOv4KEfrlf/zmNmBBgYJLszMEgGZ3UUoAAFglBA7CRdXl+prqJkGh/H4twlSJ0VB31EVBA+DW/ZFwLixflbd/8R9S1danG3XnEG7rrhPLtFW7+Y23s5d/Z765d3cf3X1hZj0+1fQ7RBr77Au3of1jcnyrzn8bfw81svVMu5/6m/4fqvrpoIAeKeahs71BBh+feTF+Xgmdd2IdZowOXnLmNg8MUHycMyGBg8hPP0MgYGT+V4HQUoQIHwFFD3dWjvQWPXQWQkx2JB2mJE6KMQyfAQNh8Iywv8j288H6uK8mH5+zUXrJj0Lb0AsX4xT4o3qi/fP3zolYlv7G3/bgkAD/9o/aSyLXVZIzs619592DaOuFa8/P/0pi+rgeGxl/6JL5+2aCIEDA6P4q5H/oq/vl86KaCIcmzPDZuGD6AHZWCQ3BgMDJLBWR0FKECBEBE40liG5rZBJEZnK/s6VCMpUYOi3JXKTtL6EHnC4H8My0vvmmVzJ17kbV/2PXlK8ZL/wtt7Jr7lF2X87zt78dH+6kk/s1e2bf32rtv09N8xNytZvWfx++r6dru9F+I+frHlHWy55zqIMGK5D3H+d76+Rh1SZAkPwuL7v/hflB6tR1tnH0Qg2XvkhMPAIO7z9y9/pJYjeiJEOSIcMTB48onx/TUMDL43nbZEBgbJ4KyOAhSgQAgKHGzYp+zr0IdITQzmpmcg3qhHdFQ8InSRIfi0wfVIti/k9l6yLS/ad/zq1SkPZ2+okb2XeEfl2hZoOwdAlCXCh/VLvwgM4rj9mrXqt/wZKQl4/M8fTBRlmW9g2zthG1xKK+onejP2Hj4+KdDYDkl65IX31XBgHTzyMpLUkCDu+W87DuP7V57JwBAgH38GBskNwcAgGZzVUYACFAgRgZ6BJrxb9ijOKbpNCQjp6lO1dw+gqvE4ekdb1X0d5qflIDs1F3oGhxlrddsXdOtv7z29KcsLvfWcBVcDg71rxc+sA8FZp8zHornpkwKDpS7bkCACh3XQEdfOioue6OkQZX9cWq0+qu1EZetrRQi55KwiNaCI3oTkWTETcyMsk55FGdbzJWwnSnvqyevcF2BgcN/MqysYGLzi48UUoAAFwlZgW8lm1LTsQl7qKpy3dOMUh8audmWFpT60DhxD+uxY5CXkIT6Wq8rMxAfGEhLOXb0QP1LmD4hx+96s8OOoh8F2mJLts7o6bMm2h8GdIVW2dVjmOahhwMGk7JloE9bpnQADg3d+bl/NwOA2GS+gAAUoEPYCDR0HsXXfJpg049CYdbhg+Z3ITFpi1+VQUwma24cQp42HCWasWFgIrUbntaG9Hg6vCw3RAixzDi5dV4xXt5fanWdg+029hcLRkCTb+QrTzTUQZdkbemSP23aOg22PxHRzMGznbFj+HhcThbLKei6FGkKfbwYGyY3JwCAZnNVRgAIUCAGBlz++Ax19ddBotDCbTUiOz8f6VZucPJkZ75V+iFFlY7iCzFykxMxCTPQs6HSeTZJ21sMRAsw+ewTrZUl9MYzG2UpGtuFAvPQ3tnY7nRBtecEXD25ZNtW2rOmCh6hnZ+mxifkQ1pOzX/9HmUuTsn2GzoL8KsDA4FfeqYUzMEgGZ3UUoAAFglygvH47dpQ/jXHT2MSTiJWRTiu8HoVZ65w+XV37CXR1adE33IKe4VakJykTpWcvgNGgTJKOcG2StDs9HE5vKExOEC/T4qXZsgGZt4893d4J1i/1Hd39k8b9W+q17KUg9nGwnhdgvceC5VzrOQ7LCrMnAoHt/gz2fmdZjtXeilHeGvD6mRNgYJBsz8AgGZzVUYACFAhiAbMypOi57TepG7iJ3gXLYTab1d2fN6x9Chrlj6vH4eYyDHRFKUuxGtDWV4nZSdE4KetkZUM4w7RFeNbD4epdheZ5rs4fCM2n51OFmgADg+QWZWCQDM7qKEABCgSxwJ7Kl1BS+4YyDGl8ylPoNBEozr8Yp8z7hkdPeKTpgLKvQz8Mmijkp2fBZBtX2IwAACAASURBVG7Gzso/4dzi2ydWYRIFf9bD8YzSwzE6UY9WG4E1hTe41MPh0c0F+UX8dj3IG5C3P0WAgUHyh4KBQTI4q6MABSgQtAJmvLLrx2jtqoKjToTU+AJctvoB5Qld72Ww5Wjr6sGRhmoMjLZjZHhA2UG6E2ctuRyGSKPSv+HbHo6gbQo3b9x2aVU3L+fpFAg4AQYGyU3CwCAZnNVRgAIUoIBTAcscBaNhAZKiT8fIeC+y0pLR13MIhxrfV4YwmaeUIVZeKs67CCsKrnJaPk+gAAWCW4CBQXL7MTBIBmd1FKAABSjgVODlncoqTL1frMKUNOtUpMesxfBwP3qVidI9Y5+iv68CGu3kngxf9HA4vTmeQAEKzLgAA4PkJmBgkAzO6ihAAQpQYFoBZ6swHWrcp8x1GEK0Lh45KUnISE6FVuv9vg5sFgpQIHgEGBgktxUDg2RwVkcBClCAAg4F3Jmj0NU7jIr6o+gaakR6cjwWphcjUh9NXQpQIAwEGBgkNzIDg2RwVkcBClCAAg4FPjn6Ikrr3rK7CpOjOQqHmvZjoNeIUWW4UmKiDhkJGcoSr9GIMsRS2ocCls3axL4J1vsd+LAKFkUBlwUYGFym8s2JDAy+cWQpFKAABSgwWaBnoAnvlj2Kc4pum7QsqvVZk89J82oVpqrWCtQ1Nyv7Q0TAYDYoS7NmY/asBKd7Onjabq48n6dlB/J1YrO0Hz30Cn5605dRkJMSyLfKewthAQYGyY3LwCAZnNVRgAIUCBOBbSUPo6ZlN/JSV+G8pRvtPrUr53jCVddch6PN1RhT9mrITIrHvLRFiFB2o/blkCV/3bsnz+uLa2x3TRZl2tt1WWwAV13fjrtuOM/raq13cM5KnTXtLtSi3jt+9epEnS89eCNWFeWrf7e9d9v7drQrtWV/ir++XzrlWX75g0vxjfNP9voZWYB/BBgY/OPqsFQGBsngrI4CFKBAGAhYlkU1acahMetwwfI7lRf3JZOe3JVzPKXaVrJZCSu7kJP+ZaRHnw2dzoATnSXKBOl4FOWcqkySjvC0aPU6f967VzfmxcWWl+4f33i++iJueZnOSEmYCAfiBX9uVrJPXqRtd54Wf3/h7T3Ycs91SIo3TnoSMRzqmdd2qb0a0QY9bM8V97VuxXz1vi3Pcc0FK9T7FH+/5/G38PNbL1TLFeHhh0oPybP3bbDbQ8I9K7z4EEm8lIFBIraoioFBMjirowAFKBAGAi9/rCyL2vfFsqjJ8flYv2rTpCd35RxPqBy9zB9uKkVHxzCitLFIStAjOS4BxuhZiNDp3a7GX/fu9o348ALbwCCKtn6pf/0fZZO+4ffmG3hLGBEv9ba9BJbAMt2jiZf6+5/6Gx760fop4UJcN12wsfec1nWJa8Xhix4UHzYPi7IRCKjA0N7ejr179+K887zvdgvUlmZgCNSW4X1RgAIUCE4BZ8uiiqdy5RxPn97Zy3xTRysqGiuVidVjiNTEK0OmUhEfY1B2ko5xab6DP+/d02f2xXWOehjWLJvrUo/CdMN7rIcPiXu1Nw/Ccr0r9U33Uu+sh2C63zu71hfOLMM3AgEXGK699lrcfffdWLNmzcQTbt68GRdeeCEKCwt989QzWAoDwwzis2oKUIACISbgyrKo4pGf234TRsb6lQnK2gkBs9msrG5kxIa1T0Gj/PHk+Oxl/hmMK3MXLIcYfrSm8AYUZq2bUmRn7wCqGuvQN9qJ0dFBDAyV4cyT1iMxLsdu9a48n6f37snz+vIae3MYbF/0fVWfvRdzZ4HBeg6D7RwF23uf7r6nCxu2w6R89bwsx/cCARcYXnnlFfT19U0KCPfddx8++ugjPP/880hOTva9gsQSGRgkYrMqClCAAiEusKfyJZTUvmF3WVSdsnpRcf7Fyu/MTs85Zd433JZy9WXe0epG7x14Eeah2RjTjCIjJRkLM6bu6+DK83ly724/rB8usO1hmG5OgbfVT9fDYD1MyVE9lknM9oKBJXiIazfd/jV1zoPlmC4QOBuq5O0z83rfCsx4YBDDkGx7FQYHB7Fx40Y88cQT6tN++OGHk3ocfEsgtzQGBrnerI0CFKBA6AqYXVoW1awxo7WrCo46EVLjC3DZ6gcUJvd6GVx9mbe3upH1vIcY4yJkxJwNgzZGGa6UhtSk2Z/Pc3Dt+Ty5d3c/E/5Y0lX2kKQbf/4nWM9XcGe5Vme9ESJQ/GLLO5MmUDsLQOxdcPdTOLPnz3hgEOHgj3/8IyorK/Ff//VfqsYtt9yC+++/Xw0KX/va12ZWyMe1MzD4GJTFUYACFKDADAi49jK/asG12LrvQdiu3vTyTmWSdq/VJO24PJy56KeobKxC30g7UhKMmJtSqHxbHaeEh8gZeL7JVfpjSVdnk56tv6n3BYAYGtTY2j3RC2D9wi7Kv+uRvyo9PZ+t0CQCQG1jx8RcCssmcg8rk56LF2ThkRfex3e+vmZiArRt2bZ/t71/25WVfPF8LMO/AjMeGMTjieFG1nMWysvLceWVV6KkpER9evYw+PdDwNIpQAEKUIAC/hCwNyH6pOwvK/MenlbmPYxNVKlT9mw4rfB6dd5DefMBDPZEQRdhQHP3UaQkRmFJ9kplqVbvlmb19Pn8taSrvcDgz2E6tpOkrXePtl3S1d6EauvhSLb7LFjPcbDeodra3PocZ70PnrYVr/OfQEAEBmePxzkMzoT4ewpQgAIUoEBgCdibEK1TllQ1m8xKWBhxOAG7d6B5Ysfqxt42tHUMwIAY5KanIUpvRowxETov93VwR+rlnXcqvSG16v2azSZledg8rF/9oDtF8FwKBL1AUASGoFe2egAOSQql1uSzUIACFKCAPQFHE6JNSq+C+J0IDsr/mXRYJml39p1ATesnyEtZObFjdUdPLyqaKjE82ge91og5KdnK3g5x6ipP/jzcXQXKn/fCsikwkwLSA0NPTw++853v4KWXXsKqVatw3XXX4eqrrw761Y9cbUQGBleleB4FKEABCgSrgKMJ0SZlLwbRw+BofnWiMQt9w23KnAeTwx2rO5SlWY+3NKKx+wgyldWVZkfHKUOcnsX5y3+IeGO6z8hcXQXKZxWyIAoEsID0wDA2Nobf/OY3+Mc//oHzzz8fubm5eO+993Dqqafi8ssvR0TEzIxRlNVGDAyypFkPBShAAQrMjIBrE6LtrW5kbzK0o+E/h5v2obtbg7HhIXQNnYAmohXnF9+gbAYX5ZPHdnUVKJ9UxkJ8LrBtXwNe+agODcqQtoSYAVx++jxcsmqRz+sJlwKlBwZHsNXV1XjnnXfUJVbj4uJC1p+BIWSblg9GAQpQgAJeCHgy/McyITk6Zj7SjKfDqFN2kk7LQkJstDLsSdlNWh/t9h1ZllAdMw0rOyTX+Xw5WrdviBe4LSDCgv7eW+1ed9ZfXnO7PF4ABExgEI0hllj985//jLVr16o9D6F4MDCEYqvymShAAQpQwBsBT4f/2PZIZCetxey40zBs6sfQUD+Wz12J5Ph4t27NH0uoWm7AH/s5uPVwYXLyLY9+jGu2/4KBwYftPSOBoaysDI8++qi690J6ejqKioqUbwJ0E481OjoKsbTqaaedpu74nJOTA632i+3sffj80otiYJBOzgopQAEKUCDABT45+iJK696yu2O1VqNDcd5FWFFw1aSn+KxHwvHyrO1dPaisr8SspAhkxGUgyhCLSCc9Dv5aQtVy49tKNqOmZZeyQd2qiQndAd40QXl7l977Hjbu+xUDgw9bT3pg6OzsxIYNGzA8PIwXXngBKSkpdh+nqakJP/3pT7FlyxacccYZ+I//+A+sW7dOWdbMvZ0ofWjlk6IYGHzCyEIoQAEKUCBkBNyf8+Bqj0RVWwUaWlohQkekKQq5GdmIjjTDGD3r892kJyO6M4fCXX5/hxF37yeUz//eb3biynfF7uVTj/TfbFT3++DhnoD0wCAmPW/evBlPPvkkHn/88WlDgMlkwo4dO9TeiOjoaPz6179GvJtdi+5x+P9sBgb/G7MGClCAAhQIbQFPeiTau3tR2VyN4fE+aE06zE+fi8SEeER+PknaWY+Ft6L2NrFbv2qTt8XyejsCf99Xj8h7v2vXpvb2FGxY+5SyUFdwfwEtu+GlBwbxgGazGc3NzTh+/DiKi4thMBhkP/eM1cfAMGP0rJgCFKAABUJCwP0eCdvH7uzpQ2N7N050lSI9OQH5yQvw8sf/hjHzoMMN5bx5wfRkQrejpuLqP84/xGKFq9d3l6Oqvgh9gwmIje7GvMwS5KRVwLLfxynzvuG8IJ4xITAjgSGc/RkYwrn1+ewUoAAFKBBIAoeb9itLs5qgNevQ0lOJ7pH9GBisnDT82dsXTFeHT7niIsLCH96pxODw2MTpBr0JN39lMc5dnulKEWFwjveBMgyQ3H5EBga3yby7gIHBOz9eTQEKUIACFPCtwGcvmEPjkUiLPUPZ12EY7X0fo3voMJQVV5T5DxqkxhfA3r4RrtyHL/dzEKv/NHcNTqk2PTECj//Lma7cDs+hgEcCDAwesXl+EQOD53a8kgIUoAAFKOBLAXvLnHb1DaG6qQZDph6MKEuzzs+Yj4zZGerEafcP337bLVb/sXcsnVeFe6692f3b4xUUcFGAgcFFKF+dxsDgK0mWQwEKUIACFPBOwNkypx3KXIem9g609tciOVFZZSkhHzHGWdBp9d5V7OHVYvUfsXOx7REb3YO7r0ng6j8euvIy5wIMDM6NfHoGA4NPOVkYBShAAQpQwCMBd5Y5PdJcgs6uESREpmFotAcxCSYUphV7VK83F4nVf37/9gGMjn0RWPQRI1iUtxMFWce5+o83uLx2WgEGBskfEAYGyeCsjgIUoAAFwk7AlR2VPd1zobylDCeam5CSEIuClEXQK5vB6SPkrPbI1X/C7qMcMA/MwCC5KRgYJIOzOgpQgAIUCDuBbSUPKzsq73a4o7K3y5xWNB/ASH8s9LoonOg5qIQHI3KTcrH94GM4p+g2xBvT/WDu2/kQfrhBFhnCAgwMkhuXgUEyOKujAAUoQIGwEnA21MiXy5wK2MrWQ2hT5hUMD/Sjufc9xERH4isn3wGdbmbmOYRVY/NhpQkwMEij/qwiBgbJ4KyOAhSgAAXCSsDZjsqe7BLtDFCElI8Ov4qU+DUY14whShOHeWm5SIiLQ7Qh1tnl/D0FAl6AgUFyEzEwSAZndRSgAAUoEDYC0w01ykhchHfLHsWYaRgdPXWAxj6LJ3su2M6HyE5ch8zEs5UehwpkpsxWVleai+ioBGWuQ6RaKXdrDpuPZMg8KAOD5KZkYJAMzuooQAEKUCAsBJwNNcpMPGnaeQ2eIn0WUp7GuOmL3ZfFsqunFV4P6BLR369HlC4OrX3HkDLLiONNyXjm3RPcrdlTcF43IwIMDJLZGRgkg7M6ClCAAhQIC4HdR1/AgbqtMJm/eHG3PLiyXzPGMQaNsnOzxqzDBcvvRGbSEq9dnIWUDWufUjoyPuvKONK0Hx3dQ2hq0WB3eR8qGwdggl653896Hbhbs9fNwQL8KMDA4Edce0UzMEgGZ3UUoAAFKBAGAs5XEBIv7lptBMxmE5Lj8rB+9YNeu4hlTktq31DKHJ9Slk4TgeL8i3HKvG9M+t2dW3bhrGIN9IZR9PX2YNehSFQ29WJxfgPuve57Xt8TC6CAPwQYGPyhOk2ZDAySwVkdBShAAQqEtYC3S6g6xnMeUuzNh7DerbkwIxJfWpQAQ1ST0tMwiNzZehTNucDl9uJcCJepeKKXAgwMXgK6ezkDg7tiPJ8CFKAABSjgmYA7Q4Y8q8H9q+zv1jyIm86Pg9nUgfycOciMy1QmSccpk6SjHFYgwsIf3qnkXAj3m4BXeCDAwOABmjeXMDB4o8drKUABClCAAq4LeDJkyPXSPTtzut2aE2IWI23WWTDoDIhANLJT0pEYG4tIZTdp2+OWRz9Gc9fglJ+7OxeCvRSetWO4XcXAILnFGRgkg7M6ClCAAhQIUwHPhgz5F8v1e+rs6UdlSyV6+5uRMTtZ2Ul6ntrjYAkPl977nt1bXTqvCvdce7NLjxFsvRQMNy41q19OYmDwC6vjQhkYJIOzOgpQgAIUoEAQC1S1HsFov1HZN0KHE50lSEtOxKLMFbjtd5+iQdlh2vaIje7G3dfMQmHWOqdP7UkvxUy9tIt69ffeaveZzvrLa06flSd4J8DA4J2f21czMLhNxgsoQAEKUIACISdw+sXfVJ/pzRceQ0J8nEvPd7hpL/p7gQhNDFq6e7DlneMYHo2BWVmeVRz6iBEsytuJgqzjsF7S1VHhrvZSWIeEjft+NSMv7SLcXLP9FzNSt0uNE+InMTBIbmAGBsngrI4CFKAABSgQgAJrLvomDhw+OunOnn/8QVx8/plO77apuwmV9eUYMQHdXRHYdWQI9Z2dmJt5ADlpFdAqvRHFeRdhRcFV05ZlvWKT9Ymx0T1KL0WC2ksx3Tf71tf4+1t+EW5mKqw4bZAwOIGBQXIjMzBIBmd1FKAABShAAT8I9Aw04d2yR3FO0W2IN6a7XUN3Ty8uvPr7k0KDCAwJ8bG49tY7UbR4gdr7YP/4Yi5EUlwxUmO+hGFzP9oHPkVXV5kyekmHtIT5uGz1A8rln20cZ++wv2LT5F6KWx/d6fCbfZmBQYSbK98VzzP1SP/NRpeGYLndSLxgQoCBQfKHgYFBMjirowAFKEABCvhBYFvJw6hp2Y281FU4b+nGKTW4Eyish/wMtldg5+vPTirPlZ6HIy0lylwHZUUljR7NAzXoGxjBGzsjlHkOJiTEDODy0+fhklWLJpU73YpNlo3n7nt+tsNv9q0L8/dLuwg3kfd+125L1t6e4tIQLD98DMKmSAYGyU3NwCAZnNVRgAIUoAAFfCzQ0HEQW/dtgkkzDo1ZhwuW34nMpCWTanEWKCwnT12pSIP9W59EZ9OxifLuuONOnLksV+156O7pw+mrT56m9wH4e+lOwDyGjnYz9leP40jDsLK6kg43f2Uxzl2e+Xm5rq3Y9Pc9X3P4zb71A/v7pd2VcGO7q7aPmz2si2NgkNz8DAySwVkdBShAAQpQwMcCL++8Ex29tdBotDCbTUiOy8P61Q9O1OJKoLCc7Giloknf3idG4NpTY3HNLXeip7dv4leOeh4sZS7MisLZJ0dgzNSJfcd6cKIhBb+7ba1bGtN9s//kl67HvOxS5KRWQPRIFOVd6HTehFuVT5zsWrhxNgTLs7p5lRBgYJD8OWBgkAzO6ihAAQpQgAI+FCiv344d5c9g3DQ6UapWG4E1hTdMjKN/+eM70NFX5zBQWN+Oo5WKrM+x3lvhoqu/hw937VN/bT3nQfQ8iEP0PugXfn3SE5+yZBBL03MRoetCQX48Kmu0eOOTHmW40rDD4UqWAsQ3+2/srlAmWS9B32ACYqO6MCdzH7JTj0xRTY0vcDpvwodNYbeomVr21d/PNdPlMzBIbgEGBsngrI4CFKAABSjgIwGzsoDpc9tvwshYvxoGLIfZbIZBb1TH0VfUv+80UFjfjqOViqzPmW5vhQ927p3S83DmV78NXdLcKU+9ZmknVi/MxOCAGb29Edh/rAtHjg9Ap4vGTV8pshquNPFkeGXXj9HaVeVw7nQghATL3Xq7V4MnYcOTa3z0cZRaDAODVG6AgUEyOKujAAUoQAEK+EhAfNteUvuGMgxpfEqJ6pCc/ItxsO5v0wYKjc2qRVNXKrKsamRW63BnbwVL78Mdd9yB9w62YP/f/wdjI0NqOYkZ+Vh18XXKvg3R6t+L5uhxZrFOWYJ1DD09OiXojGHj+lOVuQ7KJnFBenizV4MnYcOTa4KUlkOSZDccA4NscdZHAQpQgAIU8IWA83H0xshZGB0fhkmZcGx7OBrjv/voC3jrk6qJIT9R+gGlH0OjvtjHRncpeyuUIDftqFtzBESZT/zvbrz6x/1KYBieuJUlZ1+HlNxFExOqE9PnqL9blB2j9C4oAUXXgYzZqciOz4PRmIgIZahVMB3e7NXgSdjw5Jpg8rS+V/YwSG45BgbJ4KyOAhSgAAUoIEXAeaCYOnzHzjWiY8HB1gnOhv9YD4+xnmvw4L0atDcchyUwfPDCfRM9D4JmlhIczrjsClx2lhaz9HMwMKCDLrIR49pRnF+8Vhlu9VmvRKAf3uzV4EnY8OSaQDd0dH8MDJJbjoFBMjirowAFKEABCoSBwNTlWaG86JvUpVR/8/rkCcr7tz41adlWwbPh376FQ4e0GB/XQfQ8rCzqw6qCJOjGorAoNwvGqEhERkarczVcPWSP7/dmrwZPwoYn17hqF2jnMTBIbhEGBsngrI4CFKAABSgQBgKOlmdNV5Zk1WoilRWRBuwq9DbtQXpSDcxxX8bfnv7VpJ4HccHlG76N729YiRHTAEZG+rEgbSFSklKVidL6aVVnYnz/J0dfVFZ/Ooqq+qLPVnSK7sY8ZUhXTlqFYqBDcd5FDpd99SRseHJNsH4UGRgktxwDg2RwVkcBClCAAhQIAwFHy7OKJVlPX3whfv/2AYyOffGSHxExovQcfDSxPOrbO7+rbBg3tefh4mvOxa0XX6ZuGrdowVz88j+/j/7xDizJOQlRBmVnaQfDleSP7/dkSNgXH4wpy8dahQ3Lrte2G8N5ck2wfhQZGCS3HAODZHBWRwEKUIACFAgDAUfLs4pv2TecW4Edh4ftfvNueRn+w9u5dnshxPUXLurAd297apLig/f9ECtXLERsghlzZi9QVnOKmvR7WeP7fTPsyZOw4ck1wftBZGCQ3HYMDJLBWR0FKEABClAgDASmLs/6xZKs2amHYTaZpp1MHWv4f1N6IdQlXVPeR85AGba/pkfZ4aOqZHOkEVt+/xAG0Ikf/Osj6O8bxMpTluCvz/0XIvRRiFTCg4zx/TMx7CkMPkp2H5GBQXLLMzBIBmd1FKAABShAgSAWcPUbdDE85vXd5dP2ItgOqbFmsXf9wncfhO5vu+zqnfqDH2BowWLc99ATODamLAP7+RKsd/34Kqy/6AzUNiXDcN+/2L229vYUdZM72z0p3G0m+cOe3L3D0DmfgUFyWzIwSAZndRSgAAUoQIEgFZhu5aNzl2daPZW3w2OmXn+iJh/GW/7bZblP4jNwNCYR37t1PaIi4nHPn15D59AYZmdlYen531FWWeqfmIBsOyfA1VBkezOyhj25jBDCJzIwSG5cBgbJ4KyOAhSgAAUoEKQC06189Pi/nOm3pxIv8Jq7v43db271qg5LiBCFXPwvK5F7cq+yWtFnm0yIPSXilGFQf3rvGG748Jd26znrL6/Z/bl1wNi471d2z6n+3i244byLvLp/XvyFAAOD5E8DA4NkcFZHAQpQgAIUCFKB6VY+uufam/32VJahPsePlKOh6hjGR0d9Upf+gnPwvxWdGBwYUstLSkzAvQtmOyzbXmCYbt6CvYIchQ6fPJBVIZ72kvj6PvxVHgODv2QdlMvAIBmc1VGAAhSgAAWCVMDxykc9uPuaBBRmrfPLk9kO9elpa1fr6WhsQrvy78Pd3T6r15yXi5PysqA1aWBMiFcmTX+x9Ku9l/3p5i3MVGAIh8nXDAw++8i7VhADg2tOPIsCFKAABSgQ7gLTrXxUkHXcJxOH7Rk7W+Eo+uhnw4oqXn0Vpc8849MAYRnGNCc6Anf+8gaccs7/b+9eoKuo7j2O//MyISQEJKEQwAgRRAuBXrnaUkSqt73YW7p8VPFRtUQjlwuam9LVIi1XC11YumxTQFtieChVsKtaa6EtlZd6q1a0pSIobxoeARGBGAgJILlnj3eOk8M5OTNnJnvO43vWckmSvWfPfPYhzO/s2Xt/S3K6dg2eZnvzFsIHhhcC3/7kfDvqlQqTr5M2MNTV1cmsWbOksbFRiouLZfr06VJQUNDmvdJeGfNnkyZNkrKyMqNeQyBRz5w5U+rr6yU/P1+mTZsmJSUljt5/BAZHXBRGAAEEEEAgZQXWb18qf3xzp+zYP/icnYvVxOEhJV+NuHOxGzSnOxjveemlYHOra5+WA88/I+knj7s5hTZ1i8fdJl+aeK/xvdnrT8vNr821feyej1Z12EiMeRKpMPk6KQNDS0uLzJkzR8aMGWPc7K9cudK4yS8vLw++wdoro8pv3LhRcnNzZdSoUcHAsGjRIiN8qOOqn6tylZWVkp2dbfuNS2CwTUVBBBBAAAEEUljA7cpHsdPFElTUYzlPrd0VnMBsfYzp/T17PZsHoa6qsH8/6Vncy7jA0MeYQq/aqyVc29OMNiLTUY+Oxd7DzmsmZWBQowPLly+XiooK42Y+9GvFZKeMCgjDhw83AoMaXaipqZEJEyYYIxWhX9ulJzDYlaIcAggggAACCOgXcB5U7ExE7lf5bfnBkg1y0/ZnjbkQXoaIM2OukI8vGyQHPiyVppY8SbuwSPqV7pC+n9kmHTkSY/aN0xEZ/X3qvsWUCQyLFy+Wqqqq4GNJ4QJDaJlogaG6ulrGjx/v6LEkAoP7Ny1HQAABBBBAAIH4EbAzEVlNYA79JN46CnHg4F5pPeHNakxKJuf6AZI14pO9KnoO+5x8499+FvhTx8xlcLtpXvz0ZOQzSYnAEG40IDQwhCvTXmBQjzTV1tbK2LFjCQyJ8E7nHBFAAAEEEECgQwTsTERWcwn2HBoo582YGPYc1KNDV8k3g7s/ez2hWu1M3fjZkfLKpkNy+KNmyexfLDd8uUzGXnGJSxPnIzIuG/SlekoEhnh7JEnNg+CFAAIIIIAAAggkg8BPVhyUO/63/V2hd04+X3rnXS6v7TgsO+uHnDOJO03SpW+XL8qFXa9pQ3J4/Xrj6/2rVknd88/L6cBiNl69epX2l+69esr5EyZKwaBBcl6XLl4d2pfjdO/eXdR/HfFKysAQOqHZOlnZRLRTxjrCoOpZjxNuIrWdDuKRJDtKlEEAAQQQQACBRBFo7xn+1TcOlZJeOyVDMiUzM0eamo9GfDJI7f580euJQAAAH+9JREFU/ednBS478qND1hWZ/vbrJ2XL/Cc8Y1KjEAOvuy54vB5Dh7ZZ0tWzhhLwQEkZGFQ/WJdMHTZsWHA1I+tNf6QyKgwsWbIk2J3msqzqG+ayqpGWao32HiAwRBPi5wgggAACCCCQSAKfrqr02cDIQVfJyzkm/Yo3SJ8eW9pchp1AYFawu3Ny87Fj8vYrL0hD43FpWPuW/PM3z8kZD0chrCEilQNE0gaGcH/RYp134OVfWgKDl5ocCwEEEEAAAQT8FfD+GX43OyfvP7pPNv/xBTlz5pT8bdnLkr32D4ElXc94RpSqoxApFRjU3glqPwa1j4JfLwKDX/K0iwACCCCAAAKJIODFzsmHjr0v/9hxRLKa35Ojv31WMt76p6S3pnm+pKvyTIVRiJQKDPHwl4TAEA+9wDkggAACCCCAQLwKeLVzsppbkf76LyX3yqsl7VCznH7lZWl5711JPyvy68LLpbhopxRs/qs0v7jL0yVdRz74oFz50EPxyhvTeREYYmKLvRKBIXY7aiKAAAIIIIBA8gt4tXOydX+EC4r6ytVDz0qn3FPS0nxEDjeslw9PvCtpaemSlp4meTvOkysvvSeAmyZul3TN6dpVqo4GJncn0YvAoLkzCQyawWkOAQQQQAABBBJGQM1feGrtLhn/l5+EPefaEeNl3KhBNvZPiDy3onveYOndZaRkZmcHdoZulOLCntKvaLBkZmS1adNckelH5ZOluG6LZJ/92Lbj7evWyQWjR9suH+8FCQyae4jAoBmc5hBAAAEEEEDAdwE7qx61N9k53AWo3aPdvnYd3iKtzZ3lREuDZOY0ygXdLpbs8zpLVmZ28NDmnApzZ+rms2flhffq5KKGQ2FDRHZBgXw7sHpTMr0IDJp7k8CgGZzmEEAAAQQQQMBXAburHrU32bmjAoN53F0fbpIjRz+SnMyuktGaJZ06fyx9u5dKRmDUob05FQ9sb5LGIwfky0V50qduq3E4NQmaOQy+vuUSv3ECQ+L3IVeAAAIIIIAAAvYF7K561N6NeUcHBuvx3288KHvf3y0nTx+XC3v0l9nLdsiNax81VlmK9vJi1CNaG378nBEGzeoEBs3gNIcAAggggAACvgrYXfWovcnO4S6g56NVcnHvL3XYtdUf2yunm7PlUOMBOXl8v5z86yuSsXazZJ2JHBwIDB3WHal1YAJDavU3V4sAAggggECqC9hd9Ugtg3rejIm2ueoqi+SO0QsC6xpF/+Q/3EHtzKtQ9dRqS+/s/1D6dP68HG86IZsPHpERv14gGWfPbZfAYLv7KNieAIGB9wcCCCCAAAIIpJJAe0HAetO/fvtS+cObO2Tn/iFy/GSB5HVqkP69/qFWOpVd9UMD3+tqfK+0+G3p+5ltkpGWKUNKvirDL7rFMaedeRXmik3HTpwyjp+VcUom5b0qna4ZLS0nW+TsqlcCaSKwNGvrp8139KiH4wv1qAKPJHkEafcwBAa7UpRDAAEEEEAAgXgWcPIJ/Yr122TH/sHBIGC96S+78GtyWelN8ts3HpAPju00AkKbl7ohjzCI0KPLRXL952dFLhABMNq8imgrNmVdNkw6jRglTXnNcvLvr8vZl96WrFNpsvf+Hq5GPeK1vwkMmnuGwKAZnOYQQAABBBBAwHMBO5/Qf9Jo5P0QzJOK9abfzUVFm1dhd8Wmj/+9TPJHfUVOnsqW1vQjcvTMRulb0C8QgG52c3pxV5fAoLlLCAyawWkOAQQQQAABBDwXiPYJvecNenhAFXZ++Ydtcv/ffhb2qOqxou8tbJWqDT+33eqWidnS/fwh0rVzf2ls2BzTqIftxnwoSGDQjE5g0AxOcwgggAACCCDguUC0T+g9b9CjA0Z71Eg1o+ZVvL6pQm5Zox51svdyOwHbXiv+lSIwaLYnMGgGpzkEEEAAAQQQ8FzA7spHnjfs8oDtjYys/ca/GJOp09My5OyZG2XA/EURW6v+3H+3mYCt6pSV/EdME7BdXpKW6gQGLcyfNkJg0AxOcwgggAACCCDguYDdlY88b9jlAdsbGTFCQM4x6Ve8QQb2eV+27+8l2/b8qzSfzjVazc5qkoF935A+PbaEPQs/5mK45LBdncBgm8qbggQGbxw5CgIIIIAAAgj4J6D2Jli+fmubJVDPXfko/ib+OtkcTs1LCMzZ9nyFJv96LfaWCQyx28VUk8AQExuVEEAAAQQQQCBuBOJz5SM7PE42h0vWTdjsOIWWITDEouaiDoHBBR5VEUAAAQQQQAABFwJvbl8mK97cHhwZUYeKtBoSgeFTaAKDizddLFUJDLGoUQcBBBBAAAEEEHArcO7IyCv/uE3ufX1x2AMn667NsSgSGGJRc1GHwOACj6oIIIAAAggggICHAok6edtDAluHIjDYYvKuEIHBO0uOhAACCCCAAAIIuBEIfUQpr1ODmJO3k32pVCduBAYnWh6UJTB4gMghEEAAAQQQQAAB1wKJO3nb9aU7PACBwSGY2+IEBreC1EcAAQQQQAABBBDQKUBg0KkdaIvAoBmc5hBAAAEEEEAAAQRcCRAYXPE5r0xgcG5GDQQQQAABBBBAQJfA6g318ttX90j9kSYp6Nwk3xhZKmOvuERX83HZDoFBc7cQGDSD0xwCCCCAAAIIIGBTQIWFrBn/GbZ0Ku/LQGCw+QbyqhiBwStJjoMAAggggAACCHgrMGHu63LbuocJDCECBAZv32dRj0ZgiEpEAQQQQAABBBBAwBeB62asZefnMPIEBs1vRwKDZnCaQwABBBBAAAEEbAr816N/lXFrZoUtnco7PxMYbL6BvCpGYPBKkuMggAACCCCAAALeCrDzc3hPAoO377OoRyMwRCWiAAIIIIAAAggg4IsAOz8TGHx544U2SmCIi27gJBBAAAEEEEAAgRABdn6O9JZghEHzXxY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SESBsydPyoEFC+T43/8uPb75Tel29dUiaWnGpbSeOSMfPPusHPnTn6Tr6NHymTvukBObNkn9Y49JdkmJFE+cKE3vvSdHV60yyqfn5EjPu+6S84qLtVMQGDSTExg0g9McAggggAACCCDgk8Dh3/1O0jt1km7XXCN7Z8+WnuPHB2/4j/z5z9J66pR0/9rXjBBx5tgx2T9njvSZMsUICifeeUd6lpcbZ/7x8eOyf+5c6X3//ZKRl6f9aggMmskJDJrBaQ4BBBBAAAEEkkLg2Msvy9uBT+LVKyfwCfyQwCfzuZdccs61fdzUJNsqKqR5504ZvGKFZBUWGmXUTfg7114rzXV159Q36xxautQo2/d735P+P/6xnD58WDYFbug/euMN4/tDX3pJul51lW3PPbNmSeH11xvneWjZMskbNix4znsfeURyL77YCBTq/yoUHH7+eblg2jQ5feiQUb53ZaXR1pGVK+VMQ4P0GDfOdtteFiQweKlp41gEBhtIFEEAAQQQQAABBCwC6mZ/y7e+JYOeeMK44T64aJEcXbNGBtbWSkZubrCkWa7vd74jBwNlBz35ZDAwWG/eQ+vvmjpVcgcODH6ibx5QlcspLTVCggosuwNBwhpCwnVS09atooKHCgEnd+2SohtvNM75g9/8RjoPHvxpYAiMOHT7ylcks1s34zGkoptukqOrV38SGAJBxQgM990nZ1taZM+PfmQ8ouTH40jqGgkMmv86Ehg0g9McAggggAACCPgiYH5q3+vee4OfyofemId+sm+e6MULF7a5eVc37k3bthmf+quXuqHeEniev1R9Sh9mlEEFh52B0GANDFYEdfN/4PHHjcDREhhxaK+sWc96zA9///vg+ahz2REYCbgo8DiROZph1jlQUyP5l19ujCzs/elPjfCQ06+f8WP1iFHXwKNKnQYMMB5XKrzuOvlw+XLp+93vysnt241A1HvyZGP+Q8Nf/mKEB3P+g+4OJTBoFicwaAanOQQQQAABBBDwTcB6o9/ejXW0E1THUS/zmX63gcEaXKyPOpnnEe7RI+u1WMOQmrR8fuBRp3CPKp0MhJx/PvSQZBUVSXafPsYowe4f/MAIAmr+wv5HH5X07GzJv+IKI0zs+/nPpWXfPjn9wQdyYaBeTv/+sicQknrceqt0Cox0+PUiMGiWJzBoBqc5BBBAAAEEEPBNwPqp/InNm40VgcxRAicn5WVgsI4uqMeZwn0d+uhRuBELc05Ely9+8ZxHo5xcWyKUJTBo7iUCg2ZwmkMAAQQQQAABXwXUp/nqE/hwn8S7eSQp0mNA6mIjPZIU6cZ//7x50j/weJMKEKEjIZFGM8yRiR633UZg8PUdloSNExiSsFO5JAQQQAABBBCIKGB+gq8KhHvO3w6d3UnP5rHCBYNIk5ZDA4F1QrSa32CdbG0e31rnYGBidbgJ03auK1HKMMKguacIDJrBaQ4BBBBAAAEEfBUwlyYtCCyJGsvjSObJqxv5rXffbXzZJfDMv7lakfUG/2xgSVXrMqiqrFoiteR//sdYatVcNlV937o0q3Ueg/XYanRETUi2vtT8BjVaYoaE0DDjK3YHNU5g6CDYSIclMGgGpzkEEEAAAQQQ8FVAPXa0K7BikVrlJ9yKRr6eHI3bEiAw2GLyrhCBwTtLjoQAAggggAAC8S8QOqk4/s+YMwwVIDBofk8QGDSD0xwCCCCAAAIIIICAKwECgys+55UJDM7NqIEAAggggAACCCDgnwCBQbM9gUEzOM0hgAACCCCAAAIIuBIgMLjic16ZwODcjBoIIIAAAggggAAC/gkQGDTbExg0g9McAggggAACCCS8gHWDt1TYKC3eOozAoLlHCAyawWkOAQQQQAABBJJGIHQX5qS5sDi/EAKD5g4iMGgGpzkEEEAAAQQQSBgB6+Zs6qTVpmvWzd7Uz9WrZ3l5TNdk3aDNunFb6MEibRJnbkL30RtvGFXUJm5dr7oqWF1t9PbBM8/IELWx2yWXGN+PViemC9FcicCgGZzAoBmc5hBAAAEEEEAgYQSsgcC80e4X2GlZ3ZS7DQuhOzJbd4jOyM0NGqlQsTsQVMydpFUIUC9zt+hu11xjBBbr8bKKiowdpvtMmSIHn3hCSh95JBgYVDs5paXGNYQeO1E6hsCguacIDJrBaQ4BBBBAAAEEEkYgNBSom/XcgQOlyxe+IO9ce60019UZ12L9ZN86v8F6oRcvXNhmJEIdu2nbtuCIhQokW+66q83NvapvtmmOYqhgsDOwU3VpdbXsrKoKljfb7XXvvcFRhkjHNM/LPNagJ5+UrMLChOkXAoPmriIwaAanOQQQQAABBBBIGIHQEYZwN/SxXkxoGGkvMJwfCCfmo0bmTf6A+fNldyDAWANCaLiIFhhCQ0us16K7HoFBsziBQTM4zSGAAAIIIIBAwghY5w60N8cglgtyGxjUqMCJzZvl7dGj2zRvHe1oLzAk6uiCulgCQyzvOBd1CAwu8KiKAAIIIIAAAkktYL2pjzTHIBTAzSNJOyor5aI5c9o8HhTukaT98+ZJ/8C8BOtcB9XursCjSr3vu6/NBOdwoyLRRh7ivVMJDJp7iMCgGZzmEEAAAQQQQCBhBKyBIdwcATcX4nbSs3W1JnUe4QJNuGAQ2q6ba/CrLoFBszyBQTM4zSGAAAIIIIBAwgiEPjakVhU68PjjMrC2ts2n+7FeUKTlUkNv/tUow97A6kzqZd0oLtL3w41ymPXqZswIHss879DlWGO9Hl31CAy6pP+/HQKDZnCaQwABBBBAAAEEEHAlQGBwxee8MoHBuRk1EEAAAQQQQAABBPwTIDBoticwaAanOQQQQAABBBBAAAFXAgQGV3zOKxMYnJtRAwEEEEAAAQQQQMA/AQKDZns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QMA/AQKDZns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QMA/AQKDZns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QMA/AQKDZnsCg2ZwmkMAAQQQQAABBBBwJUBgcMXnvDKBwbkZNRBAAAEEEEAAAQT8EyAwaLYnMGgGpzkEEEAAAQQQQAABVwIEBld8zisTGJybUQMBBBBAAAEEEEDAP4GkDQx1dXUya9YsaWxslOLiYpk+fboUFBS0kY5UpqGhQWbOnCn19fWSn58v06ZNk5KSEqOuWWfSpElSVlbmuOcIDI7JqIAAAggggAACCCDgo0BSBoaWlhaZM2eOjBkzxripX7lypXHzX15eHqRur8yiRYuMkKHqb9y40ahfWVkp69atM77Ozc2VUaNGERh8fOPSNAIIIIAAAggggIAegaQMDGoUYPny5VJRUSHZ2dnGqID1a3OkIFyZcePGyeLFi2XChAnGiIQabaipqQl+reqqQDF8+HACg573KK0ggAACCCCAAAII+CiQMoFBhYCqqqrgY0nhQoUqc/fdd8uyZcvaBIbq6moZP3588LEkAoOP71iaRgABBBBAAAEEENAqkBKBIdwoQWhgMMvceuutbQKDenSptrZWxo4dS2DQ+takMQQQQAABBBBAAIF4EEiJwBBPjyS9++67kpmZGQ99zzkggAACCCCAAAIIJIlA9+7dRf3XEa+kDAyhE5qtk5hNxPbKWMuHmzDt5pGkjuhEjokAAggggAACCCCAQEcJJGVgUFjWJVOHDRtmrHKkJkBbw0CkMtZlVa1LsqrwsGTJkmBfRFqutaM6i+MigAACCCCAAAIIIKBbIGkDQzjIcPMRdIPTHgIIIIAAAggggAACiSSQUoFB7aGg9mNQ+yvwQgABBBBAAAEEEEAAgegCKRUYonNQAgEEEEAAAQQQQAABBKwCBAbeDwgggAACCCCAAAIIIBBRgMDAmwMBBBBAAAEEEEAAAQQIDLwHEEAAAQQQQAABBBBAwLkAIwzOzaiBAAIIIIAAAggggEDKCBAYUqaruVAEEEAAAQQQQAABBJwLEBicm8VUw9xZurCwUMrLy2M6BpUQQACBZBZQG2sePnw4uNGmulbrBptslpnMvc+1IYBANAHz9+GkSZOkrKzMKG7dbDg/P1+mTZsmJSUlxs/U79TVq1cbf77zzjtdbStAYIjWOx78XHXw3Llz5corr5QjR44QGDww5RAIIJA8AuY/eCNHjpR9+/ZJRUWFZGdni/lBi9o7R/3juHLlSmMvHT50SZ6+50oQQMCegPr9p/YTy83NlVGjRgUDgwoF6sMU9XtS/VyVq6yslK1btwb/3NzcLNXV1TJ+/PhgmLDX6qelCAxOxVyUVx351ltv8Y+dC0OqIoBA8gqoD1eWL18eDAzRvk5eCa4MAQQQCC+gAsLw4cONwKA+bKmpqZEJEyZIQUFBm6+fe+65YDlztMGsF4stgSEWtRjrEBhihKMaAgikhEC0gKB+vnjxYqmqqjL+ceSFAAIIpJpAtMBgjiSsWbPmnMBgjkTEYkZgiEUtxjoEhhjhqIYAAikhEC0whH6alhIoXCQCCCBgEWgvMKjHOGtra2Xs2LESGhjUo0rqpR5diuVFYIhFLcY6BIYY4aiGAAIpIRAtMIT+PCVQuEgEEEDAZmCwfqjCI0kJ/LYhMCRw53HqCCDQ4QKhgSB00rN1cl+HnwwNIIAAAnEoYB1hUKdn/b1oXRjCOgH64MGDrh/nZIRBw5vBuiyg2dzUqVODM9w1nAJNIIAAAnErYF0W0DxJcwlA6+/PYcOGtVlyNW4viBNDAAEEPBZQYWDJkiXBo5rLTKtvzJw501hBLnTpaeuyqm7vOwkMHncoh0MAAQQQQAABBBBAIJkECAzJ1JtcCwIIIIAAAggggAACHgsQGDwG5XAIIIAAAggggAACCCSTAIEhmXqTa0EAAQQQQAABBBBAwGMBAoPHoBwOAQQQQAABBBBAAIFkEiAwJFNvci0IIIAAAggggAACCHgsQGDwGJTDIYAAAggggAACCCCQTAIEhmTqTa4FAQQQQAABBBBAAAGPBQgMHoNyOAQQQAABBBBAAAEEkkmAwJBMvcm1IIAAAggggAACCCDgsQCBwWNQDocAAggggAACCCCAQDIJEBiSqTe5FgQQQAABBBBAAAEEPBYgMHgMyuEQQAABBBBAAAEEEEgmAQJDMvUm14IAAggkuEBra6tUV1fLlClTjCuZP3++TJgwIcGvitNHAAEEEluAwJDY/cfZI4AAAkkpsHHjRrnzzjtl4cKFctlllyXlNXJRCCCAQKIIEBgSpac4TwQQQCCFBJ5++ml56qmn5Fe/+pUUFham0JVzqQgggED8CRAY4q9POCMEEEAgpQVOnTolU6dOlZycHJk5c6ZkZGSktAcXjwACCPgtQGDwuwdoHwEEEECgjUB9fb3cfvvtUlVVJV//+tfRQQABBBDwWYDA4HMH0DwCCCCAQFuBV199VSorK2XBggXGpOeamppggRkzZsj06dMhQwABBBDQKEBg0IhNUwgggAAC0QXUKkkbNmyQxx57TPLy8uSHP/yhqEnQDz/8sAwYMEDS09OjH4QSCCCAAAKeCRAYPKPkQAgggAACbgUaGhrknnvukREjRhiPJG3atElWrFghkyZNkvz8fLeHpz4CCCCAQAwCBIYY0KiCAAIIINAxAmok4ZZbbpHa2lpjJGH37t1y8803S2ZmZsc0yFERQAABBKIKEBiiElEAAQQQQECXgFpO9Re/+IXccMMNMm/ePJk7dy4Tn3Xh0w4CCCAQQYDAwFsDAQQQQCAuBMzlVNevXy+zZ8+WpUuXSlFRkTz44IOSlpYWF+fISSCAAAKpKEBgSMVe55oRQACBOBQwl1NVcxjUsqrWyc/MX4jDDuOUEEAgZQQIDCnT1VwoAgggEN8CajnViooKeeaZZ6SsrExWrVolDzzwgPF1jx495MUXXzQeVWKVpPjuR84OAQSST4DAkHx9yhUhgAACCSmgRhRee+01Y/+FgoIC2bFjhzEBWu29kJubK5deeqkRHHghgAACCOgVIDDo9aY1BBBAAIEwAuZyqkOHDpXvf//7xpyFEydOyOTJk0X9TIWJkpIS7BBAAAEEfBAgMPiATpMIIIAAAggggAACCCSKAIEhUXqK80QAAQQQQAABBBBAwAcBAoMP6DSJAAIIIIAAAggggECiCBAYEqWnOE8EEEAAAQQQQAABBHwQIDD4gE6TCCCAAAIIIIAAAggkigCBIVF6ivNEAAEEEEAAAQQQQMAHAQKDD+g0iQACCCCAAAIIIIBAoggQGBKlpzhPBBBAAAEEEEAAAQR8ECAw+IBOkwgggAACCCCAAAIIJIoAgSFReorzRAABBBBAAAEEEEDABwECgw/oNIkAAggggAACCCCAQKIIEBgSpac4TwQQQAABBBBAAAEEfBAgMPiATpMIIIAAAggggAACCCSKAIEhUXqK80QAAQQQQAABBBBAwAcBAoMP6DSJAAIIIIAAAggggECiCBAYEqWnOE8EEEAAAQQQQAABBHwQIDD4gE6TCCCAAAIIIIAAAggkigCBIVF6ivNEAAEEEEAAAQQQQMAHAQKDD+g0iQACCCCAAAIIIIBAoggQGBKlpzhPBBBAAAEEEEAAAQR8ECAw+IBOkwgggAACCCCAAAIIJIoAgSFReorzRAABBBBAAAEEEEDAB4FgYNiyZcu6tLS00T6cA00igAACCCCAAAIIIIBAnAq0tra+9H9dw5BSGf8OEwAAAABJRU5ErkJggg=="/>
          <p:cNvSpPr>
            <a:spLocks noChangeAspect="1" noChangeArrowheads="1"/>
          </p:cNvSpPr>
          <p:nvPr/>
        </p:nvSpPr>
        <p:spPr bwMode="auto">
          <a:xfrm>
            <a:off x="152400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png;base64,iVBORw0KGgoAAAANSUhEUgAAAwwAAAHpCAYAAAAvabtjAAAAAXNSR0IArs4c6QAAIABJREFUeF7s3Ql8VNWhP/DfzGQyyWQjCdlXIBBAEkARqLiAW+vWKtW60qrVatv/09K+p3bx9alPi31Pqba2Wi0urfp8fVrrSi2KrYqACCRhS0hCEsi+7/vM/56rEyeTmcx+Msvv8vHzJLn3nHu/Z+y7vzmbBjwoQAEKUIACFKAABShAAQo4ENCIn9fV1ZkHBweJRAEKUIACFKAABShAAQpQYELAbDa/rwaG8vJy84IFC0hDAQpQgAIUoAAFKEABClBgQqCiogIMDPxAUIACFKAABShAAQpQgAJ2BRgY+MGgAAUoQAEKUIACFKAABRwKMDDww0EBClCAAhSgAAUoQAEKMDDwM0ABClCAAhSgAAUoQAEKuC/AHgb3zXgFBShAAQpQgAIUoAAFwkaAgSFsmpoPSgEKUIACFKAABShAAfcFGBjcN+MVFKAABShAAQpQgAIUCBsBBoawaWo+KAUoQAEKUIACFKAABdwXYGBw34xXUIACFKAABShAAQpQIGwEGBjCpqn5oBSgAAUoQAEKUIACFHBfgIHBfTNeQQEKUIACFKAABShAgbARYGAIm6bmg1KAAhSgAAUoQAEKUMB9AQYG9814BQUoQAEKUIACFKAABcJGgIEhbJqaD0oBClCAAhSgAAUoQAH3BRgY3DfjFRSgAAV8IjA0NIS77roLW7ZsUf+5/PLLfVIuC6EABShAAQr4UoCBwZeaLIsCFKCAlYDZbEZpaSl+/etfY9u2baitrcVZZ52FK6+8Et/85jeh1WqxceNGPPHEE/jTn/6Ea6+9Fs3Nzbj++uuxe/du/PGPf8SFF15IUwpQgAIUoMCMCjAwzCg/K6cABUJVYGxsDI8//jh+8pOfoLe3d8pjioCwfv36KYHh+PHjuOGGG7Bv3z4GhlD9cPC5KEABCgSZAANDkDUYb5cCFAgOgXfeeUcdYiTCwr/+67/ihz/8ITIyMtDS0oJnn30Wc+bMwUUXXTQlMATH0/EuKUABClAgnAQYGMKptfmsFKCAFIHBwcGJICCGHokhSfHx8VPqtj7PMiSps7NT7WH44IMP8Pbbb2PlypXYuXMnzj//fHW+w5o1a/Df//3feOONN3DOOefg3nvvRWFhITZv3qwOaxKHGOb0ne98B9HR0erfy8rK8Oijj6pllpeXIy8vD1/+8pfxs5/9DDk5ORP3JXo3RDmvvPKKGnS+/vWv4+677544p7W1FX/4wx/wzDPPTJRj6SWxlCN6Vl577TX86le/UuuzPkSAeuqpp7B161ZcddVVajl9fX3493//d9x0003qs4hn/e1vf4tdu3apQ7jEs33jG9/AD37wAyQlJUHM+/jRj36k/v43v/kN3nvvPfz+979XqxFDucSzf/rpp3jggQfw7rvv4rLLLlPLX7ZsmZS2ZyUUoAAFQlGAgSEUW5XPRAEKzKiAeNG95pprsGPHDnVY0i233GL3fuwFhvb2dnUuw9/+9jd8+OGHakD46KOPcPrppyM1NRXiGushTuKF2mg0qkOYrA9LALGuw/YmrrjiCnX+RGJiImpqanDdddepdVkf4iVehAYxt0I8x1//+tcpz7Jq1Sp1+NT8+fPxP//zP2pYsTcMyxIYRNgRdYkel8bGRrU8Ubao59vf/rb67LaHCAn3338/TCaTGgpeeOEFNRCJHhvrY+3atWpgsK7/q1/9Kp588knVjwcFKEABCrgvwMDgvhmvoAAFKDCtgPgWX0xsLikpwT/+8Q+ceeaZPgkMopCf//zn+Ld/+zf1G37x0n348GE1VPzud79Dfn6+2gshvqH/3ve+h4ceegh6vR5vvvmm+ruFCxciMjJSvfZb3/qW+m39Sy+9hAULFqg9C+Kl/Gtf+5raG5Gdna32cIj/JyG+3bf8XgyjEr8XQ6pEz4UIB+Lb/ocffhjf/e531TL+8pe/4LnnnlN7QESQEfdZXFys9gSInpbnn39e/VlcXJxarvh3MUFc/CPCxMknn6z2guh0OjXAiB4Gcb24ToQjy0RxEVRE74343T333INf/OIXapk//elPcdttt6kTx8VzdnR0QAwRW716NT+5FKAABSjggQADgwdovIQCFKDAdAL+Cgznnnuu+s16SkoKBgYGcPvtt6tDfCy9CeKeLC/j4ht78TIuvoUXL8ziZV30DoghP5ZDvFyLF+mTTjoJ3//+99VeAjG/Qgyjsj7Et/WOfi/qEPMzRH1iGJCY5C2GJNkGhrlz56rli94Myz2KnpTHHnsMCQkJE9WJYVFiONP27dsn9Zqccsopau9FVlbWRGCwvtd//vOf6gpUYqiVKD85ORn2emv4yaUABShAAfcFGBjcN+MVFKAABaYVsA4M9l7ALRe7OyTJ+mXY3rX2AoPoRRAv83/+85/t3rMY9iR6HmyHQVmfPN2Lt21AEaHE3pCkX/7yl2qwEL0G9kKNqM/RsCjxu6VLl6q9Ibm5uXYniluGbTEw8D9OClCAAr4XYGDwvSlLpAAFwlygu7tbncT7f//3f+q39e5Mep5uDoMngeHQoUO45JJL1PH7Tz/9tPriLSZWWweEJUuWTNyvvYBj/Ty2v7f0MIghUA8++KDaY/DII4+ow5z27t2LzMxMdXjUzTffPDEJ21FgED0TYkiUGPYkzMQwKvH/pMTwLnEwMIT5f1h8fApQYMYEGBhmjJ4VU4ACoSwgVhMSoUEcYt6BGD4khuOIl3Xxwjw8PKy+SNtu3ObrwCDmUYgVlsQqQWJIkBjSI1ZBuuOOO9RViEQPgxjbL+YA3HfffZPmMIhv7cWGc2JehJgfIH7vaA6DGBp16aWXqkFEDJcSQ6fEPAh7h6PAIAKBWD3p6quvVoNHVFSUOpRKTIYWQ5oYGEL5vxg+GwUoEMgCDAyB3Dq8NwpQIGgF+vv71cm34tt2e4eYJHzrrbf6PTB0dXWpvRzixd/eYVmJSexILV7WxSRq60MEmk2bNqGqqkpd7lVMcLY9xNKlltWWxERrETCsDxFIRM+BGKoklkZ1FBgOHjwIsXKT7T2IsjgkKWj/U+CNU4ACISDAwBACjchHoAAFAlNA9CKIVX/Et+/i23oxeVhMzBVDbMRLvBjPL1YVEqsaiQm94ueiB2LDhg0Qk3gtK/tY9mEQqy1ZJg5b9iMQf9+yZYu6SZw4xDCoG2+8US1DvLyLb+n379+vTkgW+x9YhgiJZVLFEKXXX38dYkKxOKzPEy/2tnssiDkGYoUk0UMheieWL1+urnAklkIVE5d7enrUACTux94hegpEb4u4RxFOLCs5iXsUh1glSUx2tuyhIFZBEiFDLE8rQoTotUhLS5tiJq61GJ199tnqc1l6c0TIEXs1cJWkwPxvhHdFAQoEhwADQ3C0E++SAhSgQMALWCYeix4Hsf+EmDcxMjKirnp05513qpOvLSs3BfzD8AYpQAEKUGBCgIGBHwYKUIACFPCJgOihEPMYRO+D7SGWcBXzEUTPAg8KUIACFAguAQaG4Gov3i0FKECBgBUQQ4rEUCoxYfndd99V938QG7CJ3ZfF0KAzzjgDWq02YO+fN0YBClCAAvYFGBj4yaAABShAAQpQgAIUoAAFHAowMPDDQQEKUIACFKAABShAAQowMPAzQAEKUIACFKAABShAAQq4L8AeBvfNeAUFKEABClCAAhSgAAXCRoCBIWyamg9KAQpQgAIUoAAFKEAB9wUYGNw34xUUoAAFKEABClCAAhQIGwEGhrBpaj4oBShAAQpQgAIUoAAF3BdgYHDfjFdQgAIUoAAFKEABClAgbAQYGMKmqfmgFKAABShAAQpQgAIUcF+AgcF9M15BAQpQgAIUoAAFKECBsBFgYAibpuaDUoACFKAABShAAQpQwH0BBgb3zXgFBShAAQpQgAIUoAAFwkYgpANDaWkpHnvsMfzkJz9BXl7elEatra3FAw88gN7eXmRmZuLuu+9GQkICuru7cd9996GhoQFxcXET1zv6edh8WvigFKAABShAAQpQgAJhJxCygWHLli0YGBhQG/SSSy6ZEhiGh4fxyCOP4Ctf+QqKi4uxdetWNSDceOONENeKACF+J0KH+N3tt9+O559/3u7PDQZD2H1w+MAUoAAFKEABClCAAuEhELKBQTSfCAVPPvmk3cAgehdef/113HzzzRAv/Ja/X3nllXj66adxyy23TPQ2PPHEE7j66qvx4osvTvm55TxnH5dv/bkerx7oRs/IOOKjdLh0cQKevSLL2WX8PQUoQAEKUIACFKAABRwKyHjHZGCwCgwiKHz729+eEgw2b96MK664Am+++eakwCB+fsMNN9gd7mTdqqIh/1bRi42np2NxqhGHWgaw+cMmfHlBHEMD/weAAhSgAAUoQAEKUMAjAVnvmAwMnwcGMT/BXk+CpZdi3bp1kwLDdL0Xti2ecM8h/GRtphoWLIcIDQ+814DuexZ79AHhRRSgAAUoQAEKUIAC4S0g6x2TgUHCkCTNj8vw2jcLp3yiv/pceXh/yvn0FKAABShAAQpQgAJeCTh6xzT/osircq0vDtvAYDvp2Xqis/W/O5oMbf1zZ62R8HOlh+HsqT0M92+vx7brhrAsbzEi9dHOiuHvKUABClCAAhSgAAUoMCHg6B3zgfeVUSw/990olpANDOKlf9u2bROgy5Ytm7LSkfWyqpbfiwnQ1sunOlpu1frnzj63lz27BzuOx+KHZ3wxh+HhD5pQlNKFa+YNwjQ+iDMKi1CQkw6dTu+sOP6eAhSgAAUoQAEKUIAC4BwGP3wI3Jl34KvqzTDjue034YnSc1HWWYS+YTNiIzUoSirDrUu3YcPap1DT1IOSyia0DxxDYX4sijMLYYyehQiGB181A8uhAAUoQAEKUIACISmgrpJ0SFmJc0hZiTNSWYlzie9X4gzZHgZ7nwixp4LYa0HsryDr+OToiyitewtm8/iUKrUaHYrzLsKKgqvU3+2u2oeDNd2YZcjA8Fg3stOHsKpgJfQRUbJul/VQgAIUoAAFKEABClBgkkBYBQb5bW/GK7t+jNauKkBjv/bU+AJctvoB5ZeTT9h9bB8OVLUhQvnNaQuXInWWBrHGRGi14ic8KEABClCAAhSgAAUoIEeAgUGO80Qt77//PtauXetyrdWNXSg71qEMV6rGmGkQK+cXYHF2PidJuyzIEylAAQpQgAIUoAAFvBFgYPBGz4Nr3Q0M1lUcOF6DquPj6OqvwrzcKBRnKasrRUYjKjLGgzvhJRSgAAUoQAEKUIACFHAuwMDg3MinZ3gTGCw3srNqNw4d60acPl1ZYakPc3MjsSx/iTLXweDTe2VhFKAABShAAQpQgAIUYGCQ/BnwRWCwvuW9xw5h/7EGYHxcGa40D3PTUqDXGzhRWnK7sjoKUIACFKAABSgQqgIMDJJb1teBwXL7lY1tyiTpdvSNdGJgpAknF87FijnFkp+O1VGAAhSgAAUoQAEKhJoAA4PkFvVXYLB+jD3HSlFTO4CiOVnInG1UehyiOM9BcjuzOgpQgAIUoAAFKBAqAgwMkltSRmAQj1TV2IFdR8oxbBpQhisNK0uzLkNGkh5RhhhlhSWj5KdmdRSgAAUoQAEKUIACwSrAwCC55WQFBuvHqlbCw4HqDnQOH8eosiHcyfPnoihnAec5SG57VkcBClCAAhSgAAWCUYCBQXKrzURgsH7E0roK1J3QKNuHNyIvC1iWW4wIZXUlgz5asgSrowAFKEABClCAAhQIBgEGBsmtNNOBwfK4nxwrUXodWhFrSAfGlKVZs6OwdM5JiNDpJYuwOgpQgAIUoAAFKECBQBZgYJDcOoESGCb1OtSW49PKOmVPhxGcWjAPc9JmIzoqXgkPkZJ1WB0FKEABClCAAhSgQKAJMDBIbpFADAwWgvL6JlTU9ihLs3ZgcKwdC3NmYWXBSvY6SP6MsDoKUIACFKAABSgQSAIMDJJbI5ADgzXFnppS1NfrMTY2iJxsExam5SHGmAidNkKyGKujAAUoQAEKUIACFJhJAQYGyfrBEhgsLJ/WluGgssJShEaHKF0ciudnoCA9VbIaq6MABShAAQpQgAIUmCkBBgbJ8sEWGKx5jjY0Y8ehfSjIiUFR9iIYOc9B8qeH1VGAAhSgAAUoQAH5AgwMks2DOTAIqt01JSg/1oWEqCwMjbQjK2MEK+etgp4TpCV/klgdBShAAQpQgAIUkCPAwCDHeaKWYA8M1lyf1O7Hoao26JQ/qxechNRZGs5zkPx5YnUUoAAFKEABClDA3wIMDP4Wtik/lAKD5dFqmruVeQ7taBs8hjHTME6Zl49FWfkwRBol67I6ClCAAhSgAAUoQAFfCzAw+FrUSXmhGBisH/lQfR2q6obR0V+FgtxYFGUWIsoQg0g9w4PkjxqrowAFKEABClCAAj4RYGDwCaPrhYR6YLBI7Kr+BOU1vUgwpCobwomlWSOwIDUb0dEJnO/g+seFZ1KAAhSgAAUoQIEZF2BgkNwE4RIYrFn31RzCgZoW6MxaREXEoHhuFnJTZym9DlGS9VkdBShAAQpQgAIUoIC7AgwM7op5eX44BgZrslplvsOO8kMYGG5B0ZwMLMqYp851iNRHeynLyylAAQpQgAIUoAAF/CHAwOAP1WnKDPfAYKHZV3sADQ2RGBntRdfwCVxz1nmcJC35s8jqKEABClCAAhSggCsCDAyuKPnwHAaGyZhj46N48YN/wqhVJkjPyUZ6YiQiDUZE6WN8qM6iKEABClCAAhSgAAU8FWBg8FTOw+sYGOzDVTd2YPfRcoyMDwCmEZxWuBx56YnQRxg8lOZlFKAABShAAQpQgAK+EGBg8IWiG2UwMDjHqmnqwqHaDrT0HcGCnHgsyy1ChM7ASdLO6XgGBShAAQpQgAIU8LkAA4PPSacvkIHBdfA9x0pRWdeNhOhcdA0cQ16mDqvmrYZOp3e9EJ5JAQpQgAIUoAAFKOCVAAODV3zuX8zA4L6ZuGL3sb2oqOmEISIWS/OykJZkQEz0LKXngeHBM1FeRQEKUIACFKAABVwTYGBwzclnZzEweEdZ19KH/ZXH0K0sy2rGGJbnz8HCnHxlrkOk2wX3DDTh3bJHcU7RbYg3prt9PS+gAAUoQAEKUIAC4SDAwCC5lRkYfAde2diEitpetA8eQ2HuLCxMm4NYYxK0Wp1LlWwr2Yyall3IS12F85ZudOkankQBClCAAhSgAAXCTYCBQXKLMzD4Hnx39V4cPd6PREMaRseHkJY+gOW5S2GYZjO4ho6D2LpvE0yacWjMOlyw/E5kJi3x/c2xRApQgAIUoAAFKBDkAgwMkhuQgcG/4PvqSnGg8gR0mghcfOpydZ6DvUnSL398Bzr66qDRaGE2m5Acn4/1qzb59+ZYOgUoQAEKUIACFAhCAQYGyY3GwOB/cLEZ3N8/qUH/aCf6h1uxIH8WTkpfAOPnk6TL67djR/nTGDeNTdyMTqtX9n64HoVZ6/x/g6yBAhSgAAUoQAEKBJEAA4PkxmJgkAv+ac1+NDRFQK81oK2/GvOyjSg/vkUZujSo9i5YDrPZrAxhMmLD2qegUf7woAAF5Av0D3bh7R2P45RFF2BO5tJJN1DbeAA7D/wFXztrI6IiY5VFD8woO/oeqhtKcOlZP0TfQAfe2vE7DA33IcoQiwtP+646p4kHBShAAQp4L8DA4L2hWyUwMLjF5dOTP60tweGqZuWFohvQlSk9DEeg1UUoweGzarQaHYrzLsKKgqt8Wi8LowAFnAsMjfTjk4Ovo7O3CYvyT8P83JUTF9W3VqC6fh8a2ypx8en/AmNUPKpO7EV9azmaO47hinN+gvbuemzf80dcfs5dzivjGRSgAAUo4JYAA4NbXN6fzMDgvaHnJZjxyq4fo70rEnr9GmXuwgjGxkaU7yk/hclcAY1Wg9T4Aly2+gGlCvYyeO7MKwNdYMtrP0JNYyk2XHD/pBdz6/t+/YNH8VHJn9UfiW/qv/v13yI5IUt9Mf/dy99Tv9EXx5qlV+CSM27DJ4dex8vv/XLSo1tf56rJ33f9AfkZRVPua2CoB2999BguXPN9NTCIwzokiH9/9f2HsGjOGuSmL0ZW6kL2FrqKzvMoQAEKOBFgYJD8EWFgkAzupLq6lh4crGlBc08ZCvNScFLmQkQqqytFRcYE1o3ybijgAwHLy/6qk76K/RV/V4fyWH+Tb6lCvPz/bedTEyFBBAxxXHX+z/Hkq7djbtZyNSQcrduNl/7+n7jyvJ9NKUeUUVb5Pm786kMO77ypvRrvffKsOoToK1+6RQ0CngYGMUSpp68Ng8O96rCm1UWXqj0VPChAAQpQwHsBBgbvDd0qgYHBLS5pJ++u3oO6hhHEGlLR3leJeTnxOCX/FGVDOIO0e2BFFLAnIL5ZFy/ppxWvx6mLL1FPES/wKYl56ku7OCzniCE71ofl23/bckVwEGU4Cgy25Ytg8Oo/HsbZK76J9/Y8p4YA0dtg716s70fc89yskyfVJXouxGG5d9t78zQwWJfz2j9/hayUQnUuBA8KUIACFPBegIHBe0O3SmBgcItrRk4W4aHyRC+itfFYkpeGrNlxyhAmgxIeombkflgpBcRLdmtnrfqiLl72//T2z3DdBf858dLurpArgaGoYO1EQLEODLsPvYFvXbRpYliQbbgQ9yJ6F3aUvoKbL31EPc/ydxE4PlSGOVlfb7n3kdFBvLPrKVQo4cRoiMd5q76N8tqd0GkjsHTBuWrPQ2PbUWW40RJlHsP/U+Yu1OD9T/+keJzA4rlnKL0Ja/DB/v+ByTSuDDE0Kb0h/47Y6ER3aXg+BShAAQrYEWBgkPyxYGCQDO5FdSfaBvDp0XIMjvYpE6T7cercxZifkz1pdSUviuelFHBZwPLCLgJDdf1ep0N9nBXsz8Bgr0dE3I8IFiIMfP3sOyaCiLP75O8pQAEKUCAwBBgYJLcDA4NkcB9VV9fSi9LKSvSNtOKSlacqPQ5R6lwHHhSQJSBeuMW3/mJegPW3/6J+GUOStn3yDM5Y+g28/fHjU4YkWd+P7fwH2/tjYJD1iWE9FKAABXwnwMDgO0uXSmJgcIkpIE8SG73974f/VOY5pME01o+cjEhlGdaTEKHTB+T98qZCS8AyrEc8lTfDkcT1znoYvJn0bG+IkmVI1RnLrlTnQljPgQitVuLTUIACFAhNAQYGye3KwCAZ3E/VlR0vx4HqE8pY6VEsy5+D3NTZiDbEKeEh0k81sthwF7CscJQ5u2DalYemc7LXE5GhlCfmGryr9CCIvQ4s8w4sQ4hEeZZzxHwEMTzqj2//FCOjQ2pV1j0G1kOnLJOibX9mWXFputWTwr2t+fwUoAAFAk2AgUFyizAwSAb3c3VVzY2oqutDz2gnBobbsDAnAafMWQWdsiEcDwr4UkC87D/75l0499TrHe6d4Mv6WBYFKEABClDAIsDAIPmzwMAgGVxidfuPl6G5yaB88zqAzIxxzE/JRYwxUV3lhQcFvBWwXXnI2/J4PQUoQAEKUMBVAQYGV6V8dB4Dg48gA7gYERzKa7ug0+iUpVnjMC/LiMykeBijZ3G+QwC3G2+NAhSgAAUoQAH7AgwMkj8ZDAySwWe4uurmZuw5elRZG34EBm0MivKzkJuWpKywZJzhO2P1FKAABShAAQpQwDUBBgbXnHx2FgODzyiDrqATrX0oqT6Gtr5qLJyThkWp89jrEHStyBumAAUoQAEKhJ8AA4PkNmdgkAwegNV9UvMpGpoiEK0zon2gBgvmpOCU3GUBeKe8JQpQgAIUoAAFKAAwMEj+FDAwSAYP8Oo+rd2Hw9WNWD5vLnKSkpVJ0rOUSdLc1yHAmy2obk9Mln75vV+q98xN04Kq6XizFKAABQJGgIFBclMwMEgGD4LqKppOoPbECHpH2tA/3Ir5OfE4OW8Fd5IOgrYLplsUm6eJ45Izbgum2+a9UoACFKBAAAgwMEhuBAYGyeBBVt3euv1oaY7E2MggMrN0KJidxXkOQdaGM3G7lk3d+gY61Ooj9VHYcMH9E/s1iN//6e2febxDtO2GbwtyV9rdPM72Pmx7NCzl9Cr3+d2v/xaWzd2sN4mLNSZN+p2lh2TN0isYdmbiw8U6KUABCigCDAySPwYMDJLBg7S6kuOHcKS2TVmaVYMobSxOyktHVmoiIiOiPHqinoEmvFv2KM4pug3xxnSPyuBFgStgGwhEb4Jl1+bB4V6vwoJ4auvdmS2h4Murb8Kpiy+ZQLGEgblZy9UXe7HD80t//09ced7PJoKLuK+e/la0dZ2YCC+2+0uIulIS89QyLPWKSiw/C9xW4J1RgAIUCF0BBgbJbcvAIBk8BKo70dqN3UcPol8ZsrQ4Jx0L0ueqy7IaIl1fmnVbyWbUtOxCXuoqnLd0Ywio8BGsBWwDg3hZf/UfD6u9AH9V/m+F8ndxZMwuwM2XPgJjVLz6d9seAUuZ1j0D4hzx4n7pWT+c9OLf2lk7qZfB9jxLgDiteL0aLCz3dNnaf8WbHz3mUmCw3I91iGDLU4ACFKCAfAEGBsnmDAySwUOoutK6A2huMcBkHkdz72EsyEnBirkrlc3gIqd9yoaOg9i6bxNMmnFozDpcsPxOZSO5JSEkw0ex18Ng+0LvqZK94Uyip8C2fNuAIOqz7S0oKliLuVknT+nxEOV9VPJn9RbtDT1iYPC09XgdBShAAd8IMDD4xtHlUhgYXKbiidMI7KnZg+ONJmW4UhRy0iIwNz0LEREGu0OWXv74DnT01UGj0cJsNiE5Ph/rV22ibwgJ2PYUOJpj4MkjuxoYRNnWKzJZ6hK9FeIoq3xf7ZGwLc8SNOKUuQti2JEow3r+hW3w8OQZeA0FKEABCngnwMDgnZ/bVzMwuE3GC6YRqGyqx97Ko9BodYhW/izKTcecrAxoNTr1qvL67dhR/jTGTWMTpYhlW08rvB6FWetoGyIC1i/h4pF+9/L3YDvHwN6jejMkSZQ33YpLIgg8++ZdOPfU6/HB/pcmhkVZ7sMyMfufkvqmAAAgAElEQVRI7U71R5aybOc0MDCEyIeUj0EBCgS1AAOD5OZjYJAMHkbV1Ss7Se+rqkD3cAvmZ8ejOGcpXvroNoyM9au9C5bDbDbDoMyB2LD2KWiUPzyCX8D2W3t7L93ePKUrk55ty7eeeG2ZMyHOsb1X67LF7+1dxyFJ3rQer6UABSjgvQADg/eGbpXAwOAWF0/2QGCvshlcS4se3b0n0IePYBqrVHogJgcD0QNRnHcRVhRc5UENvCTQBBwN87FMOPb2fm17IqznGVi/8Fsvj2o7wdpyD7b3Ot2SsNZzG8T1tsvFevtcvJ4CFKAABVwTYGBwzclnZzEw+IySBU0rYMaLO36F8dFCjI8NYsS0B2Nj5WpPgyU8pMYX4LLVDyilsJeBHyYKUIACFKAABRwLMDBI/nQwMEgGZ3WoaWpG1Yke9I12om+4DQuyE3FS9mJldSVlkrSywRcPClCAAhSgAAUoMJ0AA4PkzwcDg2RwVjdJoFTZEK5VGa4ErQFN3ftRkJ2MFXNWQqdTfsaDAhSgAAUoQAEK2BFgYJD8sWBgkAzO6hwK7K3di9rGYURrYpCbEY2spFmIiUpQlmedfl8HklKAAhSgAAUoEF4CDAyS25uBQTI4q3MqUN3SrCzNWq7s0TCGaF28spt0hrK3Qwr0DA5O7XgCBShAAQpQIBwEGBgktzIDg2RwVueWQGNbP/Yfq0LHQB0W5qZifsocxCobammVfR54UIACFKAABSgQngIMDJLbnYFBMjir80hADFdqaTVAr4lCx2AN8jNisDR3qTJJOtqj8ly5qGegCe+WPYpzim5DvDHdlUt4DgUoQAEKUIACEgQYGCQgW1fBwCAZnNV5LbCvbj+q63sRBYOyk3QWctNTlRWWfD9JelvJZtS07EJe6iqct3Sj1/fNAihAAQpQgAIU8I0AA4NvHF0uhYHBZSqeGGACtc0dKDlWiYGRdszNjMPyvBXQ+2hZ1oaOg9i6bxNMmnFozDpcsPxOZCYtCTAB3g4FKEABClAgPAUYGCS3OwODZHBW53OB/cdL0NZswOjYANLTtZg3OwsxxkTotBEe1/Xyx3ego69O3VjObDYhOT4f61dt8rg8XkgBClCAAhSggO8EGBh8Z+lSSQwMLjHxpCAQEHs6VNZ3KD0CWhgjYjE/OwXZs2e5Pc+hvH47dpQ/jXHT2MRT67R6nFZ4PQqz1gWBBG+RAhSgAAUoENoCDAyS25eBQTI4q5MicLy1E3uqj2BgsAWL8rJQkJqvBoeoyJhp6zfDjOe234SRsX61d8FymM1mGPRGbFj7FDTKHx4UoAAFKEABCsycAAODZHsGBsngrE6qQOnxg2hXVlcaVfZ0aOs/ovQ6pGFZ7snKng4Gu/fxydEXUVr3ljIMaXzK77UaHYrzLsKKgqukPgMrowAFKEABClBgsgADg+RPBAODZHBWN2MCn9Z8iuZWQIdIZKVoMTc9Ww0O+oioz+/JjFd2/RitXVVw1ImQGl+Ay1Y/oJzPXoYZa0hWTAEKUIACYS/AwCD5I8DAIBmc1c24QFVzPfZXH4VGmZcQrYlR5iWkIC3JqAYHf+7rMOMPzhugAAUoQAEKhIgAA4PkhmRgkAzO6gJKoL6tT1matRxDpkGYR/tw8pwi5PhpX4eAenDeDAUoQAEKUCCIBRgYJDceA4NkcFYXsAL1rV04eqIdrQPVyEs3qnMd2OMQsM3FG6MABShAgTAWYGCQ3PgMDJLBWV3AC5ScKEX1iW51uNKinCxkpiZYzXMI+NvnDVKAAhSgAAVCXoCBQXITMzBIBmd1QSNQ396D/ZWH0avsJL0gezYK0xcgQpkkbVCWZ+VBAQpQgAIUoMDMCTAwSLZnYJAMzuqCTuBA/WG0teiVdZEi0NhThrnZSTg5fyUidPqgexbeMAUoQAEKUCAUBBgYJLciA4NkcFYX1AL76vahvnlEWZjViNw0g7KTdDKiDHFKeIgM6ufizVOAAhSgAAWCSYCBQXJrMTBIBmd1ISFQ09KEfdUV6nYMRsRiQU6asrpSGiK0ESHxfHwIClCAAhSgQCALMDBIbh0GBsngrC7kBBo7BlB2rBLdQ/WYm5mI+SnzEGNMhM4H4aFnoAnvlj2Kc4puQ7wxPeTs+EAUoAAFKEABTwQYGDxR8+IaBgYv8HgpBawE9h/fh7bWKERoItE+UIPs9GhladZlyiRpo8dO20o2o6ZlF/JSV+G8pRs9LocXUoACFKAABUJJgIFBcmsyMEgGZ3VhIbD/RAlq6nsRBQMKc7ORHBehznWI1Ee5/PwNHQexdd8mmDTj0Jh1uGD5nchMWuLy9TyRAhSgAAUoEKoCDAySW5aBQTI4qwsrgRNtXdh/rAJDI53QayJwwamnubwZ3Msf34GOvjpoNFqYzSYkx+dj/apNYeXHh6UABShAAQrYE2BgkPy5YGCQDM7qwlLAZBrHByXV6OivRW52PObPngNj9CyHS7OW12/HjvKnMW4am/DSafU4rfB6FGatC0tDPjQFKEABClDAIsDAIPmzwMAgGZzVhbWAWJa1trEfsyLTMDo6gJTUccydnTNpkrQZZjy3/SaMjPWrvQuWw2w2q/MhNqx9SlmcSVmeiQcFKEABClAgTAUYGCQ3PAODZHBWR4HPBQ7Ul6Gqvgc6JRREaeOQlx6H3JQUlNb+FaV1bynDkManWGk1OhTnXYQVBVfRkQIUoAAFKBC2AgwMkpuegUEyOKujgB2B421t6r4OA4OtQEQFOrt2ADodtNqpPQmp8QW4bPUDSinsZeCHiQIUoAAFwlOAgUFyuzMwSAZndRSYRuDgicNobzNgzDyI1v4qzMtMQXHuckRGuL66EoEpQAEKUIACoS7AwCC5hRkYJIOzOgq4KLC/bi9aWrXQmjTISNVhTlqOMkna4NbSrC5WxdMoQAEKUIACQSXAwCC5uRgYJIOzOgq4KVDVVIcDddXQKKskRcOIgsxU5KanKjtJ690siadTgAIUoAAFQkOAgUFyOzIwSAZndRTwQqChrRtlNUfRN9KG3LRYFKQUID52thIeIrwolZdSgAIUoAAFgkuAgUFyezEwSAZndRTwgUBJfQk6WiIxPjaAvvF2XLxiLSIiIn1QMougAAUoQAEKBL4AA4PkNmJgkAzO6ijgQ4GhkX5s3f8JYrTxKMhKQ9qsGOj10dBHGHxYC4uiAAUoQAEKBJYAA4Pk9mBgkAzO6ijgB4GWzgGUHavCoKlH2fBtEMtzFyj7OmQpy7Lq/FAbi6QABShAAQrMrAADg2R/BgbJ4KyOAn4WaOjoQdXxVrQP1iEn3Yj5s+ciJnqWsq0DJ0n7mZ7FU4ACFKCAJAEGBknQlmoYGCSDszoKSBIoPbEfdc0DSIxIx9BYLxISe7EkZzmi9DGS7gDoGWjCu2WP4pyi2xBvTJdWLyuiAAUoQIHQFmBgkNy+DAySwVkdBWZAoFSZJF1T3wnT2ChOnleMWTFaREclKHMdPpso7a8X+20lD6OmZTfyUlfhvKUbZ+DJWSUFKEABCoSiAAOD5FZlYJAMzuooMIMCje3dONbQhfbhWgwP9aAofwEyZiViV+UfUdvq2xf7ho6D2LpvE0yacWjMOlyw/E5kJi2Zwadn1RSgAAUoECoCDAySW5KBQTI4q6NAgAhUNFajo8OA7sF6dCr/DJr2YnzkGC485S6fvNi//PEd6Oirg0ajhdlsQnJ8Ptav2hQgT8/boAAFKECBYBZgYJDcegwMksFZHQUCTEC82PeNRSFOd4bS69AJnaEW61f/ABFeTJIur9+OHeVPY9w0NvG0Ymfq0wqvR2HWugAT4O1QgAIUoECwCTAwSG4xBgbJ4KyOAgEkYPtiH6Gbj9ioL0EDE4qy5yM/PQeR+ii37tgMM57bfpOyvGu/2rtgOcxmMwx6IzasfUopX+NWmTyZAhSgAAUoYC3AwCD588DAIBmc1VEgQASme7GPjVqK3IQr0DZQoyzNGoeC2XOUpVkTlaVZI5ze/SdHX0Rp3VvKMKTxKedqNToU512EFQVXOS2HJ1CAAhSgAAUcCTAwSP5sMDBIBmd1FAgQgT2VL6Gk9g27L/Y6TQSK8y9GROQCHG8ZQJJeLM3aj6SkISzOWqL0OkQ7eAozXtn1Y7R2VcFRJ0JqfAEuW/2Acr17vQz+WskpQJqDt0EBClCAAm4IMDC4geWLUxkYfKHIMigQbALuv9gfqC9DbWM3Rkf7sCy/CEnxBjU4REXK2deBS7QG22eM90sBClDAfwIMDP6ztVsyA4NkcFZHgSAXqG/rRG1DJ7pGGjE41IYFuflYmLlQ2dPB4Lcn4xKtfqNlwRSgAAWCUoCBQXKzMTBIBmd1FAghgSMNFehUlmbtG277bLhSZpGyulKkEh7cmyjtjIRLtDoT4u8pQAEKhJcAA4Pk9mZgkAzO6igQggIHG8pwrL4DMVGpMI+OID1Zi8KcRdBpnU+SdsbBJVqdCfH3FKAABcJPgIFBcpszMEgGZ3UUCHGByuY6lB8/htHxESzOzkV6QhKM0bM82teBS7SG+IeFj0cBClDAQwEGBg/hPL2MgcFTOV5HAQpMJ1DTVo/G5lH0j7Sid6QDuakxKM451a25DlyilZ8xClCAAhSwJ8DAIPlzwcAgGZzVUSAMBQ40lqK9yQyYTThlYR4MyspKzidJu7+SUxjS8pEpQAEKhKVAyAaG2tpaPPDAA+jt7UVmZibuvvtuJCQkTGnk0tJSPPbYY/jJT36CvLw89ffd3d2477770NDQgLi4uInfOfq5O58cBgZ3tHguBSjgqYBJCQtbP/0QZq0W0YjFvMwUpCTEQq83+HyStKf3yOsoQAEKUCA4BEIyMAwPD+ORRx7BV77yFRQXF2Pr1q3qy/+NN944qVW2bNmCgYEB9WeXXHLJRGAQPxchQ1wvAoW4/vbbb8fzzz9v9+cGg+vLGzIwBMd/GLxLCoSSQEvXIA7WHMWQqQ+jYwNYmrsY2ampPpkkHUpOfBYKUIACFLAvEJKBQfQuvP7667j55pshXuZt/25NIcLFk08+OREYRC/CE088gVtuuUXtkbD8/eqrr8aLL7445eeW81z9gDEwuCrF8yhAAX8INHX2oaa+BW2DtciYHY35KfM8niTtj/uzLpO7TftbmOVTgAIUcE0gbALD008/jY0bN04ZluRKYNi8eTOuuOIKvPnmm5MCg/j5DTfcMNEz4Qo5A4MrSjyHAhTwt0BZQynqm3qRGJmB/rEe5X8b+1GUvVzZTdro76pdLn9byWbUtOxCXuoqnLd0o8vX8UQKUIACFPCtQFgEBtteA3d6GCyBYt26dZMCg23QcLVZGBhcleJ5FKCALAExSbq2vhMYH8PSuUsRH21GjDFxRocscbdpWa3PeihAAQo4FwiLwBBoQ5LE/AgeFKAABQJNoG/EjL5RLXrH6zEyNogUQxwSoxKg17k+T8tXz/RJw28wMNoCjUYLszKBOyYyHSsyvuer4lkOBShAgZATSE5OhvjHH0dIBgbbSc/Wk5htEe31FFifbz1h2tHP3WkY9jC4o8VzKUCBmRKoaqlFW5sG7X3VSE/RoyB1obI8azQMEoYscbfpmWp11ksBClDAvkBIBgbxqNbLqi5btkxd5UhMgLZ+6Rf/vm3btgkZy3lDQ0MTy6paL8lqvazqdEu1TvdhY2Dgf4oUoEAwCZQe/xT1LX2INaRhbKQPmRmxKMxY6LdH4G7TfqNlwRSgAAU8FgjZwGBPxNN5Bx7r2rmQgcGXmiyLAhSQKVDeWI6DxyowJysN85Ln+GV1Je42LbNFWRcFKEAB1wTCKjCIPRXEfgxif4WZOhgYZkqe9VKAAr4QKD2xD52dekRpjWjrr0VmWjROylqGyIgoHxTP3aZ9gMgiKEABCvhcIKwCg8/1PCiQgcEDNF5CAQoEpMCB+hJluFIv9IhBQUYaEuMMiJQ0zyEgQXhTFKAABUJUgIFBcsMyMEgGZ3UUoIDfBZo6u3GothIj44MYHR3AsrnFyEhOQoQu0u91swIKUIACFPC/AAOD/40n1cDAIBmc1VGAAlIFGtu7cLy5C819R5GVEoPC9MXKZnBR0PtkyJLUR2FlFKAABSjwuQADg+SPAgODZHBWRwEKzIjAwcYDaBA7SUdlo3ugAYnJyqZwuatmdDO4GYFgpRSgAAVCQICBQXIjMjBIBmd1FKDAjAscbCjF8cZORGiisTAnX9lJWqPsJD1LCQ/6Gb833gAFKEABCjgXYGBwbuTTMxgYfMrJwihAgSASaOnsw7HGFnQOn8D42AgWZOYiLSEJxqh4RERwvkMQNSVvlQIUCDMBBgbJDc7AIBmc1VGAAjMm0DPQhHfLHsU5Rbch3pg+6T6OtzWjsaUfvcPtGBjtwJycDCzJKJ6xe2XFFKAABSjgWICBQfKng4FBMjirowAFZkxgW8lm1LTsQl7qKpy3dKPD+zjcdBBtrWPIT01BckKMsrqSsjyrMlGaBwUoQAEKBIYAA4PkdmBgkAzO6ihAgRkRaOg4iK37NsGkGYfGrMMFy+9EZtISh/fS1j2oLM16FIPmPowpS7MW5SxG1uwU6HSc5zAjDchKKUABClgJMDBI/jgwMEgGZ3UUoMCMCLz88R3o6KuDRqOF2WxCcnw+1q/a5NK9tHb2oqapDW0Dx5CWHIWClAUwGjjPwSU8nkQBClDADwIMDH5Ana5IBgbJ4KyOAhSQLlBevx07yp/GuGlsom6xItJphdejMGudy/dzsLFMWZq1G7Oic9A/3Ib4hCEUZa9Q9nQwuFwGT6QABShAAe8FGBi8N3SrBAYGt7h4MgUoEGQCZpjx3PabMDLWr/YuWA6z2QyD3ogNa5+CRvnj7nGosRQnmrqgjHFCUd5ixESZEGtMglarc7conk8BClCAAm4KMDC4Cebt6QwM3gryegpQIJAFPjn6Ikrr3lKGIY1PuU2tRofivIuwouAqjx+hpbMHJ1r70NZfiZHxQRRm5iMvJVeZJB3tcZm8kAIUoAAFphdgYJD8CWFgkAzO6ihAAYkCZryy68do7aqCo06E1PgCXLb6AeWe3O9lsH2QmtbjaGvXoK23AqkpBhTMXqAGhyhDrF+febrlYv1aMQunAAUoMEMCDAyS4RkYJIOzOgpQIOQFSo/vQVPbAOIi0zA83IeUVB0WpC9yea6DuwFgW8nDynKxu50uFxvy8HxAClAgbAQYGCQ3NQODZHBWRwEKhJVARdMR1DZ1YGx8GIuy5iE3NcvpPAdX94sQkO4uFxtW+HxYClAgZAUYGCQ3LQODZHBWRwEKhKVAS1evEhza0d5fg/TZ0VicWWx3noO7AcCb5WLDsiH40BSgQEgIMDBIbkYGBsngrI4CFAhrgQMNJWhUhisZzAbMSU9HfIxeDQ7Rn89zcCcA+Gq52LBuED48BSgQlAIMDJKbjYFBMjirowAFKKAINHV24cjxSgyPD2B8dBhL5xSjpXsn9tX+GSZlYznL4Wi/CH8tF8vGoQAFKBAMAgwMkluJgUEyOKujAAUoYCPQ3NmN+pZuNPYexrCyX0T/aAmGhiqUfSM0ynKw9veL8PdysWwkClCAAoEswMAguXUYGCSDszoKUIACdgT2VL6Ekto3lCVY5yPJcDqGR7rRM/YpBoeOQq+NxNK5l+CUed/4/ErPlot1d/UlNhQFKECBQBVgYJDcMgwMksFZHQUoQIEpAlMDgDF2EZIi1yi7Q0RgeLAT4/oaXHrqbYjQRXrsx+VXPabjhRSgQIAJMDBIbhAGBsngrI4CFAgrAV98q1/ZXIHqhiaMm0YxPz0X6YnJMETGuLyvgwB3d/WlsGokPiwFKBB0AgwMkpuMgUEyOKujAAXCSsCdPRWcwTR0NKOxZRC9o+3oG+pATmoclmSfAp1O7+xSuLP6ktPCeAIFKECBGRZgYJDcAAwMksFZHQUoEDYC/vxWv7z5EHo7o5W5Dn2ImzWMhRkn2d3XQWBz+dWw+cjxQSkQNgIMDJKbmoFBMjirowAFwkbg5Z13oKO3TlntSKusdmRCclwe1q9+0KfPf6TpAOqaejA+NoCi3MVIT05R5jl80ePgyfKrvhhG5dOHZGEUoAAFbAQYGCR/JBgYJIOzOgpQICwEZH+r39LVjRNNnWgZqEZaUhTmpxYqKy7FYV/1yyite0sJLONT3LUaHYrzLsKKgqsm/c6Xw6jCorH5kBSggHQBBgbJ5AwMksFZHQUoEPICnnyr7yuUw81laGzuQ2J0ljLPoQ1NA39He9cepZfDfg2p8QW4bPUDyi8/O8Gfw6h89YwshwIUoAADg+TPAAODZHBWRwEKhLxAoGyqdripTO11iFD+LMpZAKPBjBhjInTaCIdtwMnRIf/x5ANSICQEGBgkNyMDg2RwVkcBCoS4gGebqvkTpa2rFyfautHWfwyjpmHMS89B3uwcGPTGSdV+NozqGXX5VsuhVcLFmsIbUJi1zp+3yLIpQAEKuCXAwOAWl/cnMzB4b8gSKEABCgSLQF1HA1rbxtDWexSps42Yl1yg7OlgRKTyz3Pbb8LIWL86SdtymM1mNVhsWPuUMmjJwbimYHl43icFKBAyAgwMkpuSgUEyOKujAAUoEAACBxr2oqltAAmRaerSrEM4hOrGN6DRKrHAJhc4mhwdAI/BW6AABcJUgIFBcsMzMEgGZ3UUoAAFAkygvOkQahqVnaTHRzE6MoTeoV3oG61QgsMXycF2cnSAPQJvhwIUCDMBBgbJDc7AIBmc1VGAAhQIYAEx32H/sT0YN4/gSwtOdjpJOoAfhbdGAQqEsAADg+TGZWCQDM7qKEABCgS4wNj4CPZUVMGgi0Zrfw1SlX0dFmUWT5kkHeCPwdujAAVCWICBQXLjMjBIBmd1FKAABYJI4FBTKZpbB6A36zE3Ixux0VoYDDEMD0HUhrxVxwK7ympw5Z1b1BN++YNL8Y3zT544uaNnADf+/E/YX34CWamz8Ox9G1CQk4LK46340cOv4KEfrlf/zmNmBBgYJLszMEgGZ3UUoAAFglBA7CRdXl+prqJkGh/H4twlSJ0VB31EVBA+DW/ZFwLixflbd/8R9S1danG3XnEG7rrhPLtFW7+Y23s5d/Z765d3cf3X1hZj0+1fQ7RBr77Au3of1jcnyrzn8bfw81svVMu5/6m/4fqvrpoIAeKeahs71BBh+feTF+Xgmdd2IdZowOXnLmNg8MUHycMyGBg8hPP0MgYGT+V4HQUoQIHwFFD3dWjvQWPXQWQkx2JB2mJE6KMQyfAQNh8Iywv8j288H6uK8mH5+zUXrJj0Lb0AsX4xT4o3qi/fP3zolYlv7G3/bgkAD/9o/aSyLXVZIzs619592DaOuFa8/P/0pi+rgeGxl/6JL5+2aCIEDA6P4q5H/oq/vl86KaCIcmzPDZuGD6AHZWCQ3BgMDJLBWR0FKECBEBE40liG5rZBJEZnK/s6VCMpUYOi3JXKTtL6EHnC4H8My0vvmmVzJ17kbV/2PXlK8ZL/wtt7Jr7lF2X87zt78dH+6kk/s1e2bf32rtv09N8xNytZvWfx++r6dru9F+I+frHlHWy55zqIMGK5D3H+d76+Rh1SZAkPwuL7v/hflB6tR1tnH0Qg2XvkhMPAIO7z9y9/pJYjeiJEOSIcMTB48onx/TUMDL43nbZEBgbJ4KyOAhSgQAgKHGzYp+zr0IdITQzmpmcg3qhHdFQ8InSRIfi0wfVIti/k9l6yLS/ad/zq1SkPZ2+okb2XeEfl2hZoOwdAlCXCh/VLvwgM4rj9mrXqt/wZKQl4/M8fTBRlmW9g2zthG1xKK+onejP2Hj4+KdDYDkl65IX31XBgHTzyMpLUkCDu+W87DuP7V57JwBAgH38GBskNwcAgGZzVUYACFAgRgZ6BJrxb9ijOKbpNCQjp6lO1dw+gqvE4ekdb1X0d5qflIDs1F3oGhxlrddsXdOtv7z29KcsLvfWcBVcDg71rxc+sA8FZp8zHornpkwKDpS7bkCACh3XQEdfOioue6OkQZX9cWq0+qu1EZetrRQi55KwiNaCI3oTkWTETcyMsk55FGdbzJWwnSnvqyevcF2BgcN/MqysYGLzi48UUoAAFwlZgW8lm1LTsQl7qKpy3dOMUh8audmWFpT60DhxD+uxY5CXkIT6Wq8rMxAfGEhLOXb0QP1LmD4hx+96s8OOoh8F2mJLts7o6bMm2h8GdIVW2dVjmOahhwMGk7JloE9bpnQADg3d+bl/NwOA2GS+gAAUoEPYCDR0HsXXfJpg049CYdbhg+Z3ITFpi1+VQUwma24cQp42HCWasWFgIrUbntaG9Hg6vCw3RAixzDi5dV4xXt5fanWdg+029hcLRkCTb+QrTzTUQZdkbemSP23aOg22PxHRzMGznbFj+HhcThbLKei6FGkKfbwYGyY3JwCAZnNVRgAIUCAGBlz++Ax19ddBotDCbTUiOz8f6VZucPJkZ75V+iFFlY7iCzFykxMxCTPQs6HSeTZJ21sMRAsw+ewTrZUl9MYzG2UpGtuFAvPQ3tnY7nRBtecEXD25ZNtW2rOmCh6hnZ+mxifkQ1pOzX/9HmUuTsn2GzoL8KsDA4FfeqYUzMEgGZ3UUoAAFglygvH47dpQ/jXHT2MSTiJWRTiu8HoVZ65w+XV37CXR1adE33IKe4VakJykTpWcvgNGgTJKOcG2StDs9HE5vKExOEC/T4qXZsgGZt4893d4J1i/1Hd39k8b9W+q17KUg9nGwnhdgvceC5VzrOQ7LCrMnAoHt/gz2fmdZjtXeilHeGvD6mRNgYJBsz8AgGZzVUYACFAhiAbMypOi57TepG7iJ3gXLYTab1d2fN6x9Chrlj6vH4eYyDHRFKUuxGtDWV4nZSdE4KetkZUM4w7RFeNbD4epdheZ5rs4fCM2n51OFmgADg+QWZWCQDM7qKEABCgSxwJ7Kl1BS+4YyDGl8ylPoNBEozr8Yp8z7hkdPeKTpgLKvQz8Mmijkp2fBZBtX2IwAACAASURBVG7Gzso/4dzi2ydWYRIFf9bD8YzSwzE6UY9WG4E1hTe41MPh0c0F+UX8dj3IG5C3P0WAgUHyh4KBQTI4q6MABSgQtAJmvLLrx2jtqoKjToTU+AJctvoB5Qld72Ww5Wjr6sGRhmoMjLZjZHhA2UG6E2ctuRyGSKPSv+HbHo6gbQo3b9x2aVU3L+fpFAg4AQYGyU3CwCAZnNVRgAIUoIBTAcscBaNhAZKiT8fIeC+y0pLR13MIhxrfV4YwmaeUIVZeKs67CCsKrnJaPk+gAAWCW4CBQXL7MTBIBmd1FKAABSjgVODlncoqTL1frMKUNOtUpMesxfBwP3qVidI9Y5+iv68CGu3kngxf9HA4vTmeQAEKzLgAA4PkJmBgkAzO6ihAAQpQYFoBZ6swHWrcp8x1GEK0Lh45KUnISE6FVuv9vg5sFgpQIHgEGBgktxUDg2RwVkcBClCAAg4F3Jmj0NU7jIr6o+gaakR6cjwWphcjUh9NXQpQIAwEGBgkNzIDg2RwVkcBClCAAg4FPjn6Ikrr3rK7CpOjOQqHmvZjoNeIUWW4UmKiDhkJGcoSr9GIMsRS2ocCls3axL4J1vsd+LAKFkUBlwUYGFym8s2JDAy+cWQpFKAABSgwWaBnoAnvlj2Kc4pum7QsqvVZk89J82oVpqrWCtQ1Nyv7Q0TAYDYoS7NmY/asBKd7Onjabq48n6dlB/J1YrO0Hz30Cn5605dRkJMSyLfKewthAQYGyY3LwCAZnNVRgAIUCBOBbSUPo6ZlN/JSV+G8pRvtPrUr53jCVddch6PN1RhT9mrITIrHvLRFiFB2o/blkCV/3bsnz+uLa2x3TRZl2tt1WWwAV13fjrtuOM/raq13cM5KnTXtLtSi3jt+9epEnS89eCNWFeWrf7e9d9v7drQrtWV/ir++XzrlWX75g0vxjfNP9voZWYB/BBgY/OPqsFQGBsngrI4CFKBAGAhYlkU1acahMetwwfI7lRf3JZOe3JVzPKXaVrJZCSu7kJP+ZaRHnw2dzoATnSXKBOl4FOWcqkySjvC0aPU6f967VzfmxcWWl+4f33i++iJueZnOSEmYCAfiBX9uVrJPXqRtd54Wf3/h7T3Ycs91SIo3TnoSMRzqmdd2qb0a0QY9bM8V97VuxXz1vi3Pcc0FK9T7FH+/5/G38PNbL1TLFeHhh0oPybP3bbDbQ8I9K7z4EEm8lIFBIraoioFBMjirowAFKBAGAi9/rCyL2vfFsqjJ8flYv2rTpCd35RxPqBy9zB9uKkVHxzCitLFIStAjOS4BxuhZiNDp3a7GX/fu9o348ALbwCCKtn6pf/0fZZO+4ffmG3hLGBEv9ba9BJbAMt2jiZf6+5/6Gx760fop4UJcN12wsfec1nWJa8Xhix4UHzYPi7IRCKjA0N7ejr179+K887zvdgvUlmZgCNSW4X1RgAIUCE4BZ8uiiqdy5RxPn97Zy3xTRysqGiuVidVjiNTEK0OmUhEfY1B2ko5xab6DP+/d02f2xXWOehjWLJvrUo/CdMN7rIcPiXu1Nw/Ccr0r9U33Uu+sh2C63zu71hfOLMM3AgEXGK699lrcfffdWLNmzcQTbt68GRdeeCEKCwt989QzWAoDwwzis2oKUIACISbgyrKo4pGf234TRsb6lQnK2gkBs9msrG5kxIa1T0Gj/PHk+Oxl/hmMK3MXLIcYfrSm8AYUZq2bUmRn7wCqGuvQN9qJ0dFBDAyV4cyT1iMxLsdu9a48n6f37snz+vIae3MYbF/0fVWfvRdzZ4HBeg6D7RwF23uf7r6nCxu2w6R89bwsx/cCARcYXnnlFfT19U0KCPfddx8++ugjPP/880hOTva9gsQSGRgkYrMqClCAAiEusKfyJZTUvmF3WVSdsnpRcf7Fyu/MTs85Zd433JZy9WXe0epG7x14Eeah2RjTjCIjJRkLM6bu6+DK83ly724/rB8usO1hmG5OgbfVT9fDYD1MyVE9lknM9oKBJXiIazfd/jV1zoPlmC4QOBuq5O0z83rfCsx4YBDDkGx7FQYHB7Fx40Y88cQT6tN++OGHk3ocfEsgtzQGBrnerI0CFKBA6AqYXVoW1awxo7WrCo46EVLjC3DZ6gcUJvd6GVx9mbe3upH1vIcY4yJkxJwNgzZGGa6UhtSk2Z/Pc3Dt+Ty5d3c/E/5Y0lX2kKQbf/4nWM9XcGe5Vme9ESJQ/GLLO5MmUDsLQOxdcPdTOLPnz3hgEOHgj3/8IyorK/Ff//VfqsYtt9yC+++/Xw0KX/va12ZWyMe1MzD4GJTFUYACFKDADAi49jK/asG12LrvQdiu3vTyTmWSdq/VJO24PJy56KeobKxC30g7UhKMmJtSqHxbHaeEh8gZeL7JVfpjSVdnk56tv6n3BYAYGtTY2j3RC2D9wi7Kv+uRvyo9PZ+t0CQCQG1jx8RcCssmcg8rk56LF2ThkRfex3e+vmZiArRt2bZ/t71/25WVfPF8LMO/AjMeGMTjieFG1nMWysvLceWVV6KkpER9evYw+PdDwNIpQAEKUIAC/hCwNyH6pOwvK/MenlbmPYxNVKlT9mw4rfB6dd5DefMBDPZEQRdhQHP3UaQkRmFJ9kplqVbvlmb19Pn8taSrvcDgz2E6tpOkrXePtl3S1d6EauvhSLb7LFjPcbDeodra3PocZ70PnrYVr/OfQEAEBmePxzkMzoT4ewpQgAIUoEBgCdibEK1TllQ1m8xKWBhxOAG7d6B5Ysfqxt42tHUMwIAY5KanIUpvRowxETov93VwR+rlnXcqvSG16v2azSZledg8rF/9oDtF8FwKBL1AUASGoFe2egAOSQql1uSzUIACFKCAPQFHE6JNSq+C+J0IDsr/mXRYJml39p1ATesnyEtZObFjdUdPLyqaKjE82ge91og5KdnK3g5x6ipP/jzcXQXKn/fCsikwkwLSA0NPTw++853v4KWXXsKqVatw3XXX4eqrrw761Y9cbUQGBleleB4FKEABCgSrgKMJ0SZlLwbRw+BofnWiMQt9w23KnAeTwx2rO5SlWY+3NKKx+wgyldWVZkfHKUOcnsX5y3+IeGO6z8hcXQXKZxWyIAoEsID0wDA2Nobf/OY3+Mc//oHzzz8fubm5eO+993Dqqafi8ssvR0TEzIxRlNVGDAyypFkPBShAAQrMjIBrE6LtrW5kbzK0o+E/h5v2obtbg7HhIXQNnYAmohXnF9+gbAYX5ZPHdnUVKJ9UxkJ8LrBtXwNe+agODcqQtoSYAVx++jxcsmqRz+sJlwKlBwZHsNXV1XjnnXfUJVbj4uJC1p+BIWSblg9GAQpQgAJeCHgy/McyITk6Zj7SjKfDqFN2kk7LQkJstDLsSdlNWh/t9h1ZllAdMw0rOyTX+Xw5WrdviBe4LSDCgv7eW+1ed9ZfXnO7PF4ABExgEI0hllj985//jLVr16o9D6F4MDCEYqvymShAAQpQwBsBT4f/2PZIZCetxey40zBs6sfQUD+Wz12J5Ph4t27NH0uoWm7AH/s5uPVwYXLyLY9+jGu2/4KBwYftPSOBoaysDI8++qi690J6ejqKioqUbwJ0E481OjoKsbTqaaedpu74nJOTA632i+3sffj80otiYJBOzgopQAEKUCDABT45+iJK696yu2O1VqNDcd5FWFFw1aSn+KxHwvHyrO1dPaisr8SspAhkxGUgyhCLSCc9Dv5aQtVy49tKNqOmZZeyQd2qiQndAd40QXl7l977Hjbu+xUDgw9bT3pg6OzsxIYNGzA8PIwXXngBKSkpdh+nqakJP/3pT7FlyxacccYZ+I//+A+sW7dOWdbMvZ0ofWjlk6IYGHzCyEIoQAEKUCBkBNyf8+Bqj0RVWwUaWlohQkekKQq5GdmIjjTDGD3r892kJyO6M4fCXX5/hxF37yeUz//eb3biynfF7uVTj/TfbFT3++DhnoD0wCAmPW/evBlPPvkkHn/88WlDgMlkwo4dO9TeiOjoaPz6179GvJtdi+5x+P9sBgb/G7MGClCAAhQIbQFPeiTau3tR2VyN4fE+aE06zE+fi8SEeER+PknaWY+Ft6L2NrFbv2qTt8XyejsCf99Xj8h7v2vXpvb2FGxY+5SyUFdwfwEtu+GlBwbxgGazGc3NzTh+/DiKi4thMBhkP/eM1cfAMGP0rJgCFKAABUJCwP0eCdvH7uzpQ2N7N050lSI9OQH5yQvw8sf/hjHzoMMN5bx5wfRkQrejpuLqP84/xGKFq9d3l6Oqvgh9gwmIje7GvMwS5KRVwLLfxynzvuG8IJ4xITAjgSGc/RkYwrn1+ewUoAAFKBBIAoeb9itLs5qgNevQ0lOJ7pH9GBisnDT82dsXTFeHT7niIsLCH96pxODw2MTpBr0JN39lMc5dnulKEWFwjveBMgyQ3H5EBga3yby7gIHBOz9eTQEKUIACFPCtwGcvmEPjkUiLPUPZ12EY7X0fo3voMJQVV5T5DxqkxhfA3r4RrtyHL/dzEKv/NHcNTqk2PTECj//Lma7cDs+hgEcCDAwesXl+EQOD53a8kgIUoAAFKOBLAXvLnHb1DaG6qQZDph6MKEuzzs+Yj4zZGerEafcP337bLVb/sXcsnVeFe6692f3b4xUUcFGAgcFFKF+dxsDgK0mWQwEKUIACFPBOwNkypx3KXIem9g609tciOVFZZSkhHzHGWdBp9d5V7OHVYvUfsXOx7REb3YO7r0ng6j8euvIy5wIMDM6NfHoGA4NPOVkYBShAAQpQwCMBd5Y5PdJcgs6uESREpmFotAcxCSYUphV7VK83F4nVf37/9gGMjn0RWPQRI1iUtxMFWce5+o83uLx2WgEGBskfEAYGyeCsjgIUoAAFwk7AlR2VPd1zobylDCeam5CSEIuClEXQK5vB6SPkrPbI1X/C7qMcMA/MwCC5KRgYJIOzOgpQgAIUCDuBbSUPKzsq73a4o7K3y5xWNB/ASH8s9LoonOg5qIQHI3KTcrH94GM4p+g2xBvT/WDu2/kQfrhBFhnCAgwMkhuXgUEyOKujAAUoQIGwEnA21MiXy5wK2MrWQ2hT5hUMD/Sjufc9xERH4isn3wGdbmbmOYRVY/NhpQkwMEij/qwiBgbJ4KyOAhSgAAXCSsDZjsqe7BLtDFCElI8Ov4qU+DUY14whShOHeWm5SIiLQ7Qh1tnl/D0FAl6AgUFyEzEwSAZndRSgAAUoEDYC0w01ykhchHfLHsWYaRgdPXWAxj6LJ3su2M6HyE5ch8zEs5UehwpkpsxWVleai+ioBGWuQ6RaKXdrDpuPZMg8KAOD5KZkYJAMzuooQAEKUCAsBJwNNcpMPGnaeQ2eIn0WUp7GuOmL3ZfFsqunFV4P6BLR369HlC4OrX3HkDLLiONNyXjm3RPcrdlTcF43IwIMDJLZGRgkg7M6ClCAAhQIC4HdR1/AgbqtMJm/eHG3PLiyXzPGMQaNsnOzxqzDBcvvRGbSEq9dnIWUDWufUjoyPuvKONK0Hx3dQ2hq0WB3eR8qGwdggl653896Hbhbs9fNwQL8KMDA4Edce0UzMEgGZ3UUoAAFKBAGAs5XEBIv7lptBMxmE5Lj8rB+9YNeu4hlTktq31DKHJ9Slk4TgeL8i3HKvG9M+t2dW3bhrGIN9IZR9PX2YNehSFQ29WJxfgPuve57Xt8TC6CAPwQYGPyhOk2ZDAySwVkdBShAAQqEtYC3S6g6xnMeUuzNh7DerbkwIxJfWpQAQ1ST0tMwiNzZehTNucDl9uJcCJepeKKXAgwMXgK6ezkDg7tiPJ8CFKAABSjgmYA7Q4Y8q8H9q+zv1jyIm86Pg9nUgfycOciMy1QmSccpk6SjHFYgwsIf3qnkXAj3m4BXeCDAwOABmjeXMDB4o8drKUABClCAAq4LeDJkyPXSPTtzut2aE2IWI23WWTDoDIhANLJT0pEYG4tIZTdp2+OWRz9Gc9fglJ+7OxeCvRSetWO4XcXAILnFGRgkg7M6ClCAAhQIUwHPhgz5F8v1e+rs6UdlSyV6+5uRMTtZ2Ul6ntrjYAkPl977nt1bXTqvCvdce7NLjxFsvRQMNy41q19OYmDwC6vjQhkYJIOzOgpQgAIUoEAQC1S1HsFov1HZN0KHE50lSEtOxKLMFbjtd5+iQdlh2vaIje7G3dfMQmHWOqdP7UkvxUy9tIt69ffeaveZzvrLa06flSd4J8DA4J2f21czMLhNxgsoQAEKUIACISdw+sXfVJ/pzRceQ0J8nEvPd7hpL/p7gQhNDFq6e7DlneMYHo2BWVmeVRz6iBEsytuJgqzjsF7S1VHhrvZSWIeEjft+NSMv7SLcXLP9FzNSt0uNE+InMTBIbmAGBsngrI4CFKAABSgQgAJrLvomDhw+OunOnn/8QVx8/plO77apuwmV9eUYMQHdXRHYdWQI9Z2dmJt5ADlpFdAqvRHFeRdhRcFV05ZlvWKT9Ymx0T1KL0WC2ksx3Tf71tf4+1t+EW5mKqw4bZAwOIGBQXIjMzBIBmd1FKAABShAAT8I9Aw04d2yR3FO0W2IN6a7XUN3Ty8uvPr7k0KDCAwJ8bG49tY7UbR4gdr7YP/4Yi5EUlwxUmO+hGFzP9oHPkVXV5kyekmHtIT5uGz1A8rln20cZ++wv2LT5F6KWx/d6fCbfZmBQYSbK98VzzP1SP/NRpeGYLndSLxgQoCBQfKHgYFBMjirowAFKEABCvhBYFvJw6hp2Y281FU4b+nGKTW4Eyish/wMtldg5+vPTirPlZ6HIy0lylwHZUUljR7NAzXoGxjBGzsjlHkOJiTEDODy0+fhklWLJpU73YpNlo3n7nt+tsNv9q0L8/dLuwg3kfd+125L1t6e4tIQLD98DMKmSAYGyU3NwCAZnNVRgAIUoAAFfCzQ0HEQW/dtgkkzDo1ZhwuW34nMpCWTanEWKCwnT12pSIP9W59EZ9OxifLuuONOnLksV+156O7pw+mrT56m9wH4e+lOwDyGjnYz9leP40jDsLK6kg43f2Uxzl2e+Xm5rq3Y9Pc9X3P4zb71A/v7pd2VcGO7q7aPmz2si2NgkNz8DAySwVkdBShAAQpQwMcCL++8Ex29tdBotDCbTUiOy8P61Q9O1OJKoLCc7Giloknf3idG4NpTY3HNLXeip7dv4leOeh4sZS7MisLZJ0dgzNSJfcd6cKIhBb+7ba1bGtN9s//kl67HvOxS5KRWQPRIFOVd6HTehFuVT5zsWrhxNgTLs7p5lRBgYJD8OWBgkAzO6ihAAQpQgAI+FCiv344d5c9g3DQ6UapWG4E1hTdMjKN/+eM70NFX5zBQWN+Oo5WKrM+x3lvhoqu/hw937VN/bT3nQfQ8iEP0PugXfn3SE5+yZBBL03MRoetCQX48Kmu0eOOTHmW40rDD4UqWAsQ3+2/srlAmWS9B32ACYqO6MCdzH7JTj0xRTY0vcDpvwodNYbeomVr21d/PNdPlMzBIbgEGBsngrI4CFKAABSjgIwGzsoDpc9tvwshYvxoGLIfZbIZBb1TH0VfUv+80UFjfjqOViqzPmW5vhQ927p3S83DmV78NXdLcKU+9ZmknVi/MxOCAGb29Edh/rAtHjg9Ap4vGTV8pshquNPFkeGXXj9HaVeVw7nQghATL3Xq7V4MnYcOTa3z0cZRaDAODVG6AgUEyOKujAAUoQAEK+EhAfNteUvuGMgxpfEqJ6pCc/ItxsO5v0wYKjc2qRVNXKrKsamRW63BnbwVL78Mdd9yB9w62YP/f/wdjI0NqOYkZ+Vh18XXKvg3R6t+L5uhxZrFOWYJ1DD09OiXojGHj+lOVuQ7KJnFBenizV4MnYcOTa4KUlkOSZDccA4NscdZHAQpQgAIU8IWA83H0xshZGB0fhkmZcGx7OBrjv/voC3jrk6qJIT9R+gGlH0OjvtjHRncpeyuUIDftqFtzBESZT/zvbrz6x/1KYBieuJUlZ1+HlNxFExOqE9PnqL9blB2j9C4oAUXXgYzZqciOz4PRmIgIZahVMB3e7NXgSdjw5Jpg8rS+V/YwSG45BgbJ4KyOAhSgAAUoIEXAeaCYOnzHzjWiY8HB1gnOhv9YD4+xnmvw4L0atDcchyUwfPDCfRM9D4JmlhIczrjsClx2lhaz9HMwMKCDLrIR49pRnF+8Vhlu9VmvRKAf3uzV4EnY8OSaQDd0dH8MDJJbjoFBMjirowAFKEABCoSBwNTlWaG86JvUpVR/8/rkCcr7tz41adlWwbPh376FQ4e0GB/XQfQ8rCzqw6qCJOjGorAoNwvGqEhERkarczVcPWSP7/dmrwZPwoYn17hqF2jnMTBIbhEGBsngrI4CFKAABSgQBgKOlmdNV5Zk1WoilRWRBuwq9DbtQXpSDcxxX8bfnv7VpJ4HccHlG76N729YiRHTAEZG+rEgbSFSklKVidL6aVVnYnz/J0dfVFZ/Ooqq+qLPVnSK7sY8ZUhXTlqFYqBDcd5FDpd99SRseHJNsH4UGRgktxwDg2RwVkcBClCAAhQIAwFHy7OKJVlPX3whfv/2AYyOffGSHxExovQcfDSxPOrbO7+rbBg3tefh4mvOxa0XX6ZuGrdowVz88j+/j/7xDizJOQlRBmVnaQfDleSP7/dkSNgXH4wpy8dahQ3Lrte2G8N5ck2wfhQZGCS3HAODZHBWRwEKUIACFAgDAUfLs4pv2TecW4Edh4ftfvNueRn+w9u5dnshxPUXLurAd297apLig/f9ECtXLERsghlzZi9QVnOKmvR7WeP7fTPsyZOw4ck1wftBZGCQ3HYMDJLBWR0FKEABClAgDASmLs/6xZKs2amHYTaZpp1MHWv4f1N6IdQlXVPeR85AGba/pkfZ4aOqZHOkEVt+/xAG0Ikf/Osj6O8bxMpTluCvz/0XIvRRiFTCg4zx/TMx7CkMPkp2H5GBQXLLMzBIBmd1FKAABShAgSAWcPUbdDE85vXd5dP2ItgOqbFmsXf9wncfhO5vu+zqnfqDH2BowWLc99ATODamLAP7+RKsd/34Kqy/6AzUNiXDcN+/2L229vYUdZM72z0p3G0m+cOe3L3D0DmfgUFyWzIwSAZndRSgAAUoQIEgFZhu5aNzl2daPZW3w2OmXn+iJh/GW/7bZblP4jNwNCYR37t1PaIi4nHPn15D59AYZmdlYen531FWWeqfmIBsOyfA1VBkezOyhj25jBDCJzIwSG5cBgbJ4KyOAhSgAAUoEKQC06189Pi/nOm3pxIv8Jq7v43db271qg5LiBCFXPwvK5F7cq+yWtFnm0yIPSXilGFQf3rvGG748Jd26znrL6/Z/bl1wNi471d2z6n+3i244byLvLp/XvyFAAOD5E8DA4NkcFZHAQpQgAIUCFKB6VY+uufam/32VJahPsePlKOh6hjGR0d9Upf+gnPwvxWdGBwYUstLSkzAvQtmOyzbXmCYbt6CvYIchQ6fPJBVIZ72kvj6PvxVHgODv2QdlMvAIBmc1VGAAhSgAAWCVMDxykc9uPuaBBRmrfPLk9kO9elpa1fr6WhsQrvy78Pd3T6r15yXi5PysqA1aWBMiFcmTX+x9Ku9l/3p5i3MVGAIh8nXDAw++8i7VhADg2tOPIsCFKAABSgQ7gLTrXxUkHXcJxOH7Rk7W+Eo+uhnw4oqXn0Vpc8849MAYRnGNCc6Anf+8gaccs7/b+9eoKuo7j2O//MyISQEJKEQwAgRRAuBXrnaUkSqt73YW7p8VPFRtUQjlwuam9LVIi1XC11YumxTQFtieChVsKtaa6EtlZd6q1a0pSIobxoeARGBGAgJILlnj3eOk8M5OTNnJnvO43vWckmSvWfPfPYhzO/s2Xt/S3K6dg2eZnvzFsIHhhcC3/7kfDvqlQqTr5M2MNTV1cmsWbOksbFRiouLZfr06VJQUNDmvdJeGfNnkyZNkrKyMqNeQyBRz5w5U+rr6yU/P1+mTZsmJSUljt5/BAZHXBRGAAEEEEAgZQXWb18qf3xzp+zYP/icnYvVxOEhJV+NuHOxGzSnOxjveemlYHOra5+WA88/I+knj7s5hTZ1i8fdJl+aeK/xvdnrT8vNr821feyej1Z12EiMeRKpMPk6KQNDS0uLzJkzR8aMGWPc7K9cudK4yS8vLw++wdoro8pv3LhRcnNzZdSoUcHAsGjRIiN8qOOqn6tylZWVkp2dbfuNS2CwTUVBBBBAAAEEUljA7cpHsdPFElTUYzlPrd0VnMBsfYzp/T17PZsHoa6qsH8/6Vncy7jA0MeYQq/aqyVc29OMNiLTUY+Oxd7DzmsmZWBQowPLly+XiooK42Y+9GvFZKeMCgjDhw83AoMaXaipqZEJEyYYIxWhX9ulJzDYlaIcAggggAACCOgXcB5U7ExE7lf5bfnBkg1y0/ZnjbkQXoaIM2OukI8vGyQHPiyVppY8SbuwSPqV7pC+n9kmHTkSY/aN0xEZ/X3qvsWUCQyLFy+Wqqqq4GNJ4QJDaJlogaG6ulrGjx/v6LEkAoP7Ny1HQAABBBBAAIH4EbAzEVlNYA79JN46CnHg4F5pPeHNakxKJuf6AZI14pO9KnoO+5x8499+FvhTx8xlcLtpXvz0ZOQzSYnAEG40IDQwhCvTXmBQjzTV1tbK2LFjCQyJ8E7nHBFAAAEEEECgQwTsTERWcwn2HBoo582YGPYc1KNDV8k3g7s/ez2hWu1M3fjZkfLKpkNy+KNmyexfLDd8uUzGXnGJSxPnIzIuG/SlekoEhnh7JEnNg+CFAAIIIIAAAggkg8BPVhyUO/63/V2hd04+X3rnXS6v7TgsO+uHnDOJO03SpW+XL8qFXa9pQ3J4/Xrj6/2rVknd88/L6cBiNl69epX2l+69esr5EyZKwaBBcl6XLl4d2pfjdO/eXdR/HfFKysAQOqHZOlnZRLRTxjrCoOpZjxNuIrWdDuKRJDtKlEEAAQQQQACBRBFo7xn+1TcOlZJeOyVDMiUzM0eamo9GfDJI7f580euJQAAAH+9JREFU/ednBS478qND1hWZ/vbrJ2XL/Cc8Y1KjEAOvuy54vB5Dh7ZZ0tWzhhLwQEkZGFQ/WJdMHTZsWHA1I+tNf6QyKgwsWbIk2J3msqzqG+ayqpGWao32HiAwRBPi5wgggAACCCCQSAKfrqr02cDIQVfJyzkm/Yo3SJ8eW9pchp1AYFawu3Ny87Fj8vYrL0hD43FpWPuW/PM3z8kZD0chrCEilQNE0gaGcH/RYp134OVfWgKDl5ocCwEEEEAAAQT8FfD+GX43OyfvP7pPNv/xBTlz5pT8bdnLkr32D4ElXc94RpSqoxApFRjU3glqPwa1j4JfLwKDX/K0iwACCCCAAAKJIODFzsmHjr0v/9hxRLKa35Ojv31WMt76p6S3pnm+pKvyTIVRiJQKDPHwl4TAEA+9wDkggAACCCCAQLwKeLVzsppbkf76LyX3yqsl7VCznH7lZWl5711JPyvy68LLpbhopxRs/qs0v7jL0yVdRz74oFz50EPxyhvTeREYYmKLvRKBIXY7aiKAAAIIIIBA8gt4tXOydX+EC4r6ytVDz0qn3FPS0nxEDjeslw9PvCtpaemSlp4meTvOkysvvSeAmyZul3TN6dpVqo4GJncn0YvAoLkzCQyawWkOAQQQQAABBBJGQM1feGrtLhn/l5+EPefaEeNl3KhBNvZPiDy3onveYOndZaRkZmcHdoZulOLCntKvaLBkZmS1adNckelH5ZOluG6LZJ/92Lbj7evWyQWjR9suH+8FCQyae4jAoBmc5hBAAAEEEEDAdwE7qx61N9k53AWo3aPdvnYd3iKtzZ3lREuDZOY0ygXdLpbs8zpLVmZ28NDmnApzZ+rms2flhffq5KKGQ2FDRHZBgXw7sHpTMr0IDJp7k8CgGZzmEEAAAQQQQMBXAburHrU32bmjAoN53F0fbpIjRz+SnMyuktGaJZ06fyx9u5dKRmDUob05FQ9sb5LGIwfky0V50qduq3E4NQmaOQy+vuUSv3ECQ+L3IVeAAAIIIIAAAvYF7K561N6NeUcHBuvx3288KHvf3y0nTx+XC3v0l9nLdsiNax81VlmK9vJi1CNaG378nBEGzeoEBs3gNIcAAggggAACvgrYXfWovcnO4S6g56NVcnHvL3XYtdUf2yunm7PlUOMBOXl8v5z86yuSsXazZJ2JHBwIDB3WHal1YAJDavU3V4sAAggggECqC9hd9Ugtg3rejIm2ueoqi+SO0QsC6xpF/+Q/3EHtzKtQ9dRqS+/s/1D6dP68HG86IZsPHpERv14gGWfPbZfAYLv7KNieAIGB9wcCCCCAAAIIpJJAe0HAetO/fvtS+cObO2Tn/iFy/GSB5HVqkP69/qFWOpVd9UMD3+tqfK+0+G3p+5ltkpGWKUNKvirDL7rFMaedeRXmik3HTpwyjp+VcUom5b0qna4ZLS0nW+TsqlcCaSKwNGvrp8139KiH4wv1qAKPJHkEafcwBAa7UpRDAAEEEEAAgXgWcPIJ/Yr122TH/sHBIGC96S+78GtyWelN8ts3HpAPju00AkKbl7ohjzCI0KPLRXL952dFLhABMNq8imgrNmVdNkw6jRglTXnNcvLvr8vZl96WrFNpsvf+Hq5GPeK1vwkMmnuGwKAZnOYQQAABBBBAwHMBO5/Qf9Jo5P0QzJOK9abfzUVFm1dhd8Wmj/+9TPJHfUVOnsqW1vQjcvTMRulb0C8QgG52c3pxV5fAoLlLCAyawWkOAQQQQAABBDwXiPYJvecNenhAFXZ++Ydtcv/ffhb2qOqxou8tbJWqDT+33eqWidnS/fwh0rVzf2ls2BzTqIftxnwoSGDQjE5g0AxOcwgggAACCCDguUC0T+g9b9CjA0Z71Eg1o+ZVvL6pQm5Zox51svdyOwHbXiv+lSIwaLYnMGgGpzkEEEAAAQQQ8FzA7spHnjfs8oDtjYys/ca/GJOp09My5OyZG2XA/EURW6v+3H+3mYCt6pSV/EdME7BdXpKW6gQGLcyfNkJg0AxOcwgggAACCCDguYDdlY88b9jlAdsbGTFCQM4x6Ve8QQb2eV+27+8l2/b8qzSfzjVazc5qkoF935A+PbaEPQs/5mK45LBdncBgm8qbggQGbxw5CgIIIIAAAgj4J6D2Jli+fmubJVDPXfko/ib+OtkcTs1LCMzZ9nyFJv96LfaWCQyx28VUk8AQExuVEEAAAQQQQCBuBOJz5SM7PE42h0vWTdjsOIWWITDEouaiDoHBBR5VEUAAAQQQQAABFwJvbl8mK97cHhwZUYeKtBoSgeFTaAKDizddLFUJDLGoUQcBBBBAAAEEEHArcO7IyCv/uE3ufX1x2AMn667NsSgSGGJRc1GHwOACj6oIIIAAAggggICHAok6edtDAluHIjDYYvKuEIHBO0uOhAACCCCAAAIIuBEIfUQpr1ODmJO3k32pVCduBAYnWh6UJTB4gMghEEAAAQQQQAAB1wKJO3nb9aU7PACBwSGY2+IEBreC1EcAAQQQQAABBBDQKUBg0KkdaIvAoBmc5hBAAAEEEEAAAQRcCRAYXPE5r0xgcG5GDQQQQAABBBBAQJfA6g318ttX90j9kSYp6Nwk3xhZKmOvuERX83HZDoFBc7cQGDSD0xwCCCCAAAIIIGBTQIWFrBn/GbZ0Ku/LQGCw+QbyqhiBwStJjoMAAggggAACCHgrMGHu63LbuocJDCECBAZv32dRj0ZgiEpEAQQQQAABBBBAwBeB62asZefnMPIEBs1vRwKDZnCaQwABBBBAAAEEbAr816N/lXFrZoUtnco7PxMYbL6BvCpGYPBKkuMggAACCCCAAALeCrDzc3hPAoO377OoRyMwRCWiAAIIIIAAAggg4IsAOz8TGHx544U2SmCIi27gJBBAAAEEEEAAgRABdn6O9JZghEHzXxY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SESBsydPyoEFC+T43/8uPb75Tel29dUiaWnGpbSeOSMfPPusHPnTn6Tr6NHymTvukBObNkn9Y49JdkmJFE+cKE3vvSdHV60yyqfn5EjPu+6S84qLtVMQGDSTExg0g9McAggggAACCCDgk8Dh3/1O0jt1km7XXCN7Z8+WnuPHB2/4j/z5z9J66pR0/9rXjBBx5tgx2T9njvSZMsUICifeeUd6lpcbZ/7x8eOyf+5c6X3//ZKRl6f9aggMmskJDJrBaQ4BBBBAAAEEkkLg2Msvy9uBT+LVKyfwCfyQwCfzuZdccs61fdzUJNsqKqR5504ZvGKFZBUWGmXUTfg7114rzXV159Q36xxautQo2/d735P+P/6xnD58WDYFbug/euMN4/tDX3pJul51lW3PPbNmSeH11xvneWjZMskbNix4znsfeURyL77YCBTq/yoUHH7+eblg2jQ5feiQUb53ZaXR1pGVK+VMQ4P0GDfOdtteFiQweKlp41gEBhtIFEEAAQQQQAABBCwC6mZ/y7e+JYOeeMK44T64aJEcXbNGBtbWSkZubrCkWa7vd74jBwNlBz35ZDAwWG/eQ+vvmjpVcgcODH6ibx5QlcspLTVCggosuwNBwhpCwnVS09atooKHCgEnd+2SohtvNM75g9/8RjoPHvxpYAiMOHT7ylcks1s34zGkoptukqOrV38SGAJBxQgM990nZ1taZM+PfmQ8ouTH40jqGgkMmv86Ehg0g9McAggggAACCPgiYH5q3+vee4OfyofemId+sm+e6MULF7a5eVc37k3bthmf+quXuqHeEniev1R9Sh9mlEEFh52B0GANDFYEdfN/4PHHjcDREhhxaK+sWc96zA9///vg+ahz2REYCbgo8DiROZph1jlQUyP5l19ujCzs/elPjfCQ06+f8WP1iFHXwKNKnQYMMB5XKrzuOvlw+XLp+93vysnt241A1HvyZGP+Q8Nf/mKEB3P+g+4OJTBoFicwaAanOQQQQAABBBDwTcB6o9/ejXW0E1THUS/zmX63gcEaXKyPOpnnEe7RI+u1WMOQmrR8fuBRp3CPKp0MhJx/PvSQZBUVSXafPsYowe4f/MAIAmr+wv5HH5X07GzJv+IKI0zs+/nPpWXfPjn9wQdyYaBeTv/+sicQknrceqt0Cox0+PUiMGiWJzBoBqc5BBBAAAEEEPBNwPqp/InNm40VgcxRAicn5WVgsI4uqMeZwn0d+uhRuBELc05Ely9+8ZxHo5xcWyKUJTBo7iUCg2ZwmkMAAQQQQAABXwXUp/nqE/hwn8S7eSQp0mNA6mIjPZIU6cZ//7x50j/weJMKEKEjIZFGM8yRiR633UZg8PUdloSNExiSsFO5JAQQQAABBBCIKGB+gq8KhHvO3w6d3UnP5rHCBYNIk5ZDA4F1QrSa32CdbG0e31rnYGBidbgJ03auK1HKMMKguacIDJrBaQ4BBBBAAAEEfBUwlyYtCCyJGsvjSObJqxv5rXffbXzZJfDMv7lakfUG/2xgSVXrMqiqrFoiteR//sdYatVcNlV937o0q3Ueg/XYanRETUi2vtT8BjVaYoaE0DDjK3YHNU5g6CDYSIclMGgGpzkEEEAAAQQQ8FVAPXa0K7BikVrlJ9yKRr6eHI3bEiAw2GLyrhCBwTtLjoQAAggggAAC8S8QOqk4/s+YMwwVIDBofk8QGDSD0xwCCCCAAAIIIICAKwECgys+55UJDM7NqIEAAggggAACCCDgnwCBQbM9gUEzOM0hgAACCCCAAAIIuBIgMLjic16ZwODcjBoIIIAAAggggAAC/gkQGDTbExg0g9McAggggAACCCS8gHWDt1TYKC3eOozAoLlHCAyawWkOAQQQQAABBJJGIHQX5qS5sDi/EAKD5g4iMGgGpzkEEEAAAQQQSBgB6+Zs6qTVpmvWzd7Uz9WrZ3l5TNdk3aDNunFb6MEibRJnbkL30RtvGFXUJm5dr7oqWF1t9PbBM8/IELWx2yWXGN+PViemC9FcicCgGZzAoBmc5hBAAAEEEEAgYQSsgcC80e4X2GlZ3ZS7DQuhOzJbd4jOyM0NGqlQsTsQVMydpFUIUC9zt+hu11xjBBbr8bKKiowdpvtMmSIHn3hCSh95JBgYVDs5paXGNYQeO1E6hsCguacIDJrBaQ4BBBBAAAEEEkYgNBSom/XcgQOlyxe+IO9ce60019UZ12L9ZN86v8F6oRcvXNhmJEIdu2nbtuCIhQokW+66q83NvapvtmmOYqhgsDOwU3VpdbXsrKoKljfb7XXvvcFRhkjHNM/LPNagJ5+UrMLChOkXAoPmriIwaAanOQQQQAABBBBIGIHQEYZwN/SxXkxoGGkvMJwfCCfmo0bmTf6A+fNldyDAWANCaLiIFhhCQ0us16K7HoFBsziBQTM4zSGAAAIIIIBAwghY5w60N8cglgtyGxjUqMCJzZvl7dGj2zRvHe1oLzAk6uiCulgCQyzvOBd1CAwu8KiKAAIIIIAAAkktYL2pjzTHIBTAzSNJOyor5aI5c9o8HhTukaT98+ZJ/8C8BOtcB9XursCjSr3vu6/NBOdwoyLRRh7ivVMJDJp7iMCgGZzmEEAAAQQQQCBhBKyBIdwcATcX4nbSs3W1JnUe4QJNuGAQ2q6ba/CrLoFBszyBQTM4zSGAAAIIIIBAwgiEPjakVhU68PjjMrC2ts2n+7FeUKTlUkNv/tUow97A6kzqZd0oLtL3w41ymPXqZswIHss879DlWGO9Hl31CAy6pP+/HQKDZnCaQwABBBBAAAEEEHAlQGBwxee8MoHBuRk1EEAAAQQQQAABBPwTIDBoticwaAanOQQQQAABBBBAAAFXAgQGV3zOKxMYnJtRAwEEEEAAAQQQQMA/AQKDZns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QMA/AQKDZns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QMA/AQKDZns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QMA/AQKDZnsCg2ZwmkMAAQQQQAABBBBwJUBgcMXnvDKBwbkZNRBAAAEEEEAAAQT8EyAwaLYnMGgGpzkEEEAAAQQQQAABVwIEBld8zisTGJybUQMBBBBAAAEEEEDAP4GkDQx1dXUya9YsaWxslOLiYpk+fboUFBS0kY5UpqGhQWbOnCn19fWSn58v06ZNk5KSEqOuWWfSpElSVlbmuOcIDI7JqIAAAggggAACCCDgo0BSBoaWlhaZM2eOjBkzxripX7lypXHzX15eHqRur8yiRYuMkKHqb9y40ahfWVkp69atM77Ozc2VUaNGERh8fOPSNAIIIIAAAggggIAegaQMDGoUYPny5VJRUSHZ2dnGqID1a3OkIFyZcePGyeLFi2XChAnGiIQabaipqQl+reqqQDF8+HACg573KK0ggAACCCCAAAII+CiQMoFBhYCqqqrgY0nhQoUqc/fdd8uyZcvaBIbq6moZP3588LEkAoOP71iaRgABBBBAAAEEENAqkBKBIdwoQWhgMMvceuutbQKDenSptrZWxo4dS2DQ+takMQQQQAABBBBAAIF4EEiJwBBPjyS9++67kpmZGQ99zzkggAACCCCAAAIIJIlA9+7dRf3XEa+kDAyhE5qtk5hNxPbKWMuHmzDt5pGkjuhEjokAAggggAACCCCAQEcJJGVgUFjWJVOHDRtmrHKkJkBbw0CkMtZlVa1LsqrwsGTJkmBfRFqutaM6i+MigAACCCCAAAIIIKBbIGkDQzjIcPMRdIPTHgIIIIAAAggggAACiSSQUoFB7aGg9mNQ+yvwQgABBBBAAAEEEEAAgegCKRUYonNQAgEEEEAAAQQQQAABBKwCBAbeDwgggAACCCCAAAIIIBBRgMDAmwMBBBBAAAEEEEAAAQQIDLwHEEAAAQQQQAABBBBAwLkAIwzOzaiBAAIIIIAAAggggEDKCBAYUqaruVAEEEAAAQQQQAABBJwLEBicm8VUw9xZurCwUMrLy2M6BpUQQACBZBZQG2sePnw4uNGmulbrBptslpnMvc+1IYBANAHz9+GkSZOkrKzMKG7dbDg/P1+mTZsmJSUlxs/U79TVq1cbf77zzjtdbStAYIjWOx78XHXw3Llz5corr5QjR44QGDww5RAIIJA8AuY/eCNHjpR9+/ZJRUWFZGdni/lBi9o7R/3juHLlSmMvHT50SZ6+50oQQMCegPr9p/YTy83NlVGjRgUDgwoF6sMU9XtS/VyVq6yslK1btwb/3NzcLNXV1TJ+/PhgmLDX6qelCAxOxVyUVx351ltv8Y+dC0OqIoBA8gqoD1eWL18eDAzRvk5eCa4MAQQQCC+gAsLw4cONwKA+bKmpqZEJEyZIQUFBm6+fe+65YDlztMGsF4stgSEWtRjrEBhihKMaAgikhEC0gKB+vnjxYqmqqjL+ceSFAAIIpJpAtMBgjiSsWbPmnMBgjkTEYkZgiEUtxjoEhhjhqIYAAikhEC0whH6alhIoXCQCCCBgEWgvMKjHOGtra2Xs2LESGhjUo0rqpR5diuVFYIhFLcY6BIYY4aiGAAIpIRAtMIT+PCVQuEgEEEDAZmCwfqjCI0kJ/LYhMCRw53HqCCDQ4QKhgSB00rN1cl+HnwwNIIAAAnEoYB1hUKdn/b1oXRjCOgH64MGDrh/nZIRBw5vBuiyg2dzUqVODM9w1nAJNIIAAAnErYF0W0DxJcwlA6+/PYcOGtVlyNW4viBNDAAEEPBZQYWDJkiXBo5rLTKtvzJw501hBLnTpaeuyqm7vOwkMHncoh0MAAQQQQAABBBBAIJkECAzJ1JtcCwIIIIAAAggggAACHgsQGDwG5XAIIIAAAggggAACCCSTAIEhmXqTa0EAAQQQQAABBBBAwGMBAoPHoBwOAQQQQAABBBBAAIFkEiAwJFNvci0IIIAAAggggAACCHgsQGDwGJTDIYAAAggggAACCCCQTAIEhmTqTa4FAQQQQAABBBBAAAGPBQgMHoNyOAQQQAABBBBAAAEEkkmAwJBMvcm1IIAAAggggAACCCDgsQCBwWNQDocAAggggAACCCCAQDIJEBiSqTe5FgQQQAABBBBAAAEEPBYgMHgMyuEQQAABBBBAAAEEEEgmAQJDMvUm14IAAggkuEBra6tUV1fLlClTjCuZP3++TJgwIcGvitNHAAEEEluAwJDY/cfZI4AAAkkpsHHjRrnzzjtl4cKFctlllyXlNXJRCCCAQKIIEBgSpac4TwQQQCCFBJ5++ml56qmn5Fe/+pUUFham0JVzqQgggED8CRAY4q9POCMEEEAgpQVOnTolU6dOlZycHJk5c6ZkZGSktAcXjwACCPgtQGDwuwdoHwEEEECgjUB9fb3cfvvtUlVVJV//+tfRQQABBBDwWYDA4HMH0DwCCCCAQFuBV199VSorK2XBggXGpOeamppggRkzZsj06dMhQwABBBDQKEBg0IhNUwgggAAC0QXUKkkbNmyQxx57TPLy8uSHP/yhqEnQDz/8sAwYMEDS09OjH4QSCCCAAAKeCRAYPKPkQAgggAACbgUaGhrknnvukREjRhiPJG3atElWrFghkyZNkvz8fLeHpz4CCCCAQAwCBIYY0KiCAAIIINAxAmok4ZZbbpHa2lpjJGH37t1y8803S2ZmZsc0yFERQAABBKIKEBiiElEAAQQQQECXgFpO9Re/+IXccMMNMm/ePJk7dy4Tn3Xh0w4CCCAQQYDAwFsDAQQQQCAuBMzlVNevXy+zZ8+WpUuXSlFRkTz44IOSlpYWF+fISSCAAAKpKEBgSMVe55oRQACBOBQwl1NVcxjUsqrWyc/MX4jDDuOUEEAgZQQIDCnT1VwoAgggEN8CajnViooKeeaZZ6SsrExWrVolDzzwgPF1jx495MUXXzQeVWKVpPjuR84OAQSST4DAkHx9yhUhgAACCSmgRhRee+01Y/+FgoIC2bFjhzEBWu29kJubK5deeqkRHHghgAACCOgVIDDo9aY1BBBAAIEwAuZyqkOHDpXvf//7xpyFEydOyOTJk0X9TIWJkpIS7BBAAAEEfBAgMPiATpMIIIAAAggggAACCCSKAIEhUXqK80QAAQQQQAABBBBAwAcBAoMP6DSJAAIIIIAAAggggECiCBAYEqWnOE8EEEAAAQQQQAABBHwQIDD4gE6TCCCAAAIIIIAAAggkigCBIVF6ivNEAAEEEEAAAQQQQMAHAQKDD+g0iQACCCCAAAIIIIBAoggQGBKlpzhPBBBAAAEEEEAAAQR8ECAw+IBOkwgggAACCCCAAAIIJIoAgSFReorzRAABBBBAAAEEEEDABwECgw/oNIkAAggggAACCCCAQKIIEBgSpac4TwQQQAABBBBAAAEEfBAgMPiATpMIIIAAAggggAACCCSKAIEhUXqK80QAAQQQQAABBBBAwAcBAoMP6DSJAAIIIIAAAggggECiCBAYEqWnOE8EEEAAAQQQQAABBHwQIDD4gE6TCCCAAAIIIIAAAggkigCBIVF6ivNEAAEEEEAAAQQQQMAHAQKDD+g0iQACCCCAAAIIIIBAoggQGBKlpzhPBBBAAAEEEEAAAQR8ECAw+IBOkwgggAACCCCAAAIIJIoAgSFReorzRAABBBBAAAEEEEDAB4FgYNiyZcu6tLS00T6cA00igAACCCCAAAIIIIBAnAq0tra+9H9dw5BSGf8OEwAAAABJRU5ErkJggg=="/>
          <p:cNvSpPr>
            <a:spLocks noChangeAspect="1" noChangeArrowheads="1"/>
          </p:cNvSpPr>
          <p:nvPr/>
        </p:nvSpPr>
        <p:spPr bwMode="auto">
          <a:xfrm>
            <a:off x="152400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9" name="AutoShape 5" descr="data:image/png;base64,iVBORw0KGgoAAAANSUhEUgAAAwwAAAHpCAYAAAAvabtjAAAAAXNSR0IArs4c6QAAIABJREFUeF7s3Ql8VNWhP/DfzGQyyWQjCdlXIBBAEkARqLiAW+vWKtW60qrVatv/09K+p3bx9alPi31Pqba2Wi0urfp8fVrrSi2KrYqACCRhS0hCEsi+7/vM/56rEyeTmcx+Msvv8vHzJLn3nHu/Z+y7vzmbBjwoQAEKUIACFKAABShAAQo4ENCIn9fV1ZkHBweJRAEKUIACFKAABShAAQpQYELAbDa/rwaG8vJy84IFC0hDAQpQgAIUoAAFKEABClBgQqCiogIMDPxAUIACFKAABShAAQpQgAJ2BRgY+MGgAAUoQAEKUIACFKAABRwKMDDww0EBClCAAhSgAAUoQAEKMDDwM0ABClCAAhSgAAUoQAEKuC/AHgb3zXgFBShAAQpQgAIUoAAFwkaAgSFsmpoPSgEKUIACFKAABShAAfcFGBjcN+MVFKAABShAAQpQgAIUCBsBBoawaWo+KAUoQAEKUIACFKAABdwXYGBw34xXUIACFKAABShAAQpQIGwEGBjCpqn5oBSgAAUoQAEKUIACFHBfgIHBfTNeQQEKUIACFKAABShAgbARYGAIm6bmg1KAAhSgAAUoQAEKUMB9AQYG9814BQUoQAEKUIACFKAABcJGgIEhbJqaD0oBClCAAhSgAAUoQAH3BRgY3DfjFRSgAAV8IjA0NIS77roLW7ZsUf+5/PLLfVIuC6EABShAAQr4UoCBwZeaLIsCFKCAlYDZbEZpaSl+/etfY9u2baitrcVZZ52FK6+8Et/85jeh1WqxceNGPPHEE/jTn/6Ea6+9Fs3Nzbj++uuxe/du/PGPf8SFF15IUwpQgAIUoMCMCjAwzCg/K6cABUJVYGxsDI8//jh+8pOfoLe3d8pjioCwfv36KYHh+PHjuOGGG7Bv3z4GhlD9cPC5KEABCgSZAANDkDUYb5cCFAgOgXfeeUcdYiTCwr/+67/ihz/8ITIyMtDS0oJnn30Wc+bMwUUXXTQlMATH0/EuKUABClAgnAQYGMKptfmsFKCAFIHBwcGJICCGHokhSfHx8VPqtj7PMiSps7NT7WH44IMP8Pbbb2PlypXYuXMnzj//fHW+w5o1a/Df//3feOONN3DOOefg3nvvRWFhITZv3qwOaxKHGOb0ne98B9HR0erfy8rK8Oijj6pllpeXIy8vD1/+8pfxs5/9DDk5ORP3JXo3RDmvvPKKGnS+/vWv4+677544p7W1FX/4wx/wzDPPTJRj6SWxlCN6Vl577TX86le/UuuzPkSAeuqpp7B161ZcddVVajl9fX3493//d9x0003qs4hn/e1vf4tdu3apQ7jEs33jG9/AD37wAyQlJUHM+/jRj36k/v43v/kN3nvvPfz+979XqxFDucSzf/rpp3jggQfw7rvv4rLLLlPLX7ZsmZS2ZyUUoAAFQlGAgSEUW5XPRAEKzKiAeNG95pprsGPHDnVY0i233GL3fuwFhvb2dnUuw9/+9jd8+OGHakD46KOPcPrppyM1NRXiGushTuKF2mg0qkOYrA9LALGuw/YmrrjiCnX+RGJiImpqanDdddepdVkf4iVehAYxt0I8x1//+tcpz7Jq1Sp1+NT8+fPxP//zP2pYsTcMyxIYRNgRdYkel8bGRrU8Ubao59vf/rb67LaHCAn3338/TCaTGgpeeOEFNRCJHhvrY+3atWpgsK7/q1/9Kp588knVjwcFKEABCrgvwMDgvhmvoAAFKDCtgPgWX0xsLikpwT/+8Q+ceeaZPgkMopCf//zn+Ld/+zf1G37x0n348GE1VPzud79Dfn6+2gshvqH/3ve+h4ceegh6vR5vvvmm+ruFCxciMjJSvfZb3/qW+m39Sy+9hAULFqg9C+Kl/Gtf+5raG5Gdna32cIj/JyG+3bf8XgyjEr8XQ6pEz4UIB+Lb/ocffhjf/e531TL+8pe/4LnnnlN7QESQEfdZXFys9gSInpbnn39e/VlcXJxarvh3MUFc/CPCxMknn6z2guh0OjXAiB4Gcb24ToQjy0RxEVRE74343T333INf/OIXapk//elPcdttt6kTx8VzdnR0QAwRW716NT+5FKAABSjggQADgwdovIQCFKDAdAL+Cgznnnuu+s16SkoKBgYGcPvtt6tDfCy9CeKeLC/j4ht78TIuvoUXL8ziZV30DoghP5ZDvFyLF+mTTjoJ3//+99VeAjG/Qgyjsj7Et/WOfi/qEPMzRH1iGJCY5C2GJNkGhrlz56rli94Myz2KnpTHHnsMCQkJE9WJYVFiONP27dsn9Zqccsopau9FVlbWRGCwvtd//vOf6gpUYqiVKD85ORn2emv4yaUABShAAfcFGBjcN+MVFKAABaYVsA4M9l7ALRe7OyTJ+mXY3rX2AoPoRRAv83/+85/t3rMY9iR6HmyHQVmfPN2Lt21AEaHE3pCkX/7yl2qwEL0G9kKNqM/RsCjxu6VLl6q9Ibm5uXYniluGbTEw8D9OClCAAr4XYGDwvSlLpAAFwlygu7tbncT7f//3f+q39e5Mep5uDoMngeHQoUO45JJL1PH7Tz/9tPriLSZWWweEJUuWTNyvvYBj/Ty2v7f0MIghUA8++KDaY/DII4+ow5z27t2LzMxMdXjUzTffPDEJ21FgED0TYkiUGPYkzMQwKvH/pMTwLnEwMIT5f1h8fApQYMYEGBhmjJ4VU4ACoSwgVhMSoUEcYt6BGD4khuOIl3Xxwjw8PKy+SNtu3ObrwCDmUYgVlsQqQWJIkBjSI1ZBuuOOO9RViEQPgxjbL+YA3HfffZPmMIhv7cWGc2JehJgfIH7vaA6DGBp16aWXqkFEDJcSQ6fEPAh7h6PAIAKBWD3p6quvVoNHVFSUOpRKTIYWQ5oYGEL5vxg+GwUoEMgCDAyB3Dq8NwpQIGgF+vv71cm34tt2e4eYJHzrrbf6PTB0dXWpvRzixd/eYVmJSexILV7WxSRq60MEmk2bNqGqqkpd7lVMcLY9xNKlltWWxERrETCsDxFIRM+BGKoklkZ1FBgOHjwIsXKT7T2IsjgkKWj/U+CNU4ACISDAwBACjchHoAAFAlNA9CKIVX/Et+/i23oxeVhMzBVDbMRLvBjPL1YVEqsaiQm94ueiB2LDhg0Qk3gtK/tY9mEQqy1ZJg5b9iMQf9+yZYu6SZw4xDCoG2+8US1DvLyLb+n379+vTkgW+x9YhgiJZVLFEKXXX38dYkKxOKzPEy/2tnssiDkGYoUk0UMheieWL1+urnAklkIVE5d7enrUACTux94hegpEb4u4RxFOLCs5iXsUh1glSUx2tuyhIFZBEiFDLE8rQoTotUhLS5tiJq61GJ199tnqc1l6c0TIEXs1cJWkwPxvhHdFAQoEhwADQ3C0E++SAhSgQMALWCYeix4Hsf+EmDcxMjKirnp05513qpOvLSs3BfzD8AYpQAEKUGBCgIGBHwYKUIACFPCJgOihEPMYRO+D7SGWcBXzEUTPAg8KUIACFAguAQaG4Gov3i0FKECBgBUQQ4rEUCoxYfndd99V938QG7CJ3ZfF0KAzzjgDWq02YO+fN0YBClCAAvYFGBj4yaAABShAAQpQgAIUoAAFHAowMPDDQQEKUIACFKAABShAAQowMPAzQAEKUIACFKAABShAAQq4L8AeBvfNeAUFKEABClCAAhSgAAXCRoCBIWyamg9KAQpQgAIUoAAFKEAB9wUYGNw34xUUoAAFKEABClCAAhQIGwEGhrBpaj4oBShAAQpQgAIUoAAF3BdgYHDfjFdQgAIUoAAFKEABClAgbAQYGMKmqfmgFKAABShAAQpQgAIUcF+AgcF9M15BAQpQgAIUoAAFKECBsBFgYAibpuaDUoACFKAABShAAQpQwH0BBgb3zXgFBShAAQpQgAIUoAAFwkYgpANDaWkpHnvsMfzkJz9BXl7elEatra3FAw88gN7eXmRmZuLuu+9GQkICuru7cd9996GhoQFxcXET1zv6edh8WvigFKAABShAAQpQgAJhJxCygWHLli0YGBhQG/SSSy6ZEhiGh4fxyCOP4Ctf+QqKi4uxdetWNSDceOONENeKACF+J0KH+N3tt9+O559/3u7PDQZD2H1w+MAUoAAFKEABClCAAuEhELKBQTSfCAVPPvmk3cAgehdef/113HzzzRAv/Ja/X3nllXj66adxyy23TPQ2PPHEE7j66qvx4osvTvm55TxnH5dv/bkerx7oRs/IOOKjdLh0cQKevSLL2WX8PQUoQAEKUIACFKAABRwKyHjHZGCwCgwiKHz729+eEgw2b96MK664Am+++eakwCB+fsMNN9gd7mTdqqIh/1bRi42np2NxqhGHWgaw+cMmfHlBHEMD/weAAhSgAAUoQAEKUMAjAVnvmAwMnwcGMT/BXk+CpZdi3bp1kwLDdL0Xti2ecM8h/GRtphoWLIcIDQ+814DuexZ79AHhRRSgAAUoQAEKUIAC4S0g6x2TgUHCkCTNj8vw2jcLp3yiv/pceXh/yvn0FKAABShAAQpQgAJeCTh6xzT/osircq0vDtvAYDvp2Xqis/W/O5oMbf1zZ62R8HOlh+HsqT0M92+vx7brhrAsbzEi9dHOiuHvKUABClCAAhSgAAUoMCHg6B3zgfeVUSw/990olpANDOKlf9u2bROgy5Ytm7LSkfWyqpbfiwnQ1sunOlpu1frnzj63lz27BzuOx+KHZ3wxh+HhD5pQlNKFa+YNwjQ+iDMKi1CQkw6dTu+sOP6eAhSgAAUoQAEKUIAC4BwGP3wI3Jl34KvqzTDjue034YnSc1HWWYS+YTNiIzUoSirDrUu3YcPap1DT1IOSyia0DxxDYX4sijMLYYyehQiGB181A8uhAAUoQAEKUIACISmgrpJ0SFmJc0hZiTNSWYlzie9X4gzZHgZ7nwixp4LYa0HsryDr+OToiyitewtm8/iUKrUaHYrzLsKKgqvU3+2u2oeDNd2YZcjA8Fg3stOHsKpgJfQRUbJul/VQgAIUoAAFKEABClBgkkBYBQb5bW/GK7t+jNauKkBjv/bU+AJctvoB5ZeTT9h9bB8OVLUhQvnNaQuXInWWBrHGRGi14ic8KEABClCAAhSgAAUoIEeAgUGO80Qt77//PtauXetyrdWNXSg71qEMV6rGmGkQK+cXYHF2PidJuyzIEylAAQpQgAIUoAAFvBFgYPBGz4Nr3Q0M1lUcOF6DquPj6OqvwrzcKBRnKasrRUYjKjLGgzvhJRSgAAUoQAEKUIACFHAuwMDg3MinZ3gTGCw3srNqNw4d60acPl1ZYakPc3MjsSx/iTLXweDTe2VhFKAABShAAQpQgAIUYGCQ/BnwRWCwvuW9xw5h/7EGYHxcGa40D3PTUqDXGzhRWnK7sjoKUIACFKAABSgQqgIMDJJb1teBwXL7lY1tyiTpdvSNdGJgpAknF87FijnFkp+O1VGAAhSgAAUoQAEKhJoAA4PkFvVXYLB+jD3HSlFTO4CiOVnInG1UehyiOM9BcjuzOgpQgAIUoAAFKBAqAgwMkltSRmAQj1TV2IFdR8oxbBpQhisNK0uzLkNGkh5RhhhlhSWj5KdmdRSgAAUoQAEKUIACwSrAwCC55WQFBuvHqlbCw4HqDnQOH8eosiHcyfPnoihnAec5SG57VkcBClCAAhSgAAWCUYCBQXKrzURgsH7E0roK1J3QKNuHNyIvC1iWW4wIZXUlgz5asgSrowAFKEABClCAAhQIBgEGBsmtNNOBwfK4nxwrUXodWhFrSAfGlKVZs6OwdM5JiNDpJYuwOgpQgAIUoAAFKECBQBZgYJDcOoESGCb1OtSW49PKOmVPhxGcWjAPc9JmIzoqXgkPkZJ1WB0FKEABClCAAhSgQKAJMDBIbpFADAwWgvL6JlTU9ihLs3ZgcKwdC3NmYWXBSvY6SP6MsDoKUIACFKAABSgQSAIMDJJbI5ADgzXFnppS1NfrMTY2iJxsExam5SHGmAidNkKyGKujAAUoQAEKUIACFJhJAQYGyfrBEhgsLJ/WluGgssJShEaHKF0ciudnoCA9VbIaq6MABShAAQpQgAIUmCkBBgbJ8sEWGKx5jjY0Y8ehfSjIiUFR9iIYOc9B8qeH1VGAAhSgAAUoQAH5AgwMks2DOTAIqt01JSg/1oWEqCwMjbQjK2MEK+etgp4TpCV/klgdBShAAQpQgAIUkCPAwCDHeaKWYA8M1lyf1O7Hoao26JQ/qxechNRZGs5zkPx5YnUUoAAFKEABClDA3wIMDP4Wtik/lAKD5dFqmruVeQ7taBs8hjHTME6Zl49FWfkwRBol67I6ClCAAhSgAAUoQAFfCzAw+FrUSXmhGBisH/lQfR2q6obR0V+FgtxYFGUWIsoQg0g9w4PkjxqrowAFKEABClCAAj4RYGDwCaPrhYR6YLBI7Kr+BOU1vUgwpCobwomlWSOwIDUb0dEJnO/g+seFZ1KAAhSgAAUoQIEZF2BgkNwE4RIYrFn31RzCgZoW6MxaREXEoHhuFnJTZym9DlGS9VkdBShAAQpQgAIUoIC7AgwM7op5eX44BgZrslplvsOO8kMYGG5B0ZwMLMqYp851iNRHeynLyylAAQpQgAIUoAAF/CHAwOAP1WnKDPfAYKHZV3sADQ2RGBntRdfwCVxz1nmcJC35s8jqKEABClCAAhSggCsCDAyuKPnwHAaGyZhj46N48YN/wqhVJkjPyUZ6YiQiDUZE6WN8qM6iKEABClCAAhSgAAU8FWBg8FTOw+sYGOzDVTd2YPfRcoyMDwCmEZxWuBx56YnQRxg8lOZlFKAABShAAQpQgAK+EGBg8IWiG2UwMDjHqmnqwqHaDrT0HcGCnHgsyy1ChM7ASdLO6XgGBShAAQpQgAIU8LkAA4PPSacvkIHBdfA9x0pRWdeNhOhcdA0cQ16mDqvmrYZOp3e9EJ5JAQpQgAIUoAAFKOCVAAODV3zuX8zA4L6ZuGL3sb2oqOmEISIWS/OykJZkQEz0LKXngeHBM1FeRQEKUIACFKAABVwTYGBwzclnZzEweEdZ19KH/ZXH0K0sy2rGGJbnz8HCnHxlrkOk2wX3DDTh3bJHcU7RbYg3prt9PS+gAAUoQAEKUIAC4SDAwCC5lRkYfAde2diEitpetA8eQ2HuLCxMm4NYYxK0Wp1LlWwr2Yyall3IS12F85ZudOkankQBClCAAhSgAAXCTYCBQXKLMzD4Hnx39V4cPd6PREMaRseHkJY+gOW5S2GYZjO4ho6D2LpvE0yacWjMOlyw/E5kJi3x/c2xRApQgAIUoAAFKBDkAgwMkhuQgcG/4PvqSnGg8gR0mghcfOpydZ6DvUnSL398Bzr66qDRaGE2m5Acn4/1qzb59+ZYOgUoQAEKUIACFAhCAQYGyY3GwOB/cLEZ3N8/qUH/aCf6h1uxIH8WTkpfAOPnk6TL67djR/nTGDeNTdyMTqtX9n64HoVZ6/x/g6yBAhSgAAUoQAEKBJEAA4PkxmJgkAv+ac1+NDRFQK81oK2/GvOyjSg/vkUZujSo9i5YDrPZrAxhMmLD2qegUf7woAAF5Av0D3bh7R2P45RFF2BO5tJJN1DbeAA7D/wFXztrI6IiY5VFD8woO/oeqhtKcOlZP0TfQAfe2vE7DA33IcoQiwtP+646p4kHBShAAQp4L8DA4L2hWyUwMLjF5dOTP60tweGqZuWFohvQlSk9DEeg1UUoweGzarQaHYrzLsKKgqt8Wi8LowAFnAsMjfTjk4Ovo7O3CYvyT8P83JUTF9W3VqC6fh8a2ypx8en/AmNUPKpO7EV9azmaO47hinN+gvbuemzf80dcfs5dzivjGRSgAAUo4JYAA4NbXN6fzMDgvaHnJZjxyq4fo70rEnr9GmXuwgjGxkaU7yk/hclcAY1Wg9T4Aly2+gGlCvYyeO7MKwNdYMtrP0JNYyk2XHD/pBdz6/t+/YNH8VHJn9UfiW/qv/v13yI5IUt9Mf/dy99Tv9EXx5qlV+CSM27DJ4dex8vv/XLSo1tf56rJ33f9AfkZRVPua2CoB2999BguXPN9NTCIwzokiH9/9f2HsGjOGuSmL0ZW6kL2FrqKzvMoQAEKOBFgYJD8EWFgkAzupLq6lh4crGlBc08ZCvNScFLmQkQqqytFRcYE1o3ybijgAwHLy/6qk76K/RV/V4fyWH+Tb6lCvPz/bedTEyFBBAxxXHX+z/Hkq7djbtZyNSQcrduNl/7+n7jyvJ9NKUeUUVb5Pm786kMO77ypvRrvffKsOoToK1+6RQ0CngYGMUSpp68Ng8O96rCm1UWXqj0VPChAAQpQwHsBBgbvDd0qgYHBLS5pJ++u3oO6hhHEGlLR3leJeTnxOCX/FGVDOIO0e2BFFLAnIL5ZFy/ppxWvx6mLL1FPES/wKYl56ku7OCzniCE71ofl23/bckVwEGU4Cgy25Ytg8Oo/HsbZK76J9/Y8p4YA0dtg716s70fc89yskyfVJXouxGG5d9t78zQwWJfz2j9/hayUQnUuBA8KUIACFPBegIHBe0O3SmBgcItrRk4W4aHyRC+itfFYkpeGrNlxyhAmgxIeombkflgpBcRLdmtnrfqiLl72//T2z3DdBf858dLurpArgaGoYO1EQLEODLsPvYFvXbRpYliQbbgQ9yJ6F3aUvoKbL31EPc/ydxE4PlSGOVlfb7n3kdFBvLPrKVQo4cRoiMd5q76N8tqd0GkjsHTBuWrPQ2PbUWW40RJlHsP/U+Yu1OD9T/+keJzA4rlnKL0Ja/DB/v+ByTSuDDE0Kb0h/47Y6ER3aXg+BShAAQrYEWBgkPyxYGCQDO5FdSfaBvDp0XIMjvYpE6T7cercxZifkz1pdSUviuelFHBZwPLCLgJDdf1ep0N9nBXsz8Bgr0dE3I8IFiIMfP3sOyaCiLP75O8pQAEKUCAwBBgYJLcDA4NkcB9VV9fSi9LKSvSNtOKSlacqPQ5R6lwHHhSQJSBeuMW3/mJegPW3/6J+GUOStn3yDM5Y+g28/fHjU4YkWd+P7fwH2/tjYJD1iWE9FKAABXwnwMDgO0uXSmJgcIkpIE8SG73974f/VOY5pME01o+cjEhlGdaTEKHTB+T98qZCS8AyrEc8lTfDkcT1znoYvJn0bG+IkmVI1RnLrlTnQljPgQitVuLTUIACFAhNAQYGye3KwCAZ3E/VlR0vx4HqE8pY6VEsy5+D3NTZiDbEKeEh0k81sthwF7CscJQ5u2DalYemc7LXE5GhlCfmGryr9CCIvQ4s8w4sQ4hEeZZzxHwEMTzqj2//FCOjQ2pV1j0G1kOnLJOibX9mWXFputWTwr2t+fwUoAAFAk2AgUFyizAwSAb3c3VVzY2oqutDz2gnBobbsDAnAafMWQWdsiEcDwr4UkC87D/75l0499TrHe6d4Mv6WBYFKEABClDAIsDAIPmzwMAgGVxidfuPl6G5yaB88zqAzIxxzE/JRYwxUV3lhQcFvBWwXXnI2/J4PQUoQAEKUMBVAQYGV6V8dB4Dg48gA7gYERzKa7ug0+iUpVnjMC/LiMykeBijZ3G+QwC3G2+NAhSgAAUoQAH7AgwMkj8ZDAySwWe4uurmZuw5elRZG34EBm0MivKzkJuWpKywZJzhO2P1FKAABShAAQpQwDUBBgbXnHx2FgODzyiDrqATrX0oqT6Gtr5qLJyThkWp89jrEHStyBumAAUoQAEKhJ8AA4PkNmdgkAwegNV9UvMpGpoiEK0zon2gBgvmpOCU3GUBeKe8JQpQgAIUoAAFKAAwMEj+FDAwSAYP8Oo+rd2Hw9WNWD5vLnKSkpVJ0rOUSdLc1yHAmy2obk9Mln75vV+q98xN04Kq6XizFKAABQJGgIFBclMwMEgGD4LqKppOoPbECHpH2tA/3Ir5OfE4OW8Fd5IOgrYLplsUm6eJ45Izbgum2+a9UoACFKBAAAgwMEhuBAYGyeBBVt3euv1oaY7E2MggMrN0KJidxXkOQdaGM3G7lk3d+gY61Ooj9VHYcMH9E/s1iN//6e2febxDtO2GbwtyV9rdPM72Pmx7NCzl9Cr3+d2v/xaWzd2sN4mLNSZN+p2lh2TN0isYdmbiw8U6KUABCigCDAySPwYMDJLBg7S6kuOHcKS2TVmaVYMobSxOyktHVmoiIiOiPHqinoEmvFv2KM4pug3xxnSPyuBFgStgGwhEb4Jl1+bB4V6vwoJ4auvdmS2h4Murb8Kpiy+ZQLGEgblZy9UXe7HD80t//09ced7PJoKLuK+e/la0dZ2YCC+2+0uIulIS89QyLPWKSiw/C9xW4J1RgAIUCF0BBgbJbcvAIBk8BKo70dqN3UcPol8ZsrQ4Jx0L0ueqy7IaIl1fmnVbyWbUtOxCXuoqnLd0Ywio8BGsBWwDg3hZf/UfD6u9AH9V/m+F8ndxZMwuwM2XPgJjVLz6d9seAUuZ1j0D4hzx4n7pWT+c9OLf2lk7qZfB9jxLgDiteL0aLCz3dNnaf8WbHz3mUmCw3I91iGDLU4ACFKCAfAEGBsnmDAySwUOoutK6A2huMcBkHkdz72EsyEnBirkrlc3gIqd9yoaOg9i6bxNMmnFozDpcsPxOZSO5JSEkw0ex18Ng+0LvqZK94Uyip8C2fNuAIOqz7S0oKliLuVknT+nxEOV9VPJn9RbtDT1iYPC09XgdBShAAd8IMDD4xtHlUhgYXKbiidMI7KnZg+ONJmW4UhRy0iIwNz0LEREGu0OWXv74DnT01UGj0cJsNiE5Ph/rV22ibwgJ2PYUOJpj4MkjuxoYRNnWKzJZ6hK9FeIoq3xf7ZGwLc8SNOKUuQti2JEow3r+hW3w8OQZeA0FKEABCngnwMDgnZ/bVzMwuE3GC6YRqGyqx97Ko9BodYhW/izKTcecrAxoNTr1qvL67dhR/jTGTWMTpYhlW08rvB6FWetoGyIC1i/h4pF+9/L3YDvHwN6jejMkSZQ33YpLIgg8++ZdOPfU6/HB/pcmhkVZ7sMyMfufkvqmAAAgAElEQVRI7U71R5aybOc0MDCEyIeUj0EBCgS1AAOD5OZjYJAMHkbV1Ss7Se+rqkD3cAvmZ8ejOGcpXvroNoyM9au9C5bDbDbDoMyB2LD2KWiUPzyCX8D2W3t7L93ePKUrk55ty7eeeG2ZMyHOsb1X67LF7+1dxyFJ3rQer6UABSjgvQADg/eGbpXAwOAWF0/2QGCvshlcS4se3b0n0IePYBqrVHogJgcD0QNRnHcRVhRc5UENvCTQBBwN87FMOPb2fm17IqznGVi/8Fsvj2o7wdpyD7b3Ot2SsNZzG8T1tsvFevtcvJ4CFKAABVwTYGBwzclnZzEw+IySBU0rYMaLO36F8dFCjI8NYsS0B2Nj5WpPgyU8pMYX4LLVDyilsJeBHyYKUIACFKAABRwLMDBI/nQwMEgGZ3WoaWpG1Yke9I12om+4DQuyE3FS9mJldSVlkrSywRcPClCAAhSgAAUoMJ0AA4PkzwcDg2RwVjdJoFTZEK5VGa4ErQFN3ftRkJ2MFXNWQqdTfsaDAhSgAAUoQAEK2BFgYJD8sWBgkAzO6hwK7K3di9rGYURrYpCbEY2spFmIiUpQlmedfl8HklKAAhSgAAUoEF4CDAyS25uBQTI4q3MqUN3SrCzNWq7s0TCGaF28spt0hrK3Qwr0DA5O7XgCBShAAQpQIBwEGBgktzIDg2RwVueWQGNbP/Yfq0LHQB0W5qZifsocxCobammVfR54UIACFKAABSgQngIMDJLbnYFBMjir80hADFdqaTVAr4lCx2AN8jNisDR3qTJJOtqj8ly5qGegCe+WPYpzim5DvDHdlUt4DgUoQAEKUIACEgQYGCQgW1fBwCAZnNV5LbCvbj+q63sRBYOyk3QWctNTlRWWfD9JelvJZtS07EJe6iqct3Sj1/fNAihAAQpQgAIU8I0AA4NvHF0uhYHBZSqeGGACtc0dKDlWiYGRdszNjMPyvBXQ+2hZ1oaOg9i6bxNMmnFozDpcsPxOZCYtCTAB3g4FKEABClAgPAUYGCS3OwODZHBW53OB/cdL0NZswOjYANLTtZg3OwsxxkTotBEe1/Xyx3ego69O3VjObDYhOT4f61dt8rg8XkgBClCAAhSggO8EGBh8Z+lSSQwMLjHxpCAQEHs6VNZ3KD0CWhgjYjE/OwXZs2e5Pc+hvH47dpQ/jXHT2MRT67R6nFZ4PQqz1gWBBG+RAhSgAAUoENoCDAyS25eBQTI4q5MicLy1E3uqj2BgsAWL8rJQkJqvBoeoyJhp6zfDjOe234SRsX61d8FymM1mGPRGbFj7FDTKHx4UoAAFKEABCsycAAODZHsGBsngrE6qQOnxg2hXVlcaVfZ0aOs/ovQ6pGFZ7snKng4Gu/fxydEXUVr3ljIMaXzK77UaHYrzLsKKgqukPgMrowAFKEABClBgsgADg+RPBAODZHBWN2MCn9Z8iuZWQIdIZKVoMTc9Ww0O+oioz+/JjFd2/RitXVVw1ImQGl+Ay1Y/oJzPXoYZa0hWTAEKUIACYS/AwCD5I8DAIBmc1c24QFVzPfZXH4VGmZcQrYlR5iWkIC3JqAYHf+7rMOMPzhugAAUoQAEKhIgAA4PkhmRgkAzO6gJKoL6tT1matRxDpkGYR/tw8pwi5PhpX4eAenDeDAUoQAEKUCCIBRgYJDceA4NkcFYXsAL1rV04eqIdrQPVyEs3qnMd2OMQsM3FG6MABShAgTAWYGCQ3PgMDJLBWV3AC5ScKEX1iW51uNKinCxkpiZYzXMI+NvnDVKAAhSgAAVCXoCBQXITMzBIBmd1QSNQ396D/ZWH0avsJL0gezYK0xcgQpkkbVCWZ+VBAQpQgAIUoMDMCTAwSLZnYJAMzuqCTuBA/WG0teiVdZEi0NhThrnZSTg5fyUidPqgexbeMAUoQAEKUCAUBBgYJLciA4NkcFYX1AL76vahvnlEWZjViNw0g7KTdDKiDHFKeIgM6ufizVOAAhSgAAWCSYCBQXJrMTBIBmd1ISFQ09KEfdUV6nYMRsRiQU6asrpSGiK0ESHxfHwIClCAAhSgQCALMDBIbh0GBsngrC7kBBo7BlB2rBLdQ/WYm5mI+SnzEGNMhM4H4aFnoAnvlj2Kc4puQ7wxPeTs+EAUoAAFKEABTwQYGDxR8+IaBgYv8HgpBawE9h/fh7bWKERoItE+UIPs9GhladZlyiRpo8dO20o2o6ZlF/JSV+G8pRs9LocXUoACFKAABUJJgIFBcmsyMEgGZ3VhIbD/RAlq6nsRBQMKc7ORHBehznWI1Ee5/PwNHQexdd8mmDTj0Jh1uGD5nchMWuLy9TyRAhSgAAUoEKoCDAySW5aBQTI4qwsrgRNtXdh/rAJDI53QayJwwamnubwZ3Msf34GOvjpoNFqYzSYkx+dj/apNYeXHh6UABShAAQrYE2BgkPy5YGCQDM7qwlLAZBrHByXV6OivRW52PObPngNj9CyHS7OW12/HjvKnMW4am/DSafU4rfB6FGatC0tDPjQFKEABClDAIsDAIPmzwMAgGZzVhbWAWJa1trEfsyLTMDo6gJTUccydnTNpkrQZZjy3/SaMjPWrvQuWw2w2q/MhNqx9SlmcSVmeiQcFKEABClAgTAUYGCQ3PAODZHBWR4HPBQ7Ul6Gqvgc6JRREaeOQlx6H3JQUlNb+FaV1bynDkManWGk1OhTnXYQVBVfRkQIUoAAFKBC2AgwMkpuegUEyOKujgB2B421t6r4OA4OtQEQFOrt2ADodtNqpPQmp8QW4bPUDSinsZeCHiQIUoAAFwlOAgUFyuzMwSAZndRSYRuDgicNobzNgzDyI1v4qzMtMQXHuckRGuL66EoEpQAEKUIACoS7AwCC5hRkYJIOzOgq4KLC/bi9aWrXQmjTISNVhTlqOMkna4NbSrC5WxdMoQAEKUIACQSXAwCC5uRgYJIOzOgq4KVDVVIcDddXQKKskRcOIgsxU5KanKjtJ690siadTgAIUoAAFQkOAgUFyOzIwSAZndRTwQqChrRtlNUfRN9KG3LRYFKQUID52thIeIrwolZdSgAIUoAAFgkuAgUFyezEwSAZndRTwgUBJfQk6WiIxPjaAvvF2XLxiLSIiIn1QMougAAUoQAEKBL4AA4PkNmJgkAzO6ijgQ4GhkX5s3f8JYrTxKMhKQ9qsGOj10dBHGHxYC4uiAAUoQAEKBJYAA4Pk9mBgkAzO6ijgB4GWzgGUHavCoKlH2fBtEMtzFyj7OmQpy7Lq/FAbi6QABShAAQrMrAADg2R/BgbJ4KyOAn4WaOjoQdXxVrQP1iEn3Yj5s+ciJnqWsq0DJ0n7mZ7FU4ACFKCAJAEGBknQlmoYGCSDszoKSBIoPbEfdc0DSIxIx9BYLxISe7EkZzmi9DGS7gDoGWjCu2WP4pyi2xBvTJdWLyuiAAUoQIHQFmBgkNy+DAySwVkdBWZAoFSZJF1T3wnT2ChOnleMWTFaREclKHMdPpso7a8X+20lD6OmZTfyUlfhvKUbZ+DJWSUFKEABCoSiAAOD5FZlYJAMzuooMIMCje3dONbQhfbhWgwP9aAofwEyZiViV+UfUdvq2xf7ho6D2LpvE0yacWjMOlyw/E5kJi2Zwadn1RSgAAUoECoCDAySW5KBQTI4q6NAgAhUNFajo8OA7sF6dCr/DJr2YnzkGC485S6fvNi//PEd6Oirg0ajhdlsQnJ8Ptav2hQgT8/boAAFKECBYBZgYJDcegwMksFZHQUCTEC82PeNRSFOd4bS69AJnaEW61f/ABFeTJIur9+OHeVPY9w0NvG0Ymfq0wqvR2HWugAT4O1QgAIUoECwCTAwSG4xBgbJ4KyOAgEkYPtiH6Gbj9ioL0EDE4qy5yM/PQeR+ii37tgMM57bfpOyvGu/2rtgOcxmMwx6IzasfUopX+NWmTyZAhSgAAUoYC3AwCD588DAIBmc1VEgQASme7GPjVqK3IQr0DZQoyzNGoeC2XOUpVkTlaVZI5ze/SdHX0Rp3VvKMKTxKedqNToU512EFQVXOS2HJ1CAAhSgAAUcCTAwSP5sMDBIBmd1FAgQgT2VL6Gk9g27L/Y6TQSK8y9GROQCHG8ZQJJeLM3aj6SkISzOWqL0OkQ7eAozXtn1Y7R2VcFRJ0JqfAEuW/2Acr17vQz+WskpQJqDt0EBClCAAm4IMDC4geWLUxkYfKHIMigQbALuv9gfqC9DbWM3Rkf7sCy/CEnxBjU4REXK2deBS7QG22eM90sBClDAfwIMDP6ztVsyA4NkcFZHgSAXqG/rRG1DJ7pGGjE41IYFuflYmLlQ2dPB4Lcn4xKtfqNlwRSgAAWCUoCBQXKzMTBIBmd1FAghgSMNFehUlmbtG277bLhSZpGyulKkEh7cmyjtjIRLtDoT4u8pQAEKhJcAA4Pk9mZgkAzO6igQggIHG8pwrL4DMVGpMI+OID1Zi8KcRdBpnU+SdsbBJVqdCfH3FKAABcJPgIFBcpszMEgGZ3UUCHGByuY6lB8/htHxESzOzkV6QhKM0bM82teBS7SG+IeFj0cBClDAQwEGBg/hPL2MgcFTOV5HAQpMJ1DTVo/G5lH0j7Sid6QDuakxKM451a25DlyilZ8xClCAAhSwJ8DAIPlzwcAgGZzVUSAMBQ40lqK9yQyYTThlYR4MyspKzidJu7+SUxjS8pEpQAEKhKVAyAaG2tpaPPDAA+jt7UVmZibuvvtuJCQkTGnk0tJSPPbYY/jJT36CvLw89ffd3d2477770NDQgLi4uInfOfq5O58cBgZ3tHguBSjgqYBJCQtbP/0QZq0W0YjFvMwUpCTEQq83+HyStKf3yOsoQAEKUCA4BEIyMAwPD+ORRx7BV77yFRQXF2Pr1q3qy/+NN944qVW2bNmCgYEB9WeXXHLJRGAQPxchQ1wvAoW4/vbbb8fzzz9v9+cGg+vLGzIwBMd/GLxLCoSSQEvXIA7WHMWQqQ+jYwNYmrsY2ampPpkkHUpOfBYKUIACFLAvEJKBQfQuvP7667j55pshXuZt/25NIcLFk08+OREYRC/CE088gVtuuUXtkbD8/eqrr8aLL7445eeW81z9gDEwuCrF8yhAAX8INHX2oaa+BW2DtciYHY35KfM8niTtj/uzLpO7TftbmOVTgAIUcE0gbALD008/jY0bN04ZluRKYNi8eTOuuOIKvPnmm5MCg/j5DTfcMNEz4Qo5A4MrSjyHAhTwt0BZQynqm3qRGJmB/rEe5X8b+1GUvVzZTdro76pdLn9byWbUtOxCXuoqnLd0o8vX8UQKUIACFPCtQFgEBtteA3d6GCyBYt26dZMCg23QcLVZGBhcleJ5FKCALAExSbq2vhMYH8PSuUsRH21GjDFxRocscbdpWa3PeihAAQo4FwiLwBBoQ5LE/AgeFKAABQJNoG/EjL5RLXrH6zEyNogUQxwSoxKg17k+T8tXz/RJw28wMNoCjUYLszKBOyYyHSsyvuer4lkOBShAgZATSE5OhvjHH0dIBgbbSc/Wk5htEe31FFifbz1h2tHP3WkY9jC4o8VzKUCBmRKoaqlFW5sG7X3VSE/RoyB1obI8azQMEoYscbfpmWp11ksBClDAvkBIBgbxqNbLqi5btkxd5UhMgLZ+6Rf/vm3btgkZy3lDQ0MTy6paL8lqvazqdEu1TvdhY2Dgf4oUoEAwCZQe/xT1LX2INaRhbKQPmRmxKMxY6LdH4G7TfqNlwRSgAAU8FgjZwGBPxNN5Bx7r2rmQgcGXmiyLAhSQKVDeWI6DxyowJysN85Ln+GV1Je42LbNFWRcFKEAB1wTCKjCIPRXEfgxif4WZOhgYZkqe9VKAAr4QKD2xD52dekRpjWjrr0VmWjROylqGyIgoHxTP3aZ9gMgiKEABCvhcIKwCg8/1PCiQgcEDNF5CAQoEpMCB+hJluFIv9IhBQUYaEuMMiJQ0zyEgQXhTFKAABUJUgIFBcsMyMEgGZ3UUoIDfBZo6u3GothIj44MYHR3AsrnFyEhOQoQu0u91swIKUIACFPC/AAOD/40n1cDAIBmc1VGAAlIFGtu7cLy5C819R5GVEoPC9MXKZnBR0PtkyJLUR2FlFKAABSjwuQADg+SPAgODZHBWRwEKzIjAwcYDaBA7SUdlo3ugAYnJyqZwuatmdDO4GYFgpRSgAAVCQICBQXIjMjBIBmd1FKDAjAscbCjF8cZORGiisTAnX9lJWqPsJD1LCQ/6Gb833gAFKEABCjgXYGBwbuTTMxgYfMrJwihAgSASaOnsw7HGFnQOn8D42AgWZOYiLSEJxqh4RERwvkMQNSVvlQIUCDMBBgbJDc7AIBmc1VGAAjMm0DPQhHfLHsU5Rbch3pg+6T6OtzWjsaUfvcPtGBjtwJycDCzJKJ6xe2XFFKAABSjgWICBQfKng4FBMjirowAFZkxgW8lm1LTsQl7qKpy3dKPD+zjcdBBtrWPIT01BckKMsrqSsjyrMlGaBwUoQAEKBIYAA4PkdmBgkAzO6ihAgRkRaOg4iK37NsGkGYfGrMMFy+9EZtISh/fS1j2oLM16FIPmPowpS7MW5SxG1uwU6HSc5zAjDchKKUABClgJMDBI/jgwMEgGZ3UUoMCMCLz88R3o6KuDRqOF2WxCcnw+1q/a5NK9tHb2oqapDW0Dx5CWHIWClAUwGjjPwSU8nkQBClDADwIMDH5Ana5IBgbJ4KyOAhSQLlBevx07yp/GuGlsom6xItJphdejMGudy/dzsLFMWZq1G7Oic9A/3Ib4hCEUZa9Q9nQwuFwGT6QABShAAe8FGBi8N3SrBAYGt7h4MgUoEGQCZpjx3PabMDLWr/YuWA6z2QyD3ogNa5+CRvnj7nGosRQnmrqgjHFCUd5ixESZEGtMglarc7conk8BClCAAm4KMDC4Cebt6QwM3gryegpQIJAFPjn6Ikrr3lKGIY1PuU2tRofivIuwouAqjx+hpbMHJ1r70NZfiZHxQRRm5iMvJVeZJB3tcZm8kAIUoAAFphdgYJD8CWFgkAzO6ihAAYkCZryy68do7aqCo06E1PgCXLb6AeWe3O9lsH2QmtbjaGvXoK23AqkpBhTMXqAGhyhDrF+febrlYv1aMQunAAUoMEMCDAyS4RkYJIOzOgpQIOQFSo/vQVPbAOIi0zA83IeUVB0WpC9yea6DuwFgW8nDynKxu50uFxvy8HxAClAgbAQYGCQ3NQODZHBWRwEKhJVARdMR1DZ1YGx8GIuy5iE3NcvpPAdX94sQkO4uFxtW+HxYClAgZAUYGCQ3LQODZHBWRwEKhKVAS1evEhza0d5fg/TZ0VicWWx3noO7AcCb5WLDsiH40BSgQEgIMDBIbkYGBsngrI4CFAhrgQMNJWhUhisZzAbMSU9HfIxeDQ7Rn89zcCcA+Gq52LBuED48BSgQlAIMDJKbjYFBMjirowAFKKAINHV24cjxSgyPD2B8dBhL5xSjpXsn9tX+GSZlYznL4Wi/CH8tF8vGoQAFKBAMAgwMkluJgUEyOKujAAUoYCPQ3NmN+pZuNPYexrCyX0T/aAmGhiqUfSM0ynKw9veL8PdysWwkClCAAoEswMAguXUYGCSDszoKUIACdgT2VL6Ekto3lCVY5yPJcDqGR7rRM/YpBoeOQq+NxNK5l+CUed/4/ErPlot1d/UlNhQFKECBQBVgYJDcMgwMksFZHQUoQIEpAlMDgDF2EZIi1yi7Q0RgeLAT4/oaXHrqbYjQRXrsx+VXPabjhRSgQIAJMDBIbhAGBsngrI4CFAgrAV98q1/ZXIHqhiaMm0YxPz0X6YnJMETGuLyvgwB3d/WlsGokPiwFKBB0AgwMkpuMgUEyOKujAAXCSsCdPRWcwTR0NKOxZRC9o+3oG+pATmoclmSfAp1O7+xSuLP6ktPCeAIFKECBGRZgYJDcAAwMksFZHQUoEDYC/vxWv7z5EHo7o5W5Dn2ImzWMhRkn2d3XQWBz+dWw+cjxQSkQNgIMDJKbmoFBMjirowAFwkbg5Z13oKO3TlntSKusdmRCclwe1q9+0KfPf6TpAOqaejA+NoCi3MVIT05R5jl80ePgyfKrvhhG5dOHZGEUoAAFbAQYGCR/JBgYJIOzOgpQICwEZH+r39LVjRNNnWgZqEZaUhTmpxYqKy7FYV/1yyite0sJLONT3LUaHYrzLsKKgqsm/c6Xw6jCorH5kBSggHQBBgbJ5AwMksFZHQUoEPICnnyr7yuUw81laGzuQ2J0ljLPoQ1NA39He9cepZfDfg2p8QW4bPUDyi8/O8Gfw6h89YwshwIUoAADg+TPAAODZHBWRwEKhLxAoGyqdripTO11iFD+LMpZAKPBjBhjInTaCIdtwMnRIf/x5ANSICQEGBgkNyMDg2RwVkcBCoS4gGebqvkTpa2rFyfautHWfwyjpmHMS89B3uwcGPTGSdV+NozqGXX5VsuhVcLFmsIbUJi1zp+3yLIpQAEKuCXAwOAWl/cnMzB4b8gSKEABCgSLQF1HA1rbxtDWexSps42Yl1yg7OlgRKTyz3Pbb8LIWL86SdtymM1mNVhsWPuUMmjJwbimYHl43icFKBAyAgwMkpuSgUEyOKujAAUoEAACBxr2oqltAAmRaerSrEM4hOrGN6DRKrHAJhc4mhwdAI/BW6AABcJUgIFBcsMzMEgGZ3UUoAAFAkygvOkQahqVnaTHRzE6MoTeoV3oG61QgsMXycF2cnSAPQJvhwIUCDMBBgbJDc7AIBmc1VGAAhQIYAEx32H/sT0YN4/gSwtOdjpJOoAfhbdGAQqEsAADg+TGZWCQDM7qKEABCgS4wNj4CPZUVMGgi0Zrfw1SlX0dFmUWT5kkHeCPwdujAAVCWICBQXLjMjBIBmd1FKAABYJI4FBTKZpbB6A36zE3Ixux0VoYDDEMD0HUhrxVxwK7ympw5Z1b1BN++YNL8Y3zT544uaNnADf+/E/YX34CWamz8Ox9G1CQk4LK46340cOv4KEfrlf/zmNmBBgYJLszMEgGZ3UUoAAFglBA7CRdXl+prqJkGh/H4twlSJ0VB31EVBA+DW/ZFwLixflbd/8R9S1danG3XnEG7rrhPLtFW7+Y23s5d/Z765d3cf3X1hZj0+1fQ7RBr77Au3of1jcnyrzn8bfw81svVMu5/6m/4fqvrpoIAeKeahs71BBh+feTF+Xgmdd2IdZowOXnLmNg8MUHycMyGBg8hPP0MgYGT+V4HQUoQIHwFFD3dWjvQWPXQWQkx2JB2mJE6KMQyfAQNh8Iywv8j288H6uK8mH5+zUXrJj0Lb0AsX4xT4o3qi/fP3zolYlv7G3/bgkAD/9o/aSyLXVZIzs619592DaOuFa8/P/0pi+rgeGxl/6JL5+2aCIEDA6P4q5H/oq/vl86KaCIcmzPDZuGD6AHZWCQ3BgMDJLBWR0FKECBEBE40liG5rZBJEZnK/s6VCMpUYOi3JXKTtL6EHnC4H8My0vvmmVzJ17kbV/2PXlK8ZL/wtt7Jr7lF2X87zt78dH+6kk/s1e2bf32rtv09N8xNytZvWfx++r6dru9F+I+frHlHWy55zqIMGK5D3H+d76+Rh1SZAkPwuL7v/hflB6tR1tnH0Qg2XvkhMPAIO7z9y9/pJYjeiJEOSIcMTB48onx/TUMDL43nbZEBgbJ4KyOAhSgQAgKHGzYp+zr0IdITQzmpmcg3qhHdFQ8InSRIfi0wfVIti/k9l6yLS/ad/zq1SkPZ2+okb2XeEfl2hZoOwdAlCXCh/VLvwgM4rj9mrXqt/wZKQl4/M8fTBRlmW9g2zthG1xKK+onejP2Hj4+KdDYDkl65IX31XBgHTzyMpLUkCDu+W87DuP7V57JwBAgH38GBskNwcAgGZzVUYACFAgRgZ6BJrxb9ijOKbpNCQjp6lO1dw+gqvE4ekdb1X0d5qflIDs1F3oGhxlrddsXdOtv7z29KcsLvfWcBVcDg71rxc+sA8FZp8zHornpkwKDpS7bkCACh3XQEdfOioue6OkQZX9cWq0+qu1EZetrRQi55KwiNaCI3oTkWTETcyMsk55FGdbzJWwnSnvqyevcF2BgcN/MqysYGLzi48UUoAAFwlZgW8lm1LTsQl7qKpy3dOMUh8audmWFpT60DhxD+uxY5CXkIT6Wq8rMxAfGEhLOXb0QP1LmD4hx+96s8OOoh8F2mJLts7o6bMm2h8GdIVW2dVjmOahhwMGk7JloE9bpnQADg3d+bl/NwOA2GS+gAAUoEPYCDR0HsXXfJpg049CYdbhg+Z3ITFpi1+VQUwma24cQp42HCWasWFgIrUbntaG9Hg6vCw3RAixzDi5dV4xXt5fanWdg+029hcLRkCTb+QrTzTUQZdkbemSP23aOg22PxHRzMGznbFj+HhcThbLKei6FGkKfbwYGyY3JwCAZnNVRgAIUCAGBlz++Ax19ddBotDCbTUiOz8f6VZucPJkZ75V+iFFlY7iCzFykxMxCTPQs6HSeTZJ21sMRAsw+ewTrZUl9MYzG2UpGtuFAvPQ3tnY7nRBtecEXD25ZNtW2rOmCh6hnZ+mxifkQ1pOzX/9HmUuTsn2GzoL8KsDA4FfeqYUzMEgGZ3UUoAAFglygvH47dpQ/jXHT2MSTiJWRTiu8HoVZ65w+XV37CXR1adE33IKe4VakJykTpWcvgNGgTJKOcG2StDs9HE5vKExOEC/T4qXZsgGZt4893d4J1i/1Hd39k8b9W+q17KUg9nGwnhdgvceC5VzrOQ7LCrMnAoHt/gz2fmdZjtXeilHeGvD6mRNgYJBsz8AgGZzVUYACFAhiAbMypOi57TepG7iJ3gXLYTab1d2fN6x9Chrlj6vH4eYyDHRFKUuxGtDWV4nZSdE4KetkZUM4w7RFeNbD4epdheZ5rs4fCM2n51OFmgADg+QWZWCQDM7qKEABCgSxwJ7Kl1BS+4YyDGl8ylPoNBEozr8Yp8z7hkdPeKTpgLKvQz8Mmijkp2fBZBtX2IwAACAASURBVG7Gzso/4dzi2ydWYRIFf9bD8YzSwzE6UY9WG4E1hTe41MPh0c0F+UX8dj3IG5C3P0WAgUHyh4KBQTI4q6MABSgQtAJmvLLrx2jtqoKjToTU+AJctvoB5Qld72Ww5Wjr6sGRhmoMjLZjZHhA2UG6E2ctuRyGSKPSv+HbHo6gbQo3b9x2aVU3L+fpFAg4AQYGyU3CwCAZnNVRgAIUoIBTAcscBaNhAZKiT8fIeC+y0pLR13MIhxrfV4YwmaeUIVZeKs67CCsKrnJaPk+gAAWCW4CBQXL7MTBIBmd1FKAABSjgVODlncoqTL1frMKUNOtUpMesxfBwP3qVidI9Y5+iv68CGu3kngxf9HA4vTmeQAEKzLgAA4PkJmBgkAzO6ihAAQpQYFoBZ6swHWrcp8x1GEK0Lh45KUnISE6FVuv9vg5sFgpQIHgEGBgktxUDg2RwVkcBClCAAg4F3Jmj0NU7jIr6o+gaakR6cjwWphcjUh9NXQpQIAwEGBgkNzIDg2RwVkcBClCAAg4FPjn6Ikrr3rK7CpOjOQqHmvZjoNeIUWW4UmKiDhkJGcoSr9GIMsRS2ocCls3axL4J1vsd+LAKFkUBlwUYGFym8s2JDAy+cWQpFKAABSgwWaBnoAnvlj2Kc4pum7QsqvVZk89J82oVpqrWCtQ1Nyv7Q0TAYDYoS7NmY/asBKd7Onjabq48n6dlB/J1YrO0Hz30Cn5605dRkJMSyLfKewthAQYGyY3LwCAZnNVRgAIUCBOBbSUPo6ZlN/JSV+G8pRvtPrUr53jCVddch6PN1RhT9mrITIrHvLRFiFB2o/blkCV/3bsnz+uLa2x3TRZl2tt1WWwAV13fjrtuOM/raq13cM5KnTXtLtSi3jt+9epEnS89eCNWFeWrf7e9d9v7drQrtWV/ir++XzrlWX75g0vxjfNP9voZWYB/BBgY/OPqsFQGBsngrI4CFKBAGAhYlkU1acahMetwwfI7lRf3JZOe3JVzPKXaVrJZCSu7kJP+ZaRHnw2dzoATnSXKBOl4FOWcqkySjvC0aPU6f967VzfmxcWWl+4f33i++iJueZnOSEmYCAfiBX9uVrJPXqRtd54Wf3/h7T3Ycs91SIo3TnoSMRzqmdd2qb0a0QY9bM8V97VuxXz1vi3Pcc0FK9T7FH+/5/G38PNbL1TLFeHhh0oPybP3bbDbQ8I9K7z4EEm8lIFBIraoioFBMjirowAFKBAGAi9/rCyL2vfFsqjJ8flYv2rTpCd35RxPqBy9zB9uKkVHxzCitLFIStAjOS4BxuhZiNDp3a7GX/fu9o348ALbwCCKtn6pf/0fZZO+4ffmG3hLGBEv9ba9BJbAMt2jiZf6+5/6Gx760fop4UJcN12wsfec1nWJa8Xhix4UHzYPi7IRCKjA0N7ejr179+K887zvdgvUlmZgCNSW4X1RgAIUCE4BZ8uiiqdy5RxPn97Zy3xTRysqGiuVidVjiNTEK0OmUhEfY1B2ko5xab6DP+/d02f2xXWOehjWLJvrUo/CdMN7rIcPiXu1Nw/Ccr0r9U33Uu+sh2C63zu71hfOLMM3AgEXGK699lrcfffdWLNmzcQTbt68GRdeeCEKCwt989QzWAoDwwzis2oKUIACISbgyrKo4pGf234TRsb6lQnK2gkBs9msrG5kxIa1T0Gj/PHk+Oxl/hmMK3MXLIcYfrSm8AYUZq2bUmRn7wCqGuvQN9qJ0dFBDAyV4cyT1iMxLsdu9a48n6f37snz+vIae3MYbF/0fVWfvRdzZ4HBeg6D7RwF23uf7r6nCxu2w6R89bwsx/cCARcYXnnlFfT19U0KCPfddx8++ugjPP/880hOTva9gsQSGRgkYrMqClCAAiEusKfyJZTUvmF3WVSdsnpRcf7Fyu/MTs85Zd433JZy9WXe0epG7x14Eeah2RjTjCIjJRkLM6bu6+DK83ly724/rB8usO1hmG5OgbfVT9fDYD1MyVE9lknM9oKBJXiIazfd/jV1zoPlmC4QOBuq5O0z83rfCsx4YBDDkGx7FQYHB7Fx40Y88cQT6tN++OGHk3ocfEsgtzQGBrnerI0CFKBA6AqYXVoW1awxo7WrCo46EVLjC3DZ6gcUJvd6GVx9mbe3upH1vIcY4yJkxJwNgzZGGa6UhtSk2Z/Pc3Dt+Ty5d3c/E/5Y0lX2kKQbf/4nWM9XcGe5Vme9ESJQ/GLLO5MmUDsLQOxdcPdTOLPnz3hgEOHgj3/8IyorK/Ff//VfqsYtt9yC+++/Xw0KX/va12ZWyMe1MzD4GJTFUYACFKDADAi49jK/asG12LrvQdiu3vTyTmWSdq/VJO24PJy56KeobKxC30g7UhKMmJtSqHxbHaeEh8gZeL7JVfpjSVdnk56tv6n3BYAYGtTY2j3RC2D9wi7Kv+uRvyo9PZ+t0CQCQG1jx8RcCssmcg8rk56LF2ThkRfex3e+vmZiArRt2bZ/t71/25WVfPF8LMO/AjMeGMTjieFG1nMWysvLceWVV6KkpER9evYw+PdDwNIpQAEKUIAC/hCwNyH6pOwvK/MenlbmPYxNVKlT9mw4rfB6dd5DefMBDPZEQRdhQHP3UaQkRmFJ9kplqVbvlmb19Pn8taSrvcDgz2E6tpOkrXePtl3S1d6EauvhSLb7LFjPcbDeodra3PocZ70PnrYVr/OfQEAEBmePxzkMzoT4ewpQgAIUoEBgCdibEK1TllQ1m8xKWBhxOAG7d6B5Ysfqxt42tHUMwIAY5KanIUpvRowxETov93VwR+rlnXcqvSG16v2azSZledg8rF/9oDtF8FwKBL1AUASGoFe2egAOSQql1uSzUIACFKCAPQFHE6JNSq+C+J0IDsr/mXRYJml39p1ATesnyEtZObFjdUdPLyqaKjE82ge91og5KdnK3g5x6ipP/jzcXQXKn/fCsikwkwLSA0NPTw++853v4KWXXsKqVatw3XXX4eqrrw761Y9cbUQGBleleB4FKEABCgSrgKMJ0SZlLwbRw+BofnWiMQt9w23KnAeTwx2rO5SlWY+3NKKx+wgyldWVZkfHKUOcnsX5y3+IeGO6z8hcXQXKZxWyIAoEsID0wDA2Nobf/OY3+Mc//oHzzz8fubm5eO+993Dqqafi8ssvR0TEzIxRlNVGDAyypFkPBShAAQrMjIBrE6LtrW5kbzK0o+E/h5v2obtbg7HhIXQNnYAmohXnF9+gbAYX5ZPHdnUVKJ9UxkJ8LrBtXwNe+agODcqQtoSYAVx++jxcsmqRz+sJlwKlBwZHsNXV1XjnnXfUJVbj4uJC1p+BIWSblg9GAQpQgAJeCHgy/McyITk6Zj7SjKfDqFN2kk7LQkJstDLsSdlNWh/t9h1ZllAdMw0rOyTX+Xw5WrdviBe4LSDCgv7eW+1ed9ZfXnO7PF4ABExgEI0hllj985//jLVr16o9D6F4MDCEYqvymShAAQpQwBsBT4f/2PZIZCetxey40zBs6sfQUD+Wz12J5Ph4t27NH0uoWm7AH/s5uPVwYXLyLY9+jGu2/4KBwYftPSOBoaysDI8++qi690J6ejqKioqUbwJ0E481OjoKsbTqaaedpu74nJOTA632i+3sffj80otiYJBOzgopQAEKUCDABT45+iJK696yu2O1VqNDcd5FWFFw1aSn+KxHwvHyrO1dPaisr8SspAhkxGUgyhCLSCc9Dv5aQtVy49tKNqOmZZeyQd2qiQndAd40QXl7l977Hjbu+xUDgw9bT3pg6OzsxIYNGzA8PIwXXngBKSkpdh+nqakJP/3pT7FlyxacccYZ+I//+A+sW7dOWdbMvZ0ofWjlk6IYGHzCyEIoQAEKUCBkBNyf8+Bqj0RVWwUaWlohQkekKQq5GdmIjjTDGD3r892kJyO6M4fCXX5/hxF37yeUz//eb3biynfF7uVTj/TfbFT3++DhnoD0wCAmPW/evBlPPvkkHn/88WlDgMlkwo4dO9TeiOjoaPz6179GvJtdi+5x+P9sBgb/G7MGClCAAhQIbQFPeiTau3tR2VyN4fE+aE06zE+fi8SEeER+PknaWY+Ft6L2NrFbv2qTt8XyejsCf99Xj8h7v2vXpvb2FGxY+5SyUFdwfwEtu+GlBwbxgGazGc3NzTh+/DiKi4thMBhkP/eM1cfAMGP0rJgCFKAABUJCwP0eCdvH7uzpQ2N7N050lSI9OQH5yQvw8sf/hjHzoMMN5bx5wfRkQrejpuLqP84/xGKFq9d3l6Oqvgh9gwmIje7GvMwS5KRVwLLfxynzvuG8IJ4xITAjgSGc/RkYwrn1+ewUoAAFKBBIAoeb9itLs5qgNevQ0lOJ7pH9GBisnDT82dsXTFeHT7niIsLCH96pxODw2MTpBr0JN39lMc5dnulKEWFwjveBMgyQ3H5EBga3yby7gIHBOz9eTQEKUIACFPCtwGcvmEPjkUiLPUPZ12EY7X0fo3voMJQVV5T5DxqkxhfA3r4RrtyHL/dzEKv/NHcNTqk2PTECj//Lma7cDs+hgEcCDAwesXl+EQOD53a8kgIUoAAFKOBLAXvLnHb1DaG6qQZDph6MKEuzzs+Yj4zZGerEafcP337bLVb/sXcsnVeFe6692f3b4xUUcFGAgcFFKF+dxsDgK0mWQwEKUIACFPBOwNkypx3KXIem9g609tciOVFZZSkhHzHGWdBp9d5V7OHVYvUfsXOx7REb3YO7r0ng6j8euvIy5wIMDM6NfHoGA4NPOVkYBShAAQpQwCMBd5Y5PdJcgs6uESREpmFotAcxCSYUphV7VK83F4nVf37/9gGMjn0RWPQRI1iUtxMFWce5+o83uLx2WgEGBskfEAYGyeCsjgIUoAAFwk7AlR2VPd1zobylDCeam5CSEIuClEXQK5vB6SPkrPbI1X/C7qMcMA/MwCC5KRgYJIOzOgpQgAIUCDuBbSUPKzsq73a4o7K3y5xWNB/ASH8s9LoonOg5qIQHI3KTcrH94GM4p+g2xBvT/WDu2/kQfrhBFhnCAgwMkhuXgUEyOKujAAUoQIGwEnA21MiXy5wK2MrWQ2hT5hUMD/Sjufc9xERH4isn3wGdbmbmOYRVY/NhpQkwMEij/qwiBgbJ4KyOAhSgAAXCSsDZjsqe7BLtDFCElI8Ov4qU+DUY14whShOHeWm5SIiLQ7Qh1tnl/D0FAl6AgUFyEzEwSAZndRSgAAUoEDYC0w01ykhchHfLHsWYaRgdPXWAxj6LJ3su2M6HyE5ch8zEs5UehwpkpsxWVleai+ioBGWuQ6RaKXdrDpuPZMg8KAOD5KZkYJAMzuooQAEKUCAsBJwNNcpMPGnaeQ2eIn0WUp7GuOmL3ZfFsqunFV4P6BLR369HlC4OrX3HkDLLiONNyXjm3RPcrdlTcF43IwIMDJLZGRgkg7M6ClCAAhQIC4HdR1/AgbqtMJm/eHG3PLiyXzPGMQaNsnOzxqzDBcvvRGbSEq9dnIWUDWufUjoyPuvKONK0Hx3dQ2hq0WB3eR8qGwdggl653896Hbhbs9fNwQL8KMDA4Edce0UzMEgGZ3UUoAAFKBAGAs5XEBIv7lptBMxmE5Lj8rB+9YNeu4hlTktq31DKHJ9Slk4TgeL8i3HKvG9M+t2dW3bhrGIN9IZR9PX2YNehSFQ29WJxfgPuve57Xt8TC6CAPwQYGPyhOk2ZDAySwVkdBShAAQqEtYC3S6g6xnMeUuzNh7DerbkwIxJfWpQAQ1ST0tMwiNzZehTNucDl9uJcCJepeKKXAgwMXgK6ezkDg7tiPJ8CFKAABSjgmYA7Q4Y8q8H9q+zv1jyIm86Pg9nUgfycOciMy1QmSccpk6SjHFYgwsIf3qnkXAj3m4BXeCDAwOABmjeXMDB4o8drKUABClCAAq4LeDJkyPXSPTtzut2aE2IWI23WWTDoDIhANLJT0pEYG4tIZTdp2+OWRz9Gc9fglJ+7OxeCvRSetWO4XcXAILnFGRgkg7M6ClCAAhQIUwHPhgz5F8v1e+rs6UdlSyV6+5uRMTtZ2Ul6ntrjYAkPl977nt1bXTqvCvdce7NLjxFsvRQMNy41q19OYmDwC6vjQhkYJIOzOgpQgAIUoEAQC1S1HsFov1HZN0KHE50lSEtOxKLMFbjtd5+iQdlh2vaIje7G3dfMQmHWOqdP7UkvxUy9tIt69ffeaveZzvrLa06flSd4J8DA4J2f21czMLhNxgsoQAEKUIACISdw+sXfVJ/pzRceQ0J8nEvPd7hpL/p7gQhNDFq6e7DlneMYHo2BWVmeVRz6iBEsytuJgqzjsF7S1VHhrvZSWIeEjft+NSMv7SLcXLP9FzNSt0uNE+InMTBIbmAGBsngrI4CFKAABSgQgAJrLvomDhw+OunOnn/8QVx8/plO77apuwmV9eUYMQHdXRHYdWQI9Z2dmJt5ADlpFdAqvRHFeRdhRcFV05ZlvWKT9Ymx0T1KL0WC2ksx3Tf71tf4+1t+EW5mKqw4bZAwOIGBQXIjMzBIBmd1FKAABShAAT8I9Aw04d2yR3FO0W2IN6a7XUN3Ty8uvPr7k0KDCAwJ8bG49tY7UbR4gdr7YP/4Yi5EUlwxUmO+hGFzP9oHPkVXV5kyekmHtIT5uGz1A8rln20cZ++wv2LT5F6KWx/d6fCbfZmBQYSbK98VzzP1SP/NRpeGYLndSLxgQoCBQfKHgYFBMjirowAFKEABCvhBYFvJw6hp2Y281FU4b+nGKTW4Eyish/wMtldg5+vPTirPlZ6HIy0lylwHZUUljR7NAzXoGxjBGzsjlHkOJiTEDODy0+fhklWLJpU73YpNlo3n7nt+tsNv9q0L8/dLuwg3kfd+125L1t6e4tIQLD98DMKmSAYGyU3NwCAZnNVRgAIUoAAFfCzQ0HEQW/dtgkkzDo1ZhwuW34nMpCWTanEWKCwnT12pSIP9W59EZ9OxifLuuONOnLksV+156O7pw+mrT56m9wH4e+lOwDyGjnYz9leP40jDsLK6kg43f2Uxzl2e+Xm5rq3Y9Pc9X3P4zb71A/v7pd2VcGO7q7aPmz2si2NgkNz8DAySwVkdBShAAQpQwMcCL++8Ex29tdBotDCbTUiOy8P61Q9O1OJKoLCc7Giloknf3idG4NpTY3HNLXeip7dv4leOeh4sZS7MisLZJ0dgzNSJfcd6cKIhBb+7ba1bGtN9s//kl67HvOxS5KRWQPRIFOVd6HTehFuVT5zsWrhxNgTLs7p5lRBgYJD8OWBgkAzO6ihAAQpQgAI+FCiv344d5c9g3DQ6UapWG4E1hTdMjKN/+eM70NFX5zBQWN+Oo5WKrM+x3lvhoqu/hw937VN/bT3nQfQ8iEP0PugXfn3SE5+yZBBL03MRoetCQX48Kmu0eOOTHmW40rDD4UqWAsQ3+2/srlAmWS9B32ACYqO6MCdzH7JTj0xRTY0vcDpvwodNYbeomVr21d/PNdPlMzBIbgEGBsngrI4CFKAABSjgIwGzsoDpc9tvwshYvxoGLIfZbIZBb1TH0VfUv+80UFjfjqOViqzPmW5vhQ927p3S83DmV78NXdLcKU+9ZmknVi/MxOCAGb29Edh/rAtHjg9Ap4vGTV8pshquNPFkeGXXj9HaVeVw7nQghATL3Xq7V4MnYcOTa3z0cZRaDAODVG6AgUEyOKujAAUoQAEK+EhAfNteUvuGMgxpfEqJ6pCc/ItxsO5v0wYKjc2qRVNXKrKsamRW63BnbwVL78Mdd9yB9w62YP/f/wdjI0NqOYkZ+Vh18XXKvg3R6t+L5uhxZrFOWYJ1DD09OiXojGHj+lOVuQ7KJnFBenizV4MnYcOTa4KUlkOSZDccA4NscdZHAQpQgAIU8IWA83H0xshZGB0fhkmZcGx7OBrjv/voC3jrk6qJIT9R+gGlH0OjvtjHRncpeyuUIDftqFtzBESZT/zvbrz6x/1KYBieuJUlZ1+HlNxFExOqE9PnqL9blB2j9C4oAUXXgYzZqciOz4PRmIgIZahVMB3e7NXgSdjw5Jpg8rS+V/YwSG45BgbJ4KyOAhSgAAUoIEXAeaCYOnzHzjWiY8HB1gnOhv9YD4+xnmvw4L0atDcchyUwfPDCfRM9D4JmlhIczrjsClx2lhaz9HMwMKCDLrIR49pRnF+8Vhlu9VmvRKAf3uzV4EnY8OSaQDd0dH8MDJJbjoFBMjirowAFKEABCoSBwNTlWaG86JvUpVR/8/rkCcr7tz41adlWwbPh376FQ4e0GB/XQfQ8rCzqw6qCJOjGorAoNwvGqEhERkarczVcPWSP7/dmrwZPwoYn17hqF2jnMTBIbhEGBsngrI4CFKAABSgQBgKOlmdNV5Zk1WoilRWRBuwq9DbtQXpSDcxxX8bfnv7VpJ4HccHlG76N729YiRHTAEZG+rEgbSFSklKVidL6aVVnYnz/J0dfVFZ/Ooqq+qLPVnSK7sY8ZUhXTlqFYqBDcd5FDpd99SRseHJNsH4UGRgktxwDg2RwVkcBClCAAhQIAwFHy7OKJVlPX3whfv/2AYyOffGSHxExovQcfDSxPOrbO7+rbBg3tefh4mvOxa0XX6ZuGrdowVz88j+/j/7xDizJOQlRBmVnaQfDleSP7/dkSNgXH4wpy8dahQ3Lrte2G8N5ck2wfhQZGCS3HAODZHBWRwEKUIACFAgDAUfLs4pv2TecW4Edh4ftfvNueRn+w9u5dnshxPUXLurAd297apLig/f9ECtXLERsghlzZi9QVnOKmvR7WeP7fTPsyZOw4ck1wftBZGCQ3HYMDJLBWR0FKEABClAgDASmLs/6xZKs2amHYTaZpp1MHWv4f1N6IdQlXVPeR85AGba/pkfZ4aOqZHOkEVt+/xAG0Ikf/Osj6O8bxMpTluCvz/0XIvRRiFTCg4zx/TMx7CkMPkp2H5GBQXLLMzBIBmd1FKAABShAgSAWcPUbdDE85vXd5dP2ItgOqbFmsXf9wncfhO5vu+zqnfqDH2BowWLc99ATODamLAP7+RKsd/34Kqy/6AzUNiXDcN+/2L229vYUdZM72z0p3G0m+cOe3L3D0DmfgUFyWzIwSAZndRSgAAUoQIEgFZhu5aNzl2daPZW3w2OmXn+iJh/GW/7bZblP4jNwNCYR37t1PaIi4nHPn15D59AYZmdlYen531FWWeqfmIBsOyfA1VBkezOyhj25jBDCJzIwSG5cBgbJ4KyOAhSgAAUoEKQC06189Pi/nOm3pxIv8Jq7v43db271qg5LiBCFXPwvK5F7cq+yWtFnm0yIPSXilGFQf3rvGG748Jd26znrL6/Z/bl1wNi471d2z6n+3i244byLvLp/XvyFAAOD5E8DA4NkcFZHAQpQgAIUCFKB6VY+uufam/32VJahPsePlKOh6hjGR0d9Upf+gnPwvxWdGBwYUstLSkzAvQtmOyzbXmCYbt6CvYIchQ6fPJBVIZ72kvj6PvxVHgODv2QdlMvAIBmc1VGAAhSgAAWCVMDxykc9uPuaBBRmrfPLk9kO9elpa1fr6WhsQrvy78Pd3T6r15yXi5PysqA1aWBMiFcmTX+x9Ku9l/3p5i3MVGAIh8nXDAw++8i7VhADg2tOPIsCFKAABSgQ7gLTrXxUkHXcJxOH7Rk7W+Eo+uhnw4oqXn0Vpc8849MAYRnGNCc6Anf+8gaccs7/b+9eoKuo7j2O//MyISQEJKEQwAgRRAuBXrnaUkSqt73YW7p8VPFRtUQjlwuam9LVIi1XC11YumxTQFtieChVsKtaa6EtlZd6q1a0pSIobxoeARGBGAgJILlnj3eOk8M5OTNnJnvO43vWckmSvWfPfPYhzO/s2Xt/S3K6dg2eZnvzFsIHhhcC3/7kfDvqlQqTr5M2MNTV1cmsWbOksbFRiouLZfr06VJQUNDmvdJeGfNnkyZNkrKyMqNeQyBRz5w5U+rr6yU/P1+mTZsmJSUljt5/BAZHXBRGAAEEEEAgZQXWb18qf3xzp+zYP/icnYvVxOEhJV+NuHOxGzSnOxjveemlYHOra5+WA88/I+knj7s5hTZ1i8fdJl+aeK/xvdnrT8vNr821feyej1Z12EiMeRKpMPk6KQNDS0uLzJkzR8aMGWPc7K9cudK4yS8vLw++wdoro8pv3LhRcnNzZdSoUcHAsGjRIiN8qOOqn6tylZWVkp2dbfuNS2CwTUVBBBBAAAEEUljA7cpHsdPFElTUYzlPrd0VnMBsfYzp/T17PZsHoa6qsH8/6Vncy7jA0MeYQq/aqyVc29OMNiLTUY+Oxd7DzmsmZWBQowPLly+XiooK42Y+9GvFZKeMCgjDhw83AoMaXaipqZEJEyYYIxWhX9ulJzDYlaIcAggggAACCOgXcB5U7ExE7lf5bfnBkg1y0/ZnjbkQXoaIM2OukI8vGyQHPiyVppY8SbuwSPqV7pC+n9kmHTkSY/aN0xEZ/X3qvsWUCQyLFy+Wqqqq4GNJ4QJDaJlogaG6ulrGjx/v6LEkAoP7Ny1HQAABBBBAAIH4EbAzEVlNYA79JN46CnHg4F5pPeHNakxKJuf6AZI14pO9KnoO+5x8499+FvhTx8xlcLtpXvz0ZOQzSYnAEG40IDQwhCvTXmBQjzTV1tbK2LFjCQyJ8E7nHBFAAAEEEECgQwTsTERWcwn2HBoo582YGPYc1KNDV8k3g7s/ez2hWu1M3fjZkfLKpkNy+KNmyexfLDd8uUzGXnGJSxPnIzIuG/SlekoEhnh7JEnNg+CFAAIIIIAAAggkg8BPVhyUO/63/V2hd04+X3rnXS6v7TgsO+uHnDOJO03SpW+XL8qFXa9pQ3J4/Xrj6/2rVknd88/L6cBiNl69epX2l+69esr5EyZKwaBBcl6XLl4d2pfjdO/eXdR/HfFKysAQOqHZOlnZRLRTxjrCoOpZjxNuIrWdDuKRJDtKlEEAAQQQQACBRBFo7xn+1TcOlZJeOyVDMiUzM0eamo9GfDJI7f580euJQAAAH+9JREFU/ednBS478qND1hWZ/vbrJ2XL/Cc8Y1KjEAOvuy54vB5Dh7ZZ0tWzhhLwQEkZGFQ/WJdMHTZsWHA1I+tNf6QyKgwsWbIk2J3msqzqG+ayqpGWao32HiAwRBPi5wgggAACCCCQSAKfrqr02cDIQVfJyzkm/Yo3SJ8eW9pchp1AYFawu3Ny87Fj8vYrL0hD43FpWPuW/PM3z8kZD0chrCEilQNE0gaGcH/RYp134OVfWgKDl5ocCwEEEEAAAQT8FfD+GX43OyfvP7pPNv/xBTlz5pT8bdnLkr32D4ElXc94RpSqoxApFRjU3glqPwa1j4JfLwKDX/K0iwACCCCAAAKJIODFzsmHjr0v/9hxRLKa35Ojv31WMt76p6S3pnm+pKvyTIVRiJQKDPHwl4TAEA+9wDkggAACCCCAQLwKeLVzsppbkf76LyX3yqsl7VCznH7lZWl5711JPyvy68LLpbhopxRs/qs0v7jL0yVdRz74oFz50EPxyhvTeREYYmKLvRKBIXY7aiKAAAIIIIBA8gt4tXOydX+EC4r6ytVDz0qn3FPS0nxEDjeslw9PvCtpaemSlp4meTvOkysvvSeAmyZul3TN6dpVqo4GJncn0YvAoLkzCQyawWkOAQQQQAABBBJGQM1feGrtLhn/l5+EPefaEeNl3KhBNvZPiDy3onveYOndZaRkZmcHdoZulOLCntKvaLBkZmS1adNckelH5ZOluG6LZJ/92Lbj7evWyQWjR9suH+8FCQyae4jAoBmc5hBAAAEEEEDAdwE7qx61N9k53AWo3aPdvnYd3iKtzZ3lREuDZOY0ygXdLpbs8zpLVmZ28NDmnApzZ+rms2flhffq5KKGQ2FDRHZBgXw7sHpTMr0IDJp7k8CgGZzmEEAAAQQQQMBXAburHrU32bmjAoN53F0fbpIjRz+SnMyuktGaJZ06fyx9u5dKRmDUob05FQ9sb5LGIwfky0V50qduq3E4NQmaOQy+vuUSv3ECQ+L3IVeAAAIIIIAAAvYF7K561N6NeUcHBuvx3288KHvf3y0nTx+XC3v0l9nLdsiNax81VlmK9vJi1CNaG378nBEGzeoEBs3gNIcAAggggAACvgrYXfWovcnO4S6g56NVcnHvL3XYtdUf2yunm7PlUOMBOXl8v5z86yuSsXazZJ2JHBwIDB3WHal1YAJDavU3V4sAAggggECqC9hd9Ugtg3rejIm2ueoqi+SO0QsC6xpF/+Q/3EHtzKtQ9dRqS+/s/1D6dP68HG86IZsPHpERv14gGWfPbZfAYLv7KNieAIGB9wcCCCCAAAIIpJJAe0HAetO/fvtS+cObO2Tn/iFy/GSB5HVqkP69/qFWOpVd9UMD3+tqfK+0+G3p+5ltkpGWKUNKvirDL7rFMaedeRXmik3HTpwyjp+VcUom5b0qna4ZLS0nW+TsqlcCaSKwNGvrp8139KiH4wv1qAKPJHkEafcwBAa7UpRDAAEEEEAAgXgWcPIJ/Yr122TH/sHBIGC96S+78GtyWelN8ts3HpAPju00AkKbl7ohjzCI0KPLRXL952dFLhABMNq8imgrNmVdNkw6jRglTXnNcvLvr8vZl96WrFNpsvf+Hq5GPeK1vwkMmnuGwKAZnOYQQAABBBBAwHMBO5/Qf9Jo5P0QzJOK9abfzUVFm1dhd8Wmj/+9TPJHfUVOnsqW1vQjcvTMRulb0C8QgG52c3pxV5fAoLlLCAyawWkOAQQQQAABBDwXiPYJvecNenhAFXZ++Ydtcv/ffhb2qOqxou8tbJWqDT+33eqWidnS/fwh0rVzf2ls2BzTqIftxnwoSGDQjE5g0AxOcwgggAACCCDguUC0T+g9b9CjA0Z71Eg1o+ZVvL6pQm5Zox51svdyOwHbXiv+lSIwaLYnMGgGpzkEEEAAAQQQ8FzA7spHnjfs8oDtjYys/ca/GJOp09My5OyZG2XA/EURW6v+3H+3mYCt6pSV/EdME7BdXpKW6gQGLcyfNkJg0AxOcwgggAACCCDguYDdlY88b9jlAdsbGTFCQM4x6Ve8QQb2eV+27+8l2/b8qzSfzjVazc5qkoF935A+PbaEPQs/5mK45LBdncBgm8qbggQGbxw5CgIIIIAAAgj4J6D2Jli+fmubJVDPXfko/ib+OtkcTs1LCMzZ9nyFJv96LfaWCQyx28VUk8AQExuVEEAAAQQQQCBuBOJz5SM7PE42h0vWTdjsOIWWITDEouaiDoHBBR5VEUAAAQQQQAABFwJvbl8mK97cHhwZUYeKtBoSgeFTaAKDizddLFUJDLGoUQcBBBBAAAEEEHArcO7IyCv/uE3ufX1x2AMn667NsSgSGGJRc1GHwOACj6oIIIAAAggggICHAok6edtDAluHIjDYYvKuEIHBO0uOhAACCCCAAAIIuBEIfUQpr1ODmJO3k32pVCduBAYnWh6UJTB4gMghEEAAAQQQQAAB1wKJO3nb9aU7PACBwSGY2+IEBreC1EcAAQQQQAABBBDQKUBg0KkdaIvAoBmc5hBAAAEEEEAAAQRcCRAYXPE5r0xgcG5GDQQQQAABBBBAQJfA6g318ttX90j9kSYp6Nwk3xhZKmOvuERX83HZDoFBc7cQGDSD0xwCCCCAAAIIIGBTQIWFrBn/GbZ0Ku/LQGCw+QbyqhiBwStJjoMAAggggAACCHgrMGHu63LbuocJDCECBAZv32dRj0ZgiEpEAQQQQAABBBBAwBeB62asZefnMPIEBs1vRwKDZnCaQwABBBBAAAEEbAr816N/lXFrZoUtnco7PxMYbL6BvCpGYPBKkuMggAACCCCAAALeCrDzc3hPAoO377OoRyMwRCWiAAIIIIAAAggg4IsAOz8TGHx544U2SmCIi27gJBBAAAEEEEAAgRABdn6O9JZghEHzXxY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SESBsydPyoEFC+T43/8uPb75Tel29dUiaWnGpbSeOSMfPPusHPnTn6Tr6NHymTvukBObNkn9Y49JdkmJFE+cKE3vvSdHV60yyqfn5EjPu+6S84qLtVMQGDSTExg0g9McAggggAACCCDgk8Dh3/1O0jt1km7XXCN7Z8+WnuPHB2/4j/z5z9J66pR0/9rXjBBx5tgx2T9njvSZMsUICifeeUd6lpcbZ/7x8eOyf+5c6X3//ZKRl6f9aggMmskJDJrBaQ4BBBBAAAEEkkLg2Msvy9uBT+LVKyfwCfyQwCfzuZdccs61fdzUJNsqKqR5504ZvGKFZBUWGmXUTfg7114rzXV159Q36xxautQo2/d735P+P/6xnD58WDYFbug/euMN4/tDX3pJul51lW3PPbNmSeH11xvneWjZMskbNix4znsfeURyL77YCBTq/yoUHH7+eblg2jQ5feiQUb53ZaXR1pGVK+VMQ4P0GDfOdtteFiQweKlp41gEBhtIFEEAAQQQQAABBCwC6mZ/y7e+JYOeeMK44T64aJEcXbNGBtbWSkZubrCkWa7vd74jBwNlBz35ZDAwWG/eQ+vvmjpVcgcODH6ibx5QlcspLTVCggosuwNBwhpCwnVS09atooKHCgEnd+2SohtvNM75g9/8RjoPHvxpYAiMOHT7ylcks1s34zGkoptukqOrV38SGAJBxQgM990nZ1taZM+PfmQ8ouTH40jqGgkMmv86Ehg0g9McAggggAACCPgiYH5q3+vee4OfyofemId+sm+e6MULF7a5eVc37k3bthmf+quXuqHeEniev1R9Sh9mlEEFh52B0GANDFYEdfN/4PHHjcDREhhxaK+sWc96zA9///vg+ahz2REYCbgo8DiROZph1jlQUyP5l19ujCzs/elPjfCQ06+f8WP1iFHXwKNKnQYMMB5XKrzuOvlw+XLp+93vysnt241A1HvyZGP+Q8Nf/mKEB3P+g+4OJTBoFicwaAanOQQQQAABBBDwTcB6o9/ejXW0E1THUS/zmX63gcEaXKyPOpnnEe7RI+u1WMOQmrR8fuBRp3CPKp0MhJx/PvSQZBUVSXafPsYowe4f/MAIAmr+wv5HH5X07GzJv+IKI0zs+/nPpWXfPjn9wQdyYaBeTv/+sicQknrceqt0Cox0+PUiMGiWJzBoBqc5BBBAAAEEEPBNwPqp/InNm40VgcxRAicn5WVgsI4uqMeZwn0d+uhRuBELc05Ely9+8ZxHo5xcWyKUJTBo7iUCg2ZwmkMAAQQQQAABXwXUp/nqE/hwn8S7eSQp0mNA6mIjPZIU6cZ//7x50j/weJMKEKEjIZFGM8yRiR633UZg8PUdloSNExiSsFO5JAQQQAABBBCIKGB+gq8KhHvO3w6d3UnP5rHCBYNIk5ZDA4F1QrSa32CdbG0e31rnYGBidbgJ03auK1HKMMKguacIDJrBaQ4BBBBAAAEEfBUwlyYtCCyJGsvjSObJqxv5rXffbXzZJfDMv7lakfUG/2xgSVXrMqiqrFoiteR//sdYatVcNlV937o0q3Ueg/XYanRETUi2vtT8BjVaYoaE0DDjK3YHNU5g6CDYSIclMGgGpzkEEEAAAQQQ8FVAPXa0K7BikVrlJ9yKRr6eHI3bEiAw2GLyrhCBwTtLjoQAAggggAAC8S8QOqk4/s+YMwwVIDBofk8QGDSD0xwCCCCAAAIIIICAKwECgys+55UJDM7NqIEAAggggAACCCDgnwCBQbM9gUEzOM0hgAACCCCAAAIIuBIgMLjic16ZwODcjBoIIIAAAggggAAC/gkQGDTbExg0g9McAggggAACCCS8gHWDt1TYKC3eOozAoLlHCAyawWkOAQQQQAABBJJGIHQX5qS5sDi/EAKD5g4iMGgGpzkEEEAAAQQQSBgB6+Zs6qTVpmvWzd7Uz9WrZ3l5TNdk3aDNunFb6MEibRJnbkL30RtvGFXUJm5dr7oqWF1t9PbBM8/IELWx2yWXGN+PViemC9FcicCgGZzAoBmc5hBAAAEEEEAgYQSsgcC80e4X2GlZ3ZS7DQuhOzJbd4jOyM0NGqlQsTsQVMydpFUIUC9zt+hu11xjBBbr8bKKiowdpvtMmSIHn3hCSh95JBgYVDs5paXGNYQeO1E6hsCguacIDJrBaQ4BBBBAAAEEEkYgNBSom/XcgQOlyxe+IO9ce60019UZ12L9ZN86v8F6oRcvXNhmJEIdu2nbtuCIhQokW+66q83NvapvtmmOYqhgsDOwU3VpdbXsrKoKljfb7XXvvcFRhkjHNM/LPNagJ5+UrMLChOkXAoPmriIwaAanOQQQQAABBBBIGIHQEYZwN/SxXkxoGGkvMJwfCCfmo0bmTf6A+fNldyDAWANCaLiIFhhCQ0us16K7HoFBsziBQTM4zSGAAAIIIIBAwghY5w60N8cglgtyGxjUqMCJzZvl7dGj2zRvHe1oLzAk6uiCulgCQyzvOBd1CAwu8KiKAAIIIIAAAkktYL2pjzTHIBTAzSNJOyor5aI5c9o8HhTukaT98+ZJ/8C8BOtcB9XursCjSr3vu6/NBOdwoyLRRh7ivVMJDJp7iMCgGZzmEEAAAQQQQCBhBKyBIdwcATcX4nbSs3W1JnUe4QJNuGAQ2q6ba/CrLoFBszyBQTM4zSGAAAIIIIBAwgiEPjakVhU68PjjMrC2ts2n+7FeUKTlUkNv/tUow97A6kzqZd0oLtL3w41ymPXqZswIHss879DlWGO9Hl31CAy6pP+/HQKDZnCaQwABBBBAAAEEEHAlQGBwxee8MoHBuRk1EEAAAQQQQAABBPwTIDBoticwaAanOQQQQAABBBBAAAFXAgQGV3zOKxMYnJtRAwEEEEAAAQQQQMA/AQKDZns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QMA/AQKDZns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QMA/AQKDZns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QMA/AQKDZnsCg2ZwmkMAAQQQQAABBBBwJUBgcMXnvDKBwbkZNRBAAAEEEEAAAQT8EyAwaLYnMGgGpzkEEEAAAQQQQAABVwIEBld8zisTGJybUQMBBBBAAAEEEEDAP4GkDQx1dXUya9YsaWxslOLiYpk+fboUFBS0kY5UpqGhQWbOnCn19fWSn58v06ZNk5KSEqOuWWfSpElSVlbmuOcIDI7JqIAAAggggAACCCDgo0BSBoaWlhaZM2eOjBkzxripX7lypXHzX15eHqRur8yiRYuMkKHqb9y40ahfWVkp69atM77Ozc2VUaNGERh8fOPSNAIIIIAAAggggIAegaQMDGoUYPny5VJRUSHZ2dnGqID1a3OkIFyZcePGyeLFi2XChAnGiIQabaipqQl+reqqQDF8+HACg573KK0ggAACCCCAAAII+CiQMoFBhYCqqqrgY0nhQoUqc/fdd8uyZcvaBIbq6moZP3588LEkAoOP71iaRgABBBBAAAEEENAqkBKBIdwoQWhgMMvceuutbQKDenSptrZWxo4dS2DQ+takMQQQQAABBBBAAIF4EEiJwBBPjyS9++67kpmZGQ99zzkggAACCCCAAAIIJIlA9+7dRf3XEa+kDAyhE5qtk5hNxPbKWMuHmzDt5pGkjuhEjokAAggggAACCCCAQEcJJGVgUFjWJVOHDRtmrHKkJkBbw0CkMtZlVa1LsqrwsGTJkmBfRFqutaM6i+MigAACCCCAAAIIIKBbIGkDQzjIcPMRdIPTHgIIIIAAAggggAACiSSQUoFB7aGg9mNQ+yvwQgABBBBAAAEEEEAAgegCKRUYonNQAgEEEEAAAQQQQAABBKwCBAbeDwgggAACCCCAAAIIIBBRgMDAmwMBBBBAAAEEEEAAAQQIDLwHEEAAAQQQQAABBBBAwLkAIwzOzaiBAAIIIIAAAggggEDKCBAYUqaruVAEEEAAAQQQQAABBJwLEBicm8VUw9xZurCwUMrLy2M6BpUQQACBZBZQG2sePnw4uNGmulbrBptslpnMvc+1IYBANAHz9+GkSZOkrKzMKG7dbDg/P1+mTZsmJSUlxs/U79TVq1cbf77zzjtdbStAYIjWOx78XHXw3Llz5corr5QjR44QGDww5RAIIJA8AuY/eCNHjpR9+/ZJRUWFZGdni/lBi9o7R/3juHLlSmMvHT50SZ6+50oQQMCegPr9p/YTy83NlVGjRgUDgwoF6sMU9XtS/VyVq6yslK1btwb/3NzcLNXV1TJ+/PhgmLDX6qelCAxOxVyUVx351ltv8Y+dC0OqIoBA8gqoD1eWL18eDAzRvk5eCa4MAQQQCC+gAsLw4cONwKA+bKmpqZEJEyZIQUFBm6+fe+65YDlztMGsF4stgSEWtRjrEBhihKMaAgikhEC0gKB+vnjxYqmqqjL+ceSFAAIIpJpAtMBgjiSsWbPmnMBgjkTEYkZgiEUtxjoEhhjhqIYAAikhEC0whH6alhIoXCQCCCBgEWgvMKjHOGtra2Xs2LESGhjUo0rqpR5diuVFYIhFLcY6BIYY4aiGAAIpIRAtMIT+PCVQuEgEEEDAZmCwfqjCI0kJ/LYhMCRw53HqCCDQ4QKhgSB00rN1cl+HnwwNIIAAAnEoYB1hUKdn/b1oXRjCOgH64MGDrh/nZIRBw5vBuiyg2dzUqVODM9w1nAJNIIAAAnErYF0W0DxJcwlA6+/PYcOGtVlyNW4viBNDAAEEPBZQYWDJkiXBo5rLTKtvzJw501hBLnTpaeuyqm7vOwkMHncoh0MAAQQQQAABBBBAIJkECAzJ1JtcCwIIIIAAAggggAACHgsQGDwG5XAIIIAAAggggAACCCSTAIEhmXqTa0EAAQQQQAABBBBAwGMBAoPHoBwOAQQQQAABBBBAAIFkEiAwJFNvci0IIIAAAggggAACCHgsQGDwGJTDIYAAAggggAACCCCQTAIEhmTqTa4FAQQQQAABBBBAAAGPBQgMHoNyOAQQQAABBBBAAAEEkkmAwJBMvcm1IIAAAggggAACCCDgsQCBwWNQDocAAggggAACCCCAQDIJEBiSqTe5FgQQQAABBBBAAAEEPBYgMHgMyuEQQAABBBBAAAEEEEgmAQJDMvUm14IAAggkuEBra6tUV1fLlClTjCuZP3++TJgwIcGvitNHAAEEEluAwJDY/cfZI4AAAkkpsHHjRrnzzjtl4cKFctlllyXlNXJRCCCAQKIIEBgSpac4TwQQQCCFBJ5++ml56qmn5Fe/+pUUFham0JVzqQgggED8CRAY4q9POCMEEEAgpQVOnTolU6dOlZycHJk5c6ZkZGSktAcXjwACCPgtQGDwuwdoHwEEEECgjUB9fb3cfvvtUlVVJV//+tfRQQABBBDwWYDA4HMH0DwCCCCAQFuBV199VSorK2XBggXGpOeamppggRkzZsj06dMhQwABBBDQKEBg0IhNUwgggAAC0QXUKkkbNmyQxx57TPLy8uSHP/yhqEnQDz/8sAwYMEDS09OjH4QSCCCAAAKeCRAYPKPkQAgggAACbgUaGhrknnvukREjRhiPJG3atElWrFghkyZNkvz8fLeHpz4CCCCAQAwCBIYY0KiCAAIIINAxAmok4ZZbbpHa2lpjJGH37t1y8803S2ZmZsc0yFERQAABBKIKEBiiElEAAQQQQECXgFpO9Re/+IXccMMNMm/ePJk7dy4Tn3Xh0w4CCCAQQYDAwFsDAQQQQCAuBMzlVNevXy+zZ8+WpUuXSlFRkTz44IOSlpYWF+fISSCAAAKpKEBgSMVe55oRQACBOBQwl1NVcxjUsqrWyc/MX4jDDuOUEEAgZQQIDCnT1VwoAgggEN8CajnViooKeeaZZ6SsrExWrVolDzzwgPF1jx495MUXXzQeVWKVpPjuR84OAQSST4DAkHx9yhUhgAACCSmgRhRee+01Y/+FgoIC2bFjhzEBWu29kJubK5deeqkRHHghgAACCOgVIDDo9aY1BBBAAIEwAuZyqkOHDpXvf//7xpyFEydOyOTJk0X9TIWJkpIS7BBAAAEEfBAgMPiATpMIIIAAAggggAACCCSKAIEhUXqK80QAAQQQQAABBBBAwAcBAoMP6DSJAAIIIIAAAggggECiCBAYEqWnOE8EEEAAAQQQQAABBHwQIDD4gE6TCCCAAAIIIIAAAggkigCBIVF6ivNEAAEEEEAAAQQQQMAHAQKDD+g0iQACCCCAAAIIIIBAoggQGBKlpzhPBBBAAAEEEEAAAQR8ECAw+IBOkwgggAACCCCAAAIIJIoAgSFReorzRAABBBBAAAEEEEDABwECgw/oNIkAAggggAACCCCAQKIIEBgSpac4TwQQQAABBBBAAAEEfBAgMPiATpMIIIAAAggggAACCCSKAIEhUXqK80QAAQQQQAABBBBAwAcBAoMP6DSJAAIIIIAAAggggECiCBAYEqWnOE8EEEAAAQQQQAABBHwQIDD4gE6TCCCAAAIIIIAAAggkigCBIVF6ivNEAAEEEEAAAQQQQMAHAQKDD+g0iQACCCCAAAIIIIBAoggQGBKlpzhPBBBAAAEEEEAAAQR8ECAw+IBOkwgggAACCCCAAAIIJIoAgSFReorzRAABBBBAAAEEEEDAB4FgYNiyZcu6tLS00T6cA00igAACCCCAAAIIIIBAnAq0tra+9H9dw5BSGf8OEwAAAABJRU5ErkJggg=="/>
          <p:cNvSpPr>
            <a:spLocks noChangeAspect="1" noChangeArrowheads="1"/>
          </p:cNvSpPr>
          <p:nvPr/>
        </p:nvSpPr>
        <p:spPr bwMode="auto">
          <a:xfrm>
            <a:off x="152400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png;base64,iVBORw0KGgoAAAANSUhEUgAAAwwAAAHpCAYAAAAvabtjAAAAAXNSR0IArs4c6QAAIABJREFUeF7s3Ql8VNWhP/DfzGQyyWQjCdlXIBBAEkARqLiAW+vWKtW60qrVatv/09K+p3bx9alPi31Pqba2Wi0urfp8fVrrSi2KrYqACCRhS0hCEsi+7/vM/56rEyeTmcx+Msvv8vHzJLn3nHu/Z+y7vzmbBjwoQAEKUIACFKAABShAAQo4ENCIn9fV1ZkHBweJRAEKUIACFKAABShAAQpQYELAbDa/rwaG8vJy84IFC0hDAQpQgAIUoAAFKEABClBgQqCiogIMDPxAUIACFKAABShAAQpQgAJ2BRgY+MGgAAUoQAEKUIACFKAABRwKMDDww0EBClCAAhSgAAUoQAEKMDDwM0ABClCAAhSgAAUoQAEKuC/AHgb3zXgFBShAAQpQgAIUoAAFwkaAgSFsmpoPSgEKUIACFKAABShAAfcFGBjcN+MVFKAABShAAQpQgAIUCBsBBoawaWo+KAUoQAEKUIACFKAABdwXYGBw34xXUIACFKAABShAAQpQIGwEGBjCpqn5oBSgAAUoQAEKUIACFHBfgIHBfTNeQQEKUIACFKAABShAgbARYGAIm6bmg1KAAhSgAAUoQAEKUMB9AQYG9814BQUoQAEKUIACFKAABcJGgIEhbJqaD0oBClCAAhSgAAUoQAH3BRgY3DfjFRSgAAV8IjA0NIS77roLW7ZsUf+5/PLLfVIuC6EABShAAQr4UoCBwZeaLIsCFKCAlYDZbEZpaSl+/etfY9u2baitrcVZZ52FK6+8Et/85jeh1WqxceNGPPHEE/jTn/6Ea6+9Fs3Nzbj++uuxe/du/PGPf8SFF15IUwpQgAIUoMCMCjAwzCg/K6cABUJVYGxsDI8//jh+8pOfoLe3d8pjioCwfv36KYHh+PHjuOGGG7Bv3z4GhlD9cPC5KEABCgSZAANDkDUYb5cCFAgOgXfeeUcdYiTCwr/+67/ihz/8ITIyMtDS0oJnn30Wc+bMwUUXXTQlMATH0/EuKUABClAgnAQYGMKptfmsFKCAFIHBwcGJICCGHokhSfHx8VPqtj7PMiSps7NT7WH44IMP8Pbbb2PlypXYuXMnzj//fHW+w5o1a/Df//3feOONN3DOOefg3nvvRWFhITZv3qwOaxKHGOb0ne98B9HR0erfy8rK8Oijj6pllpeXIy8vD1/+8pfxs5/9DDk5ORP3JXo3RDmvvPKKGnS+/vWv4+677544p7W1FX/4wx/wzDPPTJRj6SWxlCN6Vl577TX86le/UuuzPkSAeuqpp7B161ZcddVVajl9fX3493//d9x0003qs4hn/e1vf4tdu3apQ7jEs33jG9/AD37wAyQlJUHM+/jRj36k/v43v/kN3nvvPfz+979XqxFDucSzf/rpp3jggQfw7rvv4rLLLlPLX7ZsmZS2ZyUUoAAFQlGAgSEUW5XPRAEKzKiAeNG95pprsGPHDnVY0i233GL3fuwFhvb2dnUuw9/+9jd8+OGHakD46KOPcPrppyM1NRXiGushTuKF2mg0qkOYrA9LALGuw/YmrrjiCnX+RGJiImpqanDdddepdVkf4iVehAYxt0I8x1//+tcpz7Jq1Sp1+NT8+fPxP//zP2pYsTcMyxIYRNgRdYkel8bGRrU8Ubao59vf/rb67LaHCAn3338/TCaTGgpeeOEFNRCJHhvrY+3atWpgsK7/q1/9Kp588knVjwcFKEABCrgvwMDgvhmvoAAFKDCtgPgWX0xsLikpwT/+8Q+ceeaZPgkMopCf//zn+Ld/+zf1G37x0n348GE1VPzud79Dfn6+2gshvqH/3ve+h4ceegh6vR5vvvmm+ruFCxciMjJSvfZb3/qW+m39Sy+9hAULFqg9C+Kl/Gtf+5raG5Gdna32cIj/JyG+3bf8XgyjEr8XQ6pEz4UIB+Lb/ocffhjf/e531TL+8pe/4LnnnlN7QESQEfdZXFys9gSInpbnn39e/VlcXJxarvh3MUFc/CPCxMknn6z2guh0OjXAiB4Gcb24ToQjy0RxEVRE74343T333INf/OIXapk//elPcdttt6kTx8VzdnR0QAwRW716NT+5FKAABSjggQADgwdovIQCFKDAdAL+Cgznnnuu+s16SkoKBgYGcPvtt6tDfCy9CeKeLC/j4ht78TIuvoUXL8ziZV30DoghP5ZDvFyLF+mTTjoJ3//+99VeAjG/Qgyjsj7Et/WOfi/qEPMzRH1iGJCY5C2GJNkGhrlz56rli94Myz2KnpTHHnsMCQkJE9WJYVFiONP27dsn9Zqccsopau9FVlbWRGCwvtd//vOf6gpUYqiVKD85ORn2emv4yaUABShAAfcFGBjcN+MVFKAABaYVsA4M9l7ALRe7OyTJ+mXY3rX2AoPoRRAv83/+85/t3rMY9iR6HmyHQVmfPN2Lt21AEaHE3pCkX/7yl2qwEL0G9kKNqM/RsCjxu6VLl6q9Ibm5uXYniluGbTEw8D9OClCAAr4XYGDwvSlLpAAFwlygu7tbncT7f//3f+q39e5Mep5uDoMngeHQoUO45JJL1PH7Tz/9tPriLSZWWweEJUuWTNyvvYBj/Ty2v7f0MIghUA8++KDaY/DII4+ow5z27t2LzMxMdXjUzTffPDEJ21FgED0TYkiUGPYkzMQwKvH/pMTwLnEwMIT5f1h8fApQYMYEGBhmjJ4VU4ACoSwgVhMSoUEcYt6BGD4khuOIl3Xxwjw8PKy+SNtu3ObrwCDmUYgVlsQqQWJIkBjSI1ZBuuOOO9RViEQPgxjbL+YA3HfffZPmMIhv7cWGc2JehJgfIH7vaA6DGBp16aWXqkFEDJcSQ6fEPAh7h6PAIAKBWD3p6quvVoNHVFSUOpRKTIYWQ5oYGEL5vxg+GwUoEMgCDAyB3Dq8NwpQIGgF+vv71cm34tt2e4eYJHzrrbf6PTB0dXWpvRzixd/eYVmJSexILV7WxSRq60MEmk2bNqGqqkpd7lVMcLY9xNKlltWWxERrETCsDxFIRM+BGKoklkZ1FBgOHjwIsXKT7T2IsjgkKWj/U+CNU4ACISDAwBACjchHoAAFAlNA9CKIVX/Et+/i23oxeVhMzBVDbMRLvBjPL1YVEqsaiQm94ueiB2LDhg0Qk3gtK/tY9mEQqy1ZJg5b9iMQf9+yZYu6SZw4xDCoG2+8US1DvLyLb+n379+vTkgW+x9YhgiJZVLFEKXXX38dYkKxOKzPEy/2tnssiDkGYoUk0UMheieWL1+urnAklkIVE5d7enrUACTux94hegpEb4u4RxFOLCs5iXsUh1glSUx2tuyhIFZBEiFDLE8rQoTotUhLS5tiJq61GJ199tnqc1l6c0TIEXs1cJWkwPxvhHdFAQoEhwADQ3C0E++SAhSgQMALWCYeix4Hsf+EmDcxMjKirnp05513qpOvLSs3BfzD8AYpQAEKUGBCgIGBHwYKUIACFPCJgOihEPMYRO+D7SGWcBXzEUTPAg8KUIACFAguAQaG4Gov3i0FKECBgBUQQ4rEUCoxYfndd99V938QG7CJ3ZfF0KAzzjgDWq02YO+fN0YBClCAAvYFGBj4yaAABShAAQpQgAIUoAAFHAowMPDDQQEKUIACFKAABShAAQowMPAzQAEKUIACFKAABShAAQq4L8AeBvfNeAUFKEABClCAAhSgAAXCRoCBIWyamg9KAQpQgAIUoAAFKEAB9wUYGNw34xUUoAAFKEABClCAAhQIGwEGhrBpaj4oBShAAQpQgAIUoAAF3BdgYHDfjFdQgAIUoAAFKEABClAgbAQYGMKmqfmgFKAABShAAQpQgAIUcF+AgcF9M15BAQpQgAIUoAAFKECBsBFgYAibpuaDUoACFKAABShAAQpQwH0BBgb3zXgFBShAAQpQgAIUoAAFwkYgpANDaWkpHnvsMfzkJz9BXl7elEatra3FAw88gN7eXmRmZuLuu+9GQkICuru7cd9996GhoQFxcXET1zv6edh8WvigFKAABShAAQpQgAJhJxCygWHLli0YGBhQG/SSSy6ZEhiGh4fxyCOP4Ctf+QqKi4uxdetWNSDceOONENeKACF+J0KH+N3tt9+O559/3u7PDQZD2H1w+MAUoAAFKEABClCAAuEhELKBQTSfCAVPPvmk3cAgehdef/113HzzzRAv/Ja/X3nllXj66adxyy23TPQ2PPHEE7j66qvx4osvTvm55TxnH5dv/bkerx7oRs/IOOKjdLh0cQKevSLL2WX8PQUoQAEKUIACFKAABRwKyHjHZGCwCgwiKHz729+eEgw2b96MK664Am+++eakwCB+fsMNN9gd7mTdqqIh/1bRi42np2NxqhGHWgaw+cMmfHlBHEMD/weAAhSgAAUoQAEKUMAjAVnvmAwMnwcGMT/BXk+CpZdi3bp1kwLDdL0Xti2ecM8h/GRtphoWLIcIDQ+814DuexZ79AHhRRSgAAUoQAEKUIAC4S0g6x2TgUHCkCTNj8vw2jcLp3yiv/pceXh/yvn0FKAABShAAQpQgAJeCTh6xzT/osircq0vDtvAYDvp2Xqis/W/O5oMbf1zZ62R8HOlh+HsqT0M92+vx7brhrAsbzEi9dHOiuHvKUABClCAAhSgAAUoMCHg6B3zgfeVUSw/990olpANDOKlf9u2bROgy5Ytm7LSkfWyqpbfiwnQ1sunOlpu1frnzj63lz27BzuOx+KHZ3wxh+HhD5pQlNKFa+YNwjQ+iDMKi1CQkw6dTu+sOP6eAhSgAAUoQAEKUIAC4BwGP3wI3Jl34KvqzTDjue034YnSc1HWWYS+YTNiIzUoSirDrUu3YcPap1DT1IOSyia0DxxDYX4sijMLYYyehQiGB181A8uhAAUoQAEKUIACISmgrpJ0SFmJc0hZiTNSWYlzie9X4gzZHgZ7nwixp4LYa0HsryDr+OToiyitewtm8/iUKrUaHYrzLsKKgqvU3+2u2oeDNd2YZcjA8Fg3stOHsKpgJfQRUbJul/VQgAIUoAAFKEABClBgkkBYBQb5bW/GK7t+jNauKkBjv/bU+AJctvoB5ZeTT9h9bB8OVLUhQvnNaQuXInWWBrHGRGi14ic8KEABClCAAhSgAAUoIEeAgUGO80Qt77//PtauXetyrdWNXSg71qEMV6rGmGkQK+cXYHF2PidJuyzIEylAAQpQgAIUoAAFvBFgYPBGz4Nr3Q0M1lUcOF6DquPj6OqvwrzcKBRnKasrRUYjKjLGgzvhJRSgAAUoQAEKUIACFHAuwMDg3MinZ3gTGCw3srNqNw4d60acPl1ZYakPc3MjsSx/iTLXweDTe2VhFKAABShAAQpQgAIUYGCQ/BnwRWCwvuW9xw5h/7EGYHxcGa40D3PTUqDXGzhRWnK7sjoKUIACFKAABSgQqgIMDJJb1teBwXL7lY1tyiTpdvSNdGJgpAknF87FijnFkp+O1VGAAhSgAAUoQAEKhJoAA4PkFvVXYLB+jD3HSlFTO4CiOVnInG1UehyiOM9BcjuzOgpQgAIUoAAFKBAqAgwMkltSRmAQj1TV2IFdR8oxbBpQhisNK0uzLkNGkh5RhhhlhSWj5KdmdRSgAAUoQAEKUIACwSrAwCC55WQFBuvHqlbCw4HqDnQOH8eosiHcyfPnoihnAec5SG57VkcBClCAAhSgAAWCUYCBQXKrzURgsH7E0roK1J3QKNuHNyIvC1iWW4wIZXUlgz5asgSrowAFKEABClCAAhQIBgEGBsmtNNOBwfK4nxwrUXodWhFrSAfGlKVZs6OwdM5JiNDpJYuwOgpQgAIUoAAFKECBQBZgYJDcOoESGCb1OtSW49PKOmVPhxGcWjAPc9JmIzoqXgkPkZJ1WB0FKEABClCAAhSgQKAJMDBIbpFADAwWgvL6JlTU9ihLs3ZgcKwdC3NmYWXBSvY6SP6MsDoKUIACFKAABSgQSAIMDJJbI5ADgzXFnppS1NfrMTY2iJxsExam5SHGmAidNkKyGKujAAUoQAEKUIACFJhJAQYGyfrBEhgsLJ/WluGgssJShEaHKF0ciudnoCA9VbIaq6MABShAAQpQgAIUmCkBBgbJ8sEWGKx5jjY0Y8ehfSjIiUFR9iIYOc9B8qeH1VGAAhSgAAUoQAH5AgwMks2DOTAIqt01JSg/1oWEqCwMjbQjK2MEK+etgp4TpCV/klgdBShAAQpQgAIUkCPAwCDHeaKWYA8M1lyf1O7Hoao26JQ/qxechNRZGs5zkPx5YnUUoAAFKEABClDA3wIMDP4Wtik/lAKD5dFqmruVeQ7taBs8hjHTME6Zl49FWfkwRBol67I6ClCAAhSgAAUoQAFfCzAw+FrUSXmhGBisH/lQfR2q6obR0V+FgtxYFGUWIsoQg0g9w4PkjxqrowAFKEABClCAAj4RYGDwCaPrhYR6YLBI7Kr+BOU1vUgwpCobwomlWSOwIDUb0dEJnO/g+seFZ1KAAhSgAAUoQIEZF2BgkNwE4RIYrFn31RzCgZoW6MxaREXEoHhuFnJTZym9DlGS9VkdBShAAQpQgAIUoIC7AgwM7op5eX44BgZrslplvsOO8kMYGG5B0ZwMLMqYp851iNRHeynLyylAAQpQgAIUoAAF/CHAwOAP1WnKDPfAYKHZV3sADQ2RGBntRdfwCVxz1nmcJC35s8jqKEABClCAAhSggCsCDAyuKPnwHAaGyZhj46N48YN/wqhVJkjPyUZ6YiQiDUZE6WN8qM6iKEABClCAAhSgAAU8FWBg8FTOw+sYGOzDVTd2YPfRcoyMDwCmEZxWuBx56YnQRxg8lOZlFKAABShAAQpQgAK+EGBg8IWiG2UwMDjHqmnqwqHaDrT0HcGCnHgsyy1ChM7ASdLO6XgGBShAAQpQgAIU8LkAA4PPSacvkIHBdfA9x0pRWdeNhOhcdA0cQ16mDqvmrYZOp3e9EJ5JAQpQgAIUoAAFKOCVAAODV3zuX8zA4L6ZuGL3sb2oqOmEISIWS/OykJZkQEz0LKXngeHBM1FeRQEKUIACFKAABVwTYGBwzclnZzEweEdZ19KH/ZXH0K0sy2rGGJbnz8HCnHxlrkOk2wX3DDTh3bJHcU7RbYg3prt9PS+gAAUoQAEKUIAC4SDAwCC5lRkYfAde2diEitpetA8eQ2HuLCxMm4NYYxK0Wp1LlWwr2Yyall3IS12F85ZudOkankQBClCAAhSgAAXCTYCBQXKLMzD4Hnx39V4cPd6PREMaRseHkJY+gOW5S2GYZjO4ho6D2LpvE0yacWjMOlyw/E5kJi3x/c2xRApQgAIUoAAFKBDkAgwMkhuQgcG/4PvqSnGg8gR0mghcfOpydZ6DvUnSL398Bzr66qDRaGE2m5Acn4/1qzb59+ZYOgUoQAEKUIACFAhCAQYGyY3GwOB/cLEZ3N8/qUH/aCf6h1uxIH8WTkpfAOPnk6TL67djR/nTGDeNTdyMTqtX9n64HoVZ6/x/g6yBAhSgAAUoQAEKBJEAA4PkxmJgkAv+ac1+NDRFQK81oK2/GvOyjSg/vkUZujSo9i5YDrPZrAxhMmLD2qegUf7woAAF5Av0D3bh7R2P45RFF2BO5tJJN1DbeAA7D/wFXztrI6IiY5VFD8woO/oeqhtKcOlZP0TfQAfe2vE7DA33IcoQiwtP+646p4kHBShAAQp4L8DA4L2hWyUwMLjF5dOTP60tweGqZuWFohvQlSk9DEeg1UUoweGzarQaHYrzLsKKgqt8Wi8LowAFnAsMjfTjk4Ovo7O3CYvyT8P83JUTF9W3VqC6fh8a2ypx8en/AmNUPKpO7EV9azmaO47hinN+gvbuemzf80dcfs5dzivjGRSgAAUo4JYAA4NbXN6fzMDgvaHnJZjxyq4fo70rEnr9GmXuwgjGxkaU7yk/hclcAY1Wg9T4Aly2+gGlCvYyeO7MKwNdYMtrP0JNYyk2XHD/pBdz6/t+/YNH8VHJn9UfiW/qv/v13yI5IUt9Mf/dy99Tv9EXx5qlV+CSM27DJ4dex8vv/XLSo1tf56rJ33f9AfkZRVPua2CoB2999BguXPN9NTCIwzokiH9/9f2HsGjOGuSmL0ZW6kL2FrqKzvMoQAEKOBFgYJD8EWFgkAzupLq6lh4crGlBc08ZCvNScFLmQkQqqytFRcYE1o3ybijgAwHLy/6qk76K/RV/V4fyWH+Tb6lCvPz/bedTEyFBBAxxXHX+z/Hkq7djbtZyNSQcrduNl/7+n7jyvJ9NKUeUUVb5Pm786kMO77ypvRrvffKsOoToK1+6RQ0CngYGMUSpp68Ng8O96rCm1UWXqj0VPChAAQpQwHsBBgbvDd0qgYHBLS5pJ++u3oO6hhHEGlLR3leJeTnxOCX/FGVDOIO0e2BFFLAnIL5ZFy/ppxWvx6mLL1FPES/wKYl56ku7OCzniCE71ofl23/bckVwEGU4Cgy25Ytg8Oo/HsbZK76J9/Y8p4YA0dtg716s70fc89yskyfVJXouxGG5d9t78zQwWJfz2j9/hayUQnUuBA8KUIACFPBegIHBe0O3SmBgcItrRk4W4aHyRC+itfFYkpeGrNlxyhAmgxIeombkflgpBcRLdmtnrfqiLl72//T2z3DdBf858dLurpArgaGoYO1EQLEODLsPvYFvXbRpYliQbbgQ9yJ6F3aUvoKbL31EPc/ydxE4PlSGOVlfb7n3kdFBvLPrKVQo4cRoiMd5q76N8tqd0GkjsHTBuWrPQ2PbUWW40RJlHsP/U+Yu1OD9T/+keJzA4rlnKL0Ja/DB/v+ByTSuDDE0Kb0h/47Y6ER3aXg+BShAAQrYEWBgkPyxYGCQDO5FdSfaBvDp0XIMjvYpE6T7cercxZifkz1pdSUviuelFHBZwPLCLgJDdf1ep0N9nBXsz8Bgr0dE3I8IFiIMfP3sOyaCiLP75O8pQAEKUCAwBBgYJLcDA4NkcB9VV9fSi9LKSvSNtOKSlacqPQ5R6lwHHhSQJSBeuMW3/mJegPW3/6J+GUOStn3yDM5Y+g28/fHjU4YkWd+P7fwH2/tjYJD1iWE9FKAABXwnwMDgO0uXSmJgcIkpIE8SG73974f/VOY5pME01o+cjEhlGdaTEKHTB+T98qZCS8AyrEc8lTfDkcT1znoYvJn0bG+IkmVI1RnLrlTnQljPgQitVuLTUIACFAhNAQYGye3KwCAZ3E/VlR0vx4HqE8pY6VEsy5+D3NTZiDbEKeEh0k81sthwF7CscJQ5u2DalYemc7LXE5GhlCfmGryr9CCIvQ4s8w4sQ4hEeZZzxHwEMTzqj2//FCOjQ2pV1j0G1kOnLJOibX9mWXFputWTwr2t+fwUoAAFAk2AgUFyizAwSAb3c3VVzY2oqutDz2gnBobbsDAnAafMWQWdsiEcDwr4UkC87D/75l0499TrHe6d4Mv6WBYFKEABClDAIsDAIPmzwMAgGVxidfuPl6G5yaB88zqAzIxxzE/JRYwxUV3lhQcFvBWwXXnI2/J4PQUoQAEKUMBVAQYGV6V8dB4Dg48gA7gYERzKa7ug0+iUpVnjMC/LiMykeBijZ3G+QwC3G2+NAhSgAAUoQAH7AgwMkj8ZDAySwWe4uurmZuw5elRZG34EBm0MivKzkJuWpKywZJzhO2P1FKAABShAAQpQwDUBBgbXnHx2FgODzyiDrqATrX0oqT6Gtr5qLJyThkWp89jrEHStyBumAAUoQAEKhJ8AA4PkNmdgkAwegNV9UvMpGpoiEK0zon2gBgvmpOCU3GUBeKe8JQpQgAIUoAAFKAAwMEj+FDAwSAYP8Oo+rd2Hw9WNWD5vLnKSkpVJ0rOUSdLc1yHAmy2obk9Mln75vV+q98xN04Kq6XizFKAABQJGgIFBclMwMEgGD4LqKppOoPbECHpH2tA/3Ir5OfE4OW8Fd5IOgrYLplsUm6eJ45Izbgum2+a9UoACFKBAAAgwMEhuBAYGyeBBVt3euv1oaY7E2MggMrN0KJidxXkOQdaGM3G7lk3d+gY61Ooj9VHYcMH9E/s1iN//6e2febxDtO2GbwtyV9rdPM72Pmx7NCzl9Cr3+d2v/xaWzd2sN4mLNSZN+p2lh2TN0isYdmbiw8U6KUABCigCDAySPwYMDJLBg7S6kuOHcKS2TVmaVYMobSxOyktHVmoiIiOiPHqinoEmvFv2KM4pug3xxnSPyuBFgStgGwhEb4Jl1+bB4V6vwoJ4auvdmS2h4Murb8Kpiy+ZQLGEgblZy9UXe7HD80t//09ced7PJoKLuK+e/la0dZ2YCC+2+0uIulIS89QyLPWKSiw/C9xW4J1RgAIUCF0BBgbJbcvAIBk8BKo70dqN3UcPol8ZsrQ4Jx0L0ueqy7IaIl1fmnVbyWbUtOxCXuoqnLd0Ywio8BGsBWwDg3hZf/UfD6u9AH9V/m+F8ndxZMwuwM2XPgJjVLz6d9seAUuZ1j0D4hzx4n7pWT+c9OLf2lk7qZfB9jxLgDiteL0aLCz3dNnaf8WbHz3mUmCw3I91iGDLU4ACFKCAfAEGBsnmDAySwUOoutK6A2huMcBkHkdz72EsyEnBirkrlc3gIqd9yoaOg9i6bxNMmnFozDpcsPxOZSO5JSEkw0ex18Ng+0LvqZK94Uyip8C2fNuAIOqz7S0oKliLuVknT+nxEOV9VPJn9RbtDT1iYPC09XgdBShAAd8IMDD4xtHlUhgYXKbiidMI7KnZg+ONJmW4UhRy0iIwNz0LEREGu0OWXv74DnT01UGj0cJsNiE5Ph/rV22ibwgJ2PYUOJpj4MkjuxoYRNnWKzJZ6hK9FeIoq3xf7ZGwLc8SNOKUuQti2JEow3r+hW3w8OQZeA0FKEABCngnwMDgnZ/bVzMwuE3GC6YRqGyqx97Ko9BodYhW/izKTcecrAxoNTr1qvL67dhR/jTGTWMTpYhlW08rvB6FWetoGyIC1i/h4pF+9/L3YDvHwN6jejMkSZQ33YpLIgg8++ZdOPfU6/HB/pcmhkVZ7sMyMfufkvqmAAAgAElEQVRI7U71R5aybOc0MDCEyIeUj0EBCgS1AAOD5OZjYJAMHkbV1Ss7Se+rqkD3cAvmZ8ejOGcpXvroNoyM9au9C5bDbDbDoMyB2LD2KWiUPzyCX8D2W3t7L93ePKUrk55ty7eeeG2ZMyHOsb1X67LF7+1dxyFJ3rQer6UABSjgvQADg/eGbpXAwOAWF0/2QGCvshlcS4se3b0n0IePYBqrVHogJgcD0QNRnHcRVhRc5UENvCTQBBwN87FMOPb2fm17IqznGVi/8Fsvj2o7wdpyD7b3Ot2SsNZzG8T1tsvFevtcvJ4CFKAABVwTYGBwzclnZzEw+IySBU0rYMaLO36F8dFCjI8NYsS0B2Nj5WpPgyU8pMYX4LLVDyilsJeBHyYKUIACFKAABRwLMDBI/nQwMEgGZ3WoaWpG1Yke9I12om+4DQuyE3FS9mJldSVlkrSywRcPClCAAhSgAAUoMJ0AA4PkzwcDg2RwVjdJoFTZEK5VGa4ErQFN3ftRkJ2MFXNWQqdTfsaDAhSgAAUoQAEK2BFgYJD8sWBgkAzO6hwK7K3di9rGYURrYpCbEY2spFmIiUpQlmedfl8HklKAAhSgAAUoEF4CDAyS25uBQTI4q3MqUN3SrCzNWq7s0TCGaF28spt0hrK3Qwr0DA5O7XgCBShAAQpQIBwEGBgktzIDg2RwVueWQGNbP/Yfq0LHQB0W5qZifsocxCobammVfR54UIACFKAABSgQngIMDJLbnYFBMjir80hADFdqaTVAr4lCx2AN8jNisDR3qTJJOtqj8ly5qGegCe+WPYpzim5DvDHdlUt4DgUoQAEKUIACEgQYGCQgW1fBwCAZnNV5LbCvbj+q63sRBYOyk3QWctNTlRWWfD9JelvJZtS07EJe6iqct3Sj1/fNAihAAQpQgAIU8I0AA4NvHF0uhYHBZSqeGGACtc0dKDlWiYGRdszNjMPyvBXQ+2hZ1oaOg9i6bxNMmnFozDpcsPxOZCYtCTAB3g4FKEABClAgPAUYGCS3OwODZHBW53OB/cdL0NZswOjYANLTtZg3OwsxxkTotBEe1/Xyx3ego69O3VjObDYhOT4f61dt8rg8XkgBClCAAhSggO8EGBh8Z+lSSQwMLjHxpCAQEHs6VNZ3KD0CWhgjYjE/OwXZs2e5Pc+hvH47dpQ/jXHT2MRT67R6nFZ4PQqz1gWBBG+RAhSgAAUoENoCDAyS25eBQTI4q5MicLy1E3uqj2BgsAWL8rJQkJqvBoeoyJhp6zfDjOe234SRsX61d8FymM1mGPRGbFj7FDTKHx4UoAAFKEABCsycAAODZHsGBsngrE6qQOnxg2hXVlcaVfZ0aOs/ovQ6pGFZ7snKng4Gu/fxydEXUVr3ljIMaXzK77UaHYrzLsKKgqukPgMrowAFKEABClBgsgADg+RPBAODZHBWN2MCn9Z8iuZWQIdIZKVoMTc9Ww0O+oioz+/JjFd2/RitXVVw1ImQGl+Ay1Y/oJzPXoYZa0hWTAEKUIACYS/AwCD5I8DAIBmc1c24QFVzPfZXH4VGmZcQrYlR5iWkIC3JqAYHf+7rMOMPzhugAAUoQAEKhIgAA4PkhmRgkAzO6gJKoL6tT1matRxDpkGYR/tw8pwi5PhpX4eAenDeDAUoQAEKUCCIBRgYJDceA4NkcFYXsAL1rV04eqIdrQPVyEs3qnMd2OMQsM3FG6MABShAgTAWYGCQ3PgMDJLBWV3AC5ScKEX1iW51uNKinCxkpiZYzXMI+NvnDVKAAhSgAAVCXoCBQXITMzBIBmd1QSNQ396D/ZWH0avsJL0gezYK0xcgQpkkbVCWZ+VBAQpQgAIUoMDMCTAwSLZnYJAMzuqCTuBA/WG0teiVdZEi0NhThrnZSTg5fyUidPqgexbeMAUoQAEKUCAUBBgYJLciA4NkcFYX1AL76vahvnlEWZjViNw0g7KTdDKiDHFKeIgM6ufizVOAAhSgAAWCSYCBQXJrMTBIBmd1ISFQ09KEfdUV6nYMRsRiQU6asrpSGiK0ESHxfHwIClCAAhSgQCALMDBIbh0GBsngrC7kBBo7BlB2rBLdQ/WYm5mI+SnzEGNMhM4H4aFnoAnvlj2Kc4puQ7wxPeTs+EAUoAAFKEABTwQYGDxR8+IaBgYv8HgpBawE9h/fh7bWKERoItE+UIPs9GhladZlyiRpo8dO20o2o6ZlF/JSV+G8pRs9LocXUoACFKAABUJJgIFBcmsyMEgGZ3VhIbD/RAlq6nsRBQMKc7ORHBehznWI1Ee5/PwNHQexdd8mmDTj0Jh1uGD5nchMWuLy9TyRAhSgAAUoEKoCDAySW5aBQTI4qwsrgRNtXdh/rAJDI53QayJwwamnubwZ3Msf34GOvjpoNFqYzSYkx+dj/apNYeXHh6UABShAAQrYE2BgkPy5YGCQDM7qwlLAZBrHByXV6OivRW52PObPngNj9CyHS7OW12/HjvKnMW4am/DSafU4rfB6FGatC0tDPjQFKEABClDAIsDAIPmzwMAgGZzVhbWAWJa1trEfsyLTMDo6gJTUccydnTNpkrQZZjy3/SaMjPWrvQuWw2w2q/MhNqx9SlmcSVmeiQcFKEABClAgTAUYGCQ3PAODZHBWR4HPBQ7Ul6Gqvgc6JRREaeOQlx6H3JQUlNb+FaV1bynDkManWGk1OhTnXYQVBVfRkQIUoAAFKBC2AgwMkpuegUEyOKujgB2B421t6r4OA4OtQEQFOrt2ADodtNqpPQmp8QW4bPUDSinsZeCHiQIUoAAFwlOAgUFyuzMwSAZndRSYRuDgicNobzNgzDyI1v4qzMtMQXHuckRGuL66EoEpQAEKUIACoS7AwCC5hRkYJIOzOgq4KLC/bi9aWrXQmjTISNVhTlqOMkna4NbSrC5WxdMoQAEKUIACQSXAwCC5uRgYJIOzOgq4KVDVVIcDddXQKKskRcOIgsxU5KanKjtJ690siadTgAIUoAAFQkOAgUFyOzIwSAZndRTwQqChrRtlNUfRN9KG3LRYFKQUID52thIeIrwolZdSgAIUoAAFgkuAgUFyezEwSAZndRTwgUBJfQk6WiIxPjaAvvF2XLxiLSIiIn1QMougAAUoQAEKBL4AA4PkNmJgkAzO6ijgQ4GhkX5s3f8JYrTxKMhKQ9qsGOj10dBHGHxYC4uiAAUoQAEKBJYAA4Pk9mBgkAzO6ijgB4GWzgGUHavCoKlH2fBtEMtzFyj7OmQpy7Lq/FAbi6QABShAAQrMrAADg2R/BgbJ4KyOAn4WaOjoQdXxVrQP1iEn3Yj5s+ciJnqWsq0DJ0n7mZ7FU4ACFKCAJAEGBknQlmoYGCSDszoKSBIoPbEfdc0DSIxIx9BYLxISe7EkZzmi9DGS7gDoGWjCu2WP4pyi2xBvTJdWLyuiAAUoQIHQFmBgkNy+DAySwVkdBWZAoFSZJF1T3wnT2ChOnleMWTFaREclKHMdPpso7a8X+20lD6OmZTfyUlfhvKUbZ+DJWSUFKEABCoSiAAOD5FZlYJAMzuooMIMCje3dONbQhfbhWgwP9aAofwEyZiViV+UfUdvq2xf7ho6D2LpvE0yacWjMOlyw/E5kJi2Zwadn1RSgAAUoECoCDAySW5KBQTI4q6NAgAhUNFajo8OA7sF6dCr/DJr2YnzkGC485S6fvNi//PEd6Oirg0ajhdlsQnJ8Ptav2hQgT8/boAAFKECBYBZgYJDcegwMksFZHQUCTEC82PeNRSFOd4bS69AJnaEW61f/ABFeTJIur9+OHeVPY9w0NvG0Ymfq0wqvR2HWugAT4O1QgAIUoECwCTAwSG4xBgbJ4KyOAgEkYPtiH6Gbj9ioL0EDE4qy5yM/PQeR+ii37tgMM57bfpOyvGu/2rtgOcxmMwx6IzasfUopX+NWmTyZAhSgAAUoYC3AwCD588DAIBmc1VEgQASme7GPjVqK3IQr0DZQoyzNGoeC2XOUpVkTlaVZI5ze/SdHX0Rp3VvKMKTxKedqNToU512EFQVXOS2HJ1CAAhSgAAUcCTAwSP5sMDBIBmd1FAgQgT2VL6Gk9g27L/Y6TQSK8y9GROQCHG8ZQJJeLM3aj6SkISzOWqL0OkQ7eAozXtn1Y7R2VcFRJ0JqfAEuW/2Acr17vQz+WskpQJqDt0EBClCAAm4IMDC4geWLUxkYfKHIMigQbALuv9gfqC9DbWM3Rkf7sCy/CEnxBjU4REXK2deBS7QG22eM90sBClDAfwIMDP6ztVsyA4NkcFZHgSAXqG/rRG1DJ7pGGjE41IYFuflYmLlQ2dPB4Lcn4xKtfqNlwRSgAAWCUoCBQXKzMTBIBmd1FAghgSMNFehUlmbtG277bLhSZpGyulKkEh7cmyjtjIRLtDoT4u8pQAEKhJcAA4Pk9mZgkAzO6igQggIHG8pwrL4DMVGpMI+OID1Zi8KcRdBpnU+SdsbBJVqdCfH3FKAABcJPgIFBcpszMEgGZ3UUCHGByuY6lB8/htHxESzOzkV6QhKM0bM82teBS7SG+IeFj0cBClDAQwEGBg/hPL2MgcFTOV5HAQpMJ1DTVo/G5lH0j7Sid6QDuakxKM451a25DlyilZ8xClCAAhSwJ8DAIPlzwcAgGZzVUSAMBQ40lqK9yQyYTThlYR4MyspKzidJu7+SUxjS8pEpQAEKhKVAyAaG2tpaPPDAA+jt7UVmZibuvvtuJCQkTGnk0tJSPPbYY/jJT36CvLw89ffd3d2477770NDQgLi4uInfOfq5O58cBgZ3tHguBSjgqYBJCQtbP/0QZq0W0YjFvMwUpCTEQq83+HyStKf3yOsoQAEKUCA4BEIyMAwPD+ORRx7BV77yFRQXF2Pr1q3qy/+NN944qVW2bNmCgYEB9WeXXHLJRGAQPxchQ1wvAoW4/vbbb8fzzz9v9+cGg+vLGzIwBMd/GLxLCoSSQEvXIA7WHMWQqQ+jYwNYmrsY2ampPpkkHUpOfBYKUIACFLAvEJKBQfQuvP7667j55pshXuZt/25NIcLFk08+OREYRC/CE088gVtuuUXtkbD8/eqrr8aLL7445eeW81z9gDEwuCrF8yhAAX8INHX2oaa+BW2DtciYHY35KfM8niTtj/uzLpO7TftbmOVTgAIUcE0gbALD008/jY0bN04ZluRKYNi8eTOuuOIKvPnmm5MCg/j5DTfcMNEz4Qo5A4MrSjyHAhTwt0BZQynqm3qRGJmB/rEe5X8b+1GUvVzZTdro76pdLn9byWbUtOxCXuoqnLd0o8vX8UQKUIACFPCtQFgEBtteA3d6GCyBYt26dZMCg23QcLVZGBhcleJ5FKCALAExSbq2vhMYH8PSuUsRH21GjDFxRocscbdpWa3PeihAAQo4FwiLwBBoQ5LE/AgeFKAABQJNoG/EjL5RLXrH6zEyNogUQxwSoxKg17k+T8tXz/RJw28wMNoCjUYLszKBOyYyHSsyvuer4lkOBShAgZATSE5OhvjHH0dIBgbbSc/Wk5htEe31FFifbz1h2tHP3WkY9jC4o8VzKUCBmRKoaqlFW5sG7X3VSE/RoyB1obI8azQMEoYscbfpmWp11ksBClDAvkBIBgbxqNbLqi5btkxd5UhMgLZ+6Rf/vm3btgkZy3lDQ0MTy6paL8lqvazqdEu1TvdhY2Dgf4oUoEAwCZQe/xT1LX2INaRhbKQPmRmxKMxY6LdH4G7TfqNlwRSgAAU8FgjZwGBPxNN5Bx7r2rmQgcGXmiyLAhSQKVDeWI6DxyowJysN85Ln+GV1Je42LbNFWRcFKEAB1wTCKjCIPRXEfgxif4WZOhgYZkqe9VKAAr4QKD2xD52dekRpjWjrr0VmWjROylqGyIgoHxTP3aZ9gMgiKEABCvhcIKwCg8/1PCiQgcEDNF5CAQoEpMCB+hJluFIv9IhBQUYaEuMMiJQ0zyEgQXhTFKAABUJUgIFBcsMyMEgGZ3UUoIDfBZo6u3GothIj44MYHR3AsrnFyEhOQoQu0u91swIKUIACFPC/AAOD/40n1cDAIBmc1VGAAlIFGtu7cLy5C819R5GVEoPC9MXKZnBR0PtkyJLUR2FlFKAABSjwuQADg+SPAgODZHBWRwEKzIjAwcYDaBA7SUdlo3ugAYnJyqZwuatmdDO4GYFgpRSgAAVCQICBQXIjMjBIBmd1FKDAjAscbCjF8cZORGiisTAnX9lJWqPsJD1LCQ/6Gb833gAFKEABCjgXYGBwbuTTMxgYfMrJwihAgSASaOnsw7HGFnQOn8D42AgWZOYiLSEJxqh4RERwvkMQNSVvlQIUCDMBBgbJDc7AIBmc1VGAAjMm0DPQhHfLHsU5Rbch3pg+6T6OtzWjsaUfvcPtGBjtwJycDCzJKJ6xe2XFFKAABSjgWICBQfKng4FBMjirowAFZkxgW8lm1LTsQl7qKpy3dKPD+zjcdBBtrWPIT01BckKMsrqSsjyrMlGaBwUoQAEKBIYAA4PkdmBgkAzO6ihAgRkRaOg4iK37NsGkGYfGrMMFy+9EZtISh/fS1j2oLM16FIPmPowpS7MW5SxG1uwU6HSc5zAjDchKKUABClgJMDBI/jgwMEgGZ3UUoMCMCLz88R3o6KuDRqOF2WxCcnw+1q/a5NK9tHb2oqapDW0Dx5CWHIWClAUwGjjPwSU8nkQBClDADwIMDH5Ana5IBgbJ4KyOAhSQLlBevx07yp/GuGlsom6xItJphdejMGudy/dzsLFMWZq1G7Oic9A/3Ib4hCEUZa9Q9nQwuFwGT6QABShAAe8FGBi8N3SrBAYGt7h4MgUoEGQCZpjx3PabMDLWr/YuWA6z2QyD3ogNa5+CRvnj7nGosRQnmrqgjHFCUd5ixESZEGtMglarc7conk8BClCAAm4KMDC4Cebt6QwM3gryegpQIJAFPjn6Ikrr3lKGIY1PuU2tRofivIuwouAqjx+hpbMHJ1r70NZfiZHxQRRm5iMvJVeZJB3tcZm8kAIUoAAFphdgYJD8CWFgkAzO6ihAAYkCZryy68do7aqCo06E1PgCXLb6AeWe3O9lsH2QmtbjaGvXoK23AqkpBhTMXqAGhyhDrF+febrlYv1aMQunAAUoMEMCDAyS4RkYJIOzOgpQIOQFSo/vQVPbAOIi0zA83IeUVB0WpC9yea6DuwFgW8nDynKxu50uFxvy8HxAClAgbAQYGCQ3NQODZHBWRwEKhJVARdMR1DZ1YGx8GIuy5iE3NcvpPAdX94sQkO4uFxtW+HxYClAgZAUYGCQ3LQODZHBWRwEKhKVAS1evEhza0d5fg/TZ0VicWWx3noO7AcCb5WLDsiH40BSgQEgIMDBIbkYGBsngrI4CFAhrgQMNJWhUhisZzAbMSU9HfIxeDQ7Rn89zcCcA+Gq52LBuED48BSgQlAIMDJKbjYFBMjirowAFKKAINHV24cjxSgyPD2B8dBhL5xSjpXsn9tX+GSZlYznL4Wi/CH8tF8vGoQAFKBAMAgwMkluJgUEyOKujAAUoYCPQ3NmN+pZuNPYexrCyX0T/aAmGhiqUfSM0ynKw9veL8PdysWwkClCAAoEswMAguXUYGCSDszoKUIACdgT2VL6Ekto3lCVY5yPJcDqGR7rRM/YpBoeOQq+NxNK5l+CUed/4/ErPlot1d/UlNhQFKECBQBVgYJDcMgwMksFZHQUoQIEpAlMDgDF2EZIi1yi7Q0RgeLAT4/oaXHrqbYjQRXrsx+VXPabjhRSgQIAJMDBIbhAGBsngrI4CFAgrAV98q1/ZXIHqhiaMm0YxPz0X6YnJMETGuLyvgwB3d/WlsGokPiwFKBB0AgwMkpuMgUEyOKujAAXCSsCdPRWcwTR0NKOxZRC9o+3oG+pATmoclmSfAp1O7+xSuLP6ktPCeAIFKECBGRZgYJDcAAwMksFZHQUoEDYC/vxWv7z5EHo7o5W5Dn2ImzWMhRkn2d3XQWBz+dWw+cjxQSkQNgIMDJKbmoFBMjirowAFwkbg5Z13oKO3TlntSKusdmRCclwe1q9+0KfPf6TpAOqaejA+NoCi3MVIT05R5jl80ePgyfKrvhhG5dOHZGEUoAAFbAQYGCR/JBgYJIOzOgpQICwEZH+r39LVjRNNnWgZqEZaUhTmpxYqKy7FYV/1yyite0sJLONT3LUaHYrzLsKKgqsm/c6Xw6jCorH5kBSggHQBBgbJ5AwMksFZHQUoEPICnnyr7yuUw81laGzuQ2J0ljLPoQ1NA39He9cepZfDfg2p8QW4bPUDyi8/O8Gfw6h89YwshwIUoAADg+TPAAODZHBWRwEKhLxAoGyqdripTO11iFD+LMpZAKPBjBhjInTaCIdtwMnRIf/x5ANSICQEGBgkNyMDg2RwVkcBCoS4gGebqvkTpa2rFyfautHWfwyjpmHMS89B3uwcGPTGSdV+NozqGXX5VsuhVcLFmsIbUJi1zp+3yLIpQAEKuCXAwOAWl/cnMzB4b8gSKEABCgSLQF1HA1rbxtDWexSps42Yl1yg7OlgRKTyz3Pbb8LIWL86SdtymM1mNVhsWPuUMmjJwbimYHl43icFKBAyAgwMkpuSgUEyOKujAAUoEAACBxr2oqltAAmRaerSrEM4hOrGN6DRKrHAJhc4mhwdAI/BW6AABcJUgIFBcsMzMEgGZ3UUoAAFAkygvOkQahqVnaTHRzE6MoTeoV3oG61QgsMXycF2cnSAPQJvhwIUCDMBBgbJDc7AIBmc1VGAAhQIYAEx32H/sT0YN4/gSwtOdjpJOoAfhbdGAQqEsAADg+TGZWCQDM7qKEABCgS4wNj4CPZUVMGgi0Zrfw1SlX0dFmUWT5kkHeCPwdujAAVCWICBQXLjMjBIBmd1FKAABYJI4FBTKZpbB6A36zE3Ixux0VoYDDEMD0HUhrxVxwK7ympw5Z1b1BN++YNL8Y3zT544uaNnADf+/E/YX34CWamz8Ox9G1CQk4LK46340cOv4KEfrlf/zmNmBBgYJLszMEgGZ3UUoAAFglBA7CRdXl+prqJkGh/H4twlSJ0VB31EVBA+DW/ZFwLixflbd/8R9S1danG3XnEG7rrhPLtFW7+Y23s5d/Z765d3cf3X1hZj0+1fQ7RBr77Au3of1jcnyrzn8bfw81svVMu5/6m/4fqvrpoIAeKeahs71BBh+feTF+Xgmdd2IdZowOXnLmNg8MUHycMyGBg8hPP0MgYGT+V4HQUoQIHwFFD3dWjvQWPXQWQkx2JB2mJE6KMQyfAQNh8Iywv8j288H6uK8mH5+zUXrJj0Lb0AsX4xT4o3qi/fP3zolYlv7G3/bgkAD/9o/aSyLXVZIzs619592DaOuFa8/P/0pi+rgeGxl/6JL5+2aCIEDA6P4q5H/oq/vl86KaCIcmzPDZuGD6AHZWCQ3BgMDJLBWR0FKECBEBE40liG5rZBJEZnK/s6VCMpUYOi3JXKTtL6EHnC4H8My0vvmmVzJ17kbV/2PXlK8ZL/wtt7Jr7lF2X87zt78dH+6kk/s1e2bf32rtv09N8xNytZvWfx++r6dru9F+I+frHlHWy55zqIMGK5D3H+d76+Rh1SZAkPwuL7v/hflB6tR1tnH0Qg2XvkhMPAIO7z9y9/pJYjeiJEOSIcMTB48onx/TUMDL43nbZEBgbJ4KyOAhSgQAgKHGzYp+zr0IdITQzmpmcg3qhHdFQ8InSRIfi0wfVIti/k9l6yLS/ad/zq1SkPZ2+okb2XeEfl2hZoOwdAlCXCh/VLvwgM4rj9mrXqt/wZKQl4/M8fTBRlmW9g2zthG1xKK+onejP2Hj4+KdDYDkl65IX31XBgHTzyMpLUkCDu+W87DuP7V57JwBAgH38GBskNwcAgGZzVUYACFAgRgZ6BJrxb9ijOKbpNCQjp6lO1dw+gqvE4ekdb1X0d5qflIDs1F3oGhxlrddsXdOtv7z29KcsLvfWcBVcDg71rxc+sA8FZp8zHornpkwKDpS7bkCACh3XQEdfOioue6OkQZX9cWq0+qu1EZetrRQi55KwiNaCI3oTkWTETcyMsk55FGdbzJWwnSnvqyevcF2BgcN/MqysYGLzi48UUoAAFwlZgW8lm1LTsQl7qKpy3dOMUh8audmWFpT60DhxD+uxY5CXkIT6Wq8rMxAfGEhLOXb0QP1LmD4hx+96s8OOoh8F2mJLts7o6bMm2h8GdIVW2dVjmOahhwMGk7JloE9bpnQADg3d+bl/NwOA2GS+gAAUoEPYCDR0HsXXfJpg049CYdbhg+Z3ITFpi1+VQUwma24cQp42HCWasWFgIrUbntaG9Hg6vCw3RAixzDi5dV4xXt5fanWdg+029hcLRkCTb+QrTzTUQZdkbemSP23aOg22PxHRzMGznbFj+HhcThbLKei6FGkKfbwYGyY3JwCAZnNVRgAIUCAGBlz++Ax19ddBotDCbTUiOz8f6VZucPJkZ75V+iFFlY7iCzFykxMxCTPQs6HSeTZJ21sMRAsw+ewTrZUl9MYzG2UpGtuFAvPQ3tnY7nRBtecEXD25ZNtW2rOmCh6hnZ+mxifkQ1pOzX/9HmUuTsn2GzoL8KsDA4FfeqYUzMEgGZ3UUoAAFglygvH47dpQ/jXHT2MSTiJWRTiu8HoVZ65w+XV37CXR1adE33IKe4VakJykTpWcvgNGgTJKOcG2StDs9HE5vKExOEC/T4qXZsgGZt4893d4J1i/1Hd39k8b9W+q17KUg9nGwnhdgvceC5VzrOQ7LCrMnAoHt/gz2fmdZjtXeilHeGvD6mRNgYJBsz8AgGZzVUYACFAhiAbMypOi57TepG7iJ3gXLYTab1d2fN6x9Chrlj6vH4eYyDHRFKUuxGtDWV4nZSdE4KetkZUM4w7RFeNbD4epdheZ5rs4fCM2n51OFmgADg+QWZWCQDM7qKEABCgSxwJ7Kl1BS+4YyDGl8ylPoNBEozr8Yp8z7hkdPeKTpgLKvQz8Mmijkp2fBZBtX2IwAACAASURBVG7Gzso/4dzi2ydWYRIFf9bD8YzSwzE6UY9WG4E1hTe41MPh0c0F+UX8dj3IG5C3P0WAgUHyh4KBQTI4q6MABSgQtAJmvLLrx2jtqoKjToTU+AJctvoB5Qld72Ww5Wjr6sGRhmoMjLZjZHhA2UG6E2ctuRyGSKPSv+HbHo6gbQo3b9x2aVU3L+fpFAg4AQYGyU3CwCAZnNVRgAIUoIBTAcscBaNhAZKiT8fIeC+y0pLR13MIhxrfV4YwmaeUIVZeKs67CCsKrnJaPk+gAAWCW4CBQXL7MTBIBmd1FKAABSjgVODlncoqTL1frMKUNOtUpMesxfBwP3qVidI9Y5+iv68CGu3kngxf9HA4vTmeQAEKzLgAA4PkJmBgkAzO6ihAAQpQYFoBZ6swHWrcp8x1GEK0Lh45KUnISE6FVuv9vg5sFgpQIHgEGBgktxUDg2RwVkcBClCAAg4F3Jmj0NU7jIr6o+gaakR6cjwWphcjUh9NXQpQIAwEGBgkNzIDg2RwVkcBClCAAg4FPjn6Ikrr3rK7CpOjOQqHmvZjoNeIUWW4UmKiDhkJGcoSr9GIMsRS2ocCls3axL4J1vsd+LAKFkUBlwUYGFym8s2JDAy+cWQpFKAABSgwWaBnoAnvlj2Kc4pum7QsqvVZk89J82oVpqrWCtQ1Nyv7Q0TAYDYoS7NmY/asBKd7Onjabq48n6dlB/J1YrO0Hz30Cn5605dRkJMSyLfKewthAQYGyY3LwCAZnNVRgAIUCBOBbSUPo6ZlN/JSV+G8pRvtPrUr53jCVddch6PN1RhT9mrITIrHvLRFiFB2o/blkCV/3bsnz+uLa2x3TRZl2tt1WWwAV13fjrtuOM/raq13cM5KnTXtLtSi3jt+9epEnS89eCNWFeWrf7e9d9v7drQrtWV/ir++XzrlWX75g0vxjfNP9voZWYB/BBgY/OPqsFQGBsngrI4CFKBAGAhYlkU1acahMetwwfI7lRf3JZOe3JVzPKXaVrJZCSu7kJP+ZaRHnw2dzoATnSXKBOl4FOWcqkySjvC0aPU6f967VzfmxcWWl+4f33i++iJueZnOSEmYCAfiBX9uVrJPXqRtd54Wf3/h7T3Ycs91SIo3TnoSMRzqmdd2qb0a0QY9bM8V97VuxXz1vi3Pcc0FK9T7FH+/5/G38PNbL1TLFeHhh0oPybP3bbDbQ8I9K7z4EEm8lIFBIraoioFBMjirowAFKBAGAi9/rCyL2vfFsqjJ8flYv2rTpCd35RxPqBy9zB9uKkVHxzCitLFIStAjOS4BxuhZiNDp3a7GX/fu9o348ALbwCCKtn6pf/0fZZO+4ffmG3hLGBEv9ba9BJbAMt2jiZf6+5/6Gx760fop4UJcN12wsfec1nWJa8Xhix4UHzYPi7IRCKjA0N7ejr179+K887zvdgvUlmZgCNSW4X1RgAIUCE4BZ8uiiqdy5RxPn97Zy3xTRysqGiuVidVjiNTEK0OmUhEfY1B2ko5xab6DP+/d02f2xXWOehjWLJvrUo/CdMN7rIcPiXu1Nw/Ccr0r9U33Uu+sh2C63zu71hfOLMM3AgEXGK699lrcfffdWLNmzcQTbt68GRdeeCEKCwt989QzWAoDwwzis2oKUIACISbgyrKo4pGf234TRsb6lQnK2gkBs9msrG5kxIa1T0Gj/PHk+Oxl/hmMK3MXLIcYfrSm8AYUZq2bUmRn7wCqGuvQN9qJ0dFBDAyV4cyT1iMxLsdu9a48n6f37snz+vIae3MYbF/0fVWfvRdzZ4HBeg6D7RwF23uf7r6nCxu2w6R89bwsx/cCARcYXnnlFfT19U0KCPfddx8++ugjPP/880hOTva9gsQSGRgkYrMqClCAAiEusKfyJZTUvmF3WVSdsnpRcf7Fyu/MTs85Zd433JZy9WXe0epG7x14Eeah2RjTjCIjJRkLM6bu6+DK83ly724/rB8usO1hmG5OgbfVT9fDYD1MyVE9lknM9oKBJXiIazfd/jV1zoPlmC4QOBuq5O0z83rfCsx4YBDDkGx7FQYHB7Fx40Y88cQT6tN++OGHk3ocfEsgtzQGBrnerI0CFKBA6AqYXVoW1awxo7WrCo46EVLjC3DZ6gcUJvd6GVx9mbe3upH1vIcY4yJkxJwNgzZGGa6UhtSk2Z/Pc3Dt+Ty5d3c/E/5Y0lX2kKQbf/4nWM9XcGe5Vme9ESJQ/GLLO5MmUDsLQOxdcPdTOLPnz3hgEOHgj3/8IyorK/Ff//VfqsYtt9yC+++/Xw0KX/va12ZWyMe1MzD4GJTFUYACFKDADAi49jK/asG12LrvQdiu3vTyTmWSdq/VJO24PJy56KeobKxC30g7UhKMmJtSqHxbHaeEh8gZeL7JVfpjSVdnk56tv6n3BYAYGtTY2j3RC2D9wi7Kv+uRvyo9PZ+t0CQCQG1jx8RcCssmcg8rk56LF2ThkRfex3e+vmZiArRt2bZ/t71/25WVfPF8LMO/AjMeGMTjieFG1nMWysvLceWVV6KkpER9evYw+PdDwNIpQAEKUIAC/hCwNyH6pOwvK/MenlbmPYxNVKlT9mw4rfB6dd5DefMBDPZEQRdhQHP3UaQkRmFJ9kplqVbvlmb19Pn8taSrvcDgz2E6tpOkrXePtl3S1d6EauvhSLb7LFjPcbDeodra3PocZ70PnrYVr/OfQEAEBmePxzkMzoT4ewpQgAIUoEBgCdibEK1TllQ1m8xKWBhxOAG7d6B5Ysfqxt42tHUMwIAY5KanIUpvRowxETov93VwR+rlnXcqvSG16v2azSZledg8rF/9oDtF8FwKBL1AUASGoFe2egAOSQql1uSzUIACFKCAPQFHE6JNSq+C+J0IDsr/mXRYJml39p1ATesnyEtZObFjdUdPLyqaKjE82ge91og5KdnK3g5x6ipP/jzcXQXKn/fCsikwkwLSA0NPTw++853v4KWXXsKqVatw3XXX4eqrrw761Y9cbUQGBleleB4FKEABCgSrgKMJ0SZlLwbRw+BofnWiMQt9w23KnAeTwx2rO5SlWY+3NKKx+wgyldWVZkfHKUOcnsX5y3+IeGO6z8hcXQXKZxWyIAoEsID0wDA2Nobf/OY3+Mc//oHzzz8fubm5eO+993Dqqafi8ssvR0TEzIxRlNVGDAyypFkPBShAAQrMjIBrE6LtrW5kbzK0o+E/h5v2obtbg7HhIXQNnYAmohXnF9+gbAYX5ZPHdnUVKJ9UxkJ8LrBtXwNe+agODcqQtoSYAVx++jxcsmqRz+sJlwKlBwZHsNXV1XjnnXfUJVbj4uJC1p+BIWSblg9GAQpQgAJeCHgy/McyITk6Zj7SjKfDqFN2kk7LQkJstDLsSdlNWh/t9h1ZllAdMw0rOyTX+Xw5WrdviBe4LSDCgv7eW+1ed9ZfXnO7PF4ABExgEI0hllj985//jLVr16o9D6F4MDCEYqvymShAAQpQwBsBT4f/2PZIZCetxey40zBs6sfQUD+Wz12J5Ph4t27NH0uoWm7AH/s5uPVwYXLyLY9+jGu2/4KBwYftPSOBoaysDI8++qi690J6ejqKioqUbwJ0E481OjoKsbTqaaedpu74nJOTA632i+3sffj80otiYJBOzgopQAEKUCDABT45+iJK696yu2O1VqNDcd5FWFFw1aSn+KxHwvHyrO1dPaisr8SspAhkxGUgyhCLSCc9Dv5aQtVy49tKNqOmZZeyQd2qiQndAd40QXl7l977Hjbu+xUDgw9bT3pg6OzsxIYNGzA8PIwXXngBKSkpdh+nqakJP/3pT7FlyxacccYZ+I//+A+sW7dOWdbMvZ0ofWjlk6IYGHzCyEIoQAEKUCBkBNyf8+Bqj0RVWwUaWlohQkekKQq5GdmIjjTDGD3r892kJyO6M4fCXX5/hxF37yeUz//eb3biynfF7uVTj/TfbFT3++DhnoD0wCAmPW/evBlPPvkkHn/88WlDgMlkwo4dO9TeiOjoaPz6179GvJtdi+5x+P9sBgb/G7MGClCAAhQIbQFPeiTau3tR2VyN4fE+aE06zE+fi8SEeER+PknaWY+Ft6L2NrFbv2qTt8XyejsCf99Xj8h7v2vXpvb2FGxY+5SyUFdwfwEtu+GlBwbxgGazGc3NzTh+/DiKi4thMBhkP/eM1cfAMGP0rJgCFKAABUJCwP0eCdvH7uzpQ2N7N050lSI9OQH5yQvw8sf/hjHzoMMN5bx5wfRkQrejpuLqP84/xGKFq9d3l6Oqvgh9gwmIje7GvMwS5KRVwLLfxynzvuG8IJ4xITAjgSGc/RkYwrn1+ewUoAAFKBBIAoeb9itLs5qgNevQ0lOJ7pH9GBisnDT82dsXTFeHT7niIsLCH96pxODw2MTpBr0JN39lMc5dnulKEWFwjveBMgyQ3H5EBga3yby7gIHBOz9eTQEKUIACFPCtwGcvmEPjkUiLPUPZ12EY7X0fo3voMJQVV5T5DxqkxhfA3r4RrtyHL/dzEKv/NHcNTqk2PTECj//Lma7cDs+hgEcCDAwesXl+EQOD53a8kgIUoAAFKOBLAXvLnHb1DaG6qQZDph6MKEuzzs+Yj4zZGerEafcP337bLVb/sXcsnVeFe6692f3b4xUUcFGAgcFFKF+dxsDgK0mWQwEKUIACFPBOwNkypx3KXIem9g609tciOVFZZSkhHzHGWdBp9d5V7OHVYvUfsXOx7REb3YO7r0ng6j8euvIy5wIMDM6NfHoGA4NPOVkYBShAAQpQwCMBd5Y5PdJcgs6uESREpmFotAcxCSYUphV7VK83F4nVf37/9gGMjn0RWPQRI1iUtxMFWce5+o83uLx2WgEGBskfEAYGyeCsjgIUoAAFwk7AlR2VPd1zobylDCeam5CSEIuClEXQK5vB6SPkrPbI1X/C7qMcMA/MwCC5KRgYJIOzOgpQgAIUCDuBbSUPKzsq73a4o7K3y5xWNB/ASH8s9LoonOg5qIQHI3KTcrH94GM4p+g2xBvT/WDu2/kQfrhBFhnCAgwMkhuXgUEyOKujAAUoQIGwEnA21MiXy5wK2MrWQ2hT5hUMD/Sjufc9xERH4isn3wGdbmbmOYRVY/NhpQkwMEij/qwiBgbJ4KyOAhSgAAXCSsDZjsqe7BLtDFCElI8Ov4qU+DUY14whShOHeWm5SIiLQ7Qh1tnl/D0FAl6AgUFyEzEwSAZndRSgAAUoEDYC0w01ykhchHfLHsWYaRgdPXWAxj6LJ3su2M6HyE5ch8zEs5UehwpkpsxWVleai+ioBGWuQ6RaKXdrDpuPZMg8KAOD5KZkYJAMzuooQAEKUCAsBJwNNcpMPGnaeQ2eIn0WUp7GuOmL3ZfFsqunFV4P6BLR369HlC4OrX3HkDLLiONNyXjm3RPcrdlTcF43IwIMDJLZGRgkg7M6ClCAAhQIC4HdR1/AgbqtMJm/eHG3PLiyXzPGMQaNsnOzxqzDBcvvRGbSEq9dnIWUDWufUjoyPuvKONK0Hx3dQ2hq0WB3eR8qGwdggl653896Hbhbs9fNwQL8KMDA4Edce0UzMEgGZ3UUoAAFKBAGAs5XEBIv7lptBMxmE5Lj8rB+9YNeu4hlTktq31DKHJ9Slk4TgeL8i3HKvG9M+t2dW3bhrGIN9IZR9PX2YNehSFQ29WJxfgPuve57Xt8TC6CAPwQYGPyhOk2ZDAySwVkdBShAAQqEtYC3S6g6xnMeUuzNh7DerbkwIxJfWpQAQ1ST0tMwiNzZehTNucDl9uJcCJepeKKXAgwMXgK6ezkDg7tiPJ8CFKAABSjgmYA7Q4Y8q8H9q+zv1jyIm86Pg9nUgfycOciMy1QmSccpk6SjHFYgwsIf3qnkXAj3m4BXeCDAwOABmjeXMDB4o8drKUABClCAAq4LeDJkyPXSPTtzut2aE2IWI23WWTDoDIhANLJT0pEYG4tIZTdp2+OWRz9Gc9fglJ+7OxeCvRSetWO4XcXAILnFGRgkg7M6ClCAAhQIUwHPhgz5F8v1e+rs6UdlSyV6+5uRMTtZ2Ul6ntrjYAkPl977nt1bXTqvCvdce7NLjxFsvRQMNy41q19OYmDwC6vjQhkYJIOzOgpQgAIUoEAQC1S1HsFov1HZN0KHE50lSEtOxKLMFbjtd5+iQdlh2vaIje7G3dfMQmHWOqdP7UkvxUy9tIt69ffeaveZzvrLa06flSd4J8DA4J2f21czMLhNxgsoQAEKUIACISdw+sXfVJ/pzRceQ0J8nEvPd7hpL/p7gQhNDFq6e7DlneMYHo2BWVmeVRz6iBEsytuJgqzjsF7S1VHhrvZSWIeEjft+NSMv7SLcXLP9FzNSt0uNE+InMTBIbmAGBsngrI4CFKAABSgQgAJrLvomDhw+OunOnn/8QVx8/plO77apuwmV9eUYMQHdXRHYdWQI9Z2dmJt5ADlpFdAqvRHFeRdhRcFV05ZlvWKT9Ymx0T1KL0WC2ksx3Tf71tf4+1t+EW5mKqw4bZAwOIGBQXIjMzBIBmd1FKAABShAAT8I9Aw04d2yR3FO0W2IN6a7XUN3Ty8uvPr7k0KDCAwJ8bG49tY7UbR4gdr7YP/4Yi5EUlwxUmO+hGFzP9oHPkVXV5kyekmHtIT5uGz1A8rln20cZ++wv2LT5F6KWx/d6fCbfZmBQYSbK98VzzP1SP/NRpeGYLndSLxgQoCBQfKHgYFBMjirowAFKEABCvhBYFvJw6hp2Y281FU4b+nGKTW4Eyish/wMtldg5+vPTirPlZ6HIy0lylwHZUUljR7NAzXoGxjBGzsjlHkOJiTEDODy0+fhklWLJpU73YpNlo3n7nt+tsNv9q0L8/dLuwg3kfd+125L1t6e4tIQLD98DMKmSAYGyU3NwCAZnNVRgAIUoAAFfCzQ0HEQW/dtgkkzDo1ZhwuW34nMpCWTanEWKCwnT12pSIP9W59EZ9OxifLuuONOnLksV+156O7pw+mrT56m9wH4e+lOwDyGjnYz9leP40jDsLK6kg43f2Uxzl2e+Xm5rq3Y9Pc9X3P4zb71A/v7pd2VcGO7q7aPmz2si2NgkNz8DAySwVkdBShAAQpQwMcCL++8Ex29tdBotDCbTUiOy8P61Q9O1OJKoLCc7Giloknf3idG4NpTY3HNLXeip7dv4leOeh4sZS7MisLZJ0dgzNSJfcd6cKIhBb+7ba1bGtN9s//kl67HvOxS5KRWQPRIFOVd6HTehFuVT5zsWrhxNgTLs7p5lRBgYJD8OWBgkAzO6ihAAQpQgAI+FCiv344d5c9g3DQ6UapWG4E1hTdMjKN/+eM70NFX5zBQWN+Oo5WKrM+x3lvhoqu/hw937VN/bT3nQfQ8iEP0PugXfn3SE5+yZBBL03MRoetCQX48Kmu0eOOTHmW40rDD4UqWAsQ3+2/srlAmWS9B32ACYqO6MCdzH7JTj0xRTY0vcDpvwodNYbeomVr21d/PNdPlMzBIbgEGBsngrI4CFKAABSjgIwGzsoDpc9tvwshYvxoGLIfZbIZBb1TH0VfUv+80UFjfjqOViqzPmW5vhQ927p3S83DmV78NXdLcKU+9ZmknVi/MxOCAGb29Edh/rAtHjg9Ap4vGTV8pshquNPFkeGXXj9HaVeVw7nQghATL3Xq7V4MnYcOTa3z0cZRaDAODVG6AgUEyOKujAAUoQAEK+EhAfNteUvuGMgxpfEqJ6pCc/ItxsO5v0wYKjc2qRVNXKrKsamRW63BnbwVL78Mdd9yB9w62YP/f/wdjI0NqOYkZ+Vh18XXKvg3R6t+L5uhxZrFOWYJ1DD09OiXojGHj+lOVuQ7KJnFBenizV4MnYcOTa4KUlkOSZDccA4NscdZHAQpQgAIU8IWA83H0xshZGB0fhkmZcGx7OBrjv/voC3jrk6qJIT9R+gGlH0OjvtjHRncpeyuUIDftqFtzBESZT/zvbrz6x/1KYBieuJUlZ1+HlNxFExOqE9PnqL9blB2j9C4oAUXXgYzZqciOz4PRmIgIZahVMB3e7NXgSdjw5Jpg8rS+V/YwSG45BgbJ4KyOAhSgAAUoIEXAeaCYOnzHzjWiY8HB1gnOhv9YD4+xnmvw4L0atDcchyUwfPDCfRM9D4JmlhIczrjsClx2lhaz9HMwMKCDLrIR49pRnF+8Vhlu9VmvRKAf3uzV4EnY8OSaQDd0dH8MDJJbjoFBMjirowAFKEABCoSBwNTlWaG86JvUpVR/8/rkCcr7tz41adlWwbPh376FQ4e0GB/XQfQ8rCzqw6qCJOjGorAoNwvGqEhERkarczVcPWSP7/dmrwZPwoYn17hqF2jnMTBIbhEGBsngrI4CFKAABSgQBgKOlmdNV5Zk1WoilRWRBuwq9DbtQXpSDcxxX8bfnv7VpJ4HccHlG76N729YiRHTAEZG+rEgbSFSklKVidL6aVVnYnz/J0dfVFZ/Ooqq+qLPVnSK7sY8ZUhXTlqFYqBDcd5FDpd99SRseHJNsH4UGRgktxwDg2RwVkcBClCAAhQIAwFHy7OKJVlPX3whfv/2AYyOffGSHxExovQcfDSxPOrbO7+rbBg3tefh4mvOxa0XX6ZuGrdowVz88j+/j/7xDizJOQlRBmVnaQfDleSP7/dkSNgXH4wpy8dahQ3Lrte2G8N5ck2wfhQZGCS3HAODZHBWRwEKUIACFAgDAUfLs4pv2TecW4Edh4ftfvNueRn+w9u5dnshxPUXLurAd297apLig/f9ECtXLERsghlzZi9QVnOKmvR7WeP7fTPsyZOw4ck1wftBZGCQ3HYMDJLBWR0FKEABClAgDASmLs/6xZKs2amHYTaZpp1MHWv4f1N6IdQlXVPeR85AGba/pkfZ4aOqZHOkEVt+/xAG0Ikf/Osj6O8bxMpTluCvz/0XIvRRiFTCg4zx/TMx7CkMPkp2H5GBQXLLMzBIBmd1FKAABShAgSAWcPUbdDE85vXd5dP2ItgOqbFmsXf9wncfhO5vu+zqnfqDH2BowWLc99ATODamLAP7+RKsd/34Kqy/6AzUNiXDcN+/2L229vYUdZM72z0p3G0m+cOe3L3D0DmfgUFyWzIwSAZndRSgAAUoQIEgFZhu5aNzl2daPZW3w2OmXn+iJh/GW/7bZblP4jNwNCYR37t1PaIi4nHPn15D59AYZmdlYen531FWWeqfmIBsOyfA1VBkezOyhj25jBDCJzIwSG5cBgbJ4KyOAhSgAAUoEKQC06189Pi/nOm3pxIv8Jq7v43db271qg5LiBCFXPwvK5F7cq+yWtFnm0yIPSXilGFQf3rvGG748Jd26znrL6/Z/bl1wNi471d2z6n+3i244byLvLp/XvyFAAOD5E8DA4NkcFZHAQpQgAIUCFKB6VY+uufam/32VJahPsePlKOh6hjGR0d9Upf+gnPwvxWdGBwYUstLSkzAvQtmOyzbXmCYbt6CvYIchQ6fPJBVIZ72kvj6PvxVHgODv2QdlMvAIBmc1VGAAhSgAAWCVMDxykc9uPuaBBRmrfPLk9kO9elpa1fr6WhsQrvy78Pd3T6r15yXi5PysqA1aWBMiFcmTX+x9Ku9l/3p5i3MVGAIh8nXDAw++8i7VhADg2tOPIsCFKAABSgQ7gLTrXxUkHXcJxOH7Rk7W+Eo+uhnw4oqXn0Vpc8849MAYRnGNCc6Anf+8gaccs7/b+9eoKuo7j2O//MyISQEJKEQwAgRRAuBXrnaUkSqt73YW7p8VPFRtUQjlwuam9LVIi1XC11YumxTQFtieChVsKtaa6EtlZd6q1a0pSIobxoeARGBGAgJILlnj3eOk8M5OTNnJnvO43vWckmSvWfPfPYhzO/s2Xt/S3K6dg2eZnvzFsIHhhcC3/7kfDvqlQqTr5M2MNTV1cmsWbOksbFRiouLZfr06VJQUNDmvdJeGfNnkyZNkrKyMqNeQyBRz5w5U+rr6yU/P1+mTZsmJSUljt5/BAZHXBRGAAEEEEAgZQXWb18qf3xzp+zYP/icnYvVxOEhJV+NuHOxGzSnOxjveemlYHOra5+WA88/I+knj7s5hTZ1i8fdJl+aeK/xvdnrT8vNr821feyej1Z12EiMeRKpMPk6KQNDS0uLzJkzR8aMGWPc7K9cudK4yS8vLw++wdoro8pv3LhRcnNzZdSoUcHAsGjRIiN8qOOqn6tylZWVkp2dbfuNS2CwTUVBBBBAAAEEUljA7cpHsdPFElTUYzlPrd0VnMBsfYzp/T17PZsHoa6qsH8/6Vncy7jA0MeYQq/aqyVc29OMNiLTUY+Oxd7DzmsmZWBQowPLly+XiooK42Y+9GvFZKeMCgjDhw83AoMaXaipqZEJEyYYIxWhX9ulJzDYlaIcAggggAACCOgXcB5U7ExE7lf5bfnBkg1y0/ZnjbkQXoaIM2OukI8vGyQHPiyVppY8SbuwSPqV7pC+n9kmHTkSY/aN0xEZ/X3qvsWUCQyLFy+Wqqqq4GNJ4QJDaJlogaG6ulrGjx/v6LEkAoP7Ny1HQAABBBBAAIH4EbAzEVlNYA79JN46CnHg4F5pPeHNakxKJuf6AZI14pO9KnoO+5x8499+FvhTx8xlcLtpXvz0ZOQzSYnAEG40IDQwhCvTXmBQjzTV1tbK2LFjCQyJ8E7nHBFAAAEEEECgQwTsTERWcwn2HBoo582YGPYc1KNDV8k3g7s/ez2hWu1M3fjZkfLKpkNy+KNmyexfLDd8uUzGXnGJSxPnIzIuG/SlekoEhnh7JEnNg+CFAAIIIIAAAggkg8BPVhyUO/63/V2hd04+X3rnXS6v7TgsO+uHnDOJO03SpW+XL8qFXa9pQ3J4/Xrj6/2rVknd88/L6cBiNl69epX2l+69esr5EyZKwaBBcl6XLl4d2pfjdO/eXdR/HfFKysAQOqHZOlnZRLRTxjrCoOpZjxNuIrWdDuKRJDtKlEEAAQQQQACBRBFo7xn+1TcOlZJeOyVDMiUzM0eamo9GfDJI7f580euJQAAAH+9JREFU/ednBS478qND1hWZ/vbrJ2XL/Cc8Y1KjEAOvuy54vB5Dh7ZZ0tWzhhLwQEkZGFQ/WJdMHTZsWHA1I+tNf6QyKgwsWbIk2J3msqzqG+ayqpGWao32HiAwRBPi5wgggAACCCCQSAKfrqr02cDIQVfJyzkm/Yo3SJ8eW9pchp1AYFawu3Ny87Fj8vYrL0hD43FpWPuW/PM3z8kZD0chrCEilQNE0gaGcH/RYp134OVfWgKDl5ocCwEEEEAAAQT8FfD+GX43OyfvP7pPNv/xBTlz5pT8bdnLkr32D4ElXc94RpSqoxApFRjU3glqPwa1j4JfLwKDX/K0iwACCCCAAAKJIODFzsmHjr0v/9hxRLKa35Ojv31WMt76p6S3pnm+pKvyTIVRiJQKDPHwl4TAEA+9wDkggAACCCCAQLwKeLVzsppbkf76LyX3yqsl7VCznH7lZWl5711JPyvy68LLpbhopxRs/qs0v7jL0yVdRz74oFz50EPxyhvTeREYYmKLvRKBIXY7aiKAAAIIIIBA8gt4tXOydX+EC4r6ytVDz0qn3FPS0nxEDjeslw9PvCtpaemSlp4meTvOkysvvSeAmyZul3TN6dpVqo4GJncn0YvAoLkzCQyawWkOAQQQQAABBBJGQM1feGrtLhn/l5+EPefaEeNl3KhBNvZPiDy3onveYOndZaRkZmcHdoZulOLCntKvaLBkZmS1adNckelH5ZOluG6LZJ/92Lbj7evWyQWjR9suH+8FCQyae4jAoBmc5hBAAAEEEEDAdwE7qx61N9k53AWo3aPdvnYd3iKtzZ3lREuDZOY0ygXdLpbs8zpLVmZ28NDmnApzZ+rms2flhffq5KKGQ2FDRHZBgXw7sHpTMr0IDJp7k8CgGZzmEEAAAQQQQMBXAburHrU32bmjAoN53F0fbpIjRz+SnMyuktGaJZ06fyx9u5dKRmDUob05FQ9sb5LGIwfky0V50qduq3E4NQmaOQy+vuUSv3ECQ+L3IVeAAAIIIIAAAvYF7K561N6NeUcHBuvx3288KHvf3y0nTx+XC3v0l9nLdsiNax81VlmK9vJi1CNaG378nBEGzeoEBs3gNIcAAggggAACvgrYXfWovcnO4S6g56NVcnHvL3XYtdUf2yunm7PlUOMBOXl8v5z86yuSsXazZJ2JHBwIDB3WHal1YAJDavU3V4sAAggggECqC9hd9Ugtg3rejIm2ueoqi+SO0QsC6xpF/+Q/3EHtzKtQ9dRqS+/s/1D6dP68HG86IZsPHpERv14gGWfPbZfAYLv7KNieAIGB9wcCCCCAAAIIpJJAe0HAetO/fvtS+cObO2Tn/iFy/GSB5HVqkP69/qFWOpVd9UMD3+tqfK+0+G3p+5ltkpGWKUNKvirDL7rFMaedeRXmik3HTpwyjp+VcUom5b0qna4ZLS0nW+TsqlcCaSKwNGvrp8139KiH4wv1qAKPJHkEafcwBAa7UpRDAAEEEEAAgXgWcPIJ/Yr122TH/sHBIGC96S+78GtyWelN8ts3HpAPju00AkKbl7ohjzCI0KPLRXL952dFLhABMNq8imgrNmVdNkw6jRglTXnNcvLvr8vZl96WrFNpsvf+Hq5GPeK1vwkMmnuGwKAZnOYQQAABBBBAwHMBO5/Qf9Jo5P0QzJOK9abfzUVFm1dhd8Wmj/+9TPJHfUVOnsqW1vQjcvTMRulb0C8QgG52c3pxV5fAoLlLCAyawWkOAQQQQAABBDwXiPYJvecNenhAFXZ++Ydtcv/ffhb2qOqxou8tbJWqDT+33eqWidnS/fwh0rVzf2ls2BzTqIftxnwoSGDQjE5g0AxOcwgggAACCCDguUC0T+g9b9CjA0Z71Eg1o+ZVvL6pQm5Zox51svdyOwHbXiv+lSIwaLYnMGgGpzkEEEAAAQQQ8FzA7spHnjfs8oDtjYys/ca/GJOp09My5OyZG2XA/EURW6v+3H+3mYCt6pSV/EdME7BdXpKW6gQGLcyfNkJg0AxOcwgggAACCCDguYDdlY88b9jlAdsbGTFCQM4x6Ve8QQb2eV+27+8l2/b8qzSfzjVazc5qkoF935A+PbaEPQs/5mK45LBdncBgm8qbggQGbxw5CgIIIIAAAgj4J6D2Jli+fmubJVDPXfko/ib+OtkcTs1LCMzZ9nyFJv96LfaWCQyx28VUk8AQExuVEEAAAQQQQCBuBOJz5SM7PE42h0vWTdjsOIWWITDEouaiDoHBBR5VEUAAAQQQQAABFwJvbl8mK97cHhwZUYeKtBoSgeFTaAKDizddLFUJDLGoUQcBBBBAAAEEEHArcO7IyCv/uE3ufX1x2AMn667NsSgSGGJRc1GHwOACj6oIIIAAAggggICHAok6edtDAluHIjDYYvKuEIHBO0uOhAACCCCAAAIIuBEIfUQpr1ODmJO3k32pVCduBAYnWh6UJTB4gMghEEAAAQQQQAAB1wKJO3nb9aU7PACBwSGY2+IEBreC1EcAAQQQQAABBBDQKUBg0KkdaIvAoBmc5hBAAAEEEEAAAQRcCRAYXPE5r0xgcG5GDQQQQAABBBBAQJfA6g318ttX90j9kSYp6Nwk3xhZKmOvuERX83HZDoFBc7cQGDSD0xwCCCCAAAIIIGBTQIWFrBn/GbZ0Ku/LQGCw+QbyqhiBwStJjoMAAggggAACCHgrMGHu63LbuocJDCECBAZv32dRj0ZgiEpEAQQQQAABBBBAwBeB62asZefnMPIEBs1vRwKDZnCaQwABBBBAAAEEbAr816N/lXFrZoUtnco7PxMYbL6BvCpGYPBKkuMggAACCCCAAALeCrDzc3hPAoO377OoRyMwRCWiAAIIIIAAAggg4IsAOz8TGHx544U2SmCIi27gJBBAAAEEEEAAgRABdn6O9JZghEHzXxY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SESBsydPyoEFC+T43/8uPb75Tel29dUiaWnGpbSeOSMfPPusHPnTn6Tr6NHymTvukBObNkn9Y49JdkmJFE+cKE3vvSdHV60yyqfn5EjPu+6S84qLtVMQGDSTExg0g9McAggggAACCCDgk8Dh3/1O0jt1km7XXCN7Z8+WnuPHB2/4j/z5z9J66pR0/9rXjBBx5tgx2T9njvSZMsUICifeeUd6lpcbZ/7x8eOyf+5c6X3//ZKRl6f9aggMmskJDJrBaQ4BBBBAAAEEkkLg2Msvy9uBT+LVKyfwCfyQwCfzuZdccs61fdzUJNsqKqR5504ZvGKFZBUWGmXUTfg7114rzXV159Q36xxautQo2/d735P+P/6xnD58WDYFbug/euMN4/tDX3pJul51lW3PPbNmSeH11xvneWjZMskbNix4znsfeURyL77YCBTq/yoUHH7+eblg2jQ5feiQUb53ZaXR1pGVK+VMQ4P0GDfOdtteFiQweKlp41gEBhtIFEEAAQQQQAABBCwC6mZ/y7e+JYOeeMK44T64aJEcXbNGBtbWSkZubrCkWa7vd74jBwNlBz35ZDAwWG/eQ+vvmjpVcgcODH6ibx5QlcspLTVCggosuwNBwhpCwnVS09atooKHCgEnd+2SohtvNM75g9/8RjoPHvxpYAiMOHT7ylcks1s34zGkoptukqOrV38SGAJBxQgM990nZ1taZM+PfmQ8ouTH40jqGgkMmv86Ehg0g9McAggggAACCPgiYH5q3+vee4OfyofemId+sm+e6MULF7a5eVc37k3bthmf+quXuqHeEniev1R9Sh9mlEEFh52B0GANDFYEdfN/4PHHjcDREhhxaK+sWc96zA9///vg+ahz2REYCbgo8DiROZph1jlQUyP5l19ujCzs/elPjfCQ06+f8WP1iFHXwKNKnQYMMB5XKrzuOvlw+XLp+93vysnt241A1HvyZGP+Q8Nf/mKEB3P+g+4OJTBoFicwaAanOQQQQAABBBDwTcB6o9/ejXW0E1THUS/zmX63gcEaXKyPOpnnEe7RI+u1WMOQmrR8fuBRp3CPKp0MhJx/PvSQZBUVSXafPsYowe4f/MAIAmr+wv5HH5X07GzJv+IKI0zs+/nPpWXfPjn9wQdyYaBeTv/+sicQknrceqt0Cox0+PUiMGiWJzBoBqc5BBBAAAEEEPBNwPqp/InNm40VgcxRAicn5WVgsI4uqMeZwn0d+uhRuBELc05Ely9+8ZxHo5xcWyKUJTBo7iUCg2ZwmkMAAQQQQAABXwXUp/nqE/hwn8S7eSQp0mNA6mIjPZIU6cZ//7x50j/weJMKEKEjIZFGM8yRiR633UZg8PUdloSNExiSsFO5JAQQQAABBBCIKGB+gq8KhHvO3w6d3UnP5rHCBYNIk5ZDA4F1QrSa32CdbG0e31rnYGBidbgJ03auK1HKMMKguacIDJrBaQ4BBBBAAAEEfBUwlyYtCCyJGsvjSObJqxv5rXffbXzZJfDMv7lakfUG/2xgSVXrMqiqrFoiteR//sdYatVcNlV937o0q3Ueg/XYanRETUi2vtT8BjVaYoaE0DDjK3YHNU5g6CDYSIclMGgGpzkEEEAAAQQQ8FVAPXa0K7BikVrlJ9yKRr6eHI3bEiAw2GLyrhCBwTtLjoQAAggggAAC8S8QOqk4/s+YMwwVIDBofk8QGDSD0xwCCCCAAAIIIICAKwECgys+55UJDM7NqIEAAggggAACCCDgnwCBQbM9gUEzOM0hgAACCCCAAAIIuBIgMLjic16ZwODcjBoIIIAAAggggAAC/gkQGDTbExg0g9McAggggAACCCS8gHWDt1TYKC3eOozAoLlHCAyawWkOAQQQQAABBJJGIHQX5qS5sDi/EAKD5g4iMGgGpzkEEEAAAQQQSBgB6+Zs6qTVpmvWzd7Uz9WrZ3l5TNdk3aDNunFb6MEibRJnbkL30RtvGFXUJm5dr7oqWF1t9PbBM8/IELWx2yWXGN+PViemC9FcicCgGZzAoBmc5hBAAAEEEEAgYQSsgcC80e4X2GlZ3ZS7DQuhOzJbd4jOyM0NGqlQsTsQVMydpFUIUC9zt+hu11xjBBbr8bKKiowdpvtMmSIHn3hCSh95JBgYVDs5paXGNYQeO1E6hsCguacIDJrBaQ4BBBBAAAEEEkYgNBSom/XcgQOlyxe+IO9ce60019UZ12L9ZN86v8F6oRcvXNhmJEIdu2nbtuCIhQokW+66q83NvapvtmmOYqhgsDOwU3VpdbXsrKoKljfb7XXvvcFRhkjHNM/LPNagJ5+UrMLChOkXAoPmriIwaAanOQQQQAABBBBIGIHQEYZwN/SxXkxoGGkvMJwfCCfmo0bmTf6A+fNldyDAWANCaLiIFhhCQ0us16K7HoFBsziBQTM4zSGAAAIIIIBAwghY5w60N8cglgtyGxjUqMCJzZvl7dGj2zRvHe1oLzAk6uiCulgCQyzvOBd1CAwu8KiKAAIIIIAAAkktYL2pjzTHIBTAzSNJOyor5aI5c9o8HhTukaT98+ZJ/8C8BOtcB9XursCjSr3vu6/NBOdwoyLRRh7ivVMJDJp7iMCgGZzmEEAAAQQQQCBhBKyBIdwcATcX4nbSs3W1JnUe4QJNuGAQ2q6ba/CrLoFBszyBQTM4zSGAAAIIIIBAwgiEPjakVhU68PjjMrC2ts2n+7FeUKTlUkNv/tUow97A6kzqZd0oLtL3w41ymPXqZswIHss879DlWGO9Hl31CAy6pP+/HQKDZnCaQwABBBBAAAEEEHAlQGBwxee8MoHBuRk1EEAAAQQQQAABBPwTIDBoticwaAanOQQQQAABBBBAAAFXAgQGV3zOKxMYnJtRAwEEEEAAAQQQQMA/AQKDZns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QMA/AQKDZns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QMA/AQKDZns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QMA/AQKDZnsCg2ZwmkMAAQQQQAABBBBwJUBgcMXnvDKBwbkZNRBAAAEEEEAAAQT8EyAwaLYnMGgGpzkEEEAAAQQQQAABVwIEBld8zisTGJybUQMBBBBAAAEEEEDAP4GkDQx1dXUya9YsaWxslOLiYpk+fboUFBS0kY5UpqGhQWbOnCn19fWSn58v06ZNk5KSEqOuWWfSpElSVlbmuOcIDI7JqIAAAggggAACCCDgo0BSBoaWlhaZM2eOjBkzxripX7lypXHzX15eHqRur8yiRYuMkKHqb9y40ahfWVkp69atM77Ozc2VUaNGERh8fOPSNAIIIIAAAggggIAegaQMDGoUYPny5VJRUSHZ2dnGqID1a3OkIFyZcePGyeLFi2XChAnGiIQabaipqQl+reqqQDF8+HACg573KK0ggAACCCCAAAII+CiQMoFBhYCqqqrgY0nhQoUqc/fdd8uyZcvaBIbq6moZP3588LEkAoOP71iaRgABBBBAAAEEENAqkBKBIdwoQWhgMMvceuutbQKDenSptrZWxo4dS2DQ+takMQQQQAABBBBAAIF4EEiJwBBPjyS9++67kpmZGQ99zzkggAACCCCAAAIIJIlA9+7dRf3XEa+kDAyhE5qtk5hNxPbKWMuHmzDt5pGkjuhEjokAAggggAACCCCAQEcJJGVgUFjWJVOHDRtmrHKkJkBbw0CkMtZlVa1LsqrwsGTJkmBfRFqutaM6i+MigAACCCCAAAIIIKBbIGkDQzjIcPMRdIPTHgIIIIAAAggggAACiSSQUoFB7aGg9mNQ+yvwQgABBBBAAAEEEEAAgegCKRUYonNQAgEEEEAAAQQQQAABBKwCBAbeDwgggAACCCCAAAIIIBBRgMDAmwMBBBBAAAEEEEAAAQQIDLwHEEAAAQQQQAABBBBAwLkAIwzOzaiBAAIIIIAAAggggEDKCBAYUqaruVAEEEAAAQQQQAABBJwLEBicm8VUw9xZurCwUMrLy2M6BpUQQACBZBZQG2sePnw4uNGmulbrBptslpnMvc+1IYBANAHz9+GkSZOkrKzMKG7dbDg/P1+mTZsmJSUlxs/U79TVq1cbf77zzjtdbStAYIjWOx78XHXw3Llz5corr5QjR44QGDww5RAIIJA8AuY/eCNHjpR9+/ZJRUWFZGdni/lBi9o7R/3juHLlSmMvHT50SZ6+50oQQMCegPr9p/YTy83NlVGjRgUDgwoF6sMU9XtS/VyVq6yslK1btwb/3NzcLNXV1TJ+/PhgmLDX6qelCAxOxVyUVx351ltv8Y+dC0OqIoBA8gqoD1eWL18eDAzRvk5eCa4MAQQQCC+gAsLw4cONwKA+bKmpqZEJEyZIQUFBm6+fe+65YDlztMGsF4stgSEWtRjrEBhihKMaAgikhEC0gKB+vnjxYqmqqjL+ceSFAAIIpJpAtMBgjiSsWbPmnMBgjkTEYkZgiEUtxjoEhhjhqIYAAikhEC0whH6alhIoXCQCCCBgEWgvMKjHOGtra2Xs2LESGhjUo0rqpR5diuVFYIhFLcY6BIYY4aiGAAIpIRAtMIT+PCVQuEgEEEDAZmCwfqjCI0kJ/LYhMCRw53HqCCDQ4QKhgSB00rN1cl+HnwwNIIAAAnEoYB1hUKdn/b1oXRjCOgH64MGDrh/nZIRBw5vBuiyg2dzUqVODM9w1nAJNIIAAAnErYF0W0DxJcwlA6+/PYcOGtVlyNW4viBNDAAEEPBZQYWDJkiXBo5rLTKtvzJw501hBLnTpaeuyqm7vOwkMHncoh0MAAQQQQAABBBBAIJkECAzJ1JtcCwIIIIAAAggggAACHgsQGDwG5XAIIIAAAggggAACCCSTAIEhmXqTa0EAAQQQQAABBBBAwGMBAoPHoBwOAQQQQAABBBBAAIFkEiAwJFNvci0IIIAAAggggAACCHgsQGDwGJTDIYAAAggggAACCCCQTAIEhmTqTa4FAQQQQAABBBBAAAGPBQgMHoNyOAQQQAABBBBAAAEEkkmAwJBMvcm1IIAAAggggAACCCDgsQCBwWNQDocAAggggAACCCCAQDIJEBiSqTe5FgQQQAABBBBAAAEEPBYgMHgMyuEQQAABBBBAAAEEEEgmAQJDMvUm14IAAggkuEBra6tUV1fLlClTjCuZP3++TJgwIcGvitNHAAEEEluAwJDY/cfZI4AAAkkpsHHjRrnzzjtl4cKFctlllyXlNXJRCCCAQKIIEBgSpac4TwQQQCCFBJ5++ml56qmn5Fe/+pUUFham0JVzqQgggED8CRAY4q9POCMEEEAgpQVOnTolU6dOlZycHJk5c6ZkZGSktAcXjwACCPgtQGDwuwdoHwEEEECgjUB9fb3cfvvtUlVVJV//+tfRQQABBBDwWYDA4HMH0DwCCCCAQFuBV199VSorK2XBggXGpOeamppggRkzZsj06dMhQwABBBDQKEBg0IhNUwgggAAC0QXUKkkbNmyQxx57TPLy8uSHP/yhqEnQDz/8sAwYMEDS09OjH4QSCCCAAAKeCRAYPKPkQAgggAACbgUaGhrknnvukREjRhiPJG3atElWrFghkyZNkvz8fLeHpz4CCCCAQAwCBIYY0KiCAAIIINAxAmok4ZZbbpHa2lpjJGH37t1y8803S2ZmZsc0yFERQAABBKIKEBiiElEAAQQQQECXgFpO9Re/+IXccMMNMm/ePJk7dy4Tn3Xh0w4CCCAQQYDAwFsDAQQQQCAuBMzlVNevXy+zZ8+WpUuXSlFRkTz44IOSlpYWF+fISSCAAAKpKEBgSMVe55oRQACBOBQwl1NVcxjUsqrWyc/MX4jDDuOUEEAgZQQIDCnT1VwoAgggEN8CajnViooKeeaZZ6SsrExWrVolDzzwgPF1jx495MUXXzQeVWKVpPjuR84OAQSST4DAkHx9yhUhgAACCSmgRhRee+01Y/+FgoIC2bFjhzEBWu29kJubK5deeqkRHHghgAACCOgVIDDo9aY1BBBAAIEwAuZyqkOHDpXvf//7xpyFEydOyOTJk0X9TIWJkpIS7BBAAAEEfBAgMPiATpMIIIAAAggggAACCCSKAIEhUXqK80QAAQQQQAABBBBAwAcBAoMP6DSJAAIIIIAAAggggECiCBAYEqWnOE8EEEAAAQQQQAABBHwQIDD4gE6TCCCAAAIIIIAAAggkigCBIVF6ivNEAAEEEEAAAQQQQMAHAQKDD+g0iQACCCCAAAIIIIBAoggQGBKlpzhPBBBAAAEEEEAAAQR8ECAw+IBOkwgggAACCCCAAAIIJIoAgSFReorzRAABBBBAAAEEEEDABwECgw/oNIkAAggggAACCCCAQKIIEBgSpac4TwQQQAABBBBAAAEEfBAgMPiATpMIIIAAAggggAACCCSKAIEhUXqK80QAAQQQQAABBBBAwAcBAoMP6DSJAAIIIIAAAggggECiCBAYEqWnOE8EEEAAAQQQQAABBHwQIDD4gE6TCCCAAAIIIIAAAggkigCBIVF6ivNEAAEEEEAAAQQQQMAHAQKDD+g0iQACCCCAAAIIIIBAoggQGBKlpzhPBBBAAAEEEEAAAQR8ECAw+IBOkwgggAACCCCAAAIIJIoAgSFReorzRAABBBBAAAEEEEDAB4FgYNiyZcu6tLS00T6cA00igAACCCCAAAIIIIBAnAq0tra+9H9dw5BSGf8OEwAAAABJRU5ErkJggg=="/>
          <p:cNvSpPr>
            <a:spLocks noChangeAspect="1" noChangeArrowheads="1"/>
          </p:cNvSpPr>
          <p:nvPr/>
        </p:nvSpPr>
        <p:spPr bwMode="auto">
          <a:xfrm>
            <a:off x="152400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1" name="AutoShape 7" descr="data:image/png;base64,iVBORw0KGgoAAAANSUhEUgAAAwwAAAHpCAYAAAAvabtjAAAAAXNSR0IArs4c6QAAIABJREFUeF7s3Ql8VNWhP/DfzGQyyWQjCdlXIBBAEkARqLiAW+vWKtW60qrVatv/09K+p3bx9alPi31Pqba2Wi0urfp8fVrrSi2KrYqACCRhS0hCEsi+7/vM/56rEyeTmcx+Msvv8vHzJLn3nHu/Z+y7vzmbBjwoQAEKUIACFKAABShAAQo4ENCIn9fV1ZkHBweJRAEKUIACFKAABShAAQpQYELAbDa/rwaG8vJy84IFC0hDAQpQgAIUoAAFKEABClBgQqCiogIMDPxAUIACFKAABShAAQpQgAJ2BRgY+MGgAAUoQAEKUIACFKAABRwKMDDww0EBClCAAhSgAAUoQAEKMDDwM0ABClCAAhSgAAUoQAEKuC/AHgb3zXgFBShAAQpQgAIUoAAFwkaAgSFsmpoPSgEKUIACFKAABShAAfcFGBjcN+MVFKAABShAAQpQgAIUCBsBBoawaWo+KAUoQAEKUIACFKAABdwXYGBw34xXUIACFKAABShAAQpQIGwEGBjCpqn5oBSgAAUoQAEKUIACFHBfgIHBfTNeQQEKUIACFKAABShAgbARYGAIm6bmg1KAAhSgAAUoQAEKUMB9AQYG9814BQUoQAEKUIACFKAABcJGgIEhbJqaD0oBClCAAhSgAAUoQAH3BRgY3DfjFRSgAAV8IjA0NIS77roLW7ZsUf+5/PLLfVIuC6EABShAAQr4UoCBwZeaLIsCFKCAlYDZbEZpaSl+/etfY9u2baitrcVZZ52FK6+8Et/85jeh1WqxceNGPPHEE/jTn/6Ea6+9Fs3Nzbj++uuxe/du/PGPf8SFF15IUwpQgAIUoMCMCjAwzCg/K6cABUJVYGxsDI8//jh+8pOfoLe3d8pjioCwfv36KYHh+PHjuOGGG7Bv3z4GhlD9cPC5KEABCgSZAANDkDUYb5cCFAgOgXfeeUcdYiTCwr/+67/ihz/8ITIyMtDS0oJnn30Wc+bMwUUXXTQlMATH0/EuKUABClAgnAQYGMKptfmsFKCAFIHBwcGJICCGHokhSfHx8VPqtj7PMiSps7NT7WH44IMP8Pbbb2PlypXYuXMnzj//fHW+w5o1a/Df//3feOONN3DOOefg3nvvRWFhITZv3qwOaxKHGOb0ne98B9HR0erfy8rK8Oijj6pllpeXIy8vD1/+8pfxs5/9DDk5ORP3JXo3RDmvvPKKGnS+/vWv4+677544p7W1FX/4wx/wzDPPTJRj6SWxlCN6Vl577TX86le/UuuzPkSAeuqpp7B161ZcddVVajl9fX3493//d9x0003qs4hn/e1vf4tdu3apQ7jEs33jG9/AD37wAyQlJUHM+/jRj36k/v43v/kN3nvvPfz+979XqxFDucSzf/rpp3jggQfw7rvv4rLLLlPLX7ZsmZS2ZyUUoAAFQlGAgSEUW5XPRAEKzKiAeNG95pprsGPHDnVY0i233GL3fuwFhvb2dnUuw9/+9jd8+OGHakD46KOPcPrppyM1NRXiGushTuKF2mg0qkOYrA9LALGuw/YmrrjiCnX+RGJiImpqanDdddepdVkf4iVehAYxt0I8x1//+tcpz7Jq1Sp1+NT8+fPxP//zP2pYsTcMyxIYRNgRdYkel8bGRrU8Ubao59vf/rb67LaHCAn3338/TCaTGgpeeOEFNRCJHhvrY+3atWpgsK7/q1/9Kp588knVjwcFKEABCrgvwMDgvhmvoAAFKDCtgPgWX0xsLikpwT/+8Q+ceeaZPgkMopCf//zn+Ld/+zf1G37x0n348GE1VPzud79Dfn6+2gshvqH/3ve+h4ceegh6vR5vvvmm+ruFCxciMjJSvfZb3/qW+m39Sy+9hAULFqg9C+Kl/Gtf+5raG5Gdna32cIj/JyG+3bf8XgyjEr8XQ6pEz4UIB+Lb/ocffhjf/e531TL+8pe/4LnnnlN7QESQEfdZXFys9gSInpbnn39e/VlcXJxarvh3MUFc/CPCxMknn6z2guh0OjXAiB4Gcb24ToQjy0RxEVRE74343T333INf/OIXapk//elPcdttt6kTx8VzdnR0QAwRW716NT+5FKAABSjggQADgwdovIQCFKDAdAL+Cgznnnuu+s16SkoKBgYGcPvtt6tDfCy9CeKeLC/j4ht78TIuvoUXL8ziZV30DoghP5ZDvFyLF+mTTjoJ3//+99VeAjG/Qgyjsj7Et/WOfi/qEPMzRH1iGJCY5C2GJNkGhrlz56rli94Myz2KnpTHHnsMCQkJE9WJYVFiONP27dsn9Zqccsopau9FVlbWRGCwvtd//vOf6gpUYqiVKD85ORn2emv4yaUABShAAfcFGBjcN+MVFKAABaYVsA4M9l7ALRe7OyTJ+mXY3rX2AoPoRRAv83/+85/t3rMY9iR6HmyHQVmfPN2Lt21AEaHE3pCkX/7yl2qwEL0G9kKNqM/RsCjxu6VLl6q9Ibm5uXYniluGbTEw8D9OClCAAr4XYGDwvSlLpAAFwlygu7tbncT7f//3f+q39e5Mep5uDoMngeHQoUO45JJL1PH7Tz/9tPriLSZWWweEJUuWTNyvvYBj/Ty2v7f0MIghUA8++KDaY/DII4+ow5z27t2LzMxMdXjUzTffPDEJ21FgED0TYkiUGPYkzMQwKvH/pMTwLnEwMIT5f1h8fApQYMYEGBhmjJ4VU4ACoSwgVhMSoUEcYt6BGD4khuOIl3Xxwjw8PKy+SNtu3ObrwCDmUYgVlsQqQWJIkBjSI1ZBuuOOO9RViEQPgxjbL+YA3HfffZPmMIhv7cWGc2JehJgfIH7vaA6DGBp16aWXqkFEDJcSQ6fEPAh7h6PAIAKBWD3p6quvVoNHVFSUOpRKTIYWQ5oYGEL5vxg+GwUoEMgCDAyB3Dq8NwpQIGgF+vv71cm34tt2e4eYJHzrrbf6PTB0dXWpvRzixd/eYVmJSexILV7WxSRq60MEmk2bNqGqqkpd7lVMcLY9xNKlltWWxERrETCsDxFIRM+BGKoklkZ1FBgOHjwIsXKT7T2IsjgkKWj/U+CNU4ACISDAwBACjchHoAAFAlNA9CKIVX/Et+/i23oxeVhMzBVDbMRLvBjPL1YVEqsaiQm94ueiB2LDhg0Qk3gtK/tY9mEQqy1ZJg5b9iMQf9+yZYu6SZw4xDCoG2+8US1DvLyLb+n379+vTkgW+x9YhgiJZVLFEKXXX38dYkKxOKzPEy/2tnssiDkGYoUk0UMheieWL1+urnAklkIVE5d7enrUACTux94hegpEb4u4RxFOLCs5iXsUh1glSUx2tuyhIFZBEiFDLE8rQoTotUhLS5tiJq61GJ199tnqc1l6c0TIEXs1cJWkwPxvhHdFAQoEhwADQ3C0E++SAhSgQMALWCYeix4Hsf+EmDcxMjKirnp05513qpOvLSs3BfzD8AYpQAEKUGBCgIGBHwYKUIACFPCJgOihEPMYRO+D7SGWcBXzEUTPAg8KUIACFAguAQaG4Gov3i0FKECBgBUQQ4rEUCoxYfndd99V938QG7CJ3ZfF0KAzzjgDWq02YO+fN0YBClCAAvYFGBj4yaAABShAAQpQgAIUoAAFHAowMPDDQQEKUIACFKAABShAAQowMPAzQAEKUIACFKAABShAAQq4L8AeBvfNeAUFKEABClCAAhSgAAXCRoCBIWyamg9KAQpQgAIUoAAFKEAB9wUYGNw34xUUoAAFKEABClCAAhQIGwEGhrBpaj4oBShAAQpQgAIUoAAF3BdgYHDfjFdQgAIUoAAFKEABClAgbAQYGMKmqfmgFKAABShAAQpQgAIUcF+AgcF9M15BAQpQgAIUoAAFKECBsBFgYAibpuaDUoACFKAABShAAQpQwH0BBgb3zXgFBShAAQpQgAIUoAAFwkYgpANDaWkpHnvsMfzkJz9BXl7elEatra3FAw88gN7eXmRmZuLuu+9GQkICuru7cd9996GhoQFxcXET1zv6edh8WvigFKAABShAAQpQgAJhJxCygWHLli0YGBhQG/SSSy6ZEhiGh4fxyCOP4Ctf+QqKi4uxdetWNSDceOONENeKACF+J0KH+N3tt9+O559/3u7PDQZD2H1w+MAUoAAFKEABClCAAuEhELKBQTSfCAVPPvmk3cAgehdef/113HzzzRAv/Ja/X3nllXj66adxyy23TPQ2PPHEE7j66qvx4osvTvm55TxnH5dv/bkerx7oRs/IOOKjdLh0cQKevSLL2WX8PQUoQAEKUIACFKAABRwKyHjHZGCwCgwiKHz729+eEgw2b96MK664Am+++eakwCB+fsMNN9gd7mTdqqIh/1bRi42np2NxqhGHWgaw+cMmfHlBHEMD/weAAhSgAAUoQAEKUMAjAVnvmAwMnwcGMT/BXk+CpZdi3bp1kwLDdL0Xti2ecM8h/GRtphoWLIcIDQ+814DuexZ79AHhRRSgAAUoQAEKUIAC4S0g6x2TgUHCkCTNj8vw2jcLp3yiv/pceXh/yvn0FKAABShAAQpQgAJeCTh6xzT/osircq0vDtvAYDvp2Xqis/W/O5oMbf1zZ62R8HOlh+HsqT0M92+vx7brhrAsbzEi9dHOiuHvKUABClCAAhSgAAUoMCHg6B3zgfeVUSw/990olpANDOKlf9u2bROgy5Ytm7LSkfWyqpbfiwnQ1sunOlpu1frnzj63lz27BzuOx+KHZ3wxh+HhD5pQlNKFa+YNwjQ+iDMKi1CQkw6dTu+sOP6eAhSgAAUoQAEKUIAC4BwGP3wI3Jl34KvqzTDjue034YnSc1HWWYS+YTNiIzUoSirDrUu3YcPap1DT1IOSyia0DxxDYX4sijMLYYyehQiGB181A8uhAAUoQAEKUIACISmgrpJ0SFmJc0hZiTNSWYlzie9X4gzZHgZ7nwixp4LYa0HsryDr+OToiyitewtm8/iUKrUaHYrzLsKKgqvU3+2u2oeDNd2YZcjA8Fg3stOHsKpgJfQRUbJul/VQgAIUoAAFKEABClBgkkBYBQb5bW/GK7t+jNauKkBjv/bU+AJctvoB5ZeTT9h9bB8OVLUhQvnNaQuXInWWBrHGRGi14ic8KEABClCAAhSgAAUoIEeAgUGO80Qt77//PtauXetyrdWNXSg71qEMV6rGmGkQK+cXYHF2PidJuyzIEylAAQpQgAIUoAAFvBFgYPBGz4Nr3Q0M1lUcOF6DquPj6OqvwrzcKBRnKasrRUYjKjLGgzvhJRSgAAUoQAEKUIACFHAuwMDg3MinZ3gTGCw3srNqNw4d60acPl1ZYakPc3MjsSx/iTLXweDTe2VhFKAABShAAQpQgAIUYGCQ/BnwRWCwvuW9xw5h/7EGYHxcGa40D3PTUqDXGzhRWnK7sjoKUIACFKAABSgQqgIMDJJb1teBwXL7lY1tyiTpdvSNdGJgpAknF87FijnFkp+O1VGAAhSgAAUoQAEKhJoAA4PkFvVXYLB+jD3HSlFTO4CiOVnInG1UehyiOM9BcjuzOgpQgAIUoAAFKBAqAgwMkltSRmAQj1TV2IFdR8oxbBpQhisNK0uzLkNGkh5RhhhlhSWj5KdmdRSgAAUoQAEKUIACwSrAwCC55WQFBuvHqlbCw4HqDnQOH8eosiHcyfPnoihnAec5SG57VkcBClCAAhSgAAWCUYCBQXKrzURgsH7E0roK1J3QKNuHNyIvC1iWW4wIZXUlgz5asgSrowAFKEABClCAAhQIBgEGBsmtNNOBwfK4nxwrUXodWhFrSAfGlKVZs6OwdM5JiNDpJYuwOgpQgAIUoAAFKECBQBZgYJDcOoESGCb1OtSW49PKOmVPhxGcWjAPc9JmIzoqXgkPkZJ1WB0FKEABClCAAhSgQKAJMDBIbpFADAwWgvL6JlTU9ihLs3ZgcKwdC3NmYWXBSvY6SP6MsDoKUIACFKAABSgQSAIMDJJbI5ADgzXFnppS1NfrMTY2iJxsExam5SHGmAidNkKyGKujAAUoQAEKUIACFJhJAQYGyfrBEhgsLJ/WluGgssJShEaHKF0ciudnoCA9VbIaq6MABShAAQpQgAIUmCkBBgbJ8sEWGKx5jjY0Y8ehfSjIiUFR9iIYOc9B8qeH1VGAAhSgAAUoQAH5AgwMks2DOTAIqt01JSg/1oWEqCwMjbQjK2MEK+etgp4TpCV/klgdBShAAQpQgAIUkCPAwCDHeaKWYA8M1lyf1O7Hoao26JQ/qxechNRZGs5zkPx5YnUUoAAFKEABClDA3wIMDP4Wtik/lAKD5dFqmruVeQ7taBs8hjHTME6Zl49FWfkwRBol67I6ClCAAhSgAAUoQAFfCzAw+FrUSXmhGBisH/lQfR2q6obR0V+FgtxYFGUWIsoQg0g9w4PkjxqrowAFKEABClCAAj4RYGDwCaPrhYR6YLBI7Kr+BOU1vUgwpCobwomlWSOwIDUb0dEJnO/g+seFZ1KAAhSgAAUoQIEZF2BgkNwE4RIYrFn31RzCgZoW6MxaREXEoHhuFnJTZym9DlGS9VkdBShAAQpQgAIUoIC7AgwM7op5eX44BgZrslplvsOO8kMYGG5B0ZwMLMqYp851iNRHeynLyylAAQpQgAIUoAAF/CHAwOAP1WnKDPfAYKHZV3sADQ2RGBntRdfwCVxz1nmcJC35s8jqKEABClCAAhSggCsCDAyuKPnwHAaGyZhj46N48YN/wqhVJkjPyUZ6YiQiDUZE6WN8qM6iKEABClCAAhSgAAU8FWBg8FTOw+sYGOzDVTd2YPfRcoyMDwCmEZxWuBx56YnQRxg8lOZlFKAABShAAQpQgAK+EGBg8IWiG2UwMDjHqmnqwqHaDrT0HcGCnHgsyy1ChM7ASdLO6XgGBShAAQpQgAIU8LkAA4PPSacvkIHBdfA9x0pRWdeNhOhcdA0cQ16mDqvmrYZOp3e9EJ5JAQpQgAIUoAAFKOCVAAODV3zuX8zA4L6ZuGL3sb2oqOmEISIWS/OykJZkQEz0LKXngeHBM1FeRQEKUIACFKAABVwTYGBwzclnZzEweEdZ19KH/ZXH0K0sy2rGGJbnz8HCnHxlrkOk2wX3DDTh3bJHcU7RbYg3prt9PS+gAAUoQAEKUIAC4SDAwCC5lRkYfAde2diEitpetA8eQ2HuLCxMm4NYYxK0Wp1LlWwr2Yyall3IS12F85ZudOkankQBClCAAhSgAAXCTYCBQXKLMzD4Hnx39V4cPd6PREMaRseHkJY+gOW5S2GYZjO4ho6D2LpvE0yacWjMOlyw/E5kJi3x/c2xRApQgAIUoAAFKBDkAgwMkhuQgcG/4PvqSnGg8gR0mghcfOpydZ6DvUnSL398Bzr66qDRaGE2m5Acn4/1qzb59+ZYOgUoQAEKUIACFAhCAQYGyY3GwOB/cLEZ3N8/qUH/aCf6h1uxIH8WTkpfAOPnk6TL67djR/nTGDeNTdyMTqtX9n64HoVZ6/x/g6yBAhSgAAUoQAEKBJEAA4PkxmJgkAv+ac1+NDRFQK81oK2/GvOyjSg/vkUZujSo9i5YDrPZrAxhMmLD2qegUf7woAAF5Av0D3bh7R2P45RFF2BO5tJJN1DbeAA7D/wFXztrI6IiY5VFD8woO/oeqhtKcOlZP0TfQAfe2vE7DA33IcoQiwtP+646p4kHBShAAQp4L8DA4L2hWyUwMLjF5dOTP60tweGqZuWFohvQlSk9DEeg1UUoweGzarQaHYrzLsKKgqt8Wi8LowAFnAsMjfTjk4Ovo7O3CYvyT8P83JUTF9W3VqC6fh8a2ypx8en/AmNUPKpO7EV9azmaO47hinN+gvbuemzf80dcfs5dzivjGRSgAAUo4JYAA4NbXN6fzMDgvaHnJZjxyq4fo70rEnr9GmXuwgjGxkaU7yk/hclcAY1Wg9T4Aly2+gGlCvYyeO7MKwNdYMtrP0JNYyk2XHD/pBdz6/t+/YNH8VHJn9UfiW/qv/v13yI5IUt9Mf/dy99Tv9EXx5qlV+CSM27DJ4dex8vv/XLSo1tf56rJ33f9AfkZRVPua2CoB2999BguXPN9NTCIwzokiH9/9f2HsGjOGuSmL0ZW6kL2FrqKzvMoQAEKOBFgYJD8EWFgkAzupLq6lh4crGlBc08ZCvNScFLmQkQqqytFRcYE1o3ybijgAwHLy/6qk76K/RV/V4fyWH+Tb6lCvPz/bedTEyFBBAxxXHX+z/Hkq7djbtZyNSQcrduNl/7+n7jyvJ9NKUeUUVb5Pm786kMO77ypvRrvffKsOoToK1+6RQ0CngYGMUSpp68Ng8O96rCm1UWXqj0VPChAAQpQwHsBBgbvDd0qgYHBLS5pJ++u3oO6hhHEGlLR3leJeTnxOCX/FGVDOIO0e2BFFLAnIL5ZFy/ppxWvx6mLL1FPES/wKYl56ku7OCzniCE71ofl23/bckVwEGU4Cgy25Ytg8Oo/HsbZK76J9/Y8p4YA0dtg716s70fc89yskyfVJXouxGG5d9t78zQwWJfz2j9/hayUQnUuBA8KUIACFPBegIHBe0O3SmBgcItrRk4W4aHyRC+itfFYkpeGrNlxyhAmgxIeombkflgpBcRLdmtnrfqiLl72//T2z3DdBf858dLurpArgaGoYO1EQLEODLsPvYFvXbRpYliQbbgQ9yJ6F3aUvoKbL31EPc/ydxE4PlSGOVlfb7n3kdFBvLPrKVQo4cRoiMd5q76N8tqd0GkjsHTBuWrPQ2PbUWW40RJlHsP/U+Yu1OD9T/+keJzA4rlnKL0Ja/DB/v+ByTSuDDE0Kb0h/47Y6ER3aXg+BShAAQrYEWBgkPyxYGCQDO5FdSfaBvDp0XIMjvYpE6T7cercxZifkz1pdSUviuelFHBZwPLCLgJDdf1ep0N9nBXsz8Bgr0dE3I8IFiIMfP3sOyaCiLP75O8pQAEKUCAwBBgYJLcDA4NkcB9VV9fSi9LKSvSNtOKSlacqPQ5R6lwHHhSQJSBeuMW3/mJegPW3/6J+GUOStn3yDM5Y+g28/fHjU4YkWd+P7fwH2/tjYJD1iWE9FKAABXwnwMDgO0uXSmJgcIkpIE8SG73974f/VOY5pME01o+cjEhlGdaTEKHTB+T98qZCS8AyrEc8lTfDkcT1znoYvJn0bG+IkmVI1RnLrlTnQljPgQitVuLTUIACFAhNAQYGye3KwCAZ3E/VlR0vx4HqE8pY6VEsy5+D3NTZiDbEKeEh0k81sthwF7CscJQ5u2DalYemc7LXE5GhlCfmGryr9CCIvQ4s8w4sQ4hEeZZzxHwEMTzqj2//FCOjQ2pV1j0G1kOnLJOibX9mWXFputWTwr2t+fwUoAAFAk2AgUFyizAwSAb3c3VVzY2oqutDz2gnBobbsDAnAafMWQWdsiEcDwr4UkC87D/75l0499TrHe6d4Mv6WBYFKEABClDAIsDAIPmzwMAgGVxidfuPl6G5yaB88zqAzIxxzE/JRYwxUV3lhQcFvBWwXXnI2/J4PQUoQAEKUMBVAQYGV6V8dB4Dg48gA7gYERzKa7ug0+iUpVnjMC/LiMykeBijZ3G+QwC3G2+NAhSgAAUoQAH7AgwMkj8ZDAySwWe4uurmZuw5elRZG34EBm0MivKzkJuWpKywZJzhO2P1FKAABShAAQpQwDUBBgbXnHx2FgODzyiDrqATrX0oqT6Gtr5qLJyThkWp89jrEHStyBumAAUoQAEKhJ8AA4PkNmdgkAwegNV9UvMpGpoiEK0zon2gBgvmpOCU3GUBeKe8JQpQgAIUoAAFKAAwMEj+FDAwSAYP8Oo+rd2Hw9WNWD5vLnKSkpVJ0rOUSdLc1yHAmy2obk9Mln75vV+q98xN04Kq6XizFKAABQJGgIFBclMwMEgGD4LqKppOoPbECHpH2tA/3Ir5OfE4OW8Fd5IOgrYLplsUm6eJ45Izbgum2+a9UoACFKBAAAgwMEhuBAYGyeBBVt3euv1oaY7E2MggMrN0KJidxXkOQdaGM3G7lk3d+gY61Ooj9VHYcMH9E/s1iN//6e2febxDtO2GbwtyV9rdPM72Pmx7NCzl9Cr3+d2v/xaWzd2sN4mLNSZN+p2lh2TN0isYdmbiw8U6KUABCigCDAySPwYMDJLBg7S6kuOHcKS2TVmaVYMobSxOyktHVmoiIiOiPHqinoEmvFv2KM4pug3xxnSPyuBFgStgGwhEb4Jl1+bB4V6vwoJ4auvdmS2h4Murb8Kpiy+ZQLGEgblZy9UXe7HD80t//09ced7PJoKLuK+e/la0dZ2YCC+2+0uIulIS89QyLPWKSiw/C9xW4J1RgAIUCF0BBgbJbcvAIBk8BKo70dqN3UcPol8ZsrQ4Jx0L0ueqy7IaIl1fmnVbyWbUtOxCXuoqnLd0Ywio8BGsBWwDg3hZf/UfD6u9AH9V/m+F8ndxZMwuwM2XPgJjVLz6d9seAUuZ1j0D4hzx4n7pWT+c9OLf2lk7qZfB9jxLgDiteL0aLCz3dNnaf8WbHz3mUmCw3I91iGDLU4ACFKCAfAEGBsnmDAySwUOoutK6A2huMcBkHkdz72EsyEnBirkrlc3gIqd9yoaOg9i6bxNMmnFozDpcsPxOZSO5JSEkw0ex18Ng+0LvqZK94Uyip8C2fNuAIOqz7S0oKliLuVknT+nxEOV9VPJn9RbtDT1iYPC09XgdBShAAd8IMDD4xtHlUhgYXKbiidMI7KnZg+ONJmW4UhRy0iIwNz0LEREGu0OWXv74DnT01UGj0cJsNiE5Ph/rV22ibwgJ2PYUOJpj4MkjuxoYRNnWKzJZ6hK9FeIoq3xf7ZGwLc8SNOKUuQti2JEow3r+hW3w8OQZeA0FKEABCngnwMDgnZ/bVzMwuE3GC6YRqGyqx97Ko9BodYhW/izKTcecrAxoNTr1qvL67dhR/jTGTWMTpYhlW08rvB6FWetoGyIC1i/h4pF+9/L3YDvHwN6jejMkSZQ33YpLIgg8++ZdOPfU6/HB/pcmhkVZ7sMyMfufkvqmAAAgAElEQVRI7U71R5aybOc0MDCEyIeUj0EBCgS1AAOD5OZjYJAMHkbV1Ss7Se+rqkD3cAvmZ8ejOGcpXvroNoyM9au9C5bDbDbDoMyB2LD2KWiUPzyCX8D2W3t7L93ePKUrk55ty7eeeG2ZMyHOsb1X67LF7+1dxyFJ3rQer6UABSjgvQADg/eGbpXAwOAWF0/2QGCvshlcS4se3b0n0IePYBqrVHogJgcD0QNRnHcRVhRc5UENvCTQBBwN87FMOPb2fm17IqznGVi/8Fsvj2o7wdpyD7b3Ot2SsNZzG8T1tsvFevtcvJ4CFKAABVwTYGBwzclnZzEw+IySBU0rYMaLO36F8dFCjI8NYsS0B2Nj5WpPgyU8pMYX4LLVDyilsJeBHyYKUIACFKAABRwLMDBI/nQwMEgGZ3WoaWpG1Yke9I12om+4DQuyE3FS9mJldSVlkrSywRcPClCAAhSgAAUoMJ0AA4PkzwcDg2RwVjdJoFTZEK5VGa4ErQFN3ftRkJ2MFXNWQqdTfsaDAhSgAAUoQAEK2BFgYJD8sWBgkAzO6hwK7K3di9rGYURrYpCbEY2spFmIiUpQlmedfl8HklKAAhSgAAUoEF4CDAyS25uBQTI4q3MqUN3SrCzNWq7s0TCGaF28spt0hrK3Qwr0DA5O7XgCBShAAQpQIBwEGBgktzIDg2RwVueWQGNbP/Yfq0LHQB0W5qZifsocxCobammVfR54UIACFKAABSgQngIMDJLbnYFBMjir80hADFdqaTVAr4lCx2AN8jNisDR3qTJJOtqj8ly5qGegCe+WPYpzim5DvDHdlUt4DgUoQAEKUIACEgQYGCQgW1fBwCAZnNV5LbCvbj+q63sRBYOyk3QWctNTlRWWfD9JelvJZtS07EJe6iqct3Sj1/fNAihAAQpQgAIU8I0AA4NvHF0uhYHBZSqeGGACtc0dKDlWiYGRdszNjMPyvBXQ+2hZ1oaOg9i6bxNMmnFozDpcsPxOZCYtCTAB3g4FKEABClAgPAUYGCS3OwODZHBW53OB/cdL0NZswOjYANLTtZg3OwsxxkTotBEe1/Xyx3ego69O3VjObDYhOT4f61dt8rg8XkgBClCAAhSggO8EGBh8Z+lSSQwMLjHxpCAQEHs6VNZ3KD0CWhgjYjE/OwXZs2e5Pc+hvH47dpQ/jXHT2MRT67R6nFZ4PQqz1gWBBG+RAhSgAAUoENoCDAyS25eBQTI4q5MicLy1E3uqj2BgsAWL8rJQkJqvBoeoyJhp6zfDjOe234SRsX61d8FymM1mGPRGbFj7FDTKHx4UoAAFKEABCsycAAODZHsGBsngrE6qQOnxg2hXVlcaVfZ0aOs/ovQ6pGFZ7snKng4Gu/fxydEXUVr3ljIMaXzK77UaHYrzLsKKgqukPgMrowAFKEABClBgsgADg+RPBAODZHBWN2MCn9Z8iuZWQIdIZKVoMTc9Ww0O+oioz+/JjFd2/RitXVVw1ImQGl+Ay1Y/oJzPXoYZa0hWTAEKUIACYS/AwCD5I8DAIBmc1c24QFVzPfZXH4VGmZcQrYlR5iWkIC3JqAYHf+7rMOMPzhugAAUoQAEKhIgAA4PkhmRgkAzO6gJKoL6tT1matRxDpkGYR/tw8pwi5PhpX4eAenDeDAUoQAEKUCCIBRgYJDceA4NkcFYXsAL1rV04eqIdrQPVyEs3qnMd2OMQsM3FG6MABShAgTAWYGCQ3PgMDJLBWV3AC5ScKEX1iW51uNKinCxkpiZYzXMI+NvnDVKAAhSgAAVCXoCBQXITMzBIBmd1QSNQ396D/ZWH0avsJL0gezYK0xcgQpkkbVCWZ+VBAQpQgAIUoMDMCTAwSLZnYJAMzuqCTuBA/WG0teiVdZEi0NhThrnZSTg5fyUidPqgexbeMAUoQAEKUCAUBBgYJLciA4NkcFYX1AL76vahvnlEWZjViNw0g7KTdDKiDHFKeIgM6ufizVOAAhSgAAWCSYCBQXJrMTBIBmd1ISFQ09KEfdUV6nYMRsRiQU6asrpSGiK0ESHxfHwIClCAAhSgQCALMDBIbh0GBsngrC7kBBo7BlB2rBLdQ/WYm5mI+SnzEGNMhM4H4aFnoAnvlj2Kc4puQ7wxPeTs+EAUoAAFKEABTwQYGDxR8+IaBgYv8HgpBawE9h/fh7bWKERoItE+UIPs9GhladZlyiRpo8dO20o2o6ZlF/JSV+G8pRs9LocXUoACFKAABUJJgIFBcmsyMEgGZ3VhIbD/RAlq6nsRBQMKc7ORHBehznWI1Ee5/PwNHQexdd8mmDTj0Jh1uGD5nchMWuLy9TyRAhSgAAUoEKoCDAySW5aBQTI4qwsrgRNtXdh/rAJDI53QayJwwamnubwZ3Msf34GOvjpoNFqYzSYkx+dj/apNYeXHh6UABShAAQrYE2BgkPy5YGCQDM7qwlLAZBrHByXV6OivRW52PObPngNj9CyHS7OW12/HjvKnMW4am/DSafU4rfB6FGatC0tDPjQFKEABClDAIsDAIPmzwMAgGZzVhbWAWJa1trEfsyLTMDo6gJTUccydnTNpkrQZZjy3/SaMjPWrvQuWw2w2q/MhNqx9SlmcSVmeiQcFKEABClAgTAUYGCQ3PAODZHBWR4HPBQ7Ul6Gqvgc6JRREaeOQlx6H3JQUlNb+FaV1bynDkManWGk1OhTnXYQVBVfRkQIUoAAFKBC2AgwMkpuegUEyOKujgB2B421t6r4OA4OtQEQFOrt2ADodtNqpPQmp8QW4bPUDSinsZeCHiQIUoAAFwlOAgUFyuzMwSAZndRSYRuDgicNobzNgzDyI1v4qzMtMQXHuckRGuL66EoEpQAEKUIACoS7AwCC5hRkYJIOzOgq4KLC/bi9aWrXQmjTISNVhTlqOMkna4NbSrC5WxdMoQAEKUIACQSXAwCC5uRgYJIOzOgq4KVDVVIcDddXQKKskRcOIgsxU5KanKjtJ690siadTgAIUoAAFQkOAgUFyOzIwSAZndRTwQqChrRtlNUfRN9KG3LRYFKQUID52thIeIrwolZdSgAIUoAAFgkuAgUFyezEwSAZndRTwgUBJfQk6WiIxPjaAvvF2XLxiLSIiIn1QMougAAUoQAEKBL4AA4PkNmJgkAzO6ijgQ4GhkX5s3f8JYrTxKMhKQ9qsGOj10dBHGHxYC4uiAAUoQAEKBJYAA4Pk9mBgkAzO6ijgB4GWzgGUHavCoKlH2fBtEMtzFyj7OmQpy7Lq/FAbi6QABShAAQrMrAADg2R/BgbJ4KyOAn4WaOjoQdXxVrQP1iEn3Yj5s+ciJnqWsq0DJ0n7mZ7FU4ACFKCAJAEGBknQlmoYGCSDszoKSBIoPbEfdc0DSIxIx9BYLxISe7EkZzmi9DGS7gDoGWjCu2WP4pyi2xBvTJdWLyuiAAUoQIHQFmBgkNy+DAySwVkdBWZAoFSZJF1T3wnT2ChOnleMWTFaREclKHMdPpso7a8X+20lD6OmZTfyUlfhvKUbZ+DJWSUFKEABCoSiAAOD5FZlYJAMzuooMIMCje3dONbQhfbhWgwP9aAofwEyZiViV+UfUdvq2xf7ho6D2LpvE0yacWjMOlyw/E5kJi2Zwadn1RSgAAUoECoCDAySW5KBQTI4q6NAgAhUNFajo8OA7sF6dCr/DJr2YnzkGC485S6fvNi//PEd6Oirg0ajhdlsQnJ8Ptav2hQgT8/boAAFKECBYBZgYJDcegwMksFZHQUCTEC82PeNRSFOd4bS69AJnaEW61f/ABFeTJIur9+OHeVPY9w0NvG0Ymfq0wqvR2HWugAT4O1QgAIUoECwCTAwSG4xBgbJ4KyOAgEkYPtiH6Gbj9ioL0EDE4qy5yM/PQeR+ii37tgMM57bfpOyvGu/2rtgOcxmMwx6IzasfUopX+NWmTyZAhSgAAUoYC3AwCD588DAIBmc1VEgQASme7GPjVqK3IQr0DZQoyzNGoeC2XOUpVkTlaVZI5ze/SdHX0Rp3VvKMKTxKedqNToU512EFQVXOS2HJ1CAAhSgAAUcCTAwSP5sMDBIBmd1FAgQgT2VL6Gk9g27L/Y6TQSK8y9GROQCHG8ZQJJeLM3aj6SkISzOWqL0OkQ7eAozXtn1Y7R2VcFRJ0JqfAEuW/2Acr17vQz+WskpQJqDt0EBClCAAm4IMDC4geWLUxkYfKHIMigQbALuv9gfqC9DbWM3Rkf7sCy/CEnxBjU4REXK2deBS7QG22eM90sBClDAfwIMDP6ztVsyA4NkcFZHgSAXqG/rRG1DJ7pGGjE41IYFuflYmLlQ2dPB4Lcn4xKtfqNlwRSgAAWCUoCBQXKzMTBIBmd1FAghgSMNFehUlmbtG277bLhSZpGyulKkEh7cmyjtjIRLtDoT4u8pQAEKhJcAA4Pk9mZgkAzO6igQggIHG8pwrL4DMVGpMI+OID1Zi8KcRdBpnU+SdsbBJVqdCfH3FKAABcJPgIFBcpszMEgGZ3UUCHGByuY6lB8/htHxESzOzkV6QhKM0bM82teBS7SG+IeFj0cBClDAQwEGBg/hPL2MgcFTOV5HAQpMJ1DTVo/G5lH0j7Sid6QDuakxKM451a25DlyilZ8xClCAAhSwJ8DAIPlzwcAgGZzVUSAMBQ40lqK9yQyYTThlYR4MyspKzidJu7+SUxjS8pEpQAEKhKVAyAaG2tpaPPDAA+jt7UVmZibuvvtuJCQkTGnk0tJSPPbYY/jJT36CvLw89ffd3d2477770NDQgLi4uInfOfq5O58cBgZ3tHguBSjgqYBJCQtbP/0QZq0W0YjFvMwUpCTEQq83+HyStKf3yOsoQAEKUCA4BEIyMAwPD+ORRx7BV77yFRQXF2Pr1q3qy/+NN944qVW2bNmCgYEB9WeXXHLJRGAQPxchQ1wvAoW4/vbbb8fzzz9v9+cGg+vLGzIwBMd/GLxLCoSSQEvXIA7WHMWQqQ+jYwNYmrsY2ampPpkkHUpOfBYKUIACFLAvEJKBQfQuvP7667j55pshXuZt/25NIcLFk08+OREYRC/CE088gVtuuUXtkbD8/eqrr8aLL7445eeW81z9gDEwuCrF8yhAAX8INHX2oaa+BW2DtciYHY35KfM8niTtj/uzLpO7TftbmOVTgAIUcE0gbALD008/jY0bN04ZluRKYNi8eTOuuOIKvPnmm5MCg/j5DTfcMNEz4Qo5A4MrSjyHAhTwt0BZQynqm3qRGJmB/rEe5X8b+1GUvVzZTdro76pdLn9byWbUtOxCXuoqnLd0o8vX8UQKUIACFPCtQFgEBtteA3d6GCyBYt26dZMCg23QcLVZGBhcleJ5FKCALAExSbq2vhMYH8PSuUsRH21GjDFxRocscbdpWa3PeihAAQo4FwiLwBBoQ5LE/AgeFKAABQJNoG/EjL5RLXrH6zEyNogUQxwSoxKg17k+T8tXz/RJw28wMNoCjUYLszKBOyYyHSsyvuer4lkOBShAgZATSE5OhvjHH0dIBgbbSc/Wk5htEe31FFifbz1h2tHP3WkY9jC4o8VzKUCBmRKoaqlFW5sG7X3VSE/RoyB1obI8azQMEoYscbfpmWp11ksBClDAvkBIBgbxqNbLqi5btkxd5UhMgLZ+6Rf/vm3btgkZy3lDQ0MTy6paL8lqvazqdEu1TvdhY2Dgf4oUoEAwCZQe/xT1LX2INaRhbKQPmRmxKMxY6LdH4G7TfqNlwRSgAAU8FgjZwGBPxNN5Bx7r2rmQgcGXmiyLAhSQKVDeWI6DxyowJysN85Ln+GV1Je42LbNFWRcFKEAB1wTCKjCIPRXEfgxif4WZOhgYZkqe9VKAAr4QKD2xD52dekRpjWjrr0VmWjROylqGyIgoHxTP3aZ9gMgiKEABCvhcIKwCg8/1PCiQgcEDNF5CAQoEpMCB+hJluFIv9IhBQUYaEuMMiJQ0zyEgQXhTFKAABUJUgIFBcsMyMEgGZ3UUoIDfBZo6u3GothIj44MYHR3AsrnFyEhOQoQu0u91swIKUIACFPC/AAOD/40n1cDAIBmc1VGAAlIFGtu7cLy5C819R5GVEoPC9MXKZnBR0PtkyJLUR2FlFKAABSjwuQADg+SPAgODZHBWRwEKzIjAwcYDaBA7SUdlo3ugAYnJyqZwuatmdDO4GYFgpRSgAAVCQICBQXIjMjBIBmd1FKDAjAscbCjF8cZORGiisTAnX9lJWqPsJD1LCQ/6Gb833gAFKEABCjgXYGBwbuTTMxgYfMrJwihAgSASaOnsw7HGFnQOn8D42AgWZOYiLSEJxqh4RERwvkMQNSVvlQIUCDMBBgbJDc7AIBmc1VGAAjMm0DPQhHfLHsU5Rbch3pg+6T6OtzWjsaUfvcPtGBjtwJycDCzJKJ6xe2XFFKAABSjgWICBQfKng4FBMjirowAFZkxgW8lm1LTsQl7qKpy3dKPD+zjcdBBtrWPIT01BckKMsrqSsjyrMlGaBwUoQAEKBIYAA4PkdmBgkAzO6ihAgRkRaOg4iK37NsGkGYfGrMMFy+9EZtISh/fS1j2oLM16FIPmPowpS7MW5SxG1uwU6HSc5zAjDchKKUABClgJMDBI/jgwMEgGZ3UUoMCMCLz88R3o6KuDRqOF2WxCcnw+1q/a5NK9tHb2oqapDW0Dx5CWHIWClAUwGjjPwSU8nkQBClDADwIMDH5Ana5IBgbJ4KyOAhSQLlBevx07yp/GuGlsom6xItJphdejMGudy/dzsLFMWZq1G7Oic9A/3Ib4hCEUZa9Q9nQwuFwGT6QABShAAe8FGBi8N3SrBAYGt7h4MgUoEGQCZpjx3PabMDLWr/YuWA6z2QyD3ogNa5+CRvnj7nGosRQnmrqgjHFCUd5ixESZEGtMglarc7conk8BClCAAm4KMDC4Cebt6QwM3gryegpQIJAFPjn6Ikrr3lKGIY1PuU2tRofivIuwouAqjx+hpbMHJ1r70NZfiZHxQRRm5iMvJVeZJB3tcZm8kAIUoAAFphdgYJD8CWFgkAzO6ihAAYkCZryy68do7aqCo06E1PgCXLb6AeWe3O9lsH2QmtbjaGvXoK23AqkpBhTMXqAGhyhDrF+febrlYv1aMQunAAUoMEMCDAyS4RkYJIOzOgpQIOQFSo/vQVPbAOIi0zA83IeUVB0WpC9yea6DuwFgW8nDynKxu50uFxvy8HxAClAgbAQYGCQ3NQODZHBWRwEKhJVARdMR1DZ1YGx8GIuy5iE3NcvpPAdX94sQkO4uFxtW+HxYClAgZAUYGCQ3LQODZHBWRwEKhKVAS1evEhza0d5fg/TZ0VicWWx3noO7AcCb5WLDsiH40BSgQEgIMDBIbkYGBsngrI4CFAhrgQMNJWhUhisZzAbMSU9HfIxeDQ7Rn89zcCcA+Gq52LBuED48BSgQlAIMDJKbjYFBMjirowAFKKAINHV24cjxSgyPD2B8dBhL5xSjpXsn9tX+GSZlYznL4Wi/CH8tF8vGoQAFKBAMAgwMkluJgUEyOKujAAUoYCPQ3NmN+pZuNPYexrCyX0T/aAmGhiqUfSM0ynKw9veL8PdysWwkClCAAoEswMAguXUYGCSDszoKUIACdgT2VL6Ekto3lCVY5yPJcDqGR7rRM/YpBoeOQq+NxNK5l+CUed/4/ErPlot1d/UlNhQFKECBQBVgYJDcMgwMksFZHQUoQIEpAlMDgDF2EZIi1yi7Q0RgeLAT4/oaXHrqbYjQRXrsx+VXPabjhRSgQIAJMDBIbhAGBsngrI4CFAgrAV98q1/ZXIHqhiaMm0YxPz0X6YnJMETGuLyvgwB3d/WlsGokPiwFKBB0AgwMkpuMgUEyOKujAAXCSsCdPRWcwTR0NKOxZRC9o+3oG+pATmoclmSfAp1O7+xSuLP6ktPCeAIFKECBGRZgYJDcAAwMksFZHQUoEDYC/vxWv7z5EHo7o5W5Dn2ImzWMhRkn2d3XQWBz+dWw+cjxQSkQNgIMDJKbmoFBMjirowAFwkbg5Z13oKO3TlntSKusdmRCclwe1q9+0KfPf6TpAOqaejA+NoCi3MVIT05R5jl80ePgyfKrvhhG5dOHZGEUoAAFbAQYGCR/JBgYJIOzOgpQICwEZH+r39LVjRNNnWgZqEZaUhTmpxYqKy7FYV/1yyite0sJLONT3LUaHYrzLsKKgqsm/c6Xw6jCorH5kBSggHQBBgbJ5AwMksFZHQUoEPICnnyr7yuUw81laGzuQ2J0ljLPoQ1NA39He9cepZfDfg2p8QW4bPUDyi8/O8Gfw6h89YwshwIUoAADg+TPAAODZHBWRwEKhLxAoGyqdripTO11iFD+LMpZAKPBjBhjInTaCIdtwMnRIf/x5ANSICQEGBgkNyMDg2RwVkcBCoS4gGebqvkTpa2rFyfautHWfwyjpmHMS89B3uwcGPTGSdV+NozqGXX5VsuhVcLFmsIbUJi1zp+3yLIpQAEKuCXAwOAWl/cnMzB4b8gSKEABCgSLQF1HA1rbxtDWexSps42Yl1yg7OlgRKTyz3Pbb8LIWL86SdtymM1mNVhsWPuUMmjJwbimYHl43icFKBAyAgwMkpuSgUEyOKujAAUoEAACBxr2oqltAAmRaerSrEM4hOrGN6DRKrHAJhc4mhwdAI/BW6AABcJUgIFBcsMzMEgGZ3UUoAAFAkygvOkQahqVnaTHRzE6MoTeoV3oG61QgsMXycF2cnSAPQJvhwIUCDMBBgbJDc7AIBmc1VGAAhQIYAEx32H/sT0YN4/gSwtOdjpJOoAfhbdGAQqEsAADg+TGZWCQDM7qKEABCgS4wNj4CPZUVMGgi0Zrfw1SlX0dFmUWT5kkHeCPwdujAAVCWICBQXLjMjBIBmd1FKAABYJI4FBTKZpbB6A36zE3Ixux0VoYDDEMD0HUhrxVxwK7ympw5Z1b1BN++YNL8Y3zT544uaNnADf+/E/YX34CWamz8Ox9G1CQk4LK46340cOv4KEfrlf/zmNmBBgYJLszMEgGZ3UUoAAFglBA7CRdXl+prqJkGh/H4twlSJ0VB31EVBA+DW/ZFwLixflbd/8R9S1danG3XnEG7rrhPLtFW7+Y23s5d/Z765d3cf3X1hZj0+1fQ7RBr77Au3of1jcnyrzn8bfw81svVMu5/6m/4fqvrpoIAeKeahs71BBh+feTF+Xgmdd2IdZowOXnLmNg8MUHycMyGBg8hPP0MgYGT+V4HQUoQIHwFFD3dWjvQWPXQWQkx2JB2mJE6KMQyfAQNh8Iywv8j288H6uK8mH5+zUXrJj0Lb0AsX4xT4o3qi/fP3zolYlv7G3/bgkAD/9o/aSyLXVZIzs619592DaOuFa8/P/0pi+rgeGxl/6JL5+2aCIEDA6P4q5H/oq/vl86KaCIcmzPDZuGD6AHZWCQ3BgMDJLBWR0FKECBEBE40liG5rZBJEZnK/s6VCMpUYOi3JXKTtL6EHnC4H8My0vvmmVzJ17kbV/2PXlK8ZL/wtt7Jr7lF2X87zt78dH+6kk/s1e2bf32rtv09N8xNytZvWfx++r6dru9F+I+frHlHWy55zqIMGK5D3H+d76+Rh1SZAkPwuL7v/hflB6tR1tnH0Qg2XvkhMPAIO7z9y9/pJYjeiJEOSIcMTB48onx/TUMDL43nbZEBgbJ4KyOAhSgQAgKHGzYp+zr0IdITQzmpmcg3qhHdFQ8InSRIfi0wfVIti/k9l6yLS/ad/zq1SkPZ2+okb2XeEfl2hZoOwdAlCXCh/VLvwgM4rj9mrXqt/wZKQl4/M8fTBRlmW9g2zthG1xKK+onejP2Hj4+KdDYDkl65IX31XBgHTzyMpLUkCDu+W87DuP7V57JwBAgH38GBskNwcAgGZzVUYACFAgRgZ6BJrxb9ijOKbpNCQjp6lO1dw+gqvE4ekdb1X0d5qflIDs1F3oGhxlrddsXdOtv7z29KcsLvfWcBVcDg71rxc+sA8FZp8zHornpkwKDpS7bkCACh3XQEdfOioue6OkQZX9cWq0+qu1EZetrRQi55KwiNaCI3oTkWTETcyMsk55FGdbzJWwnSnvqyevcF2BgcN/MqysYGLzi48UUoAAFwlZgW8lm1LTsQl7qKpy3dOMUh8audmWFpT60DhxD+uxY5CXkIT6Wq8rMxAfGEhLOXb0QP1LmD4hx+96s8OOoh8F2mJLts7o6bMm2h8GdIVW2dVjmOahhwMGk7JloE9bpnQADg3d+bl/NwOA2GS+gAAUoEPYCDR0HsXXfJpg049CYdbhg+Z3ITFpi1+VQUwma24cQp42HCWasWFgIrUbntaG9Hg6vCw3RAixzDi5dV4xXt5fanWdg+029hcLRkCTb+QrTzTUQZdkbemSP23aOg22PxHRzMGznbFj+HhcThbLKei6FGkKfbwYGyY3JwCAZnNVRgAIUCAGBlz++Ax19ddBotDCbTUiOz8f6VZucPJkZ75V+iFFlY7iCzFykxMxCTPQs6HSeTZJ21sMRAsw+ewTrZUl9MYzG2UpGtuFAvPQ3tnY7nRBtecEXD25ZNtW2rOmCh6hnZ+mxifkQ1pOzX/9HmUuTsn2GzoL8KsDA4FfeqYUzMEgGZ3UUoAAFglygvH47dpQ/jXHT2MSTiJWRTiu8HoVZ65w+XV37CXR1adE33IKe4VakJykTpWcvgNGgTJKOcG2StDs9HE5vKExOEC/T4qXZsgGZt4893d4J1i/1Hd39k8b9W+q17KUg9nGwnhdgvceC5VzrOQ7LCrMnAoHt/gz2fmdZjtXeilHeGvD6mRNgYJBsz8AgGZzVUYACFAhiAbMypOi57TepG7iJ3gXLYTab1d2fN6x9Chrlj6vH4eYyDHRFKUuxGtDWV4nZSdE4KetkZUM4w7RFeNbD4epdheZ5rs4fCM2n51OFmgADg+QWZWCQDM7qKEABCgSxwJ7Kl1BS+4YyDGl8ylPoNBEozr8Yp8z7hkdPeKTpgLKvQz8Mmijkp2fBZBtX2IwAACAASURBVG7Gzso/4dzi2ydWYRIFf9bD8YzSwzE6UY9WG4E1hTe41MPh0c0F+UX8dj3IG5C3P0WAgUHyh4KBQTI4q6MABSgQtAJmvLLrx2jtqoKjToTU+AJctvoB5Qld72Ww5Wjr6sGRhmoMjLZjZHhA2UG6E2ctuRyGSKPSv+HbHo6gbQo3b9x2aVU3L+fpFAg4AQYGyU3CwCAZnNVRgAIUoIBTAcscBaNhAZKiT8fIeC+y0pLR13MIhxrfV4YwmaeUIVZeKs67CCsKrnJaPk+gAAWCW4CBQXL7MTBIBmd1FKAABSjgVODlncoqTL1frMKUNOtUpMesxfBwP3qVidI9Y5+iv68CGu3kngxf9HA4vTmeQAEKzLgAA4PkJmBgkAzO6ihAAQpQYFoBZ6swHWrcp8x1GEK0Lh45KUnISE6FVuv9vg5sFgpQIHgEGBgktxUDg2RwVkcBClCAAg4F3Jmj0NU7jIr6o+gaakR6cjwWphcjUh9NXQpQIAwEGBgkNzIDg2RwVkcBClCAAg4FPjn6Ikrr3rK7CpOjOQqHmvZjoNeIUWW4UmKiDhkJGcoSr9GIMsRS2ocCls3axL4J1vsd+LAKFkUBlwUYGFym8s2JDAy+cWQpFKAABSgwWaBnoAnvlj2Kc4pum7QsqvVZk89J82oVpqrWCtQ1Nyv7Q0TAYDYoS7NmY/asBKd7Onjabq48n6dlB/J1YrO0Hz30Cn5605dRkJMSyLfKewthAQYGyY3LwCAZnNVRgAIUCBOBbSUPo6ZlN/JSV+G8pRvtPrUr53jCVddch6PN1RhT9mrITIrHvLRFiFB2o/blkCV/3bsnz+uLa2x3TRZl2tt1WWwAV13fjrtuOM/raq13cM5KnTXtLtSi3jt+9epEnS89eCNWFeWrf7e9d9v7drQrtWV/ir++XzrlWX75g0vxjfNP9voZWYB/BBgY/OPqsFQGBsngrI4CFKBAGAhYlkU1acahMetwwfI7lRf3JZOe3JVzPKXaVrJZCSu7kJP+ZaRHnw2dzoATnSXKBOl4FOWcqkySjvC0aPU6f967VzfmxcWWl+4f33i++iJueZnOSEmYCAfiBX9uVrJPXqRtd54Wf3/h7T3Ycs91SIo3TnoSMRzqmdd2qb0a0QY9bM8V97VuxXz1vi3Pcc0FK9T7FH+/5/G38PNbL1TLFeHhh0oPybP3bbDbQ8I9K7z4EEm8lIFBIraoioFBMjirowAFKBAGAi9/rCyL2vfFsqjJ8flYv2rTpCd35RxPqBy9zB9uKkVHxzCitLFIStAjOS4BxuhZiNDp3a7GX/fu9o348ALbwCCKtn6pf/0fZZO+4ffmG3hLGBEv9ba9BJbAMt2jiZf6+5/6Gx760fop4UJcN12wsfec1nWJa8Xhix4UHzYPi7IRCKjA0N7ejr179+K887zvdgvUlmZgCNSW4X1RgAIUCE4BZ8uiiqdy5RxPn97Zy3xTRysqGiuVidVjiNTEK0OmUhEfY1B2ko5xab6DP+/d02f2xXWOehjWLJvrUo/CdMN7rIcPiXu1Nw/Ccr0r9U33Uu+sh2C63zu71hfOLMM3AgEXGK699lrcfffdWLNmzcQTbt68GRdeeCEKCwt989QzWAoDwwzis2oKUIACISbgyrKo4pGf234TRsb6lQnK2gkBs9msrG5kxIa1T0Gj/PHk+Oxl/hmMK3MXLIcYfrSm8AYUZq2bUmRn7wCqGuvQN9qJ0dFBDAyV4cyT1iMxLsdu9a48n6f37snz+vIae3MYbF/0fVWfvRdzZ4HBeg6D7RwF23uf7r6nCxu2w6R89bwsx/cCARcYXnnlFfT19U0KCPfddx8++ugjPP/880hOTva9gsQSGRgkYrMqClCAAiEusKfyJZTUvmF3WVSdsnpRcf7Fyu/MTs85Zd433JZy9WXe0epG7x14Eeah2RjTjCIjJRkLM6bu6+DK83ly724/rB8usO1hmG5OgbfVT9fDYD1MyVE9lknM9oKBJXiIazfd/jV1zoPlmC4QOBuq5O0z83rfCsx4YBDDkGx7FQYHB7Fx40Y88cQT6tN++OGHk3ocfEsgtzQGBrnerI0CFKBA6AqYXVoW1awxo7WrCo46EVLjC3DZ6gcUJvd6GVx9mbe3upH1vIcY4yJkxJwNgzZGGa6UhtSk2Z/Pc3Dt+Ty5d3c/E/5Y0lX2kKQbf/4nWM9XcGe5Vme9ESJQ/GLLO5MmUDsLQOxdcPdTOLPnz3hgEOHgj3/8IyorK/Ff//VfqsYtt9yC+++/Xw0KX/va12ZWyMe1MzD4GJTFUYACFKDADAi49jK/asG12LrvQdiu3vTyTmWSdq/VJO24PJy56KeobKxC30g7UhKMmJtSqHxbHaeEh8gZeL7JVfpjSVdnk56tv6n3BYAYGtTY2j3RC2D9wi7Kv+uRvyo9PZ+t0CQCQG1jx8RcCssmcg8rk56LF2ThkRfex3e+vmZiArRt2bZ/t71/25WVfPF8LMO/AjMeGMTjieFG1nMWysvLceWVV6KkpER9evYw+PdDwNIpQAEKUIAC/hCwNyH6pOwvK/MenlbmPYxNVKlT9mw4rfB6dd5DefMBDPZEQRdhQHP3UaQkRmFJ9kplqVbvlmb19Pn8taSrvcDgz2E6tpOkrXePtl3S1d6EauvhSLb7LFjPcbDeodra3PocZ70PnrYVr/OfQEAEBmePxzkMzoT4ewpQgAIUoEBgCdibEK1TllQ1m8xKWBhxOAG7d6B5Ysfqxt42tHUMwIAY5KanIUpvRowxETov93VwR+rlnXcqvSG16v2azSZledg8rF/9oDtF8FwKBL1AUASGoFe2egAOSQql1uSzUIACFKCAPQFHE6JNSq+C+J0IDsr/mXRYJml39p1ATesnyEtZObFjdUdPLyqaKjE82ge91og5KdnK3g5x6ipP/jzcXQXKn/fCsikwkwLSA0NPTw++853v4KWXXsKqVatw3XXX4eqrrw761Y9cbUQGBleleB4FKEABCgSrgKMJ0SZlLwbRw+BofnWiMQt9w23KnAeTwx2rO5SlWY+3NKKx+wgyldWVZkfHKUOcnsX5y3+IeGO6z8hcXQXKZxWyIAoEsID0wDA2Nobf/OY3+Mc//oHzzz8fubm5eO+993Dqqafi8ssvR0TEzIxRlNVGDAyypFkPBShAAQrMjIBrE6LtrW5kbzK0o+E/h5v2obtbg7HhIXQNnYAmohXnF9+gbAYX5ZPHdnUVKJ9UxkJ8LrBtXwNe+agODcqQtoSYAVx++jxcsmqRz+sJlwKlBwZHsNXV1XjnnXfUJVbj4uJC1p+BIWSblg9GAQpQgAJeCHgy/McyITk6Zj7SjKfDqFN2kk7LQkJstDLsSdlNWh/t9h1ZllAdMw0rOyTX+Xw5WrdviBe4LSDCgv7eW+1ed9ZfXnO7PF4ABExgEI0hllj985//jLVr16o9D6F4MDCEYqvymShAAQpQwBsBT4f/2PZIZCetxey40zBs6sfQUD+Wz12J5Ph4t27NH0uoWm7AH/s5uPVwYXLyLY9+jGu2/4KBwYftPSOBoaysDI8++qi690J6ejqKioqUbwJ0E481OjoKsbTqaaedpu74nJOTA632i+3sffj80otiYJBOzgopQAEKUCDABT45+iJK696yu2O1VqNDcd5FWFFw1aSn+KxHwvHyrO1dPaisr8SspAhkxGUgyhCLSCc9Dv5aQtVy49tKNqOmZZeyQd2qiQndAd40QXl7l977Hjbu+xUDgw9bT3pg6OzsxIYNGzA8PIwXXngBKSkpdh+nqakJP/3pT7FlyxacccYZ+I//+A+sW7dOWdbMvZ0ofWjlk6IYGHzCyEIoQAEKUCBkBNyf8+Bqj0RVWwUaWlohQkekKQq5GdmIjjTDGD3r892kJyO6M4fCXX5/hxF37yeUz//eb3biynfF7uVTj/TfbFT3++DhnoD0wCAmPW/evBlPPvkkHn/88WlDgMlkwo4dO9TeiOjoaPz6179GvJtdi+5x+P9sBgb/G7MGClCAAhQIbQFPeiTau3tR2VyN4fE+aE06zE+fi8SEeER+PknaWY+Ft6L2NrFbv2qTt8XyejsCf99Xj8h7v2vXpvb2FGxY+5SyUFdwfwEtu+GlBwbxgGazGc3NzTh+/DiKi4thMBhkP/eM1cfAMGP0rJgCFKAABUJCwP0eCdvH7uzpQ2N7N050lSI9OQH5yQvw8sf/hjHzoMMN5bx5wfRkQrejpuLqP84/xGKFq9d3l6Oqvgh9gwmIje7GvMwS5KRVwLLfxynzvuG8IJ4xITAjgSGc/RkYwrn1+ewUoAAFKBBIAoeb9itLs5qgNevQ0lOJ7pH9GBisnDT82dsXTFeHT7niIsLCH96pxODw2MTpBr0JN39lMc5dnulKEWFwjveBMgyQ3H5EBga3yby7gIHBOz9eTQEKUIACFPCtwGcvmEPjkUiLPUPZ12EY7X0fo3voMJQVV5T5DxqkxhfA3r4RrtyHL/dzEKv/NHcNTqk2PTECj//Lma7cDs+hgEcCDAwesXl+EQOD53a8kgIUoAAFKOBLAXvLnHb1DaG6qQZDph6MKEuzzs+Yj4zZGerEafcP337bLVb/sXcsnVeFe6692f3b4xUUcFGAgcFFKF+dxsDgK0mWQwEKUIACFPBOwNkypx3KXIem9g609tciOVFZZSkhHzHGWdBp9d5V7OHVYvUfsXOx7REb3YO7r0ng6j8euvIy5wIMDM6NfHoGA4NPOVkYBShAAQpQwCMBd5Y5PdJcgs6uESREpmFotAcxCSYUphV7VK83F4nVf37/9gGMjn0RWPQRI1iUtxMFWce5+o83uLx2WgEGBskfEAYGyeCsjgIUoAAFwk7AlR2VPd1zobylDCeam5CSEIuClEXQK5vB6SPkrPbI1X/C7qMcMA/MwCC5KRgYJIOzOgpQgAIUCDuBbSUPKzsq73a4o7K3y5xWNB/ASH8s9LoonOg5qIQHI3KTcrH94GM4p+g2xBvT/WDu2/kQfrhBFhnCAgwMkhuXgUEyOKujAAUoQIGwEnA21MiXy5wK2MrWQ2hT5hUMD/Sjufc9xERH4isn3wGdbmbmOYRVY/NhpQkwMEij/qwiBgbJ4KyOAhSgAAXCSsDZjsqe7BLtDFCElI8Ov4qU+DUY14whShOHeWm5SIiLQ7Qh1tnl/D0FAl6AgUFyEzEwSAZndRSgAAUoEDYC0w01ykhchHfLHsWYaRgdPXWAxj6LJ3su2M6HyE5ch8zEs5UehwpkpsxWVleai+ioBGWuQ6RaKXdrDpuPZMg8KAOD5KZkYJAMzuooQAEKUCAsBJwNNcpMPGnaeQ2eIn0WUp7GuOmL3ZfFsqunFV4P6BLR369HlC4OrX3HkDLLiONNyXjm3RPcrdlTcF43IwIMDJLZGRgkg7M6ClCAAhQIC4HdR1/AgbqtMJm/eHG3PLiyXzPGMQaNsnOzxqzDBcvvRGbSEq9dnIWUDWufUjoyPuvKONK0Hx3dQ2hq0WB3eR8qGwdggl653896Hbhbs9fNwQL8KMDA4Edce0UzMEgGZ3UUoAAFKBAGAs5XEBIv7lptBMxmE5Lj8rB+9YNeu4hlTktq31DKHJ9Slk4TgeL8i3HKvG9M+t2dW3bhrGIN9IZR9PX2YNehSFQ29WJxfgPuve57Xt8TC6CAPwQYGPyhOk2ZDAySwVkdBShAAQqEtYC3S6g6xnMeUuzNh7DerbkwIxJfWpQAQ1ST0tMwiNzZehTNucDl9uJcCJepeKKXAgwMXgK6ezkDg7tiPJ8CFKAABSjgmYA7Q4Y8q8H9q+zv1jyIm86Pg9nUgfycOciMy1QmSccpk6SjHFYgwsIf3qnkXAj3m4BXeCDAwOABmjeXMDB4o8drKUABClCAAq4LeDJkyPXSPTtzut2aE2IWI23WWTDoDIhANLJT0pEYG4tIZTdp2+OWRz9Gc9fglJ+7OxeCvRSetWO4XcXAILnFGRgkg7M6ClCAAhQIUwHPhgz5F8v1e+rs6UdlSyV6+5uRMTtZ2Ul6ntrjYAkPl977nt1bXTqvCvdce7NLjxFsvRQMNy41q19OYmDwC6vjQhkYJIOzOgpQgAIUoEAQC1S1HsFov1HZN0KHE50lSEtOxKLMFbjtd5+iQdlh2vaIje7G3dfMQmHWOqdP7UkvxUy9tIt69ffeaveZzvrLa06flSd4J8DA4J2f21czMLhNxgsoQAEKUIACISdw+sXfVJ/pzRceQ0J8nEvPd7hpL/p7gQhNDFq6e7DlneMYHo2BWVmeVRz6iBEsytuJgqzjsF7S1VHhrvZSWIeEjft+NSMv7SLcXLP9FzNSt0uNE+InMTBIbmAGBsngrI4CFKAABSgQgAJrLvomDhw+OunOnn/8QVx8/plO77apuwmV9eUYMQHdXRHYdWQI9Z2dmJt5ADlpFdAqvRHFeRdhRcFV05ZlvWKT9Ymx0T1KL0WC2ksx3Tf71tf4+1t+EW5mKqw4bZAwOIGBQXIjMzBIBmd1FKAABShAAT8I9Aw04d2yR3FO0W2IN6a7XUN3Ty8uvPr7k0KDCAwJ8bG49tY7UbR4gdr7YP/4Yi5EUlwxUmO+hGFzP9oHPkVXV5kyekmHtIT5uGz1A8rln20cZ++wv2LT5F6KWx/d6fCbfZmBQYSbK98VzzP1SP/NRpeGYLndSLxgQoCBQfKHgYFBMjirowAFKEABCvhBYFvJw6hp2Y281FU4b+nGKTW4Eyish/wMtldg5+vPTirPlZ6HIy0lylwHZUUljR7NAzXoGxjBGzsjlHkOJiTEDODy0+fhklWLJpU73YpNlo3n7nt+tsNv9q0L8/dLuwg3kfd+125L1t6e4tIQLD98DMKmSAYGyU3NwCAZnNVRgAIUoAAFfCzQ0HEQW/dtgkkzDo1ZhwuW34nMpCWTanEWKCwnT12pSIP9W59EZ9OxifLuuONOnLksV+156O7pw+mrT56m9wH4e+lOwDyGjnYz9leP40jDsLK6kg43f2Uxzl2e+Xm5rq3Y9Pc9X3P4zb71A/v7pd2VcGO7q7aPmz2si2NgkNz8DAySwVkdBShAAQpQwMcCL++8Ex29tdBotDCbTUiOy8P61Q9O1OJKoLCc7Giloknf3idG4NpTY3HNLXeip7dv4leOeh4sZS7MisLZJ0dgzNSJfcd6cKIhBb+7ba1bGtN9s//kl67HvOxS5KRWQPRIFOVd6HTehFuVT5zsWrhxNgTLs7p5lRBgYJD8OWBgkAzO6ihAAQpQgAI+FCiv344d5c9g3DQ6UapWG4E1hTdMjKN/+eM70NFX5zBQWN+Oo5WKrM+x3lvhoqu/hw937VN/bT3nQfQ8iEP0PugXfn3SE5+yZBBL03MRoetCQX48Kmu0eOOTHmW40rDD4UqWAsQ3+2/srlAmWS9B32ACYqO6MCdzH7JTj0xRTY0vcDpvwodNYbeomVr21d/PNdPlMzBIbgEGBsngrI4CFKAABSjgIwGzsoDpc9tvwshYvxoGLIfZbIZBb1TH0VfUv+80UFjfjqOViqzPmW5vhQ927p3S83DmV78NXdLcKU+9ZmknVi/MxOCAGb29Edh/rAtHjg9Ap4vGTV8pshquNPFkeGXXj9HaVeVw7nQghATL3Xq7V4MnYcOTa3z0cZRaDAODVG6AgUEyOKujAAUoQAEK+EhAfNteUvuGMgxpfEqJ6pCc/ItxsO5v0wYKjc2qRVNXKrKsamRW63BnbwVL78Mdd9yB9w62YP/f/wdjI0NqOYkZ+Vh18XXKvg3R6t+L5uhxZrFOWYJ1DD09OiXojGHj+lOVuQ7KJnFBenizV4MnYcOTa4KUlkOSZDccA4NscdZHAQpQgAIU8IWA83H0xshZGB0fhkmZcGx7OBrjv/voC3jrk6qJIT9R+gGlH0OjvtjHRncpeyuUIDftqFtzBESZT/zvbrz6x/1KYBieuJUlZ1+HlNxFExOqE9PnqL9blB2j9C4oAUXXgYzZqciOz4PRmIgIZahVMB3e7NXgSdjw5Jpg8rS+V/YwSG45BgbJ4KyOAhSgAAUoIEXAeaCYOnzHzjWiY8HB1gnOhv9YD4+xnmvw4L0atDcchyUwfPDCfRM9D4JmlhIczrjsClx2lhaz9HMwMKCDLrIR49pRnF+8Vhlu9VmvRKAf3uzV4EnY8OSaQDd0dH8MDJJbjoFBMjirowAFKEABCoSBwNTlWaG86JvUpVR/8/rkCcr7tz41adlWwbPh376FQ4e0GB/XQfQ8rCzqw6qCJOjGorAoNwvGqEhERkarczVcPWSP7/dmrwZPwoYn17hqF2jnMTBIbhEGBsngrI4CFKAABSgQBgKOlmdNV5Zk1WoilRWRBuwq9DbtQXpSDcxxX8bfnv7VpJ4HccHlG76N729YiRHTAEZG+rEgbSFSklKVidL6aVVnYnz/J0dfVFZ/Ooqq+qLPVnSK7sY8ZUhXTlqFYqBDcd5FDpd99SRseHJNsH4UGRgktxwDg2RwVkcBClCAAhQIAwFHy7OKJVlPX3whfv/2AYyOffGSHxExovQcfDSxPOrbO7+rbBg3tefh4mvOxa0XX6ZuGrdowVz88j+/j/7xDizJOQlRBmVnaQfDleSP7/dkSNgXH4wpy8dahQ3Lrte2G8N5ck2wfhQZGCS3HAODZHBWRwEKUIACFAgDAUfLs4pv2TecW4Edh4ftfvNueRn+w9u5dnshxPUXLurAd297apLig/f9ECtXLERsghlzZi9QVnOKmvR7WeP7fTPsyZOw4ck1wftBZGCQ3HYMDJLBWR0FKEABClAgDASmLs/6xZKs2amHYTaZpp1MHWv4f1N6IdQlXVPeR85AGba/pkfZ4aOqZHOkEVt+/xAG0Ikf/Osj6O8bxMpTluCvz/0XIvRRiFTCg4zx/TMx7CkMPkp2H5GBQXLLMzBIBmd1FKAABShAgSAWcPUbdDE85vXd5dP2ItgOqbFmsXf9wncfhO5vu+zqnfqDH2BowWLc99ATODamLAP7+RKsd/34Kqy/6AzUNiXDcN+/2L229vYUdZM72z0p3G0m+cOe3L3D0DmfgUFyWzIwSAZndRSgAAUoQIEgFZhu5aNzl2daPZW3w2OmXn+iJh/GW/7bZblP4jNwNCYR37t1PaIi4nHPn15D59AYZmdlYen531FWWeqfmIBsOyfA1VBkezOyhj25jBDCJzIwSG5cBgbJ4KyOAhSgAAUoEKQC06189Pi/nOm3pxIv8Jq7v43db271qg5LiBCFXPwvK5F7cq+yWtFnm0yIPSXilGFQf3rvGG748Jd26znrL6/Z/bl1wNi471d2z6n+3i244byLvLp/XvyFAAOD5E8DA4NkcFZHAQpQgAIUCFKB6VY+uufam/32VJahPsePlKOh6hjGR0d9Upf+gnPwvxWdGBwYUstLSkzAvQtmOyzbXmCYbt6CvYIchQ6fPJBVIZ72kvj6PvxVHgODv2QdlMvAIBmc1VGAAhSgAAWCVMDxykc9uPuaBBRmrfPLk9kO9elpa1fr6WhsQrvy78Pd3T6r15yXi5PysqA1aWBMiFcmTX+x9Ku9l/3p5i3MVGAIh8nXDAw++8i7VhADg2tOPIsCFKAABSgQ7gLTrXxUkHXcJxOH7Rk7W+Eo+uhnw4oqXn0Vpc8849MAYRnGNCc6Anf+8gaccs7/b+9eoKuo7j2O//MyISQEJKEQwAgRRAuBXrnaUkSqt73YW7p8VPFRtUQjlwuam9LVIi1XC11YumxTQFtieChVsKtaa6EtlZd6q1a0pSIobxoeARGBGAgJILlnj3eOk8M5OTNnJnvO43vWckmSvWfPfPYhzO/s2Xt/S3K6dg2eZnvzFsIHhhcC3/7kfDvqlQqTr5M2MNTV1cmsWbOksbFRiouLZfr06VJQUNDmvdJeGfNnkyZNkrKyMqNeQyBRz5w5U+rr6yU/P1+mTZsmJSUljt5/BAZHXBRGAAEEEEAgZQXWb18qf3xzp+zYP/icnYvVxOEhJV+NuHOxGzSnOxjveemlYHOra5+WA88/I+knj7s5hTZ1i8fdJl+aeK/xvdnrT8vNr821feyej1Z12EiMeRKpMPk6KQNDS0uLzJkzR8aMGWPc7K9cudK4yS8vLw++wdoro8pv3LhRcnNzZdSoUcHAsGjRIiN8qOOqn6tylZWVkp2dbfuNS2CwTUVBBBBAAAEEUljA7cpHsdPFElTUYzlPrd0VnMBsfYzp/T17PZsHoa6qsH8/6Vncy7jA0MeYQq/aqyVc29OMNiLTUY+Oxd7DzmsmZWBQowPLly+XiooK42Y+9GvFZKeMCgjDhw83AoMaXaipqZEJEyYYIxWhX9ulJzDYlaIcAggggAACCOgXcB5U7ExE7lf5bfnBkg1y0/ZnjbkQXoaIM2OukI8vGyQHPiyVppY8SbuwSPqV7pC+n9kmHTkSY/aN0xEZ/X3qvsWUCQyLFy+Wqqqq4GNJ4QJDaJlogaG6ulrGjx/v6LEkAoP7Ny1HQAABBBBAAIH4EbAzEVlNYA79JN46CnHg4F5pPeHNakxKJuf6AZI14pO9KnoO+5x8499+FvhTx8xlcLtpXvz0ZOQzSYnAEG40IDQwhCvTXmBQjzTV1tbK2LFjCQyJ8E7nHBFAAAEEEECgQwTsTERWcwn2HBoo582YGPYc1KNDV8k3g7s/ez2hWu1M3fjZkfLKpkNy+KNmyexfLDd8uUzGXnGJSxPnIzIuG/SlekoEhnh7JEnNg+CFAAIIIIAAAggkg8BPVhyUO/63/V2hd04+X3rnXS6v7TgsO+uHnDOJO03SpW+XL8qFXa9pQ3J4/Xrj6/2rVknd88/L6cBiNl69epX2l+69esr5EyZKwaBBcl6XLl4d2pfjdO/eXdR/HfFKysAQOqHZOlnZRLRTxjrCoOpZjxNuIrWdDuKRJDtKlEEAAQQQQACBRBFo7xn+1TcOlZJeOyVDMiUzM0eamo9GfDJI7f580euJQAAAH+9JREFU/ednBS478qND1hWZ/vbrJ2XL/Cc8Y1KjEAOvuy54vB5Dh7ZZ0tWzhhLwQEkZGFQ/WJdMHTZsWHA1I+tNf6QyKgwsWbIk2J3msqzqG+ayqpGWao32HiAwRBPi5wgggAACCCCQSAKfrqr02cDIQVfJyzkm/Yo3SJ8eW9pchp1AYFawu3Ny87Fj8vYrL0hD43FpWPuW/PM3z8kZD0chrCEilQNE0gaGcH/RYp134OVfWgKDl5ocCwEEEEAAAQT8FfD+GX43OyfvP7pPNv/xBTlz5pT8bdnLkr32D4ElXc94RpSqoxApFRjU3glqPwa1j4JfLwKDX/K0iwACCCCAAAKJIODFzsmHjr0v/9hxRLKa35Ojv31WMt76p6S3pnm+pKvyTIVRiJQKDPHwl4TAEA+9wDkggAACCCCAQLwKeLVzsppbkf76LyX3yqsl7VCznH7lZWl5711JPyvy68LLpbhopxRs/qs0v7jL0yVdRz74oFz50EPxyhvTeREYYmKLvRKBIXY7aiKAAAIIIIBA8gt4tXOydX+EC4r6ytVDz0qn3FPS0nxEDjeslw9PvCtpaemSlp4meTvOkysvvSeAmyZul3TN6dpVqo4GJncn0YvAoLkzCQyawWkOAQQQQAABBBJGQM1feGrtLhn/l5+EPefaEeNl3KhBNvZPiDy3onveYOndZaRkZmcHdoZulOLCntKvaLBkZmS1adNckelH5ZOluG6LZJ/92Lbj7evWyQWjR9suH+8FCQyae4jAoBmc5hBAAAEEEEDAdwE7qx61N9k53AWo3aPdvnYd3iKtzZ3lREuDZOY0ygXdLpbs8zpLVmZ28NDmnApzZ+rms2flhffq5KKGQ2FDRHZBgXw7sHpTMr0IDJp7k8CgGZzmEEAAAQQQQMBXAburHrU32bmjAoN53F0fbpIjRz+SnMyuktGaJZ06fyx9u5dKRmDUob05FQ9sb5LGIwfky0V50qduq3E4NQmaOQy+vuUSv3ECQ+L3IVeAAAIIIIAAAvYF7K561N6NeUcHBuvx3288KHvf3y0nTx+XC3v0l9nLdsiNax81VlmK9vJi1CNaG378nBEGzeoEBs3gNIcAAggggAACvgrYXfWovcnO4S6g56NVcnHvL3XYtdUf2yunm7PlUOMBOXl8v5z86yuSsXazZJ2JHBwIDB3WHal1YAJDavU3V4sAAggggECqC9hd9Ugtg3rejIm2ueoqi+SO0QsC6xpF/+Q/3EHtzKtQ9dRqS+/s/1D6dP68HG86IZsPHpERv14gGWfPbZfAYLv7KNieAIGB9wcCCCCAAAIIpJJAe0HAetO/fvtS+cObO2Tn/iFy/GSB5HVqkP69/qFWOpVd9UMD3+tqfK+0+G3p+5ltkpGWKUNKvirDL7rFMaedeRXmik3HTpwyjp+VcUom5b0qna4ZLS0nW+TsqlcCaSKwNGvrp8139KiH4wv1qAKPJHkEafcwBAa7UpRDAAEEEEAAgXgWcPIJ/Yr122TH/sHBIGC96S+78GtyWelN8ts3HpAPju00AkKbl7ohjzCI0KPLRXL952dFLhABMNq8imgrNmVdNkw6jRglTXnNcvLvr8vZl96WrFNpsvf+Hq5GPeK1vwkMmnuGwKAZnOYQQAABBBBAwHMBO5/Qf9Jo5P0QzJOK9abfzUVFm1dhd8Wmj/+9TPJHfUVOnsqW1vQjcvTMRulb0C8QgG52c3pxV5fAoLlLCAyawWkOAQQQQAABBDwXiPYJvecNenhAFXZ++Ydtcv/ffhb2qOqxou8tbJWqDT+33eqWidnS/fwh0rVzf2ls2BzTqIftxnwoSGDQjE5g0AxOcwgggAACCCDguUC0T+g9b9CjA0Z71Eg1o+ZVvL6pQm5Zox51svdyOwHbXiv+lSIwaLYnMGgGpzkEEEAAAQQQ8FzA7spHnjfs8oDtjYys/ca/GJOp09My5OyZG2XA/EURW6v+3H+3mYCt6pSV/EdME7BdXpKW6gQGLcyfNkJg0AxOcwgggAACCCDguYDdlY88b9jlAdsbGTFCQM4x6Ve8QQb2eV+27+8l2/b8qzSfzjVazc5qkoF935A+PbaEPQs/5mK45LBdncBgm8qbggQGbxw5CgIIIIAAAgj4J6D2Jli+fmubJVDPXfko/ib+OtkcTs1LCMzZ9nyFJv96LfaWCQyx28VUk8AQExuVEEAAAQQQQCBuBOJz5SM7PE42h0vWTdjsOIWWITDEouaiDoHBBR5VEUAAAQQQQAABFwJvbl8mK97cHhwZUYeKtBoSgeFTaAKDizddLFUJDLGoUQcBBBBAAAEEEHArcO7IyCv/uE3ufX1x2AMn667NsSgSGGJRc1GHwOACj6oIIIAAAggggICHAok6edtDAluHIjDYYvKuEIHBO0uOhAACCCCAAAIIuBEIfUQpr1ODmJO3k32pVCduBAYnWh6UJTB4gMghEEAAAQQQQAAB1wKJO3nb9aU7PACBwSGY2+IEBreC1EcAAQQQQAABBBDQKUBg0KkdaIvAoBmc5hBAAAEEEEAAAQRcCRAYXPE5r0xgcG5GDQQQQAABBBBAQJfA6g318ttX90j9kSYp6Nwk3xhZKmOvuERX83HZDoFBc7cQGDSD0xwCCCCAAAIIIGBTQIWFrBn/GbZ0Ku/LQGCw+QbyqhiBwStJjoMAAggggAACCHgrMGHu63LbuocJDCECBAZv32dRj0ZgiEpEAQQQQAABBBBAwBeB62asZefnMPIEBs1vRwKDZnCaQwABBBBAAAEEbAr816N/lXFrZoUtnco7PxMYbL6BvCpGYPBKkuMggAACCCCAAALeCrDzc3hPAoO377OoRyMwRCWiAAIIIIAAAggg4IsAOz8TGHx544U2SmCIi27gJBBAAAEEEEAAgRABdn6O9JZghEHzXxY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SESBsydPyoEFC+T43/8uPb75Tel29dUiaWnGpbSeOSMfPPusHPnTn6Tr6NHymTvukBObNkn9Y49JdkmJFE+cKE3vvSdHV60yyqfn5EjPu+6S84qLtVMQGDSTExg0g9McAggggAACCCDgk8Dh3/1O0jt1km7XXCN7Z8+WnuPHB2/4j/z5z9J66pR0/9rXjBBx5tgx2T9njvSZMsUICifeeUd6lpcbZ/7x8eOyf+5c6X3//ZKRl6f9aggMmskJDJrBaQ4BBBBAAAEEkkLg2Msvy9uBT+LVKyfwCfyQwCfzuZdccs61fdzUJNsqKqR5504ZvGKFZBUWGmXUTfg7114rzXV159Q36xxautQo2/d735P+P/6xnD58WDYFbug/euMN4/tDX3pJul51lW3PPbNmSeH11xvneWjZMskbNix4znsfeURyL77YCBTq/yoUHH7+eblg2jQ5feiQUb53ZaXR1pGVK+VMQ4P0GDfOdtteFiQweKlp41gEBhtIFEEAAQQQQAABBCwC6mZ/y7e+JYOeeMK44T64aJEcXbNGBtbWSkZubrCkWa7vd74jBwNlBz35ZDAwWG/eQ+vvmjpVcgcODH6ibx5QlcspLTVCggosuwNBwhpCwnVS09atooKHCgEnd+2SohtvNM75g9/8RjoPHvxpYAiMOHT7ylcks1s34zGkoptukqOrV38SGAJBxQgM990nZ1taZM+PfmQ8ouTH40jqGgkMmv86Ehg0g9McAggggAACCPgiYH5q3+vee4OfyofemId+sm+e6MULF7a5eVc37k3bthmf+quXuqHeEniev1R9Sh9mlEEFh52B0GANDFYEdfN/4PHHjcDREhhxaK+sWc96zA9///vg+ahz2REYCbgo8DiROZph1jlQUyP5l19ujCzs/elPjfCQ06+f8WP1iFHXwKNKnQYMMB5XKrzuOvlw+XLp+93vysnt241A1HvyZGP+Q8Nf/mKEB3P+g+4OJTBoFicwaAanOQQQQAABBBDwTcB6o9/ejXW0E1THUS/zmX63gcEaXKyPOpnnEe7RI+u1WMOQmrR8fuBRp3CPKp0MhJx/PvSQZBUVSXafPsYowe4f/MAIAmr+wv5HH5X07GzJv+IKI0zs+/nPpWXfPjn9wQdyYaBeTv/+sicQknrceqt0Cox0+PUiMGiWJzBoBqc5BBBAAAEEEPBNwPqp/InNm40VgcxRAicn5WVgsI4uqMeZwn0d+uhRuBELc05Ely9+8ZxHo5xcWyKUJTBo7iUCg2ZwmkMAAQQQQAABXwXUp/nqE/hwn8S7eSQp0mNA6mIjPZIU6cZ//7x50j/weJMKEKEjIZFGM8yRiR633UZg8PUdloSNExiSsFO5JAQQQAABBBCIKGB+gq8KhHvO3w6d3UnP5rHCBYNIk5ZDA4F1QrSa32CdbG0e31rnYGBidbgJ03auK1HKMMKguacIDJrBaQ4BBBBAAAEEfBUwlyYtCCyJGsvjSObJqxv5rXffbXzZJfDMv7lakfUG/2xgSVXrMqiqrFoiteR//sdYatVcNlV937o0q3Ueg/XYanRETUi2vtT8BjVaYoaE0DDjK3YHNU5g6CDYSIclMGgGpzkEEEAAAQQQ8FVAPXa0K7BikVrlJ9yKRr6eHI3bEiAw2GLyrhCBwTtLjoQAAggggAAC8S8QOqk4/s+YMwwVIDBofk8QGDSD0xwCCCCAAAIIIICAKwECgys+55UJDM7NqIEAAggggAACCCDgnwCBQbM9gUEzOM0hgAACCCCAAAIIuBIgMLjic16ZwODcjBoIIIAAAggggAAC/gkQGDTbExg0g9McAggggAACCCS8gHWDt1TYKC3eOozAoLlHCAyawWkOAQQQQAABBJJGIHQX5qS5sDi/EAKD5g4iMGgGpzkEEEAAAQQQSBgB6+Zs6qTVpmvWzd7Uz9WrZ3l5TNdk3aDNunFb6MEibRJnbkL30RtvGFXUJm5dr7oqWF1t9PbBM8/IELWx2yWXGN+PViemC9FcicCgGZzAoBmc5hBAAAEEEEAgYQSsgcC80e4X2GlZ3ZS7DQuhOzJbd4jOyM0NGqlQsTsQVMydpFUIUC9zt+hu11xjBBbr8bKKiowdpvtMmSIHn3hCSh95JBgYVDs5paXGNYQeO1E6hsCguacIDJrBaQ4BBBBAAAEEEkYgNBSom/XcgQOlyxe+IO9ce60019UZ12L9ZN86v8F6oRcvXNhmJEIdu2nbtuCIhQokW+66q83NvapvtmmOYqhgsDOwU3VpdbXsrKoKljfb7XXvvcFRhkjHNM/LPNagJ5+UrMLChOkXAoPmriIwaAanOQQQQAABBBBIGIHQEYZwN/SxXkxoGGkvMJwfCCfmo0bmTf6A+fNldyDAWANCaLiIFhhCQ0us16K7HoFBsziBQTM4zSGAAAIIIIBAwghY5w60N8cglgtyGxjUqMCJzZvl7dGj2zRvHe1oLzAk6uiCulgCQyzvOBd1CAwu8KiKAAIIIIAAAkktYL2pjzTHIBTAzSNJOyor5aI5c9o8HhTukaT98+ZJ/8C8BOtcB9XursCjSr3vu6/NBOdwoyLRRh7ivVMJDJp7iMCgGZzmEEAAAQQQQCBhBKyBIdwcATcX4nbSs3W1JnUe4QJNuGAQ2q6ba/CrLoFBszyBQTM4zSGAAAIIIIBAwgiEPjakVhU68PjjMrC2ts2n+7FeUKTlUkNv/tUow97A6kzqZd0oLtL3w41ymPXqZswIHss879DlWGO9Hl31CAy6pP+/HQKDZnCaQwABBBBAAAEEEHAlQGBwxee8MoHBuRk1EEAAAQQQQAABBPwTIDBoticwaAanOQQQQAABBBBAAAFXAgQGV3zOKxMYnJtRAwEEEEAAAQQQQMA/AQKDZns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QMA/AQKDZns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QMA/AQKDZnsCg2ZwmkMAAQQQQAABBBBwJUBgcMXnvDKBwbkZNRBAAAEEEEAAAQT8EyAwaLYnMGgGpzkEEEAAAQQQQAABVwIEBld8zisTGJybUQMBBBBAAAEEEEDAPwECg2Z7AoNmcJpDAAEEEEAAAQQQcCVAYHDF57wygcG5GTUQQAABBBBAAAEE/BMgMGi2JzBoBqc5BBBAAAEEEEAAAVcCBAZXfM4rExicm1EDAQQQQAABBBBAwD8BAoNmewKDZnCaQwABBBBAAAEEEHAlQGBwxee8MoHBuRk1EEAAAQQQQAABBPwTIDBoticwaAanOQQQQAABBBBAAAFXAgQGV3zOKxMYnJtRAwEEEEAAAQQQQMA/AQKDZnsCg2ZwmkMAAQQQQAABBBBwJUBgcMXnvDKBwbkZNRBAAAEEEEAAAQT8EyAwaLYnMGgGpzkEEEAAAQQQQAABVwIEBld8zisTGJybUQMBBBBAAAEEEEDAP4GkDQx1dXUya9YsaWxslOLiYpk+fboUFBS0kY5UpqGhQWbOnCn19fWSn58v06ZNk5KSEqOuWWfSpElSVlbmuOcIDI7JqIAAAggggAACCCDgo0BSBoaWlhaZM2eOjBkzxripX7lypXHzX15eHqRur8yiRYuMkKHqb9y40ahfWVkp69atM77Ozc2VUaNGERh8fOPSNAIIIIAAAggggIAegaQMDGoUYPny5VJRUSHZ2dnGqID1a3OkIFyZcePGyeLFi2XChAnGiIQabaipqQl+reqqQDF8+HACg573KK0ggAACCCCAAAII+CiQMoFBhYCqqqrgY0nhQoUqc/fdd8uyZcvaBIbq6moZP3588LEkAoOP71iaRgABBBBAAAEEENAqkBKBIdwoQWhgMMvceuutbQKDenSptrZWxo4dS2DQ+takMQQQQAABBBBAAIF4EEiJwBBPjyS9++67kpmZGQ99zzkggAACCCCAAAIIJIlA9+7dRf3XEa+kDAyhE5qtk5hNxPbKWMuHmzDt5pGkjuhEjokAAggggAACCCCAQEcJJGVgUFjWJVOHDRtmrHKkJkBbw0CkMtZlVa1LsqrwsGTJkmBfRFqutaM6i+MigAACCCCAAAIIIKBbIGkDQzjIcPMRdIPTHgIIIIAAAggggAACiSSQUoFB7aGg9mNQ+yvwQgABBBBAAAEEEEAAgegCKRUYonNQAgEEEEAAAQQQQAABBKwCBAbeDwgggAACCCCAAAIIIBBRgMDAmwMBBBBAAAEEEEAAAQQIDLwHEEAAAQQQQAABBBBAwLkAIwzOzaiBAAIIIIAAAggggEDKCBAYUqaruVAEEEAAAQQQQAABBJwLEBicm8VUw9xZurCwUMrLy2M6BpUQQACBZBZQG2sePnw4uNGmulbrBptslpnMvc+1IYBANAHz9+GkSZOkrKzMKG7dbDg/P1+mTZsmJSUlxs/U79TVq1cbf77zzjtdbStAYIjWOx78XHXw3Llz5corr5QjR44QGDww5RAIIJA8AuY/eCNHjpR9+/ZJRUWFZGdni/lBi9o7R/3juHLlSmMvHT50SZ6+50oQQMCegPr9p/YTy83NlVGjRgUDgwoF6sMU9XtS/VyVq6yslK1btwb/3NzcLNXV1TJ+/PhgmLDX6qelCAxOxVyUVx351ltv8Y+dC0OqIoBA8gqoD1eWL18eDAzRvk5eCa4MAQQQCC+gAsLw4cONwKA+bKmpqZEJEyZIQUFBm6+fe+65YDlztMGsF4stgSEWtRjrEBhihKMaAgikhEC0gKB+vnjxYqmqqjL+ceSFAAIIpJpAtMBgjiSsWbPmnMBgjkTEYkZgiEUtxjoEhhjhqIYAAikhEC0whH6alhIoXCQCCCBgEWgvMKjHOGtra2Xs2LESGhjUo0rqpR5diuVFYIhFLcY6BIYY4aiGAAIpIRAtMIT+PCVQuEgEEEDAZmCwfqjCI0kJ/LYhMCRw53HqCCDQ4QKhgSB00rN1cl+HnwwNIIAAAnEoYB1hUKdn/b1oXRjCOgH64MGDrh/nZIRBw5vBuiyg2dzUqVODM9w1nAJNIIAAAnErYF0W0DxJcwlA6+/PYcOGtVlyNW4viBNDAAEEPBZQYWDJkiXBo5rLTKtvzJw501hBLnTpaeuyqm7vOwkMHncoh0MAAQQQQAABBBBAIJkECAzJ1JtcCwIIIIAAAggggAACHgsQGDwG5XAIIIAAAggggAACCCSTAIEhmXqTa0EAAQQQQAABBBBAwGMBAoPHoBwOAQQQQAABBBBAAIFkEiAwJFNvci0IIIAAAggggAACCHgsQGDwGJTDIYAAAggggAACCCCQTAIEhmTqTa4FAQQQQAABBBBAAAGPBQgMHoNyOAQQQAABBBBAAAEEkkmAwJBMvcm1IIAAAggggAACCCDgsQCBwWNQDocAAggggAACCCCAQDIJEBiSqTe5FgQQQAABBBBAAAEEPBYgMHgMyuEQQAABBBBAAAEEEEgmAQJDMvUm14IAAggkuEBra6tUV1fLlClTjCuZP3++TJgwIcGvitNHAAEEEluAwJDY/cfZI4AAAkkpsHHjRrnzzjtl4cKFctlllyXlNXJRCCCAQKIIEBgSpac4TwQQQCCFBJ5++ml56qmn5Fe/+pUUFham0JVzqQgggED8CRAY4q9POCMEEEAgpQVOnTolU6dOlZycHJk5c6ZkZGSktAcXjwACCPgtQGDwuwdoHwEEEECgjUB9fb3cfvvtUlVVJV//+tfRQQABBBDwWYDA4HMH0DwCCCCAQFuBV199VSorK2XBggXGpOeamppggRkzZsj06dMhQwABBBDQKEBg0IhNUwgggAAC0QXUKkkbNmyQxx57TPLy8uSHP/yhqEnQDz/8sAwYMEDS09OjH4QSCCCAAAKeCRAYPKPkQAgggAACbgUaGhrknnvukREjRhiPJG3atElWrFghkyZNkvz8fLeHpz4CCCCAQAwCBIYY0KiCAAIIINAxAmok4ZZbbpHa2lpjJGH37t1y8803S2ZmZsc0yFERQAABBKIKEBiiElEAAQQQQECXgFpO9Re/+IXccMMNMm/ePJk7dy4Tn3Xh0w4CCCAQQYDAwFsDAQQQQCAuBMzlVNevXy+zZ8+WpUuXSlFRkTz44IOSlpYWF+fISSCAAAKpKEBgSMVe55oRQACBOBQwl1NVcxjUsqrWyc/MX4jDDuOUEEAgZQQIDCnT1VwoAgggEN8CajnViooKeeaZZ6SsrExWrVolDzzwgPF1jx495MUXXzQeVWKVpPjuR84OAQSST4DAkHx9yhUhgAACCSmgRhRee+01Y/+FgoIC2bFjhzEBWu29kJubK5deeqkRHHghgAACCOgVIDDo9aY1BBBAAIEwAuZyqkOHDpXvf//7xpyFEydOyOTJk0X9TIWJkpIS7BBAAAEEfBAgMPiATpMIIIAAAggggAACCCSKAIEhUXqK80QAAQQQQAABBBBAwAcBAoMP6DSJAAIIIIAAAggggECiCBAYEqWnOE8EEEAAAQQQQAABBHwQIDD4gE6TCCCAAAIIIIAAAggkigCBIVF6ivNEAAEEEEAAAQQQQMAHAQKDD+g0iQACCCCAAAIIIIBAoggQGBKlpzhPBBBAAAEEEEAAAQR8ECAw+IBOkwgggAACCCCAAAIIJIoAgSFReorzRAABBBBAAAEEEEDABwECgw/oNIkAAggggAACCCCAQKIIEBgSpac4TwQQQAABBBBAAAEEfBAgMPiATpMIIIAAAggggAACCCSKAIEhUXqK80QAAQQQQAABBBBAwAcBAoMP6DSJAAIIIIAAAggggECiCBAYEqWnOE8EEEAAAQQQQAABBHwQIDD4gE6TCCCAAAIIIIAAAggkigCBIVF6ivNEAAEEEEAAAQQQQMAHAQKDD+g0iQACCCCAAAIIIIBAoggQGBKlpzhPBBBAAAEEEEAAAQR8ECAw+IBOkwgggAACCCCAAAIIJIoAgSFReorzRAABBBBAAAEEEEDAB4FgYNiyZcu6tLS00T6cA00igAACCCCAAAIIIIBAnAq0tra+9H9dw5BSGf8OEwAAAABJRU5ErkJggg=="/>
          <p:cNvSpPr>
            <a:spLocks noChangeAspect="1" noChangeArrowheads="1"/>
          </p:cNvSpPr>
          <p:nvPr/>
        </p:nvSpPr>
        <p:spPr bwMode="auto">
          <a:xfrm>
            <a:off x="152400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 name="Rectangle 5">
            <a:extLst>
              <a:ext uri="{FF2B5EF4-FFF2-40B4-BE49-F238E27FC236}">
                <a16:creationId xmlns:a16="http://schemas.microsoft.com/office/drawing/2014/main" id="{046E6C87-1857-E36B-8826-8A1193867C3B}"/>
              </a:ext>
            </a:extLst>
          </p:cNvPr>
          <p:cNvSpPr/>
          <p:nvPr/>
        </p:nvSpPr>
        <p:spPr>
          <a:xfrm>
            <a:off x="6934200" y="-76200"/>
            <a:ext cx="5410200" cy="7010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7E8E9E0-9419-D33C-1C50-9B098EF28105}"/>
              </a:ext>
            </a:extLst>
          </p:cNvPr>
          <p:cNvSpPr txBox="1"/>
          <p:nvPr/>
        </p:nvSpPr>
        <p:spPr>
          <a:xfrm>
            <a:off x="7010400" y="1518106"/>
            <a:ext cx="5562599" cy="3046988"/>
          </a:xfrm>
          <a:prstGeom prst="rect">
            <a:avLst/>
          </a:prstGeom>
          <a:noFill/>
        </p:spPr>
        <p:txBody>
          <a:bodyPr wrap="square" rtlCol="0">
            <a:spAutoFit/>
          </a:bodyPr>
          <a:lstStyle/>
          <a:p>
            <a:r>
              <a:rPr lang="en-US" sz="1600" dirty="0">
                <a:solidFill>
                  <a:schemeClr val="bg1"/>
                </a:solidFill>
                <a:latin typeface="Century Gothic" pitchFamily="34" charset="0"/>
              </a:rPr>
              <a:t>We estimate the H parameter through the </a:t>
            </a:r>
            <a:r>
              <a:rPr lang="en-US" sz="1600" dirty="0" err="1">
                <a:solidFill>
                  <a:schemeClr val="bg1"/>
                </a:solidFill>
                <a:latin typeface="Century Gothic" pitchFamily="34" charset="0"/>
              </a:rPr>
              <a:t>climacogram</a:t>
            </a:r>
            <a:r>
              <a:rPr lang="en-US" sz="1600" dirty="0">
                <a:solidFill>
                  <a:schemeClr val="bg1"/>
                </a:solidFill>
                <a:latin typeface="Century Gothic" pitchFamily="34" charset="0"/>
              </a:rPr>
              <a:t>.</a:t>
            </a:r>
          </a:p>
          <a:p>
            <a:endParaRPr lang="en-US" sz="1600" dirty="0">
              <a:solidFill>
                <a:schemeClr val="bg1"/>
              </a:solidFill>
              <a:latin typeface="Century Gothic" pitchFamily="34" charset="0"/>
            </a:endParaRPr>
          </a:p>
          <a:p>
            <a:r>
              <a:rPr lang="en-US" sz="1600" dirty="0">
                <a:solidFill>
                  <a:schemeClr val="bg1"/>
                </a:solidFill>
                <a:latin typeface="Century Gothic" pitchFamily="34" charset="0"/>
              </a:rPr>
              <a:t>Hurst Kolmogorov behavior is apparent at the largest scales.</a:t>
            </a:r>
          </a:p>
          <a:p>
            <a:endParaRPr lang="en-US" sz="1600" dirty="0">
              <a:solidFill>
                <a:schemeClr val="bg1"/>
              </a:solidFill>
              <a:latin typeface="Century Gothic" pitchFamily="34" charset="0"/>
            </a:endParaRPr>
          </a:p>
          <a:p>
            <a:pPr marL="285750" indent="-285750">
              <a:buFont typeface="Arial" panose="020B0604020202020204" pitchFamily="34" charset="0"/>
              <a:buChar char="•"/>
            </a:pPr>
            <a:r>
              <a:rPr lang="en-US" sz="1600" dirty="0">
                <a:solidFill>
                  <a:schemeClr val="bg1"/>
                </a:solidFill>
                <a:latin typeface="Century Gothic" pitchFamily="34" charset="0"/>
              </a:rPr>
              <a:t>From 3 years until the last scales (</a:t>
            </a:r>
            <a:r>
              <a:rPr lang="en-US" sz="1600" i="1" dirty="0">
                <a:solidFill>
                  <a:schemeClr val="bg1"/>
                </a:solidFill>
                <a:latin typeface="Century Gothic" panose="020B0502020202020204" pitchFamily="34" charset="0"/>
              </a:rPr>
              <a:t>k</a:t>
            </a:r>
            <a:r>
              <a:rPr lang="en-US" sz="1600" dirty="0">
                <a:solidFill>
                  <a:schemeClr val="bg1"/>
                </a:solidFill>
                <a:latin typeface="Century Gothic" panose="020B0502020202020204" pitchFamily="34" charset="0"/>
              </a:rPr>
              <a:t>=36-81) , </a:t>
            </a:r>
            <a:r>
              <a:rPr lang="en-US" sz="1600" i="1" dirty="0">
                <a:solidFill>
                  <a:schemeClr val="bg1"/>
                </a:solidFill>
                <a:latin typeface="Century Gothic" panose="020B0502020202020204" pitchFamily="34" charset="0"/>
              </a:rPr>
              <a:t>H</a:t>
            </a:r>
            <a:r>
              <a:rPr lang="en-US" sz="1600" dirty="0">
                <a:solidFill>
                  <a:schemeClr val="bg1"/>
                </a:solidFill>
                <a:latin typeface="Century Gothic" panose="020B0502020202020204" pitchFamily="34" charset="0"/>
              </a:rPr>
              <a:t>=0.6</a:t>
            </a:r>
          </a:p>
          <a:p>
            <a:pPr marL="285750" indent="-285750">
              <a:buFont typeface="Arial" panose="020B0604020202020204" pitchFamily="34" charset="0"/>
              <a:buChar char="•"/>
            </a:pPr>
            <a:r>
              <a:rPr lang="en-US" sz="1600" dirty="0">
                <a:solidFill>
                  <a:schemeClr val="bg1"/>
                </a:solidFill>
                <a:latin typeface="Century Gothic" panose="020B0502020202020204" pitchFamily="34" charset="0"/>
              </a:rPr>
              <a:t>From 4 years until the last scales (</a:t>
            </a:r>
            <a:r>
              <a:rPr lang="en-US" sz="1600" i="1" dirty="0">
                <a:solidFill>
                  <a:schemeClr val="bg1"/>
                </a:solidFill>
                <a:latin typeface="Century Gothic" panose="020B0502020202020204" pitchFamily="34" charset="0"/>
              </a:rPr>
              <a:t>k</a:t>
            </a:r>
            <a:r>
              <a:rPr lang="en-US" sz="1600" dirty="0">
                <a:solidFill>
                  <a:schemeClr val="bg1"/>
                </a:solidFill>
                <a:latin typeface="Century Gothic" panose="020B0502020202020204" pitchFamily="34" charset="0"/>
              </a:rPr>
              <a:t>=48-81),  </a:t>
            </a:r>
            <a:r>
              <a:rPr lang="en-US" sz="1600" i="1" dirty="0">
                <a:solidFill>
                  <a:schemeClr val="bg1"/>
                </a:solidFill>
                <a:latin typeface="Century Gothic" panose="020B0502020202020204" pitchFamily="34" charset="0"/>
              </a:rPr>
              <a:t>H</a:t>
            </a:r>
            <a:r>
              <a:rPr lang="en-US" sz="1600" dirty="0">
                <a:solidFill>
                  <a:schemeClr val="bg1"/>
                </a:solidFill>
                <a:latin typeface="Century Gothic" panose="020B0502020202020204" pitchFamily="34" charset="0"/>
              </a:rPr>
              <a:t>=0.7</a:t>
            </a:r>
          </a:p>
          <a:p>
            <a:pPr marL="285750" indent="-285750">
              <a:buFont typeface="Arial" panose="020B0604020202020204" pitchFamily="34" charset="0"/>
              <a:buChar char="•"/>
            </a:pPr>
            <a:r>
              <a:rPr lang="en-US" sz="1600" dirty="0">
                <a:solidFill>
                  <a:schemeClr val="bg1"/>
                </a:solidFill>
                <a:latin typeface="Century Gothic" panose="020B0502020202020204" pitchFamily="34" charset="0"/>
              </a:rPr>
              <a:t>We estimate </a:t>
            </a:r>
            <a:r>
              <a:rPr lang="en-US" sz="1600" i="1" dirty="0">
                <a:solidFill>
                  <a:schemeClr val="bg1"/>
                </a:solidFill>
                <a:latin typeface="Century Gothic" panose="020B0502020202020204" pitchFamily="34" charset="0"/>
              </a:rPr>
              <a:t>H</a:t>
            </a:r>
            <a:r>
              <a:rPr lang="en-US" sz="1600" dirty="0">
                <a:solidFill>
                  <a:schemeClr val="bg1"/>
                </a:solidFill>
                <a:latin typeface="Century Gothic" panose="020B0502020202020204" pitchFamily="34" charset="0"/>
              </a:rPr>
              <a:t>=0.65</a:t>
            </a:r>
          </a:p>
          <a:p>
            <a:pPr marL="285750" indent="-285750">
              <a:buFont typeface="Arial" panose="020B0604020202020204" pitchFamily="34" charset="0"/>
              <a:buChar char="•"/>
            </a:pPr>
            <a:endParaRPr lang="en-US" sz="1600" dirty="0">
              <a:solidFill>
                <a:schemeClr val="bg1"/>
              </a:solidFill>
              <a:latin typeface="Century Gothic" panose="020B0502020202020204" pitchFamily="34" charset="0"/>
            </a:endParaRPr>
          </a:p>
          <a:p>
            <a:r>
              <a:rPr lang="en-US" sz="1600" i="1" dirty="0">
                <a:solidFill>
                  <a:schemeClr val="bg1"/>
                </a:solidFill>
                <a:latin typeface="Century Gothic" panose="020B0502020202020204" pitchFamily="34" charset="0"/>
              </a:rPr>
              <a:t>H</a:t>
            </a:r>
            <a:r>
              <a:rPr lang="en-US" sz="1600" dirty="0">
                <a:solidFill>
                  <a:schemeClr val="bg1"/>
                </a:solidFill>
                <a:latin typeface="Century Gothic" panose="020B0502020202020204" pitchFamily="34" charset="0"/>
              </a:rPr>
              <a:t>=0.65 is a value in accordance with global </a:t>
            </a:r>
            <a:r>
              <a:rPr lang="en-US" sz="1600" dirty="0" err="1">
                <a:solidFill>
                  <a:schemeClr val="bg1"/>
                </a:solidFill>
                <a:latin typeface="Century Gothic" panose="020B0502020202020204" pitchFamily="34" charset="0"/>
              </a:rPr>
              <a:t>analylis</a:t>
            </a:r>
            <a:r>
              <a:rPr lang="en-US" sz="1600" dirty="0">
                <a:solidFill>
                  <a:schemeClr val="bg1"/>
                </a:solidFill>
                <a:latin typeface="Century Gothic" panose="020B0502020202020204" pitchFamily="34" charset="0"/>
              </a:rPr>
              <a:t>[14]</a:t>
            </a:r>
          </a:p>
        </p:txBody>
      </p:sp>
      <p:sp>
        <p:nvSpPr>
          <p:cNvPr id="15" name="Title 1">
            <a:extLst>
              <a:ext uri="{FF2B5EF4-FFF2-40B4-BE49-F238E27FC236}">
                <a16:creationId xmlns:a16="http://schemas.microsoft.com/office/drawing/2014/main" id="{518F68AD-5A59-C014-DC31-9435D99D24F5}"/>
              </a:ext>
            </a:extLst>
          </p:cNvPr>
          <p:cNvSpPr>
            <a:spLocks noGrp="1"/>
          </p:cNvSpPr>
          <p:nvPr>
            <p:ph type="title"/>
          </p:nvPr>
        </p:nvSpPr>
        <p:spPr>
          <a:xfrm>
            <a:off x="609600" y="42539"/>
            <a:ext cx="10972800" cy="1143000"/>
          </a:xfrm>
        </p:spPr>
        <p:txBody>
          <a:bodyPr>
            <a:noAutofit/>
          </a:bodyPr>
          <a:lstStyle/>
          <a:p>
            <a:pPr algn="l"/>
            <a:r>
              <a:rPr lang="en-US" sz="2400" dirty="0" err="1">
                <a:latin typeface="Century Gothic" panose="020B0502020202020204" pitchFamily="34" charset="0"/>
              </a:rPr>
              <a:t>Estimat</a:t>
            </a:r>
            <a:r>
              <a:rPr lang="en-GB" sz="2400" dirty="0">
                <a:latin typeface="Century Gothic" panose="020B0502020202020204" pitchFamily="34" charset="0"/>
              </a:rPr>
              <a:t>ion of </a:t>
            </a:r>
            <a:r>
              <a:rPr lang="en-US" sz="2400" dirty="0">
                <a:latin typeface="Century Gothic" panose="020B0502020202020204" pitchFamily="34" charset="0"/>
              </a:rPr>
              <a:t> Hurst-Kolmogorov</a:t>
            </a:r>
            <a:r>
              <a:rPr lang="el-GR" sz="2400" dirty="0">
                <a:latin typeface="Century Gothic" panose="020B0502020202020204" pitchFamily="34" charset="0"/>
              </a:rPr>
              <a:t> </a:t>
            </a:r>
            <a:r>
              <a:rPr lang="en-US" sz="2400" dirty="0">
                <a:latin typeface="Century Gothic" panose="020B0502020202020204" pitchFamily="34" charset="0"/>
              </a:rPr>
              <a:t>behavior </a:t>
            </a:r>
            <a:r>
              <a:rPr lang="el-GR" sz="2400" dirty="0">
                <a:latin typeface="Century Gothic" panose="020B0502020202020204" pitchFamily="34" charset="0"/>
              </a:rPr>
              <a:t>- </a:t>
            </a:r>
            <a:r>
              <a:rPr lang="en-US" sz="2400" dirty="0">
                <a:solidFill>
                  <a:schemeClr val="bg1"/>
                </a:solidFill>
                <a:latin typeface="Century Gothic" panose="020B0502020202020204" pitchFamily="34" charset="0"/>
              </a:rPr>
              <a:t>Historic time series</a:t>
            </a:r>
            <a:br>
              <a:rPr lang="en-US" sz="2400" dirty="0"/>
            </a:br>
            <a:endParaRPr lang="en-US" sz="2400" dirty="0"/>
          </a:p>
        </p:txBody>
      </p:sp>
      <p:pic>
        <p:nvPicPr>
          <p:cNvPr id="2" name="Εικόνα 1">
            <a:extLst>
              <a:ext uri="{FF2B5EF4-FFF2-40B4-BE49-F238E27FC236}">
                <a16:creationId xmlns:a16="http://schemas.microsoft.com/office/drawing/2014/main" id="{BD24B88F-B7B5-89F9-E57E-2C6B3F1328F2}"/>
              </a:ext>
            </a:extLst>
          </p:cNvPr>
          <p:cNvPicPr>
            <a:picLocks noChangeAspect="1"/>
          </p:cNvPicPr>
          <p:nvPr/>
        </p:nvPicPr>
        <p:blipFill>
          <a:blip r:embed="rId2"/>
          <a:stretch>
            <a:fillRect/>
          </a:stretch>
        </p:blipFill>
        <p:spPr>
          <a:xfrm>
            <a:off x="228600" y="1524000"/>
            <a:ext cx="6175783" cy="40480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400800" cy="685800"/>
          </a:xfrm>
        </p:spPr>
        <p:txBody>
          <a:bodyPr>
            <a:noAutofit/>
          </a:bodyPr>
          <a:lstStyle/>
          <a:p>
            <a:pPr algn="l"/>
            <a:r>
              <a:rPr lang="en-US" sz="2400" dirty="0">
                <a:latin typeface="Century Gothic" panose="020B0502020202020204" pitchFamily="34" charset="0"/>
              </a:rPr>
              <a:t>Moving Average</a:t>
            </a:r>
            <a:r>
              <a:rPr lang="en-US" sz="2400" dirty="0">
                <a:solidFill>
                  <a:srgbClr val="95B3D7"/>
                </a:solidFill>
                <a:latin typeface="Century Gothic" panose="020B0502020202020204" pitchFamily="34" charset="0"/>
              </a:rPr>
              <a:t>(SMA)</a:t>
            </a:r>
            <a:r>
              <a:rPr lang="en-US" sz="2400" dirty="0">
                <a:latin typeface="Century Gothic" panose="020B0502020202020204" pitchFamily="34" charset="0"/>
              </a:rPr>
              <a:t> method</a:t>
            </a:r>
          </a:p>
        </p:txBody>
      </p:sp>
      <p:sp>
        <p:nvSpPr>
          <p:cNvPr id="5" name="Rectangle 4">
            <a:extLst>
              <a:ext uri="{FF2B5EF4-FFF2-40B4-BE49-F238E27FC236}">
                <a16:creationId xmlns:a16="http://schemas.microsoft.com/office/drawing/2014/main" id="{EFD52439-B01B-210D-7604-FE9926CB97C0}"/>
              </a:ext>
            </a:extLst>
          </p:cNvPr>
          <p:cNvSpPr/>
          <p:nvPr/>
        </p:nvSpPr>
        <p:spPr>
          <a:xfrm>
            <a:off x="9372600" y="-152400"/>
            <a:ext cx="5885494" cy="7010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 y="1295400"/>
            <a:ext cx="8382000" cy="523220"/>
          </a:xfrm>
          <a:prstGeom prst="rect">
            <a:avLst/>
          </a:prstGeom>
        </p:spPr>
        <p:txBody>
          <a:bodyPr wrap="square">
            <a:spAutoFit/>
          </a:bodyPr>
          <a:lstStyle/>
          <a:p>
            <a:pPr>
              <a:buNone/>
            </a:pPr>
            <a:r>
              <a:rPr lang="en-US" sz="1400" dirty="0">
                <a:latin typeface="Century Gothic" panose="020B0502020202020204" pitchFamily="34" charset="0"/>
              </a:rPr>
              <a:t>SMA scheme[15] was introduced by </a:t>
            </a:r>
            <a:r>
              <a:rPr lang="en-US" sz="1400" dirty="0" err="1">
                <a:latin typeface="Century Gothic" panose="020B0502020202020204" pitchFamily="34" charset="0"/>
              </a:rPr>
              <a:t>Koutsoyiannis</a:t>
            </a:r>
            <a:r>
              <a:rPr lang="en-US" sz="1400" dirty="0">
                <a:latin typeface="Century Gothic" panose="020B0502020202020204" pitchFamily="34" charset="0"/>
              </a:rPr>
              <a:t>(2000) and transforms a stochastic process  of white noise </a:t>
            </a:r>
            <a:r>
              <a:rPr lang="en-US" sz="1400" u="sng" dirty="0">
                <a:latin typeface="Century Gothic" panose="020B0502020202020204" pitchFamily="34" charset="0"/>
              </a:rPr>
              <a:t>v</a:t>
            </a:r>
            <a:r>
              <a:rPr lang="en-US" sz="1400" dirty="0">
                <a:latin typeface="Century Gothic" panose="020B0502020202020204" pitchFamily="34" charset="0"/>
              </a:rPr>
              <a:t>i into a  realization of stochastic process </a:t>
            </a:r>
            <a:r>
              <a:rPr lang="en-US" sz="1400" u="sng" dirty="0">
                <a:latin typeface="Century Gothic" panose="020B0502020202020204" pitchFamily="34" charset="0"/>
              </a:rPr>
              <a:t>x</a:t>
            </a:r>
            <a:r>
              <a:rPr lang="en-US" sz="1400" dirty="0">
                <a:latin typeface="Century Gothic" panose="020B0502020202020204" pitchFamily="34" charset="0"/>
              </a:rPr>
              <a:t>i, according with the equation:</a:t>
            </a:r>
          </a:p>
        </p:txBody>
      </p:sp>
      <p:pic>
        <p:nvPicPr>
          <p:cNvPr id="7" name="Picture 6"/>
          <p:cNvPicPr>
            <a:picLocks noChangeAspect="1" noChangeArrowheads="1"/>
          </p:cNvPicPr>
          <p:nvPr/>
        </p:nvPicPr>
        <p:blipFill>
          <a:blip r:embed="rId2" cstate="print"/>
          <a:srcRect/>
          <a:stretch>
            <a:fillRect/>
          </a:stretch>
        </p:blipFill>
        <p:spPr bwMode="auto">
          <a:xfrm>
            <a:off x="762000" y="1905000"/>
            <a:ext cx="4610100" cy="381000"/>
          </a:xfrm>
          <a:prstGeom prst="rect">
            <a:avLst/>
          </a:prstGeom>
          <a:noFill/>
          <a:ln w="9525">
            <a:noFill/>
            <a:miter lim="800000"/>
            <a:headEnd/>
            <a:tailEnd/>
          </a:ln>
          <a:effectLst/>
        </p:spPr>
      </p:pic>
      <p:sp>
        <p:nvSpPr>
          <p:cNvPr id="9" name="TextBox 8"/>
          <p:cNvSpPr txBox="1"/>
          <p:nvPr/>
        </p:nvSpPr>
        <p:spPr>
          <a:xfrm>
            <a:off x="762000" y="2438400"/>
            <a:ext cx="7315200" cy="3754874"/>
          </a:xfrm>
          <a:prstGeom prst="rect">
            <a:avLst/>
          </a:prstGeom>
          <a:noFill/>
        </p:spPr>
        <p:txBody>
          <a:bodyPr wrap="square" rtlCol="0">
            <a:spAutoFit/>
          </a:bodyPr>
          <a:lstStyle/>
          <a:p>
            <a:r>
              <a:rPr lang="en-US" sz="1400" dirty="0">
                <a:latin typeface="Century Gothic" pitchFamily="34" charset="0"/>
              </a:rPr>
              <a:t>Where </a:t>
            </a:r>
            <a:r>
              <a:rPr lang="el-GR" sz="1400" dirty="0">
                <a:latin typeface="Century Gothic" pitchFamily="34" charset="0"/>
              </a:rPr>
              <a:t>α</a:t>
            </a:r>
            <a:r>
              <a:rPr lang="en-US" sz="1100" dirty="0">
                <a:latin typeface="Century Gothic" pitchFamily="34" charset="0"/>
              </a:rPr>
              <a:t>j</a:t>
            </a:r>
            <a:r>
              <a:rPr lang="el-GR" sz="1100" dirty="0">
                <a:latin typeface="Century Gothic" pitchFamily="34" charset="0"/>
              </a:rPr>
              <a:t> </a:t>
            </a:r>
            <a:r>
              <a:rPr lang="en-US" sz="1400" dirty="0">
                <a:latin typeface="Century Gothic" pitchFamily="34" charset="0"/>
              </a:rPr>
              <a:t>are</a:t>
            </a:r>
            <a:r>
              <a:rPr lang="en-US" sz="1100" dirty="0">
                <a:latin typeface="Century Gothic" pitchFamily="34" charset="0"/>
              </a:rPr>
              <a:t> </a:t>
            </a:r>
            <a:r>
              <a:rPr lang="en-US" sz="1400" dirty="0">
                <a:latin typeface="Century Gothic" pitchFamily="34" charset="0"/>
              </a:rPr>
              <a:t>weight coefficients and their number J is theoretically infinite but in practice, it takes a finite value. The method is suitable for any random autocorrelation. Function. In case of simple assimilation model,  it is proved that weight coefficients are given by :</a:t>
            </a:r>
          </a:p>
          <a:p>
            <a:endParaRPr lang="en-US" sz="1400" dirty="0">
              <a:latin typeface="Century Gothic" pitchFamily="34" charset="0"/>
            </a:endParaRPr>
          </a:p>
          <a:p>
            <a:endParaRPr lang="en-US" sz="1400" dirty="0">
              <a:latin typeface="Century Gothic" pitchFamily="34" charset="0"/>
            </a:endParaRPr>
          </a:p>
          <a:p>
            <a:endParaRPr lang="en-US" sz="1400" dirty="0">
              <a:latin typeface="Century Gothic" pitchFamily="34" charset="0"/>
            </a:endParaRPr>
          </a:p>
          <a:p>
            <a:endParaRPr lang="en-US" sz="1400" dirty="0">
              <a:latin typeface="Century Gothic" pitchFamily="34" charset="0"/>
            </a:endParaRPr>
          </a:p>
          <a:p>
            <a:r>
              <a:rPr lang="en-US" sz="1400" dirty="0">
                <a:latin typeface="Century Gothic" pitchFamily="34" charset="0"/>
              </a:rPr>
              <a:t>And the necessary number of weights is:</a:t>
            </a:r>
          </a:p>
          <a:p>
            <a:endParaRPr lang="en-US" sz="1400" dirty="0">
              <a:latin typeface="Century Gothic" pitchFamily="34" charset="0"/>
            </a:endParaRPr>
          </a:p>
          <a:p>
            <a:endParaRPr lang="en-US" sz="1400" dirty="0">
              <a:latin typeface="Century Gothic" pitchFamily="34" charset="0"/>
            </a:endParaRPr>
          </a:p>
          <a:p>
            <a:endParaRPr lang="en-US" sz="1400" dirty="0">
              <a:latin typeface="Century Gothic" pitchFamily="34" charset="0"/>
            </a:endParaRPr>
          </a:p>
          <a:p>
            <a:r>
              <a:rPr lang="en-US" sz="1400" dirty="0">
                <a:latin typeface="Century Gothic" pitchFamily="34" charset="0"/>
              </a:rPr>
              <a:t>Where m is the number of autocorrelations that have to be maintained and </a:t>
            </a:r>
            <a:r>
              <a:rPr lang="el-GR" sz="1400" i="1" dirty="0">
                <a:latin typeface="Century Gothic" pitchFamily="34" charset="0"/>
              </a:rPr>
              <a:t>β</a:t>
            </a:r>
            <a:r>
              <a:rPr lang="el-GR" sz="1400" dirty="0">
                <a:latin typeface="Century Gothic" pitchFamily="34" charset="0"/>
              </a:rPr>
              <a:t> </a:t>
            </a:r>
            <a:r>
              <a:rPr lang="en-US" sz="1400" dirty="0">
                <a:latin typeface="Century Gothic" pitchFamily="34" charset="0"/>
              </a:rPr>
              <a:t>the accuracy coefficient(</a:t>
            </a:r>
            <a:r>
              <a:rPr lang="el-GR" sz="1400" i="1" dirty="0">
                <a:latin typeface="Century Gothic" pitchFamily="34" charset="0"/>
              </a:rPr>
              <a:t>β</a:t>
            </a:r>
            <a:r>
              <a:rPr lang="en-US" sz="1400" dirty="0">
                <a:latin typeface="Century Gothic" pitchFamily="34" charset="0"/>
              </a:rPr>
              <a:t>=0.001). The method can maintain the asymmetry coefficient too C</a:t>
            </a:r>
            <a:r>
              <a:rPr lang="en-US" sz="1100" dirty="0">
                <a:latin typeface="Century Gothic" pitchFamily="34" charset="0"/>
              </a:rPr>
              <a:t>s</a:t>
            </a:r>
            <a:r>
              <a:rPr lang="en-US" sz="1400" dirty="0">
                <a:latin typeface="Century Gothic" pitchFamily="34" charset="0"/>
              </a:rPr>
              <a:t>(x) of </a:t>
            </a:r>
            <a:r>
              <a:rPr lang="en-US" sz="1400" u="sng" dirty="0">
                <a:latin typeface="Century Gothic" pitchFamily="34" charset="0"/>
              </a:rPr>
              <a:t>x</a:t>
            </a:r>
            <a:r>
              <a:rPr lang="en-US" sz="1400" dirty="0">
                <a:latin typeface="Century Gothic" pitchFamily="34" charset="0"/>
              </a:rPr>
              <a:t>i process, if the white noise has asymmetry coefficient C</a:t>
            </a:r>
            <a:r>
              <a:rPr lang="en-US" sz="1100" dirty="0">
                <a:latin typeface="Century Gothic" pitchFamily="34" charset="0"/>
              </a:rPr>
              <a:t>s</a:t>
            </a:r>
            <a:r>
              <a:rPr lang="en-US" sz="1400" dirty="0">
                <a:latin typeface="Century Gothic" pitchFamily="34" charset="0"/>
              </a:rPr>
              <a:t>(v) is given by:</a:t>
            </a:r>
          </a:p>
          <a:p>
            <a:endParaRPr lang="en-US" sz="1400" dirty="0">
              <a:latin typeface="Century Gothic" pitchFamily="34" charset="0"/>
            </a:endParaRPr>
          </a:p>
        </p:txBody>
      </p:sp>
      <p:pic>
        <p:nvPicPr>
          <p:cNvPr id="28675" name="Picture 3"/>
          <p:cNvPicPr>
            <a:picLocks noChangeAspect="1" noChangeArrowheads="1"/>
          </p:cNvPicPr>
          <p:nvPr/>
        </p:nvPicPr>
        <p:blipFill>
          <a:blip r:embed="rId3" cstate="print"/>
          <a:srcRect/>
          <a:stretch>
            <a:fillRect/>
          </a:stretch>
        </p:blipFill>
        <p:spPr bwMode="auto">
          <a:xfrm>
            <a:off x="838200" y="3505200"/>
            <a:ext cx="3705225" cy="542925"/>
          </a:xfrm>
          <a:prstGeom prst="rect">
            <a:avLst/>
          </a:prstGeom>
          <a:noFill/>
          <a:ln w="9525">
            <a:noFill/>
            <a:miter lim="800000"/>
            <a:headEnd/>
            <a:tailEnd/>
          </a:ln>
          <a:effectLst/>
        </p:spPr>
      </p:pic>
      <p:pic>
        <p:nvPicPr>
          <p:cNvPr id="28676" name="Picture 4"/>
          <p:cNvPicPr>
            <a:picLocks noChangeAspect="1" noChangeArrowheads="1"/>
          </p:cNvPicPr>
          <p:nvPr/>
        </p:nvPicPr>
        <p:blipFill>
          <a:blip r:embed="rId4" cstate="print"/>
          <a:srcRect/>
          <a:stretch>
            <a:fillRect/>
          </a:stretch>
        </p:blipFill>
        <p:spPr bwMode="auto">
          <a:xfrm>
            <a:off x="914400" y="4495800"/>
            <a:ext cx="1971675" cy="476250"/>
          </a:xfrm>
          <a:prstGeom prst="rect">
            <a:avLst/>
          </a:prstGeom>
          <a:noFill/>
          <a:ln w="9525">
            <a:noFill/>
            <a:miter lim="800000"/>
            <a:headEnd/>
            <a:tailEnd/>
          </a:ln>
          <a:effectLst/>
        </p:spPr>
      </p:pic>
      <p:pic>
        <p:nvPicPr>
          <p:cNvPr id="28678" name="Picture 6"/>
          <p:cNvPicPr>
            <a:picLocks noChangeAspect="1" noChangeArrowheads="1"/>
          </p:cNvPicPr>
          <p:nvPr/>
        </p:nvPicPr>
        <p:blipFill>
          <a:blip r:embed="rId5" cstate="print"/>
          <a:srcRect/>
          <a:stretch>
            <a:fillRect/>
          </a:stretch>
        </p:blipFill>
        <p:spPr bwMode="auto">
          <a:xfrm>
            <a:off x="838200" y="6019800"/>
            <a:ext cx="2190750" cy="4095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610600" cy="838200"/>
          </a:xfrm>
        </p:spPr>
        <p:txBody>
          <a:bodyPr>
            <a:noAutofit/>
          </a:bodyPr>
          <a:lstStyle/>
          <a:p>
            <a:pPr algn="l"/>
            <a:r>
              <a:rPr lang="en-US" sz="2400" dirty="0">
                <a:solidFill>
                  <a:schemeClr val="accent1">
                    <a:lumMod val="60000"/>
                    <a:lumOff val="40000"/>
                  </a:schemeClr>
                </a:solidFill>
                <a:latin typeface="Century Gothic" panose="020B0502020202020204" pitchFamily="34" charset="0"/>
              </a:rPr>
              <a:t>SMA method</a:t>
            </a:r>
            <a:r>
              <a:rPr lang="en-US" sz="2400" dirty="0">
                <a:latin typeface="Century Gothic" panose="020B0502020202020204" pitchFamily="34" charset="0"/>
              </a:rPr>
              <a:t>-Gamma distribution for one realization</a:t>
            </a:r>
          </a:p>
        </p:txBody>
      </p:sp>
      <p:sp>
        <p:nvSpPr>
          <p:cNvPr id="10" name="TextBox 9"/>
          <p:cNvSpPr txBox="1"/>
          <p:nvPr/>
        </p:nvSpPr>
        <p:spPr>
          <a:xfrm>
            <a:off x="609600" y="1295400"/>
            <a:ext cx="8305800" cy="1661993"/>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Century Gothic" panose="020B0502020202020204" pitchFamily="34" charset="0"/>
              </a:rPr>
              <a:t>We use standardization to maintain:</a:t>
            </a:r>
          </a:p>
          <a:p>
            <a:pPr marL="800100" lvl="1" indent="-342900">
              <a:buFont typeface="+mj-lt"/>
              <a:buAutoNum type="arabicPeriod"/>
            </a:pPr>
            <a:r>
              <a:rPr lang="en-US" sz="1400" dirty="0">
                <a:latin typeface="Century Gothic" panose="020B0502020202020204" pitchFamily="34" charset="0"/>
              </a:rPr>
              <a:t>The average of each month</a:t>
            </a:r>
          </a:p>
          <a:p>
            <a:pPr marL="800100" lvl="1" indent="-342900">
              <a:buFont typeface="+mj-lt"/>
              <a:buAutoNum type="arabicPeriod"/>
            </a:pPr>
            <a:r>
              <a:rPr lang="en-US" sz="1400" dirty="0">
                <a:latin typeface="Century Gothic" panose="020B0502020202020204" pitchFamily="34" charset="0"/>
              </a:rPr>
              <a:t>The standard deviation of each month</a:t>
            </a:r>
          </a:p>
          <a:p>
            <a:pPr marL="285750" indent="-285750">
              <a:buFont typeface="Arial" panose="020B0604020202020204" pitchFamily="34" charset="0"/>
              <a:buChar char="•"/>
            </a:pPr>
            <a:r>
              <a:rPr lang="en-US" sz="1400" dirty="0">
                <a:latin typeface="Century Gothic" panose="020B0502020202020204" pitchFamily="34" charset="0"/>
              </a:rPr>
              <a:t>We use Gamma distribution to reproduce the skewness of the monthly rainfall series the synthetic time series. The asymmetry of total monthly time series</a:t>
            </a:r>
            <a:r>
              <a:rPr lang="el-GR" sz="1400" dirty="0">
                <a:latin typeface="Century Gothic" panose="020B0502020202020204" pitchFamily="34" charset="0"/>
              </a:rPr>
              <a:t>.</a:t>
            </a:r>
            <a:endParaRPr lang="en-GB" sz="1400" dirty="0">
              <a:latin typeface="Century Gothic" panose="020B0502020202020204" pitchFamily="34" charset="0"/>
            </a:endParaRPr>
          </a:p>
          <a:p>
            <a:pPr marL="285750" indent="-285750">
              <a:buFont typeface="Arial" panose="020B0604020202020204" pitchFamily="34" charset="0"/>
              <a:buChar char="•"/>
            </a:pPr>
            <a:r>
              <a:rPr lang="en-GB" sz="1400" dirty="0">
                <a:latin typeface="Century Gothic" panose="020B0502020202020204" pitchFamily="34" charset="0"/>
              </a:rPr>
              <a:t>We use the SMA algorithm to reproduce the </a:t>
            </a:r>
            <a:r>
              <a:rPr lang="en-US" sz="1400" dirty="0">
                <a:latin typeface="Century Gothic" panose="020B0502020202020204" pitchFamily="34" charset="0"/>
              </a:rPr>
              <a:t>Hurst-Kolmogorov (HK) behavior</a:t>
            </a:r>
          </a:p>
          <a:p>
            <a:pPr marL="342900" indent="-342900">
              <a:buFont typeface="+mj-lt"/>
              <a:buAutoNum type="arabicPeriod"/>
            </a:pPr>
            <a:endParaRPr lang="en-US" dirty="0"/>
          </a:p>
        </p:txBody>
      </p:sp>
      <p:sp>
        <p:nvSpPr>
          <p:cNvPr id="5" name="Rectangle 4">
            <a:extLst>
              <a:ext uri="{FF2B5EF4-FFF2-40B4-BE49-F238E27FC236}">
                <a16:creationId xmlns:a16="http://schemas.microsoft.com/office/drawing/2014/main" id="{EFD52439-B01B-210D-7604-FE9926CB97C0}"/>
              </a:ext>
            </a:extLst>
          </p:cNvPr>
          <p:cNvSpPr/>
          <p:nvPr/>
        </p:nvSpPr>
        <p:spPr>
          <a:xfrm>
            <a:off x="9125905" y="0"/>
            <a:ext cx="6132189"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p:cNvPicPr>
            <a:picLocks noChangeAspect="1" noChangeArrowheads="1"/>
          </p:cNvPicPr>
          <p:nvPr/>
        </p:nvPicPr>
        <p:blipFill>
          <a:blip r:embed="rId2" cstate="print"/>
          <a:srcRect/>
          <a:stretch>
            <a:fillRect/>
          </a:stretch>
        </p:blipFill>
        <p:spPr bwMode="auto">
          <a:xfrm>
            <a:off x="609600" y="2957393"/>
            <a:ext cx="7694314" cy="374820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A43CD8D1-01D6-AF17-D186-4EEF9C16F46E}"/>
              </a:ext>
            </a:extLst>
          </p:cNvPr>
          <p:cNvSpPr/>
          <p:nvPr/>
        </p:nvSpPr>
        <p:spPr>
          <a:xfrm>
            <a:off x="-152400" y="4571999"/>
            <a:ext cx="14838907" cy="258155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7">
            <a:extLst>
              <a:ext uri="{FF2B5EF4-FFF2-40B4-BE49-F238E27FC236}">
                <a16:creationId xmlns:a16="http://schemas.microsoft.com/office/drawing/2014/main" id="{71DDD04A-ECA9-622F-F130-8FCA40D460F9}"/>
              </a:ext>
            </a:extLst>
          </p:cNvPr>
          <p:cNvSpPr/>
          <p:nvPr/>
        </p:nvSpPr>
        <p:spPr>
          <a:xfrm>
            <a:off x="228600" y="4943149"/>
            <a:ext cx="10967994" cy="1323439"/>
          </a:xfrm>
          <a:prstGeom prst="rect">
            <a:avLst/>
          </a:prstGeom>
        </p:spPr>
        <p:txBody>
          <a:bodyPr wrap="square">
            <a:spAutoFit/>
          </a:bodyPr>
          <a:lstStyle/>
          <a:p>
            <a:endParaRPr lang="en-US" sz="1600" dirty="0">
              <a:solidFill>
                <a:schemeClr val="bg1"/>
              </a:solidFill>
              <a:latin typeface="Century Gothic" panose="020B0502020202020204" pitchFamily="34" charset="0"/>
            </a:endParaRPr>
          </a:p>
          <a:p>
            <a:r>
              <a:rPr lang="en-US" sz="1600" dirty="0">
                <a:solidFill>
                  <a:schemeClr val="bg1"/>
                </a:solidFill>
                <a:latin typeface="Century Gothic" panose="020B0502020202020204" pitchFamily="34" charset="0"/>
              </a:rPr>
              <a:t>From the historical </a:t>
            </a:r>
            <a:r>
              <a:rPr lang="en-US" sz="1600" dirty="0" err="1">
                <a:solidFill>
                  <a:schemeClr val="bg1"/>
                </a:solidFill>
                <a:latin typeface="Century Gothic" panose="020B0502020202020204" pitchFamily="34" charset="0"/>
              </a:rPr>
              <a:t>climagogram</a:t>
            </a:r>
            <a:r>
              <a:rPr lang="en-US" sz="1600" dirty="0">
                <a:solidFill>
                  <a:schemeClr val="bg1"/>
                </a:solidFill>
                <a:latin typeface="Century Gothic" panose="020B0502020202020204" pitchFamily="34" charset="0"/>
              </a:rPr>
              <a:t> we received a value of </a:t>
            </a:r>
            <a:r>
              <a:rPr lang="en-US" sz="1600" i="1" dirty="0">
                <a:solidFill>
                  <a:schemeClr val="bg1"/>
                </a:solidFill>
                <a:latin typeface="Century Gothic" panose="020B0502020202020204" pitchFamily="34" charset="0"/>
              </a:rPr>
              <a:t>H</a:t>
            </a:r>
            <a:r>
              <a:rPr lang="en-US" sz="1600" dirty="0">
                <a:solidFill>
                  <a:schemeClr val="bg1"/>
                </a:solidFill>
                <a:latin typeface="Century Gothic" panose="020B0502020202020204" pitchFamily="34" charset="0"/>
              </a:rPr>
              <a:t>=0.65, the same as the synthetic one. </a:t>
            </a:r>
          </a:p>
          <a:p>
            <a:r>
              <a:rPr lang="en-US" sz="1600" dirty="0">
                <a:solidFill>
                  <a:schemeClr val="bg1"/>
                </a:solidFill>
                <a:latin typeface="Century Gothic" panose="020B0502020202020204" pitchFamily="34" charset="0"/>
              </a:rPr>
              <a:t>Also, the inclination of historical and modelled </a:t>
            </a:r>
            <a:r>
              <a:rPr lang="en-US" sz="1600" dirty="0" err="1">
                <a:solidFill>
                  <a:schemeClr val="bg1"/>
                </a:solidFill>
                <a:latin typeface="Century Gothic" panose="020B0502020202020204" pitchFamily="34" charset="0"/>
              </a:rPr>
              <a:t>climacogram</a:t>
            </a:r>
            <a:r>
              <a:rPr lang="en-US" sz="1600" dirty="0">
                <a:solidFill>
                  <a:schemeClr val="bg1"/>
                </a:solidFill>
                <a:latin typeface="Century Gothic" panose="020B0502020202020204" pitchFamily="34" charset="0"/>
              </a:rPr>
              <a:t> , at big scales is the same.</a:t>
            </a:r>
          </a:p>
          <a:p>
            <a:pPr marL="285750" indent="-285750">
              <a:buFont typeface="Arial" panose="020B0604020202020204" pitchFamily="34" charset="0"/>
              <a:buChar char="•"/>
            </a:pPr>
            <a:r>
              <a:rPr lang="en-US" sz="1600" dirty="0">
                <a:solidFill>
                  <a:schemeClr val="bg1"/>
                </a:solidFill>
                <a:latin typeface="Century Gothic" panose="020B0502020202020204" pitchFamily="34" charset="0"/>
              </a:rPr>
              <a:t>It is proved that SMA model maintain HK behavior.</a:t>
            </a:r>
          </a:p>
          <a:p>
            <a:pPr marL="285750" indent="-285750">
              <a:buFont typeface="Arial" panose="020B0604020202020204" pitchFamily="34" charset="0"/>
              <a:buChar char="•"/>
            </a:pPr>
            <a:r>
              <a:rPr lang="en-US" sz="1600" dirty="0">
                <a:solidFill>
                  <a:schemeClr val="bg1"/>
                </a:solidFill>
                <a:latin typeface="Century Gothic" panose="020B0502020202020204" pitchFamily="34" charset="0"/>
              </a:rPr>
              <a:t>Gamma distribution fits very well at historical distribution.</a:t>
            </a:r>
          </a:p>
        </p:txBody>
      </p:sp>
      <p:sp>
        <p:nvSpPr>
          <p:cNvPr id="19" name="Title 1">
            <a:extLst>
              <a:ext uri="{FF2B5EF4-FFF2-40B4-BE49-F238E27FC236}">
                <a16:creationId xmlns:a16="http://schemas.microsoft.com/office/drawing/2014/main" id="{6EA86B64-8924-1D41-A441-BE17CF51C341}"/>
              </a:ext>
            </a:extLst>
          </p:cNvPr>
          <p:cNvSpPr txBox="1">
            <a:spLocks/>
          </p:cNvSpPr>
          <p:nvPr/>
        </p:nvSpPr>
        <p:spPr>
          <a:xfrm>
            <a:off x="304800" y="1137"/>
            <a:ext cx="7772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a:latin typeface="Century Gothic" panose="020B0502020202020204" pitchFamily="34" charset="0"/>
              </a:rPr>
              <a:t>Validation of synthetic time series</a:t>
            </a:r>
          </a:p>
        </p:txBody>
      </p:sp>
      <p:pic>
        <p:nvPicPr>
          <p:cNvPr id="22" name="Εικόνα 21">
            <a:extLst>
              <a:ext uri="{FF2B5EF4-FFF2-40B4-BE49-F238E27FC236}">
                <a16:creationId xmlns:a16="http://schemas.microsoft.com/office/drawing/2014/main" id="{FACDF2C8-4A25-79E3-CB1C-293617DF3B8A}"/>
              </a:ext>
            </a:extLst>
          </p:cNvPr>
          <p:cNvPicPr>
            <a:picLocks noChangeAspect="1"/>
          </p:cNvPicPr>
          <p:nvPr/>
        </p:nvPicPr>
        <p:blipFill>
          <a:blip r:embed="rId2"/>
          <a:stretch>
            <a:fillRect/>
          </a:stretch>
        </p:blipFill>
        <p:spPr>
          <a:xfrm>
            <a:off x="6934200" y="1253131"/>
            <a:ext cx="5257800" cy="3318868"/>
          </a:xfrm>
          <a:prstGeom prst="rect">
            <a:avLst/>
          </a:prstGeom>
        </p:spPr>
      </p:pic>
      <p:pic>
        <p:nvPicPr>
          <p:cNvPr id="4" name="Εικόνα 3">
            <a:extLst>
              <a:ext uri="{FF2B5EF4-FFF2-40B4-BE49-F238E27FC236}">
                <a16:creationId xmlns:a16="http://schemas.microsoft.com/office/drawing/2014/main" id="{880E5E46-E086-7A60-E1E4-FA0C56BD688F}"/>
              </a:ext>
            </a:extLst>
          </p:cNvPr>
          <p:cNvPicPr>
            <a:picLocks noChangeAspect="1"/>
          </p:cNvPicPr>
          <p:nvPr/>
        </p:nvPicPr>
        <p:blipFill>
          <a:blip r:embed="rId3"/>
          <a:stretch>
            <a:fillRect/>
          </a:stretch>
        </p:blipFill>
        <p:spPr>
          <a:xfrm>
            <a:off x="0" y="1253131"/>
            <a:ext cx="6705600" cy="33214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7617</TotalTime>
  <Words>1884</Words>
  <Application>Microsoft Office PowerPoint</Application>
  <PresentationFormat>Ευρεία οθόνη</PresentationFormat>
  <Paragraphs>116</Paragraphs>
  <Slides>12</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Arial</vt:lpstr>
      <vt:lpstr>Calibri</vt:lpstr>
      <vt:lpstr>Century Gothic</vt:lpstr>
      <vt:lpstr>Century Schoolbook</vt:lpstr>
      <vt:lpstr>Office Theme</vt:lpstr>
      <vt:lpstr> Stochastic simulation of hydrological timeseries for data scarce regions using Hurst-Kolmogorov dynamics   Case study: Municipality of Western Mani  </vt:lpstr>
      <vt:lpstr>Introduction</vt:lpstr>
      <vt:lpstr>Aim of the study</vt:lpstr>
      <vt:lpstr>Precipitation Data</vt:lpstr>
      <vt:lpstr>The Hurst-Kolmogorov (HK) behavior</vt:lpstr>
      <vt:lpstr>Estimation of  Hurst-Kolmogorov behavior - Historic time series </vt:lpstr>
      <vt:lpstr>Moving Average(SMA) method</vt:lpstr>
      <vt:lpstr>SMA method-Gamma distribution for one realization</vt:lpstr>
      <vt:lpstr>Παρουσίαση του PowerPoint</vt:lpstr>
      <vt:lpstr>Conclusions</vt:lpstr>
      <vt:lpstr>References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Mani, Stochastic simulation of hydrological timeseries using Hust-Kolmogorov dynamics</dc:title>
  <dc:creator>Emily</dc:creator>
  <cp:lastModifiedBy>Michail Siganos</cp:lastModifiedBy>
  <cp:revision>49</cp:revision>
  <dcterms:created xsi:type="dcterms:W3CDTF">2022-05-13T13:15:58Z</dcterms:created>
  <dcterms:modified xsi:type="dcterms:W3CDTF">2022-05-22T19:29:06Z</dcterms:modified>
</cp:coreProperties>
</file>