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6" r:id="rId5"/>
    <p:sldId id="259" r:id="rId6"/>
    <p:sldId id="269" r:id="rId7"/>
    <p:sldId id="260" r:id="rId8"/>
    <p:sldId id="267" r:id="rId9"/>
    <p:sldId id="262" r:id="rId10"/>
    <p:sldId id="26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erkom, T.A.A. van (Teun)" initials="WTv(" lastIdx="1" clrIdx="0">
    <p:extLst>
      <p:ext uri="{19B8F6BF-5375-455C-9EA6-DF929625EA0E}">
        <p15:presenceInfo xmlns:p15="http://schemas.microsoft.com/office/powerpoint/2012/main" userId="S::t.a.a.vanwoerkom@uu.nl::f2bbe62a-ec24-4052-a8e1-c9fe3cf0a1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2" autoAdjust="0"/>
    <p:restoredTop sz="94633" autoAdjust="0"/>
  </p:normalViewPr>
  <p:slideViewPr>
    <p:cSldViewPr snapToGrid="0">
      <p:cViewPr varScale="1">
        <p:scale>
          <a:sx n="154" d="100"/>
          <a:sy n="154" d="100"/>
        </p:scale>
        <p:origin x="7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7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9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5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6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95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37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1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78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7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7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5E41DC-7BDC-4DCD-AB83-A7DA7E98FC8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4632AA-1717-4EA6-BCDA-1F1F17F14F78}" type="slidenum">
              <a:rPr lang="nl-NL" smtClean="0"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2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C04E-018A-49B9-9A94-061D31E1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914"/>
            <a:ext cx="9773777" cy="2672836"/>
          </a:xfrm>
        </p:spPr>
        <p:txBody>
          <a:bodyPr>
            <a:noAutofit/>
          </a:bodyPr>
          <a:lstStyle/>
          <a:p>
            <a:r>
              <a:rPr lang="en-US" sz="5400" dirty="0"/>
              <a:t>Variable flood wave shapes</a:t>
            </a:r>
            <a:br>
              <a:rPr lang="en-US" sz="5400" dirty="0"/>
            </a:br>
            <a:r>
              <a:rPr lang="en-US" sz="5400" dirty="0"/>
              <a:t>and their influence on dike safety</a:t>
            </a:r>
            <a:endParaRPr lang="nl-NL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6384D-32C1-4E32-AFC3-2C6DE6E72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273"/>
            <a:ext cx="9144000" cy="1356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Teun van Woerkom (Utrecht University)	</a:t>
            </a:r>
          </a:p>
          <a:p>
            <a:r>
              <a:rPr lang="en-US" dirty="0"/>
              <a:t>Mark van der Krogt</a:t>
            </a:r>
          </a:p>
          <a:p>
            <a:r>
              <a:rPr lang="en-US" dirty="0"/>
              <a:t>Marc Bierkens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14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Finishing this PhD at Utrecht University in September 2022</a:t>
            </a:r>
          </a:p>
          <a:p>
            <a:r>
              <a:rPr lang="nl-NL" dirty="0"/>
              <a:t>Applications on hazard risk management or groundwater problems are welcome!</a:t>
            </a:r>
          </a:p>
          <a:p>
            <a:endParaRPr lang="nl-NL" dirty="0"/>
          </a:p>
          <a:p>
            <a:r>
              <a:rPr lang="nl-NL" dirty="0"/>
              <a:t>Teun van Woerkom</a:t>
            </a:r>
            <a:br>
              <a:rPr lang="nl-NL" dirty="0"/>
            </a:br>
            <a:r>
              <a:rPr lang="nl-NL" dirty="0"/>
              <a:t>t.a.a.vanwoerkom@uu.nl</a:t>
            </a:r>
          </a:p>
        </p:txBody>
      </p:sp>
      <p:sp>
        <p:nvSpPr>
          <p:cNvPr id="4" name="AutoShape 2" descr="data:image/png;base64,iVBORw0KGgoAAAANSUhEUgAAACEAAAAhCAYAAABX5MJvAAABMklEQVRYhe2WQWrDMBBFX0ogEOgBcovsepmcoRQnpAtpKRcCkem69+iuF+iut+gFSqCrdCENiKSxR01BXujvjKWZ5z/fsmEEmgC0zhngvUD/O2NtO40XH8BbAYgZwE2BxmeqEKIKIaoQounQAmPtJ7ADDpm158Bj69ziaghgD9wCL61zKhBj7Rxo4t5BacZxADywjsW1AB1K91SZiA54YNMHEu+tgU7rmhoiAdlfAkkAfA5AFkQfSDqCXADQBfM3HSOIBK8h/BYc/1Isy4nkiT3BkQfgnhBCDzSa8J5K7cSFmT+drOkiyP8HM3Wgr3i8JyBqRzQQWa9dChL3Dkozjg3h2F4ZazU1RV/AlpCV6yA0Z3+PnjWLRvEVrRCiCiGqEKJRQMhhtQS+C/RfAq8F+p7rBzIOamyoibYz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24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F1D1-B277-4590-A7D4-B83F79BA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Dike slope stability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F83C-190F-415E-9E62-8225F54B3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C5BF7CE5-4D03-4A17-9094-A751637BED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7474" y="1825625"/>
            <a:ext cx="6977051" cy="43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F1D1-B277-4590-A7D4-B83F79BA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uncertainty</a:t>
            </a:r>
            <a:endParaRPr lang="nl-NL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5430119-79F7-46CC-943D-CC8AEF17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3" y="1825625"/>
            <a:ext cx="6977051" cy="4360657"/>
          </a:xfrm>
          <a:prstGeom prst="rect">
            <a:avLst/>
          </a:prstGeom>
        </p:spPr>
      </p:pic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C5BF7CE5-4D03-4A17-9094-A751637BED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824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7473" y="1825626"/>
            <a:ext cx="6977051" cy="43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4505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F1D1-B277-4590-A7D4-B83F79BA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uncertainty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F83C-190F-415E-9E62-8225F54B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040" y="1825625"/>
            <a:ext cx="3413760" cy="4351338"/>
          </a:xfrm>
        </p:spPr>
        <p:txBody>
          <a:bodyPr/>
          <a:lstStyle/>
          <a:p>
            <a:r>
              <a:rPr lang="en-US" dirty="0"/>
              <a:t>Material properties</a:t>
            </a:r>
          </a:p>
          <a:p>
            <a:r>
              <a:rPr lang="en-US" dirty="0"/>
              <a:t>Groundwater pressure heads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2D9B35D-3AEA-49DC-9BF4-DF64E92A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977051" cy="43606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752910-F326-44BE-B995-33581D56B63E}"/>
              </a:ext>
            </a:extLst>
          </p:cNvPr>
          <p:cNvGrpSpPr/>
          <p:nvPr/>
        </p:nvGrpSpPr>
        <p:grpSpPr>
          <a:xfrm>
            <a:off x="1302301" y="5112382"/>
            <a:ext cx="3437338" cy="834747"/>
            <a:chOff x="2955841" y="5059042"/>
            <a:chExt cx="3437338" cy="8347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3B0213-ABE8-4433-9678-68F1CCBD4006}"/>
                </a:ext>
              </a:extLst>
            </p:cNvPr>
            <p:cNvSpPr txBox="1"/>
            <p:nvPr/>
          </p:nvSpPr>
          <p:spPr>
            <a:xfrm>
              <a:off x="3688080" y="5059042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Cohesion?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DB235B-CD14-41B6-A011-77F1DF4D987A}"/>
                </a:ext>
              </a:extLst>
            </p:cNvPr>
            <p:cNvSpPr txBox="1"/>
            <p:nvPr/>
          </p:nvSpPr>
          <p:spPr>
            <a:xfrm>
              <a:off x="4725116" y="5346379"/>
              <a:ext cx="1668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Friction angle?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B8FD69-1C1B-44B0-9CDD-855675CCB995}"/>
                </a:ext>
              </a:extLst>
            </p:cNvPr>
            <p:cNvSpPr txBox="1"/>
            <p:nvPr/>
          </p:nvSpPr>
          <p:spPr>
            <a:xfrm>
              <a:off x="2955841" y="5524457"/>
              <a:ext cx="1668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Unit weight?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1015A2-11D2-4EC0-9A63-F145EE5F963E}"/>
              </a:ext>
            </a:extLst>
          </p:cNvPr>
          <p:cNvSpPr/>
          <p:nvPr/>
        </p:nvSpPr>
        <p:spPr>
          <a:xfrm>
            <a:off x="2796540" y="4351020"/>
            <a:ext cx="5013960" cy="588130"/>
          </a:xfrm>
          <a:custGeom>
            <a:avLst/>
            <a:gdLst>
              <a:gd name="connsiteX0" fmla="*/ 0 w 5013960"/>
              <a:gd name="connsiteY0" fmla="*/ 0 h 588130"/>
              <a:gd name="connsiteX1" fmla="*/ 891540 w 5013960"/>
              <a:gd name="connsiteY1" fmla="*/ 365760 h 588130"/>
              <a:gd name="connsiteX2" fmla="*/ 3208020 w 5013960"/>
              <a:gd name="connsiteY2" fmla="*/ 586740 h 588130"/>
              <a:gd name="connsiteX3" fmla="*/ 4312920 w 5013960"/>
              <a:gd name="connsiteY3" fmla="*/ 464820 h 588130"/>
              <a:gd name="connsiteX4" fmla="*/ 5013960 w 5013960"/>
              <a:gd name="connsiteY4" fmla="*/ 571500 h 588130"/>
              <a:gd name="connsiteX5" fmla="*/ 5013960 w 5013960"/>
              <a:gd name="connsiteY5" fmla="*/ 571500 h 5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960" h="588130">
                <a:moveTo>
                  <a:pt x="0" y="0"/>
                </a:moveTo>
                <a:cubicBezTo>
                  <a:pt x="178435" y="133985"/>
                  <a:pt x="356870" y="267970"/>
                  <a:pt x="891540" y="365760"/>
                </a:cubicBezTo>
                <a:cubicBezTo>
                  <a:pt x="1426210" y="463550"/>
                  <a:pt x="2637790" y="570230"/>
                  <a:pt x="3208020" y="586740"/>
                </a:cubicBezTo>
                <a:cubicBezTo>
                  <a:pt x="3778250" y="603250"/>
                  <a:pt x="4011930" y="467360"/>
                  <a:pt x="4312920" y="464820"/>
                </a:cubicBezTo>
                <a:cubicBezTo>
                  <a:pt x="4613910" y="462280"/>
                  <a:pt x="5013960" y="571500"/>
                  <a:pt x="5013960" y="571500"/>
                </a:cubicBezTo>
                <a:lnTo>
                  <a:pt x="5013960" y="571500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E82DFA-8B48-4AE8-B720-690978763BE1}"/>
              </a:ext>
            </a:extLst>
          </p:cNvPr>
          <p:cNvSpPr/>
          <p:nvPr/>
        </p:nvSpPr>
        <p:spPr>
          <a:xfrm>
            <a:off x="2819400" y="4216082"/>
            <a:ext cx="4991100" cy="614997"/>
          </a:xfrm>
          <a:custGeom>
            <a:avLst/>
            <a:gdLst>
              <a:gd name="connsiteX0" fmla="*/ 0 w 4998720"/>
              <a:gd name="connsiteY0" fmla="*/ 151462 h 623902"/>
              <a:gd name="connsiteX1" fmla="*/ 396240 w 4998720"/>
              <a:gd name="connsiteY1" fmla="*/ 44782 h 623902"/>
              <a:gd name="connsiteX2" fmla="*/ 1104900 w 4998720"/>
              <a:gd name="connsiteY2" fmla="*/ 6682 h 623902"/>
              <a:gd name="connsiteX3" fmla="*/ 1882140 w 4998720"/>
              <a:gd name="connsiteY3" fmla="*/ 174322 h 623902"/>
              <a:gd name="connsiteX4" fmla="*/ 2659380 w 4998720"/>
              <a:gd name="connsiteY4" fmla="*/ 296242 h 623902"/>
              <a:gd name="connsiteX5" fmla="*/ 3040380 w 4998720"/>
              <a:gd name="connsiteY5" fmla="*/ 486742 h 623902"/>
              <a:gd name="connsiteX6" fmla="*/ 4259580 w 4998720"/>
              <a:gd name="connsiteY6" fmla="*/ 562942 h 623902"/>
              <a:gd name="connsiteX7" fmla="*/ 4998720 w 4998720"/>
              <a:gd name="connsiteY7" fmla="*/ 623902 h 62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8720" h="623902">
                <a:moveTo>
                  <a:pt x="0" y="151462"/>
                </a:moveTo>
                <a:cubicBezTo>
                  <a:pt x="106045" y="110187"/>
                  <a:pt x="212090" y="68912"/>
                  <a:pt x="396240" y="44782"/>
                </a:cubicBezTo>
                <a:cubicBezTo>
                  <a:pt x="580390" y="20652"/>
                  <a:pt x="857250" y="-14908"/>
                  <a:pt x="1104900" y="6682"/>
                </a:cubicBezTo>
                <a:cubicBezTo>
                  <a:pt x="1352550" y="28272"/>
                  <a:pt x="1623060" y="126062"/>
                  <a:pt x="1882140" y="174322"/>
                </a:cubicBezTo>
                <a:cubicBezTo>
                  <a:pt x="2141220" y="222582"/>
                  <a:pt x="2466340" y="244172"/>
                  <a:pt x="2659380" y="296242"/>
                </a:cubicBezTo>
                <a:cubicBezTo>
                  <a:pt x="2852420" y="348312"/>
                  <a:pt x="2773680" y="442292"/>
                  <a:pt x="3040380" y="486742"/>
                </a:cubicBezTo>
                <a:cubicBezTo>
                  <a:pt x="3307080" y="531192"/>
                  <a:pt x="3933190" y="540082"/>
                  <a:pt x="4259580" y="562942"/>
                </a:cubicBezTo>
                <a:cubicBezTo>
                  <a:pt x="4585970" y="585802"/>
                  <a:pt x="4792345" y="604852"/>
                  <a:pt x="4998720" y="623902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4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3A36-BF4D-42CF-AA0B-A7686838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Incorporation of uncertainties for dike safety	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9AC7-CB24-4E11-A2B4-F4C82242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972" y="1810338"/>
            <a:ext cx="10058400" cy="4023360"/>
          </a:xfrm>
        </p:spPr>
        <p:txBody>
          <a:bodyPr/>
          <a:lstStyle/>
          <a:p>
            <a:r>
              <a:rPr lang="en-US" dirty="0"/>
              <a:t>Material properties influenced by material type</a:t>
            </a:r>
          </a:p>
          <a:p>
            <a:r>
              <a:rPr lang="en-US" dirty="0"/>
              <a:t>Groundwater levels influenced by flood wave shape </a:t>
            </a:r>
          </a:p>
          <a:p>
            <a:r>
              <a:rPr lang="en-US" dirty="0"/>
              <a:t>Groundwater model and stability model including uncertain material properties (Eurocode 7).</a:t>
            </a:r>
          </a:p>
          <a:p>
            <a:endParaRPr lang="nl-N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FB1CB0-5605-4919-85DD-FDC26AE78D62}"/>
              </a:ext>
            </a:extLst>
          </p:cNvPr>
          <p:cNvGrpSpPr/>
          <p:nvPr/>
        </p:nvGrpSpPr>
        <p:grpSpPr>
          <a:xfrm>
            <a:off x="495300" y="3129566"/>
            <a:ext cx="3923812" cy="2584623"/>
            <a:chOff x="1601820" y="3453319"/>
            <a:chExt cx="3617392" cy="22608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D86FCA-82A5-4FD4-9DE9-4E61997B0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820" y="3453319"/>
              <a:ext cx="3617392" cy="2260870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6F7702-0F92-434B-9C22-5BE524743D26}"/>
                </a:ext>
              </a:extLst>
            </p:cNvPr>
            <p:cNvSpPr/>
            <p:nvPr/>
          </p:nvSpPr>
          <p:spPr>
            <a:xfrm>
              <a:off x="2216150" y="4530725"/>
              <a:ext cx="1990725" cy="476250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51E405-D932-4230-A4B3-904BFAC26493}"/>
                </a:ext>
              </a:extLst>
            </p:cNvPr>
            <p:cNvSpPr/>
            <p:nvPr/>
          </p:nvSpPr>
          <p:spPr>
            <a:xfrm>
              <a:off x="2359818" y="4593670"/>
              <a:ext cx="1703388" cy="407509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sand</a:t>
              </a:r>
              <a:endParaRPr lang="nl-N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D7532C-494E-4923-983B-B1A3E3C19239}"/>
              </a:ext>
            </a:extLst>
          </p:cNvPr>
          <p:cNvGrpSpPr/>
          <p:nvPr/>
        </p:nvGrpSpPr>
        <p:grpSpPr>
          <a:xfrm>
            <a:off x="946628" y="3660210"/>
            <a:ext cx="3883126" cy="2426954"/>
            <a:chOff x="1336086" y="3287235"/>
            <a:chExt cx="3883126" cy="24269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CA79F5-ECF4-4C0B-996F-AD6B20F3E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086" y="3287235"/>
              <a:ext cx="3883126" cy="2426954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621986-8B0A-444F-AD70-2D3D8FD650D8}"/>
                </a:ext>
              </a:extLst>
            </p:cNvPr>
            <p:cNvSpPr/>
            <p:nvPr/>
          </p:nvSpPr>
          <p:spPr>
            <a:xfrm>
              <a:off x="2216150" y="4530725"/>
              <a:ext cx="1990725" cy="476250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5256F7-DA4F-4AF8-9D75-82E771EF2189}"/>
                </a:ext>
              </a:extLst>
            </p:cNvPr>
            <p:cNvSpPr/>
            <p:nvPr/>
          </p:nvSpPr>
          <p:spPr>
            <a:xfrm>
              <a:off x="2359818" y="4593670"/>
              <a:ext cx="1703388" cy="407509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clay</a:t>
              </a:r>
              <a:endParaRPr lang="nl-NL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FD48603-4FE9-4ADA-9F1F-93E1EA9CA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2" y="3494556"/>
            <a:ext cx="6773504" cy="282229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942B1A-FACE-4416-BBDB-362D3B102F6B}"/>
              </a:ext>
            </a:extLst>
          </p:cNvPr>
          <p:cNvCxnSpPr/>
          <p:nvPr/>
        </p:nvCxnSpPr>
        <p:spPr>
          <a:xfrm>
            <a:off x="4924522" y="4956729"/>
            <a:ext cx="714278" cy="9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3A36-BF4D-42CF-AA0B-A7686838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related to these uncertainties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9AC7-CB24-4E11-A2B4-F4C82242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972" y="1810338"/>
            <a:ext cx="10058400" cy="4023360"/>
          </a:xfrm>
        </p:spPr>
        <p:txBody>
          <a:bodyPr/>
          <a:lstStyle/>
          <a:p>
            <a:r>
              <a:rPr lang="en-US" dirty="0"/>
              <a:t>How important is the variable flood wave shape?</a:t>
            </a:r>
          </a:p>
          <a:p>
            <a:r>
              <a:rPr lang="en-US" dirty="0"/>
              <a:t>What are the implications of doing a temporal risk analysis?</a:t>
            </a:r>
          </a:p>
          <a:p>
            <a:endParaRPr lang="nl-N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FB1CB0-5605-4919-85DD-FDC26AE78D62}"/>
              </a:ext>
            </a:extLst>
          </p:cNvPr>
          <p:cNvGrpSpPr/>
          <p:nvPr/>
        </p:nvGrpSpPr>
        <p:grpSpPr>
          <a:xfrm>
            <a:off x="495300" y="3129566"/>
            <a:ext cx="3923812" cy="2584623"/>
            <a:chOff x="1601820" y="3453319"/>
            <a:chExt cx="3617392" cy="22608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D86FCA-82A5-4FD4-9DE9-4E61997B0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820" y="3453319"/>
              <a:ext cx="3617392" cy="2260870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6F7702-0F92-434B-9C22-5BE524743D26}"/>
                </a:ext>
              </a:extLst>
            </p:cNvPr>
            <p:cNvSpPr/>
            <p:nvPr/>
          </p:nvSpPr>
          <p:spPr>
            <a:xfrm>
              <a:off x="2216150" y="4530725"/>
              <a:ext cx="1990725" cy="476250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51E405-D932-4230-A4B3-904BFAC26493}"/>
                </a:ext>
              </a:extLst>
            </p:cNvPr>
            <p:cNvSpPr/>
            <p:nvPr/>
          </p:nvSpPr>
          <p:spPr>
            <a:xfrm>
              <a:off x="2359818" y="4593670"/>
              <a:ext cx="1703388" cy="407509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sand</a:t>
              </a:r>
              <a:endParaRPr lang="nl-N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D7532C-494E-4923-983B-B1A3E3C19239}"/>
              </a:ext>
            </a:extLst>
          </p:cNvPr>
          <p:cNvGrpSpPr/>
          <p:nvPr/>
        </p:nvGrpSpPr>
        <p:grpSpPr>
          <a:xfrm>
            <a:off x="946628" y="3660210"/>
            <a:ext cx="3883126" cy="2426954"/>
            <a:chOff x="1336086" y="3287235"/>
            <a:chExt cx="3883126" cy="24269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CA79F5-ECF4-4C0B-996F-AD6B20F3E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086" y="3287235"/>
              <a:ext cx="3883126" cy="2426954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621986-8B0A-444F-AD70-2D3D8FD650D8}"/>
                </a:ext>
              </a:extLst>
            </p:cNvPr>
            <p:cNvSpPr/>
            <p:nvPr/>
          </p:nvSpPr>
          <p:spPr>
            <a:xfrm>
              <a:off x="2216150" y="4530725"/>
              <a:ext cx="1990725" cy="476250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5256F7-DA4F-4AF8-9D75-82E771EF2189}"/>
                </a:ext>
              </a:extLst>
            </p:cNvPr>
            <p:cNvSpPr/>
            <p:nvPr/>
          </p:nvSpPr>
          <p:spPr>
            <a:xfrm>
              <a:off x="2359818" y="4593670"/>
              <a:ext cx="1703388" cy="407509"/>
            </a:xfrm>
            <a:custGeom>
              <a:avLst/>
              <a:gdLst>
                <a:gd name="connsiteX0" fmla="*/ 0 w 2044700"/>
                <a:gd name="connsiteY0" fmla="*/ 476250 h 476250"/>
                <a:gd name="connsiteX1" fmla="*/ 850900 w 2044700"/>
                <a:gd name="connsiteY1" fmla="*/ 6350 h 476250"/>
                <a:gd name="connsiteX2" fmla="*/ 1384300 w 2044700"/>
                <a:gd name="connsiteY2" fmla="*/ 0 h 476250"/>
                <a:gd name="connsiteX3" fmla="*/ 2044700 w 2044700"/>
                <a:gd name="connsiteY3" fmla="*/ 419100 h 476250"/>
                <a:gd name="connsiteX4" fmla="*/ 0 w 204470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00" h="476250">
                  <a:moveTo>
                    <a:pt x="0" y="476250"/>
                  </a:moveTo>
                  <a:lnTo>
                    <a:pt x="850900" y="6350"/>
                  </a:lnTo>
                  <a:lnTo>
                    <a:pt x="1384300" y="0"/>
                  </a:lnTo>
                  <a:lnTo>
                    <a:pt x="2044700" y="41910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clay</a:t>
              </a:r>
              <a:endParaRPr lang="nl-NL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41A20C7-876C-4D0D-96DE-3B641533A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1" y="3494555"/>
            <a:ext cx="6773505" cy="282229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942B1A-FACE-4416-BBDB-362D3B102F6B}"/>
              </a:ext>
            </a:extLst>
          </p:cNvPr>
          <p:cNvCxnSpPr/>
          <p:nvPr/>
        </p:nvCxnSpPr>
        <p:spPr>
          <a:xfrm>
            <a:off x="4924522" y="4956729"/>
            <a:ext cx="714278" cy="9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AF36-A429-41CC-98A3-BFF22213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groundwater importance</a:t>
            </a:r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2831B7-7D1A-408F-883C-EFAD16FE3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97" y="1989931"/>
            <a:ext cx="4866497" cy="4022725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1FEB99-9099-4AF7-AAC4-590F0E3AC6B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49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Influence groundwater uncertainty increases with increasing water level</a:t>
            </a:r>
          </a:p>
          <a:p>
            <a:endParaRPr lang="en-US" dirty="0"/>
          </a:p>
          <a:p>
            <a:r>
              <a:rPr lang="en-US" dirty="0"/>
              <a:t>Uncertainty of groundwater from variable flood wave shapes equally important as uncertainty in material properties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CC7EF-85C7-4672-8587-B546F682A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39" y="1873568"/>
            <a:ext cx="6083201" cy="4309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2AF36-A429-41CC-98A3-BFF22213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effects</a:t>
            </a:r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55660-BF70-4F79-8DEF-11E52541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5625"/>
            <a:ext cx="3749040" cy="4351338"/>
          </a:xfrm>
        </p:spPr>
        <p:txBody>
          <a:bodyPr/>
          <a:lstStyle/>
          <a:p>
            <a:r>
              <a:rPr lang="en-US" dirty="0"/>
              <a:t>Failure always happens after highest water level</a:t>
            </a:r>
          </a:p>
          <a:p>
            <a:endParaRPr lang="en-US" dirty="0"/>
          </a:p>
          <a:p>
            <a:r>
              <a:rPr lang="en-US" dirty="0"/>
              <a:t>As river water levels are already lower, there is a smaller chance of flooding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21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F8B6-3B7D-432B-9DD2-81D9CEA5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5625-88BE-4329-986E-F9C8D21D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heads have a large influence on dike safety</a:t>
            </a:r>
          </a:p>
          <a:p>
            <a:r>
              <a:rPr lang="en-US" dirty="0"/>
              <a:t>Variable flood wave shapes result in variable pressure heads</a:t>
            </a:r>
          </a:p>
          <a:p>
            <a:r>
              <a:rPr lang="en-US" dirty="0"/>
              <a:t>Dike slope instability mostly occurs after peak water levels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566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</TotalTime>
  <Words>226</Words>
  <Application>Microsoft Office PowerPoint</Application>
  <PresentationFormat>Widescreen</PresentationFormat>
  <Paragraphs>41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Variable flood wave shapes and their influence on dike safety</vt:lpstr>
      <vt:lpstr>Dike slope stability</vt:lpstr>
      <vt:lpstr>Sources of uncertainty</vt:lpstr>
      <vt:lpstr>Sources of uncertainty</vt:lpstr>
      <vt:lpstr>Incorporation of uncertainties for dike safety </vt:lpstr>
      <vt:lpstr>Research questions related to these uncertainties</vt:lpstr>
      <vt:lpstr>Relative groundwater importance</vt:lpstr>
      <vt:lpstr>Temporal effects</vt:lpstr>
      <vt:lpstr>Conclusion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Woerkom, T.A.A. van (Teun)</dc:creator>
  <cp:lastModifiedBy>Woerkom, T.A.A. van (Teun)</cp:lastModifiedBy>
  <cp:revision>17</cp:revision>
  <dcterms:created xsi:type="dcterms:W3CDTF">2022-05-20T11:19:54Z</dcterms:created>
  <dcterms:modified xsi:type="dcterms:W3CDTF">2022-05-20T17:05:12Z</dcterms:modified>
</cp:coreProperties>
</file>