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6" r:id="rId2"/>
    <p:sldId id="567" r:id="rId3"/>
    <p:sldId id="486" r:id="rId4"/>
    <p:sldId id="568" r:id="rId5"/>
    <p:sldId id="564" r:id="rId6"/>
    <p:sldId id="562" r:id="rId7"/>
    <p:sldId id="563" r:id="rId8"/>
    <p:sldId id="565" r:id="rId9"/>
    <p:sldId id="5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672735"/>
    <a:srgbClr val="77031F"/>
    <a:srgbClr val="8A0424"/>
    <a:srgbClr val="CC9900"/>
    <a:srgbClr val="663300"/>
    <a:srgbClr val="2F4414"/>
    <a:srgbClr val="8E0000"/>
    <a:srgbClr val="FDB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4" autoAdjust="0"/>
    <p:restoredTop sz="94675" autoAdjust="0"/>
  </p:normalViewPr>
  <p:slideViewPr>
    <p:cSldViewPr snapToGrid="0" snapToObjects="1">
      <p:cViewPr varScale="1">
        <p:scale>
          <a:sx n="103" d="100"/>
          <a:sy n="103" d="100"/>
        </p:scale>
        <p:origin x="147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loss</c:v>
                </c:pt>
              </c:strCache>
            </c:strRef>
          </c:tx>
          <c:explosion val="13"/>
          <c:cat>
            <c:strRef>
              <c:f>Sheet1!$A$2:$A$5</c:f>
              <c:strCache>
                <c:ptCount val="4"/>
                <c:pt idx="0">
                  <c:v>Catastrophic</c:v>
                </c:pt>
                <c:pt idx="1">
                  <c:v>large</c:v>
                </c:pt>
                <c:pt idx="2">
                  <c:v>moderate</c:v>
                </c:pt>
                <c:pt idx="3">
                  <c:v>small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45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4-4F24-827D-79E076045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0.20194</cdr:x>
      <cdr:y>0.34924</cdr:y>
    </cdr:from>
    <cdr:to>
      <cdr:x>0.34009</cdr:x>
      <cdr:y>0.44715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769603" y="1317280"/>
          <a:ext cx="12105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>
              <a:solidFill>
                <a:schemeClr val="bg1"/>
              </a:solidFill>
            </a:rPr>
            <a:t>Moderate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634DD-635C-0244-8AE7-6B353D421C5F}" type="datetimeFigureOut">
              <a:rPr lang="en-US" smtClean="0">
                <a:latin typeface="Arial"/>
              </a:rPr>
              <a:pPr/>
              <a:t>5/23/2022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948F1-F791-144F-A3A5-9EF161587AA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52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388A6733-B9DF-814A-8373-2DA866A9286F}" type="datetimeFigureOut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91B1510D-3CEF-1348-B7A2-51403258E7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5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510D-3CEF-1348-B7A2-51403258E7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7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48" y="0"/>
            <a:ext cx="28321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697" y="516161"/>
            <a:ext cx="6410814" cy="1182399"/>
          </a:xfrm>
        </p:spPr>
        <p:txBody>
          <a:bodyPr anchor="t" anchorCtr="0">
            <a:noAutofit/>
          </a:bodyPr>
          <a:lstStyle>
            <a:lvl1pPr algn="l">
              <a:lnSpc>
                <a:spcPts val="4820"/>
              </a:lnSpc>
              <a:defRPr sz="5400" b="0" i="0" cap="all" spc="-30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697" y="3581308"/>
            <a:ext cx="3129135" cy="31094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rgbClr val="404040"/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65697" y="3844244"/>
            <a:ext cx="3129138" cy="221801"/>
          </a:xfrm>
        </p:spPr>
        <p:txBody>
          <a:bodyPr>
            <a:normAutofit/>
          </a:bodyPr>
          <a:lstStyle>
            <a:lvl1pPr marL="0" indent="0" algn="l">
              <a:buNone/>
              <a:defRPr sz="800" b="0" i="1">
                <a:solidFill>
                  <a:srgbClr val="404040"/>
                </a:solidFill>
                <a:latin typeface="Gotham Book"/>
                <a:cs typeface="Gotham Book"/>
              </a:defRPr>
            </a:lvl1pPr>
          </a:lstStyle>
          <a:p>
            <a:pPr lvl="0"/>
            <a:r>
              <a:rPr lang="en-US" dirty="0"/>
              <a:t>Click to edit Presenter Tittle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V="1">
            <a:off x="5969942" y="3159934"/>
            <a:ext cx="1843718" cy="198356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8951" y="3763260"/>
            <a:ext cx="1330339" cy="123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2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 bulle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1678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1678" y="1634990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8500" y="477305"/>
            <a:ext cx="7895676" cy="605930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91442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91442" y="1634990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28559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828559" y="1634990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1678" y="3175004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678" y="3450343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191442" y="3175004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191442" y="3450343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9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 bulle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1678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1678" y="1634990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8500" y="477305"/>
            <a:ext cx="7895676" cy="605930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91442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91442" y="1634990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28559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828559" y="1634990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1678" y="3175004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678" y="3450343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191442" y="3175004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191442" y="3450343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828559" y="3175004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828559" y="3450343"/>
            <a:ext cx="2298956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7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85800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4225" y="4847035"/>
            <a:ext cx="19050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b="0">
                <a:solidFill>
                  <a:schemeClr val="tx1"/>
                </a:solidFill>
              </a:defRPr>
            </a:lvl1pPr>
          </a:lstStyle>
          <a:p>
            <a:fld id="{A1CC84E6-18D9-4085-B05F-5375E2B637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134225" y="4847035"/>
            <a:ext cx="1905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6FF9CE-F1BE-4450-8ACA-259FB8DF4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4847035"/>
            <a:ext cx="19050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4D5C7-7B0A-49EF-B104-E8E08A97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2400" y="857250"/>
            <a:ext cx="8763000" cy="3771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34225" y="4847035"/>
            <a:ext cx="19050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61D1-6349-4C47-86A7-ADD9F6D6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48" y="0"/>
            <a:ext cx="28321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83266" y="1072404"/>
            <a:ext cx="4078145" cy="332068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183266" y="1586382"/>
            <a:ext cx="4078145" cy="2686794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Gotham Light"/>
                <a:cs typeface="Gotham Light"/>
              </a:defRPr>
            </a:lvl1pPr>
          </a:lstStyle>
          <a:p>
            <a:pPr lvl="0"/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,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elit</a:t>
            </a:r>
            <a:r>
              <a:rPr lang="en-US" dirty="0"/>
              <a:t>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ac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ante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in quam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at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id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dictum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in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id.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in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. In </a:t>
            </a:r>
            <a:r>
              <a:rPr lang="en-US" dirty="0" err="1"/>
              <a:t>hac</a:t>
            </a:r>
            <a:r>
              <a:rPr lang="en-US" dirty="0"/>
              <a:t>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a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8500" y="477305"/>
            <a:ext cx="2076088" cy="1547224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207786" y="-622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1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48" y="0"/>
            <a:ext cx="28321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 rot="18827037">
            <a:off x="6589072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6724472" y="1740647"/>
            <a:ext cx="2412999" cy="259603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 rot="18827037">
            <a:off x="626077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 rot="18827037">
            <a:off x="593248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 rot="18827037">
            <a:off x="560419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 rot="18827037">
            <a:off x="527590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>
          <a:xfrm rot="18827037">
            <a:off x="494761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 hasCustomPrompt="1"/>
          </p:nvPr>
        </p:nvSpPr>
        <p:spPr>
          <a:xfrm rot="18827037">
            <a:off x="461932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 hasCustomPrompt="1"/>
          </p:nvPr>
        </p:nvSpPr>
        <p:spPr>
          <a:xfrm rot="18827037">
            <a:off x="429103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 hasCustomPrompt="1"/>
          </p:nvPr>
        </p:nvSpPr>
        <p:spPr>
          <a:xfrm rot="18827037">
            <a:off x="396274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 rot="18827037">
            <a:off x="363445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9" hasCustomPrompt="1"/>
          </p:nvPr>
        </p:nvSpPr>
        <p:spPr>
          <a:xfrm rot="18827037">
            <a:off x="330616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 rot="18827037">
            <a:off x="297787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 rot="18827037">
            <a:off x="264958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 rot="18827037">
            <a:off x="232129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3" hasCustomPrompt="1"/>
          </p:nvPr>
        </p:nvSpPr>
        <p:spPr>
          <a:xfrm rot="18827037">
            <a:off x="199300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4" hasCustomPrompt="1"/>
          </p:nvPr>
        </p:nvSpPr>
        <p:spPr>
          <a:xfrm rot="18827037">
            <a:off x="166471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 rot="18827037">
            <a:off x="133642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6" hasCustomPrompt="1"/>
          </p:nvPr>
        </p:nvSpPr>
        <p:spPr>
          <a:xfrm rot="18827037">
            <a:off x="100813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7" hasCustomPrompt="1"/>
          </p:nvPr>
        </p:nvSpPr>
        <p:spPr>
          <a:xfrm rot="18827037">
            <a:off x="67984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8" hasCustomPrompt="1"/>
          </p:nvPr>
        </p:nvSpPr>
        <p:spPr>
          <a:xfrm rot="18827037">
            <a:off x="35155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9" hasCustomPrompt="1"/>
          </p:nvPr>
        </p:nvSpPr>
        <p:spPr>
          <a:xfrm rot="18827037">
            <a:off x="23267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30" hasCustomPrompt="1"/>
          </p:nvPr>
        </p:nvSpPr>
        <p:spPr>
          <a:xfrm rot="18827037">
            <a:off x="-305023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31" hasCustomPrompt="1"/>
          </p:nvPr>
        </p:nvSpPr>
        <p:spPr>
          <a:xfrm rot="18827037">
            <a:off x="-633313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32" hasCustomPrompt="1"/>
          </p:nvPr>
        </p:nvSpPr>
        <p:spPr>
          <a:xfrm rot="18827037">
            <a:off x="-961603" y="3095816"/>
            <a:ext cx="1942354" cy="223502"/>
          </a:xfrm>
          <a:solidFill>
            <a:srgbClr val="C41230"/>
          </a:solidFill>
        </p:spPr>
        <p:txBody>
          <a:bodyPr anchor="b">
            <a:noAutofit/>
          </a:bodyPr>
          <a:lstStyle>
            <a:lvl1pPr marL="0" indent="0" algn="ctr">
              <a:buNone/>
              <a:defRPr sz="900" b="0" i="0" cap="all" spc="-300">
                <a:solidFill>
                  <a:schemeClr val="bg1"/>
                </a:solidFill>
                <a:latin typeface="Gotham Medium"/>
                <a:cs typeface="Gotham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/Click to edit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568500" y="477305"/>
            <a:ext cx="2076088" cy="1547224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3999" cy="5143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7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48" y="0"/>
            <a:ext cx="2832100" cy="51435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2148" y="7731"/>
            <a:ext cx="6311852" cy="51435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7709647" y="4265706"/>
            <a:ext cx="817846" cy="8777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8500" y="477305"/>
            <a:ext cx="2076088" cy="1547224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1678" y="2299872"/>
            <a:ext cx="2052910" cy="14727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48" y="0"/>
            <a:ext cx="2832100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29972" y="1090709"/>
            <a:ext cx="5601161" cy="3003177"/>
          </a:xfrm>
        </p:spPr>
        <p:txBody>
          <a:bodyPr/>
          <a:lstStyle>
            <a:lvl1pPr marL="285750" indent="-285750">
              <a:buFont typeface="Arial"/>
              <a:buChar char="•"/>
              <a:defRPr sz="1400">
                <a:solidFill>
                  <a:srgbClr val="404040"/>
                </a:solidFill>
              </a:defRPr>
            </a:lvl1pPr>
            <a:lvl2pPr>
              <a:defRPr sz="1400">
                <a:solidFill>
                  <a:srgbClr val="404040"/>
                </a:solidFill>
              </a:defRPr>
            </a:lvl2pPr>
            <a:lvl3pPr marL="1200150" indent="-285750">
              <a:buFont typeface="Courier New"/>
              <a:buChar char="o"/>
              <a:defRPr sz="1400">
                <a:solidFill>
                  <a:srgbClr val="404040"/>
                </a:solidFill>
              </a:defRPr>
            </a:lvl3pPr>
            <a:lvl4pPr marL="1371600" indent="0">
              <a:buFont typeface="Courier New"/>
              <a:buNone/>
              <a:defRPr sz="1400">
                <a:solidFill>
                  <a:srgbClr val="404040"/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709647" y="4265706"/>
            <a:ext cx="817846" cy="87779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8500" y="477305"/>
            <a:ext cx="2076088" cy="1547224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6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 bulle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1678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1678" y="1634990"/>
            <a:ext cx="2298956" cy="228409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8500" y="477305"/>
            <a:ext cx="7895676" cy="605930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91442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91442" y="1634990"/>
            <a:ext cx="2298956" cy="228409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7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 bulle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1678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1678" y="1634990"/>
            <a:ext cx="2298956" cy="228409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8500" y="477305"/>
            <a:ext cx="7895676" cy="605930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91442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91442" y="1634990"/>
            <a:ext cx="2298956" cy="228409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28559" y="1359651"/>
            <a:ext cx="2298956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828559" y="1634990"/>
            <a:ext cx="2298956" cy="228409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 bulle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91677" y="1359651"/>
            <a:ext cx="2786863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9534"/>
            <a:ext cx="552720" cy="3217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1678" y="1634990"/>
            <a:ext cx="2786862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8500" y="477305"/>
            <a:ext cx="7895676" cy="605930"/>
          </a:xfrm>
        </p:spPr>
        <p:txBody>
          <a:bodyPr>
            <a:noAutofit/>
          </a:bodyPr>
          <a:lstStyle>
            <a:lvl1pPr marL="0" indent="0">
              <a:buNone/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00318" y="1359651"/>
            <a:ext cx="2786863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700319" y="1634990"/>
            <a:ext cx="2786862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1677" y="3175004"/>
            <a:ext cx="2786863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91678" y="3450343"/>
            <a:ext cx="2786862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700318" y="3175004"/>
            <a:ext cx="2786863" cy="268938"/>
          </a:xfrm>
          <a:solidFill>
            <a:srgbClr val="C41230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700319" y="3450343"/>
            <a:ext cx="2786862" cy="131732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Light"/>
                <a:cs typeface="Gotham Light"/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In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, sed. Integer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liber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3548" y="4502597"/>
            <a:ext cx="556571" cy="4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5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090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4" r:id="rId4"/>
    <p:sldLayoutId id="2147483657" r:id="rId5"/>
    <p:sldLayoutId id="2147483660" r:id="rId6"/>
    <p:sldLayoutId id="2147483664" r:id="rId7"/>
    <p:sldLayoutId id="2147483666" r:id="rId8"/>
    <p:sldLayoutId id="2147483661" r:id="rId9"/>
    <p:sldLayoutId id="2147483665" r:id="rId10"/>
    <p:sldLayoutId id="2147483663" r:id="rId11"/>
    <p:sldLayoutId id="2147483679" r:id="rId12"/>
    <p:sldLayoutId id="2147483682" r:id="rId13"/>
    <p:sldLayoutId id="2147483686" r:id="rId14"/>
    <p:sldLayoutId id="2147483702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0">
          <a:solidFill>
            <a:schemeClr val="tx1"/>
          </a:solidFill>
          <a:latin typeface="Gotham Light"/>
          <a:ea typeface="+mj-ea"/>
          <a:cs typeface="Gotham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>
              <a:lumMod val="75000"/>
              <a:lumOff val="25000"/>
            </a:schemeClr>
          </a:solidFill>
          <a:latin typeface="Gotham Medium"/>
          <a:ea typeface="+mn-ea"/>
          <a:cs typeface="Gotham Mediu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400" b="0" i="0" kern="1200">
          <a:solidFill>
            <a:schemeClr val="tx1">
              <a:lumMod val="75000"/>
              <a:lumOff val="25000"/>
            </a:schemeClr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al.ucar.edu/staff/ericg/softextreme.php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frm=1&amp;source=images&amp;cd=&amp;cad=rja&amp;uact=8&amp;ved=0ahUKEwjl3pmKk8jJAhVHiiwKHZI8DWcQjRwIBw&amp;url=http://www.cumbriafire.gov.uk/about/incidents/floods/story.asp&amp;psig=AFQjCNGeiT56Sva8TV4rrd1iTpiphXIamA&amp;ust=1449522710004116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177" y="820239"/>
            <a:ext cx="8257820" cy="10858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GB" sz="4800" b="1" dirty="0">
                <a:solidFill>
                  <a:schemeClr val="tx1"/>
                </a:solidFill>
                <a:latin typeface="+mj-lt"/>
              </a:rPr>
              <a:t>Downward COUNTERFACTUAL insights into weather extremes</a:t>
            </a:r>
            <a:br>
              <a:rPr lang="en-GB" sz="4800" b="1" dirty="0">
                <a:solidFill>
                  <a:schemeClr val="tx1"/>
                </a:solidFill>
                <a:latin typeface="+mj-lt"/>
              </a:rPr>
            </a:br>
            <a:r>
              <a:rPr lang="en-GB" sz="48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4800" b="1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776177" y="2986298"/>
            <a:ext cx="6273210" cy="72509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Dr. Gordon Woo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23rd May 2022</a:t>
            </a: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dirty="0">
                <a:latin typeface="Arial" charset="0"/>
                <a:cs typeface="Arial" charset="0"/>
              </a:rPr>
              <a:t> 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1229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62400" y="866775"/>
            <a:ext cx="4724400" cy="400050"/>
          </a:xfrm>
        </p:spPr>
        <p:txBody>
          <a:bodyPr/>
          <a:lstStyle/>
          <a:p>
            <a:r>
              <a:rPr lang="en-GB" altLang="en-US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12294" name="Text Placeholder 3"/>
          <p:cNvSpPr txBox="1">
            <a:spLocks/>
          </p:cNvSpPr>
          <p:nvPr/>
        </p:nvSpPr>
        <p:spPr bwMode="auto">
          <a:xfrm>
            <a:off x="3124200" y="685800"/>
            <a:ext cx="579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/>
          <a:lstStyle/>
          <a:p>
            <a:pPr marL="438150" indent="-319088" algn="r">
              <a:spcBef>
                <a:spcPts val="400"/>
              </a:spcBef>
              <a:spcAft>
                <a:spcPts val="400"/>
              </a:spcAft>
              <a:buClr>
                <a:srgbClr val="90270A"/>
              </a:buClr>
              <a:buSzPct val="100000"/>
              <a:buFont typeface="Wingdings 2" pitchFamily="18" charset="2"/>
              <a:buNone/>
            </a:pPr>
            <a:endParaRPr lang="en-GB" altLang="en-US" sz="28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209" t="14188" r="20104" b="11623"/>
          <a:stretch>
            <a:fillRect/>
          </a:stretch>
        </p:blipFill>
        <p:spPr bwMode="auto">
          <a:xfrm>
            <a:off x="0" y="0"/>
            <a:ext cx="624725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47256" y="1201993"/>
            <a:ext cx="2769153" cy="31700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The vocabulary</a:t>
            </a:r>
          </a:p>
          <a:p>
            <a:r>
              <a:rPr lang="en-GB" sz="2000" dirty="0"/>
              <a:t>of </a:t>
            </a:r>
            <a:r>
              <a:rPr lang="en-GB" sz="2000" b="1" dirty="0"/>
              <a:t>downward</a:t>
            </a:r>
          </a:p>
          <a:p>
            <a:r>
              <a:rPr lang="en-GB" sz="2000" b="1" dirty="0"/>
              <a:t>counterfactuals</a:t>
            </a:r>
          </a:p>
          <a:p>
            <a:r>
              <a:rPr lang="en-GB" sz="2000" dirty="0"/>
              <a:t>is ideal to describe</a:t>
            </a:r>
          </a:p>
          <a:p>
            <a:r>
              <a:rPr lang="en-GB" sz="2000" dirty="0"/>
              <a:t>potential worse outcomes of historical events </a:t>
            </a: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</a:rPr>
              <a:t>– such as might be associated with future climate change.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63"/>
            <a:ext cx="8229600" cy="8572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j-lt"/>
              </a:rPr>
              <a:t>Scenario loss variability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1737044"/>
              </p:ext>
            </p:extLst>
          </p:nvPr>
        </p:nvGraphicFramePr>
        <p:xfrm>
          <a:off x="152400" y="1112522"/>
          <a:ext cx="8763000" cy="397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345708" y="1054603"/>
            <a:ext cx="1963929" cy="50771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648" y="296914"/>
            <a:ext cx="1367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Fortunate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historical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hazard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and loss</a:t>
            </a:r>
          </a:p>
          <a:p>
            <a:endParaRPr lang="en-GB" sz="2000" b="1" dirty="0">
              <a:solidFill>
                <a:srgbClr val="0070C0"/>
              </a:solidFill>
            </a:endParaRPr>
          </a:p>
          <a:p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884" y="304343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Large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7972" y="150126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Catastrophic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767" y="14674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Small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648" y="1836764"/>
            <a:ext cx="20324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Outcome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bias may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set in.</a:t>
            </a:r>
          </a:p>
        </p:txBody>
      </p:sp>
    </p:spTree>
    <p:extLst>
      <p:ext uri="{BB962C8B-B14F-4D97-AF65-F5344CB8AC3E}">
        <p14:creationId xmlns:p14="http://schemas.microsoft.com/office/powerpoint/2010/main" val="8905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373" t="21404" r="5865" b="17866"/>
          <a:stretch>
            <a:fillRect/>
          </a:stretch>
        </p:blipFill>
        <p:spPr bwMode="auto">
          <a:xfrm>
            <a:off x="1624084" y="1513196"/>
            <a:ext cx="7519916" cy="363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7651" y="201871"/>
            <a:ext cx="8582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For instance, when exploring the possibility space of future floods,     biases of wishful thinking should be avoided by purposefully constructing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downward counterfactuals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3058" y="2756416"/>
            <a:ext cx="487825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Nature Reviews </a:t>
            </a:r>
            <a:r>
              <a:rPr lang="en-GB" b="1" dirty="0">
                <a:solidFill>
                  <a:srgbClr val="00B050"/>
                </a:solidFill>
              </a:rPr>
              <a:t>| Earth &amp; Environment 2021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2" y="12175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These scenarios can be constructed by starting from historical floods 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and exploring alternative realizations in which things turn out worse.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Statistical extreme value analysis</a:t>
            </a:r>
          </a:p>
        </p:txBody>
      </p:sp>
      <p:pic>
        <p:nvPicPr>
          <p:cNvPr id="214018" name="Picture 2" descr="Software For Extreme Value Analysis (EVA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1338262"/>
            <a:ext cx="2794000" cy="2463801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2562226" y="2257426"/>
            <a:ext cx="123824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43723" y="1703428"/>
            <a:ext cx="4767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3333FF"/>
                </a:solidFill>
              </a:rPr>
              <a:t>Statistical analysis of loss data</a:t>
            </a:r>
          </a:p>
          <a:p>
            <a:r>
              <a:rPr lang="en-GB" sz="2200" dirty="0">
                <a:solidFill>
                  <a:srgbClr val="3333FF"/>
                </a:solidFill>
              </a:rPr>
              <a:t>is very sensitive to the largest losses</a:t>
            </a:r>
          </a:p>
          <a:p>
            <a:r>
              <a:rPr lang="en-GB" sz="2200" dirty="0">
                <a:solidFill>
                  <a:srgbClr val="3333FF"/>
                </a:solidFill>
              </a:rPr>
              <a:t>in the historical database.</a:t>
            </a:r>
          </a:p>
          <a:p>
            <a:endParaRPr lang="en-GB" sz="2200" dirty="0"/>
          </a:p>
        </p:txBody>
      </p:sp>
      <p:sp>
        <p:nvSpPr>
          <p:cNvPr id="8" name="Rectangle 7"/>
          <p:cNvSpPr/>
          <p:nvPr/>
        </p:nvSpPr>
        <p:spPr>
          <a:xfrm>
            <a:off x="302036" y="3944660"/>
            <a:ext cx="86133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3333FF"/>
                </a:solidFill>
              </a:rPr>
              <a:t>The duration of the historical database may be comparatively short, and the tail of the loss curve may include few major loss events.</a:t>
            </a:r>
          </a:p>
          <a:p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82050" y="2090057"/>
            <a:ext cx="180176" cy="307361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4"/>
            <a:ext cx="8229600" cy="85725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j-lt"/>
              </a:rPr>
              <a:t>December 2015 Carlisle floods, UK</a:t>
            </a:r>
          </a:p>
        </p:txBody>
      </p:sp>
      <p:pic>
        <p:nvPicPr>
          <p:cNvPr id="204802" name="Picture 2" descr="http://www.cumbriafire.gov.uk/Images/carlisle_Floods_tcm192-4508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6" y="1063228"/>
            <a:ext cx="4480534" cy="257310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6577" y="4348291"/>
            <a:ext cx="429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The Carlisle flood alleviation scheme was completed in 2010. </a:t>
            </a:r>
          </a:p>
        </p:txBody>
      </p:sp>
      <p:sp>
        <p:nvSpPr>
          <p:cNvPr id="204804" name="AutoShape 4" descr="Image result for carlisle floods 2015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06" name="AutoShape 6" descr="Image result for carlisle floods 2015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808" name="AutoShape 8" descr="Image result for carlisle floods 2015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 descr="River Caldew seen from Upper Viaduct car p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0" y="788473"/>
            <a:ext cx="4462130" cy="33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6059" y="3794293"/>
            <a:ext cx="4003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What was the chance </a:t>
            </a:r>
          </a:p>
          <a:p>
            <a:r>
              <a:rPr lang="en-GB" sz="2400" dirty="0">
                <a:solidFill>
                  <a:srgbClr val="002060"/>
                </a:solidFill>
              </a:rPr>
              <a:t>of rainfall causing the river</a:t>
            </a:r>
          </a:p>
          <a:p>
            <a:r>
              <a:rPr lang="en-GB" sz="2400" dirty="0">
                <a:solidFill>
                  <a:srgbClr val="002060"/>
                </a:solidFill>
              </a:rPr>
              <a:t>defences to be overtopped?</a:t>
            </a:r>
          </a:p>
        </p:txBody>
      </p:sp>
    </p:spTree>
    <p:extLst>
      <p:ext uri="{BB962C8B-B14F-4D97-AF65-F5344CB8AC3E}">
        <p14:creationId xmlns:p14="http://schemas.microsoft.com/office/powerpoint/2010/main" val="22865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https://www.researchgate.net/publication/268469950_Extreme_rainfall_in_Cumbria_November_2009_-_an_assessment_of_storm_rarity/links/55af01d408aed614b09a7ed8/images/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6751" y="0"/>
            <a:ext cx="3637249" cy="51435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60505" y="883664"/>
          <a:ext cx="3172694" cy="1836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058">
                <a:tc>
                  <a:txBody>
                    <a:bodyPr/>
                    <a:lstStyle/>
                    <a:p>
                      <a:r>
                        <a:rPr lang="en-GB" dirty="0"/>
                        <a:t>Flood</a:t>
                      </a:r>
                    </a:p>
                    <a:p>
                      <a:r>
                        <a:rPr lang="en-GB" dirty="0"/>
                        <a:t>Date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24-hr</a:t>
                      </a:r>
                    </a:p>
                    <a:p>
                      <a:r>
                        <a:rPr lang="en-GB" dirty="0"/>
                        <a:t>Rainfall    (mm)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Return</a:t>
                      </a:r>
                    </a:p>
                    <a:p>
                      <a:r>
                        <a:rPr lang="en-GB" dirty="0"/>
                        <a:t>Period</a:t>
                      </a:r>
                    </a:p>
                    <a:p>
                      <a:r>
                        <a:rPr lang="en-GB" dirty="0"/>
                        <a:t>  (yrs)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90">
                <a:tc>
                  <a:txBody>
                    <a:bodyPr/>
                    <a:lstStyle/>
                    <a:p>
                      <a:r>
                        <a:rPr lang="en-GB" dirty="0"/>
                        <a:t>20/11/09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301.4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43">
                <a:tc>
                  <a:txBody>
                    <a:bodyPr/>
                    <a:lstStyle/>
                    <a:p>
                      <a:r>
                        <a:rPr lang="en-GB" dirty="0"/>
                        <a:t>05/12/15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341.4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294299" y="3281082"/>
            <a:ext cx="210542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7787" y="2935778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2060"/>
                </a:solidFill>
              </a:rPr>
              <a:t>Honister</a:t>
            </a:r>
            <a:r>
              <a:rPr lang="en-GB" sz="1600" b="1" dirty="0">
                <a:solidFill>
                  <a:srgbClr val="002060"/>
                </a:solidFill>
              </a:rPr>
              <a:t> Pass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501" y="27819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This extreme rainfall analysis was based on the comparatively brief time series of rainfall gauge measurements since 1970.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501" y="3934225"/>
            <a:ext cx="48141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In 2009, there was a moderate El </a:t>
            </a:r>
            <a:r>
              <a:rPr lang="en-GB" dirty="0" err="1">
                <a:solidFill>
                  <a:srgbClr val="002060"/>
                </a:solidFill>
              </a:rPr>
              <a:t>Niňo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  <a:p>
            <a:r>
              <a:rPr lang="en-GB" dirty="0">
                <a:solidFill>
                  <a:srgbClr val="002060"/>
                </a:solidFill>
              </a:rPr>
              <a:t>But in 2015 there was a very strong El </a:t>
            </a:r>
            <a:r>
              <a:rPr lang="en-GB" dirty="0" err="1">
                <a:solidFill>
                  <a:srgbClr val="002060"/>
                </a:solidFill>
              </a:rPr>
              <a:t>Niňo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6980" y="4818968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Stewart et al., 2010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716" y="153681"/>
            <a:ext cx="5450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Reliability of extreme return periods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73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Downward counterfactual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 thought experiment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06286"/>
            <a:ext cx="6417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Consider a historical system state </a:t>
            </a:r>
            <a:r>
              <a:rPr lang="en-GB" sz="2200" b="1" dirty="0"/>
              <a:t>S[0]</a:t>
            </a:r>
            <a:r>
              <a:rPr lang="en-GB" sz="2200" dirty="0"/>
              <a:t> that led to </a:t>
            </a:r>
          </a:p>
          <a:p>
            <a:r>
              <a:rPr lang="en-GB" sz="2200" dirty="0"/>
              <a:t>a major economic loss of  </a:t>
            </a:r>
            <a:r>
              <a:rPr lang="en-GB" sz="2200" b="1" dirty="0"/>
              <a:t>L</a:t>
            </a:r>
            <a:r>
              <a:rPr lang="en-GB" sz="22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01067"/>
            <a:ext cx="7980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Construct an alternative system state </a:t>
            </a:r>
            <a:r>
              <a:rPr lang="en-GB" sz="2200" b="1" dirty="0"/>
              <a:t>S[k] </a:t>
            </a:r>
            <a:r>
              <a:rPr lang="en-GB" sz="2200" dirty="0"/>
              <a:t>that would                  </a:t>
            </a:r>
          </a:p>
          <a:p>
            <a:r>
              <a:rPr lang="en-GB" sz="2200" dirty="0"/>
              <a:t>have led to a major economic loss of  </a:t>
            </a:r>
            <a:r>
              <a:rPr lang="en-GB" sz="2200" b="1" dirty="0"/>
              <a:t>L + k* </a:t>
            </a:r>
            <a:r>
              <a:rPr lang="el-GR" sz="2200" b="1" dirty="0"/>
              <a:t>Δ</a:t>
            </a:r>
            <a:r>
              <a:rPr lang="en-GB" sz="2200" b="1" dirty="0"/>
              <a:t>*L</a:t>
            </a:r>
            <a:r>
              <a:rPr lang="en-GB" sz="2200" dirty="0"/>
              <a:t>, </a:t>
            </a:r>
          </a:p>
          <a:p>
            <a:r>
              <a:rPr lang="en-GB" sz="2200" dirty="0"/>
              <a:t>where </a:t>
            </a:r>
            <a:r>
              <a:rPr lang="el-GR" sz="2200" b="1" dirty="0"/>
              <a:t>Δ</a:t>
            </a:r>
            <a:r>
              <a:rPr lang="en-GB" sz="2200" b="1" dirty="0"/>
              <a:t> = 10% </a:t>
            </a:r>
            <a:r>
              <a:rPr lang="en-GB" sz="2200" dirty="0"/>
              <a:t>, and  </a:t>
            </a:r>
            <a:r>
              <a:rPr lang="en-GB" sz="2200" b="1" dirty="0"/>
              <a:t>k =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216" y="3615898"/>
            <a:ext cx="7447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Repeat for ever increasing integer values of   </a:t>
            </a:r>
            <a:r>
              <a:rPr lang="en-GB" sz="2200" b="1" dirty="0"/>
              <a:t>k = 1, 2,….n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185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4CD7FA-2383-40AB-99FD-90C577AD7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t="19753" r="8729" b="17743"/>
          <a:stretch/>
        </p:blipFill>
        <p:spPr>
          <a:xfrm>
            <a:off x="1" y="529772"/>
            <a:ext cx="9071428" cy="38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9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MS 2">
      <a:dk1>
        <a:sysClr val="windowText" lastClr="000000"/>
      </a:dk1>
      <a:lt1>
        <a:sysClr val="window" lastClr="FFFFFF"/>
      </a:lt1>
      <a:dk2>
        <a:srgbClr val="505150"/>
      </a:dk2>
      <a:lt2>
        <a:srgbClr val="ADAEAC"/>
      </a:lt2>
      <a:accent1>
        <a:srgbClr val="C41230"/>
      </a:accent1>
      <a:accent2>
        <a:srgbClr val="C7485D"/>
      </a:accent2>
      <a:accent3>
        <a:srgbClr val="DD9BA5"/>
      </a:accent3>
      <a:accent4>
        <a:srgbClr val="13B5EA"/>
      </a:accent4>
      <a:accent5>
        <a:srgbClr val="FDBB30"/>
      </a:accent5>
      <a:accent6>
        <a:srgbClr val="8DC63F"/>
      </a:accent6>
      <a:hlink>
        <a:srgbClr val="9F0927"/>
      </a:hlink>
      <a:folHlink>
        <a:srgbClr val="C748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5576</TotalTime>
  <Words>339</Words>
  <Application>Microsoft Office PowerPoint</Application>
  <PresentationFormat>On-screen Show (16:9)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Courier New</vt:lpstr>
      <vt:lpstr>Gotham Bold</vt:lpstr>
      <vt:lpstr>Gotham Book</vt:lpstr>
      <vt:lpstr>Gotham Light</vt:lpstr>
      <vt:lpstr>Gotham Medium</vt:lpstr>
      <vt:lpstr>Wingdings 2</vt:lpstr>
      <vt:lpstr>Office Theme</vt:lpstr>
      <vt:lpstr>Downward COUNTERFACTUAL insights into weather extremes  </vt:lpstr>
      <vt:lpstr>PowerPoint Presentation</vt:lpstr>
      <vt:lpstr>Scenario loss variability</vt:lpstr>
      <vt:lpstr>PowerPoint Presentation</vt:lpstr>
      <vt:lpstr>Statistical extreme value analysis</vt:lpstr>
      <vt:lpstr>December 2015 Carlisle floods, UK</vt:lpstr>
      <vt:lpstr>PowerPoint Presentation</vt:lpstr>
      <vt:lpstr>Downward counterfactual  thought experiment</vt:lpstr>
      <vt:lpstr>PowerPoint Presentation</vt:lpstr>
    </vt:vector>
  </TitlesOfParts>
  <Company>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Tam</dc:creator>
  <cp:lastModifiedBy>Gordon Woo</cp:lastModifiedBy>
  <cp:revision>831</cp:revision>
  <dcterms:created xsi:type="dcterms:W3CDTF">2012-07-25T20:23:43Z</dcterms:created>
  <dcterms:modified xsi:type="dcterms:W3CDTF">2022-05-23T06:41:12Z</dcterms:modified>
</cp:coreProperties>
</file>