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Calibri" panose="020F0502020204030204" pitchFamily="34" charset="0"/>
      <p:regular r:id="rId13"/>
      <p:bold r:id="rId14"/>
      <p:italic r:id="rId15"/>
      <p:boldItalic r:id="rId16"/>
    </p:embeddedFont>
    <p:embeddedFont>
      <p:font typeface="Lato" panose="020F0502020204030203"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20"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98ca078f4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98ca078f4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98ca078f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g1298ca078f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dc80c36b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2dc80c36b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dc80c36b8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g12dc80c36b8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019688961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1019688961f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First, I think the most important thing about this project is that it really is an experiment testing a completely new way of conducting weather prediction research in NOAA. We are trying to see if we can do R&amp;D in a collaborative way within the constraints of operations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019688961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1019688961f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19688961f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1019688961f_1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19688961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19688961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“Sub-projects’ now  “dev teams”  that cross-cut all  teams.  App teams integrate the work done in “dev teams”,  do T&amp;E.  New Hurricane App team replaces  CCI app team.  Better alignment with UFS working groups. Transition is taking place now.</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dc80c36b8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g12dc80c36b8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4A86E8"/>
              </a:buClr>
              <a:buSzPts val="5200"/>
              <a:buNone/>
              <a:defRPr sz="5200">
                <a:solidFill>
                  <a:srgbClr val="4A86E8"/>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a:alphaModFix/>
          </a:blip>
          <a:stretch>
            <a:fillRect/>
          </a:stretch>
        </p:blipFill>
        <p:spPr>
          <a:xfrm>
            <a:off x="490850" y="4248725"/>
            <a:ext cx="548700" cy="548700"/>
          </a:xfrm>
          <a:prstGeom prst="rect">
            <a:avLst/>
          </a:prstGeom>
          <a:noFill/>
          <a:ln>
            <a:noFill/>
          </a:ln>
        </p:spPr>
      </p:pic>
      <p:pic>
        <p:nvPicPr>
          <p:cNvPr id="18" name="Google Shape;18;p2"/>
          <p:cNvPicPr preferRelativeResize="0"/>
          <p:nvPr/>
        </p:nvPicPr>
        <p:blipFill>
          <a:blip r:embed="rId3">
            <a:alphaModFix/>
          </a:blip>
          <a:stretch>
            <a:fillRect/>
          </a:stretch>
        </p:blipFill>
        <p:spPr>
          <a:xfrm>
            <a:off x="2368600" y="4262350"/>
            <a:ext cx="548700" cy="543698"/>
          </a:xfrm>
          <a:prstGeom prst="rect">
            <a:avLst/>
          </a:prstGeom>
          <a:noFill/>
          <a:ln>
            <a:noFill/>
          </a:ln>
        </p:spPr>
      </p:pic>
      <p:pic>
        <p:nvPicPr>
          <p:cNvPr id="19" name="Google Shape;19;p2"/>
          <p:cNvPicPr preferRelativeResize="0"/>
          <p:nvPr/>
        </p:nvPicPr>
        <p:blipFill rotWithShape="1">
          <a:blip r:embed="rId4">
            <a:alphaModFix/>
          </a:blip>
          <a:srcRect r="54836"/>
          <a:stretch/>
        </p:blipFill>
        <p:spPr>
          <a:xfrm>
            <a:off x="3042150" y="4252175"/>
            <a:ext cx="658550" cy="566283"/>
          </a:xfrm>
          <a:prstGeom prst="rect">
            <a:avLst/>
          </a:prstGeom>
          <a:noFill/>
          <a:ln>
            <a:noFill/>
          </a:ln>
        </p:spPr>
      </p:pic>
      <p:pic>
        <p:nvPicPr>
          <p:cNvPr id="20" name="Google Shape;20;p2"/>
          <p:cNvPicPr preferRelativeResize="0"/>
          <p:nvPr/>
        </p:nvPicPr>
        <p:blipFill>
          <a:blip r:embed="rId5">
            <a:alphaModFix/>
          </a:blip>
          <a:stretch>
            <a:fillRect/>
          </a:stretch>
        </p:blipFill>
        <p:spPr>
          <a:xfrm>
            <a:off x="3825050" y="4313475"/>
            <a:ext cx="477200" cy="477200"/>
          </a:xfrm>
          <a:prstGeom prst="rect">
            <a:avLst/>
          </a:prstGeom>
          <a:noFill/>
          <a:ln>
            <a:noFill/>
          </a:ln>
        </p:spPr>
      </p:pic>
      <p:pic>
        <p:nvPicPr>
          <p:cNvPr id="21" name="Google Shape;21;p2"/>
          <p:cNvPicPr preferRelativeResize="0"/>
          <p:nvPr/>
        </p:nvPicPr>
        <p:blipFill rotWithShape="1">
          <a:blip r:embed="rId6">
            <a:alphaModFix/>
          </a:blip>
          <a:srcRect r="87047"/>
          <a:stretch/>
        </p:blipFill>
        <p:spPr>
          <a:xfrm>
            <a:off x="4455582" y="4364050"/>
            <a:ext cx="352918" cy="477201"/>
          </a:xfrm>
          <a:prstGeom prst="rect">
            <a:avLst/>
          </a:prstGeom>
          <a:noFill/>
          <a:ln>
            <a:noFill/>
          </a:ln>
        </p:spPr>
      </p:pic>
      <p:pic>
        <p:nvPicPr>
          <p:cNvPr id="22" name="Google Shape;22;p2"/>
          <p:cNvPicPr preferRelativeResize="0"/>
          <p:nvPr/>
        </p:nvPicPr>
        <p:blipFill>
          <a:blip r:embed="rId7">
            <a:alphaModFix/>
          </a:blip>
          <a:stretch>
            <a:fillRect/>
          </a:stretch>
        </p:blipFill>
        <p:spPr>
          <a:xfrm>
            <a:off x="5591629" y="4241975"/>
            <a:ext cx="768496" cy="566275"/>
          </a:xfrm>
          <a:prstGeom prst="rect">
            <a:avLst/>
          </a:prstGeom>
          <a:noFill/>
          <a:ln>
            <a:noFill/>
          </a:ln>
        </p:spPr>
      </p:pic>
      <p:pic>
        <p:nvPicPr>
          <p:cNvPr id="23" name="Google Shape;23;p2"/>
          <p:cNvPicPr preferRelativeResize="0"/>
          <p:nvPr/>
        </p:nvPicPr>
        <p:blipFill>
          <a:blip r:embed="rId8">
            <a:alphaModFix/>
          </a:blip>
          <a:stretch>
            <a:fillRect/>
          </a:stretch>
        </p:blipFill>
        <p:spPr>
          <a:xfrm>
            <a:off x="4927825" y="4356213"/>
            <a:ext cx="443200" cy="419513"/>
          </a:xfrm>
          <a:prstGeom prst="rect">
            <a:avLst/>
          </a:prstGeom>
          <a:noFill/>
          <a:ln>
            <a:noFill/>
          </a:ln>
        </p:spPr>
      </p:pic>
      <p:pic>
        <p:nvPicPr>
          <p:cNvPr id="24" name="Google Shape;24;p2"/>
          <p:cNvPicPr preferRelativeResize="0"/>
          <p:nvPr/>
        </p:nvPicPr>
        <p:blipFill>
          <a:blip r:embed="rId9">
            <a:alphaModFix/>
          </a:blip>
          <a:stretch>
            <a:fillRect/>
          </a:stretch>
        </p:blipFill>
        <p:spPr>
          <a:xfrm>
            <a:off x="6399800" y="4248924"/>
            <a:ext cx="658550" cy="477189"/>
          </a:xfrm>
          <a:prstGeom prst="rect">
            <a:avLst/>
          </a:prstGeom>
          <a:noFill/>
          <a:ln>
            <a:noFill/>
          </a:ln>
        </p:spPr>
      </p:pic>
      <p:pic>
        <p:nvPicPr>
          <p:cNvPr id="25" name="Google Shape;25;p2"/>
          <p:cNvPicPr preferRelativeResize="0"/>
          <p:nvPr/>
        </p:nvPicPr>
        <p:blipFill>
          <a:blip r:embed="rId10">
            <a:alphaModFix/>
          </a:blip>
          <a:stretch>
            <a:fillRect/>
          </a:stretch>
        </p:blipFill>
        <p:spPr>
          <a:xfrm>
            <a:off x="7121526" y="4331701"/>
            <a:ext cx="813925" cy="401241"/>
          </a:xfrm>
          <a:prstGeom prst="rect">
            <a:avLst/>
          </a:prstGeom>
          <a:noFill/>
          <a:ln>
            <a:noFill/>
          </a:ln>
        </p:spPr>
      </p:pic>
      <p:pic>
        <p:nvPicPr>
          <p:cNvPr id="26" name="Google Shape;26;p2"/>
          <p:cNvPicPr preferRelativeResize="0"/>
          <p:nvPr/>
        </p:nvPicPr>
        <p:blipFill>
          <a:blip r:embed="rId11">
            <a:alphaModFix/>
          </a:blip>
          <a:stretch>
            <a:fillRect/>
          </a:stretch>
        </p:blipFill>
        <p:spPr>
          <a:xfrm>
            <a:off x="8075275" y="4318788"/>
            <a:ext cx="548700" cy="383686"/>
          </a:xfrm>
          <a:prstGeom prst="rect">
            <a:avLst/>
          </a:prstGeom>
          <a:noFill/>
          <a:ln>
            <a:noFill/>
          </a:ln>
        </p:spPr>
      </p:pic>
      <p:sp>
        <p:nvSpPr>
          <p:cNvPr id="27" name="Google Shape;27;p2"/>
          <p:cNvSpPr txBox="1"/>
          <p:nvPr/>
        </p:nvSpPr>
        <p:spPr>
          <a:xfrm>
            <a:off x="341375" y="3713650"/>
            <a:ext cx="1109700" cy="5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t>EMC, PSL, GSL, CSL, NSSL, ARL, NESDIS </a:t>
            </a:r>
            <a:endParaRPr sz="900" b="1"/>
          </a:p>
        </p:txBody>
      </p:sp>
      <p:pic>
        <p:nvPicPr>
          <p:cNvPr id="28" name="Google Shape;28;p2"/>
          <p:cNvPicPr preferRelativeResize="0"/>
          <p:nvPr/>
        </p:nvPicPr>
        <p:blipFill>
          <a:blip r:embed="rId12">
            <a:alphaModFix/>
          </a:blip>
          <a:stretch>
            <a:fillRect/>
          </a:stretch>
        </p:blipFill>
        <p:spPr>
          <a:xfrm>
            <a:off x="1113950" y="4220350"/>
            <a:ext cx="658550" cy="599271"/>
          </a:xfrm>
          <a:prstGeom prst="rect">
            <a:avLst/>
          </a:prstGeom>
          <a:noFill/>
          <a:ln>
            <a:noFill/>
          </a:ln>
        </p:spPr>
      </p:pic>
      <p:pic>
        <p:nvPicPr>
          <p:cNvPr id="29" name="Google Shape;29;p2"/>
          <p:cNvPicPr preferRelativeResize="0"/>
          <p:nvPr/>
        </p:nvPicPr>
        <p:blipFill>
          <a:blip r:embed="rId13">
            <a:alphaModFix/>
          </a:blip>
          <a:stretch>
            <a:fillRect/>
          </a:stretch>
        </p:blipFill>
        <p:spPr>
          <a:xfrm>
            <a:off x="1773250" y="4277657"/>
            <a:ext cx="548700" cy="53594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3" name="Google Shape;6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4" name="Google Shape;6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0" name="Google Shape;70;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1" name="Google Shape;71;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2" name="Google Shape;72;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0" y="5"/>
            <a:ext cx="9144000" cy="1061700"/>
          </a:xfrm>
          <a:prstGeom prst="rect">
            <a:avLst/>
          </a:prstGeom>
          <a:noFill/>
          <a:ln>
            <a:noFill/>
          </a:ln>
        </p:spPr>
        <p:txBody>
          <a:bodyPr spcFirstLastPara="1" wrap="square" lIns="68575" tIns="68575" rIns="68575" bIns="68575" anchor="t" anchorCtr="0">
            <a:noAutofit/>
          </a:bodyPr>
          <a:lstStyle>
            <a:lvl1pPr lvl="0" algn="l" rtl="0">
              <a:lnSpc>
                <a:spcPct val="100000"/>
              </a:lnSpc>
              <a:spcBef>
                <a:spcPts val="0"/>
              </a:spcBef>
              <a:spcAft>
                <a:spcPts val="0"/>
              </a:spcAft>
              <a:buSzPts val="3000"/>
              <a:buNone/>
              <a:defRPr b="0">
                <a:solidFill>
                  <a:schemeClr val="lt1"/>
                </a:solidFill>
              </a:defRPr>
            </a:lvl1pPr>
            <a:lvl2pPr lvl="1" algn="l" rtl="0">
              <a:lnSpc>
                <a:spcPct val="100000"/>
              </a:lnSpc>
              <a:spcBef>
                <a:spcPts val="0"/>
              </a:spcBef>
              <a:spcAft>
                <a:spcPts val="0"/>
              </a:spcAft>
              <a:buSzPts val="1100"/>
              <a:buNone/>
              <a:defRPr sz="3600">
                <a:solidFill>
                  <a:schemeClr val="lt2"/>
                </a:solidFill>
              </a:defRPr>
            </a:lvl2pPr>
            <a:lvl3pPr lvl="2" algn="l" rtl="0">
              <a:lnSpc>
                <a:spcPct val="100000"/>
              </a:lnSpc>
              <a:spcBef>
                <a:spcPts val="0"/>
              </a:spcBef>
              <a:spcAft>
                <a:spcPts val="0"/>
              </a:spcAft>
              <a:buSzPts val="1100"/>
              <a:buNone/>
              <a:defRPr sz="3600">
                <a:solidFill>
                  <a:schemeClr val="lt2"/>
                </a:solidFill>
              </a:defRPr>
            </a:lvl3pPr>
            <a:lvl4pPr lvl="3" algn="l" rtl="0">
              <a:lnSpc>
                <a:spcPct val="100000"/>
              </a:lnSpc>
              <a:spcBef>
                <a:spcPts val="0"/>
              </a:spcBef>
              <a:spcAft>
                <a:spcPts val="0"/>
              </a:spcAft>
              <a:buSzPts val="1100"/>
              <a:buNone/>
              <a:defRPr sz="3600">
                <a:solidFill>
                  <a:schemeClr val="lt2"/>
                </a:solidFill>
              </a:defRPr>
            </a:lvl4pPr>
            <a:lvl5pPr lvl="4" algn="l" rtl="0">
              <a:lnSpc>
                <a:spcPct val="100000"/>
              </a:lnSpc>
              <a:spcBef>
                <a:spcPts val="0"/>
              </a:spcBef>
              <a:spcAft>
                <a:spcPts val="0"/>
              </a:spcAft>
              <a:buSzPts val="1100"/>
              <a:buNone/>
              <a:defRPr sz="3600">
                <a:solidFill>
                  <a:schemeClr val="lt2"/>
                </a:solidFill>
              </a:defRPr>
            </a:lvl5pPr>
            <a:lvl6pPr lvl="5" algn="l" rtl="0">
              <a:lnSpc>
                <a:spcPct val="100000"/>
              </a:lnSpc>
              <a:spcBef>
                <a:spcPts val="0"/>
              </a:spcBef>
              <a:spcAft>
                <a:spcPts val="0"/>
              </a:spcAft>
              <a:buSzPts val="1100"/>
              <a:buNone/>
              <a:defRPr sz="3600">
                <a:solidFill>
                  <a:schemeClr val="lt2"/>
                </a:solidFill>
              </a:defRPr>
            </a:lvl6pPr>
            <a:lvl7pPr lvl="6" algn="l" rtl="0">
              <a:lnSpc>
                <a:spcPct val="100000"/>
              </a:lnSpc>
              <a:spcBef>
                <a:spcPts val="0"/>
              </a:spcBef>
              <a:spcAft>
                <a:spcPts val="0"/>
              </a:spcAft>
              <a:buSzPts val="1100"/>
              <a:buNone/>
              <a:defRPr sz="3600">
                <a:solidFill>
                  <a:schemeClr val="lt2"/>
                </a:solidFill>
              </a:defRPr>
            </a:lvl7pPr>
            <a:lvl8pPr lvl="7" algn="l" rtl="0">
              <a:lnSpc>
                <a:spcPct val="100000"/>
              </a:lnSpc>
              <a:spcBef>
                <a:spcPts val="0"/>
              </a:spcBef>
              <a:spcAft>
                <a:spcPts val="0"/>
              </a:spcAft>
              <a:buSzPts val="1100"/>
              <a:buNone/>
              <a:defRPr sz="3600">
                <a:solidFill>
                  <a:schemeClr val="lt2"/>
                </a:solidFill>
              </a:defRPr>
            </a:lvl8pPr>
            <a:lvl9pPr lvl="8" algn="l" rtl="0">
              <a:lnSpc>
                <a:spcPct val="100000"/>
              </a:lnSpc>
              <a:spcBef>
                <a:spcPts val="0"/>
              </a:spcBef>
              <a:spcAft>
                <a:spcPts val="0"/>
              </a:spcAft>
              <a:buSzPts val="1100"/>
              <a:buNone/>
              <a:defRPr sz="3600">
                <a:solidFill>
                  <a:schemeClr val="lt2"/>
                </a:solidFill>
              </a:defRPr>
            </a:lvl9pPr>
          </a:lstStyle>
          <a:p>
            <a:endParaRPr/>
          </a:p>
        </p:txBody>
      </p:sp>
      <p:sp>
        <p:nvSpPr>
          <p:cNvPr id="75" name="Google Shape;75;p14"/>
          <p:cNvSpPr txBox="1">
            <a:spLocks noGrp="1"/>
          </p:cNvSpPr>
          <p:nvPr>
            <p:ph type="body" idx="1"/>
          </p:nvPr>
        </p:nvSpPr>
        <p:spPr>
          <a:xfrm>
            <a:off x="111577" y="807200"/>
            <a:ext cx="5775300" cy="4259400"/>
          </a:xfrm>
          <a:prstGeom prst="rect">
            <a:avLst/>
          </a:prstGeom>
          <a:noFill/>
          <a:ln>
            <a:noFill/>
          </a:ln>
        </p:spPr>
        <p:txBody>
          <a:bodyPr spcFirstLastPara="1" wrap="square" lIns="68575" tIns="68575" rIns="68575" bIns="68575" anchor="t" anchorCtr="0">
            <a:noAutofit/>
          </a:bodyPr>
          <a:lstStyle>
            <a:lvl1pPr marL="457200" lvl="0" indent="-355600" algn="l" rtl="0">
              <a:lnSpc>
                <a:spcPct val="100000"/>
              </a:lnSpc>
              <a:spcBef>
                <a:spcPts val="400"/>
              </a:spcBef>
              <a:spcAft>
                <a:spcPts val="0"/>
              </a:spcAft>
              <a:buClr>
                <a:schemeClr val="lt2"/>
              </a:buClr>
              <a:buSzPts val="2000"/>
              <a:buFont typeface="Noto Sans Symbols"/>
              <a:buChar char="▪"/>
              <a:defRPr sz="2000">
                <a:solidFill>
                  <a:schemeClr val="lt1"/>
                </a:solidFill>
                <a:latin typeface="Calibri"/>
                <a:ea typeface="Calibri"/>
                <a:cs typeface="Calibri"/>
                <a:sym typeface="Calibri"/>
              </a:defRPr>
            </a:lvl1pPr>
            <a:lvl2pPr marL="914400" lvl="1" indent="-342900" algn="l" rtl="0">
              <a:lnSpc>
                <a:spcPct val="100000"/>
              </a:lnSpc>
              <a:spcBef>
                <a:spcPts val="400"/>
              </a:spcBef>
              <a:spcAft>
                <a:spcPts val="0"/>
              </a:spcAft>
              <a:buClr>
                <a:schemeClr val="lt2"/>
              </a:buClr>
              <a:buSzPts val="1800"/>
              <a:buFont typeface="Noto Sans Symbols"/>
              <a:buChar char="▪"/>
              <a:defRPr sz="1800">
                <a:solidFill>
                  <a:schemeClr val="lt1"/>
                </a:solidFill>
                <a:latin typeface="Calibri"/>
                <a:ea typeface="Calibri"/>
                <a:cs typeface="Calibri"/>
                <a:sym typeface="Calibri"/>
              </a:defRPr>
            </a:lvl2pPr>
            <a:lvl3pPr marL="1371600" lvl="2" indent="-330200" algn="l" rtl="0">
              <a:lnSpc>
                <a:spcPct val="100000"/>
              </a:lnSpc>
              <a:spcBef>
                <a:spcPts val="300"/>
              </a:spcBef>
              <a:spcAft>
                <a:spcPts val="0"/>
              </a:spcAft>
              <a:buClr>
                <a:schemeClr val="lt2"/>
              </a:buClr>
              <a:buSzPts val="1600"/>
              <a:buFont typeface="Noto Sans Symbols"/>
              <a:buChar char="▪"/>
              <a:defRPr sz="1600">
                <a:solidFill>
                  <a:schemeClr val="lt1"/>
                </a:solidFill>
                <a:latin typeface="Calibri"/>
                <a:ea typeface="Calibri"/>
                <a:cs typeface="Calibri"/>
                <a:sym typeface="Calibri"/>
              </a:defRPr>
            </a:lvl3pPr>
            <a:lvl4pPr marL="1828800" lvl="3" indent="-317500" algn="l" rtl="0">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4pPr>
            <a:lvl5pPr marL="2286000" lvl="4" indent="-317500" algn="l" rtl="0">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5pPr>
            <a:lvl6pPr marL="2743200" lvl="5" indent="-317500" algn="l" rtl="0">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6pPr>
            <a:lvl7pPr marL="3200400" lvl="6" indent="-317500" algn="l" rtl="0">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7pPr>
            <a:lvl8pPr marL="3657600" lvl="7" indent="-317500" algn="l" rtl="0">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8pPr>
            <a:lvl9pPr marL="4114800" lvl="8" indent="-317500" algn="l" rtl="0">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9pPr>
          </a:lstStyle>
          <a:p>
            <a:endParaRPr/>
          </a:p>
        </p:txBody>
      </p:sp>
      <p:sp>
        <p:nvSpPr>
          <p:cNvPr id="76" name="Google Shape;76;p14"/>
          <p:cNvSpPr txBox="1">
            <a:spLocks noGrp="1"/>
          </p:cNvSpPr>
          <p:nvPr>
            <p:ph type="sldNum" idx="12"/>
          </p:nvPr>
        </p:nvSpPr>
        <p:spPr>
          <a:xfrm>
            <a:off x="8556785" y="4749850"/>
            <a:ext cx="548700" cy="3936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 name="Google Shape;32;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827550" y="216425"/>
            <a:ext cx="60483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A86E8"/>
              </a:buClr>
              <a:buSzPts val="2800"/>
              <a:buNone/>
              <a:defRPr>
                <a:solidFill>
                  <a:srgbClr val="4A86E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311700" y="980700"/>
            <a:ext cx="8520600" cy="3588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6" name="Google Shape;3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789350" y="216425"/>
            <a:ext cx="60867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 name="Google Shape;39;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89350" y="183750"/>
            <a:ext cx="6075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789350" y="174600"/>
            <a:ext cx="6042900" cy="755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7" name="Google Shape;4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8" name="Google Shape;4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 name="Google Shape;5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7" name="Google Shape;5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0" name="Google Shape;6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800" y="216425"/>
            <a:ext cx="6094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980700"/>
            <a:ext cx="8520600" cy="35883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5">
            <a:alphaModFix/>
          </a:blip>
          <a:stretch>
            <a:fillRect/>
          </a:stretch>
        </p:blipFill>
        <p:spPr>
          <a:xfrm>
            <a:off x="41650" y="98675"/>
            <a:ext cx="676900" cy="676900"/>
          </a:xfrm>
          <a:prstGeom prst="rect">
            <a:avLst/>
          </a:prstGeom>
          <a:noFill/>
          <a:ln>
            <a:noFill/>
          </a:ln>
        </p:spPr>
      </p:pic>
      <p:sp>
        <p:nvSpPr>
          <p:cNvPr id="10" name="Google Shape;10;p1"/>
          <p:cNvSpPr txBox="1"/>
          <p:nvPr/>
        </p:nvSpPr>
        <p:spPr>
          <a:xfrm>
            <a:off x="311700" y="4879950"/>
            <a:ext cx="8339700" cy="1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dirty="0">
                <a:solidFill>
                  <a:srgbClr val="1155CC"/>
                </a:solidFill>
              </a:rPr>
              <a:t>UFS-R2O Project, EGU General Assembly, Vienna, Austria, AS1.1, May 23, 2022                                 https://vlab.noaa.gov/web/ufs-r2o/</a:t>
            </a:r>
            <a:endParaRPr sz="1000" dirty="0"/>
          </a:p>
        </p:txBody>
      </p:sp>
      <p:pic>
        <p:nvPicPr>
          <p:cNvPr id="11" name="Google Shape;11;p1"/>
          <p:cNvPicPr preferRelativeResize="0"/>
          <p:nvPr/>
        </p:nvPicPr>
        <p:blipFill>
          <a:blip r:embed="rId16">
            <a:alphaModFix/>
          </a:blip>
          <a:stretch>
            <a:fillRect/>
          </a:stretch>
        </p:blipFill>
        <p:spPr>
          <a:xfrm>
            <a:off x="6909345" y="137150"/>
            <a:ext cx="1244056" cy="456400"/>
          </a:xfrm>
          <a:prstGeom prst="rect">
            <a:avLst/>
          </a:prstGeom>
          <a:noFill/>
          <a:ln>
            <a:noFill/>
          </a:ln>
        </p:spPr>
      </p:pic>
      <p:sp>
        <p:nvSpPr>
          <p:cNvPr id="12" name="Google Shape;12;p1"/>
          <p:cNvSpPr txBox="1"/>
          <p:nvPr/>
        </p:nvSpPr>
        <p:spPr>
          <a:xfrm>
            <a:off x="8033325" y="185350"/>
            <a:ext cx="1064100" cy="57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000" i="1">
                <a:solidFill>
                  <a:srgbClr val="1155CC"/>
                </a:solidFill>
                <a:latin typeface="Calibri"/>
                <a:ea typeface="Calibri"/>
                <a:cs typeface="Calibri"/>
                <a:sym typeface="Calibri"/>
              </a:rPr>
              <a:t>R2O</a:t>
            </a:r>
            <a:endParaRPr sz="4000" i="1">
              <a:solidFill>
                <a:srgbClr val="1155CC"/>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etingorganizer.copernicus.org/EGU22/EGU22-3101.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Vijay.Tallapragada@noaa.go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ufscommunity.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epic.noa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ctrTitle"/>
          </p:nvPr>
        </p:nvSpPr>
        <p:spPr>
          <a:xfrm>
            <a:off x="475975" y="1035225"/>
            <a:ext cx="8520600" cy="14796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3000" b="1">
                <a:solidFill>
                  <a:srgbClr val="1C3B69"/>
                </a:solidFill>
                <a:highlight>
                  <a:srgbClr val="FFFFFF"/>
                </a:highlight>
                <a:uFill>
                  <a:noFill/>
                </a:uFill>
                <a:hlinkClick r:id="rId3">
                  <a:extLst>
                    <a:ext uri="{A12FA001-AC4F-418D-AE19-62706E023703}">
                      <ahyp:hlinkClr xmlns:ahyp="http://schemas.microsoft.com/office/drawing/2018/hyperlinkcolor" val="tx"/>
                    </a:ext>
                  </a:extLst>
                </a:hlinkClick>
              </a:rPr>
              <a:t>NOAA's Unified Forecast System Research to Operations (UFS-R2O) Project for accelerated transition of UFS based forecast applications into operations</a:t>
            </a:r>
            <a:endParaRPr sz="3000" b="1">
              <a:solidFill>
                <a:srgbClr val="1C3B69"/>
              </a:solidFill>
              <a:highlight>
                <a:srgbClr val="FFFFFF"/>
              </a:highlight>
            </a:endParaRPr>
          </a:p>
        </p:txBody>
      </p:sp>
      <p:sp>
        <p:nvSpPr>
          <p:cNvPr id="82" name="Google Shape;82;p15"/>
          <p:cNvSpPr txBox="1">
            <a:spLocks noGrp="1"/>
          </p:cNvSpPr>
          <p:nvPr>
            <p:ph type="subTitle" idx="1"/>
          </p:nvPr>
        </p:nvSpPr>
        <p:spPr>
          <a:xfrm>
            <a:off x="311700" y="25683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u="sng" dirty="0">
                <a:solidFill>
                  <a:srgbClr val="1C3B69"/>
                </a:solidFill>
              </a:rPr>
              <a:t>Vijay Tallapragada*,</a:t>
            </a:r>
            <a:r>
              <a:rPr lang="en" sz="2500" dirty="0"/>
              <a:t> Jim Kinter</a:t>
            </a:r>
            <a:r>
              <a:rPr lang="en" sz="2500" baseline="30000" dirty="0"/>
              <a:t>+</a:t>
            </a:r>
            <a:r>
              <a:rPr lang="en" sz="2500" dirty="0"/>
              <a:t>, and Jeff Whitaker</a:t>
            </a:r>
            <a:r>
              <a:rPr lang="en" sz="2500" baseline="30000" dirty="0"/>
              <a:t>^</a:t>
            </a:r>
            <a:r>
              <a:rPr lang="en" sz="2500" dirty="0"/>
              <a:t> </a:t>
            </a:r>
            <a:endParaRPr sz="2500" dirty="0"/>
          </a:p>
          <a:p>
            <a:pPr marL="0" lvl="0" indent="0" algn="ctr" rtl="0">
              <a:spcBef>
                <a:spcPts val="0"/>
              </a:spcBef>
              <a:spcAft>
                <a:spcPts val="0"/>
              </a:spcAft>
              <a:buNone/>
            </a:pPr>
            <a:r>
              <a:rPr lang="en-US" sz="1800" b="1" u="sng" dirty="0">
                <a:solidFill>
                  <a:schemeClr val="hlink"/>
                </a:solidFill>
                <a:hlinkClick r:id="rId4"/>
              </a:rPr>
              <a:t>*Chief, Modeling &amp; Data Assimilation Branch, NOAA/NWS/NCEP/EMC</a:t>
            </a:r>
            <a:endParaRPr lang="en-US" sz="1800" b="1" u="sng" dirty="0">
              <a:solidFill>
                <a:schemeClr val="hlink"/>
              </a:solidFill>
            </a:endParaRPr>
          </a:p>
          <a:p>
            <a:pPr marL="0" lvl="0" indent="0" algn="ctr" rtl="0">
              <a:spcBef>
                <a:spcPts val="0"/>
              </a:spcBef>
              <a:spcAft>
                <a:spcPts val="0"/>
              </a:spcAft>
              <a:buNone/>
            </a:pPr>
            <a:r>
              <a:rPr lang="en-US" sz="3200" b="1" baseline="30000" dirty="0">
                <a:solidFill>
                  <a:schemeClr val="hlink"/>
                </a:solidFill>
              </a:rPr>
              <a:t>+</a:t>
            </a:r>
            <a:r>
              <a:rPr lang="en-US" b="1" baseline="-25000" dirty="0">
                <a:solidFill>
                  <a:schemeClr val="hlink"/>
                </a:solidFill>
              </a:rPr>
              <a:t>COLA, GMU; </a:t>
            </a:r>
            <a:r>
              <a:rPr lang="en-US" b="1" baseline="30000" dirty="0">
                <a:solidFill>
                  <a:schemeClr val="hlink"/>
                </a:solidFill>
              </a:rPr>
              <a:t>^</a:t>
            </a:r>
            <a:r>
              <a:rPr lang="en-US" b="1" baseline="-25000" dirty="0">
                <a:solidFill>
                  <a:schemeClr val="hlink"/>
                </a:solidFill>
              </a:rPr>
              <a:t>NOAA/OAR/PSL</a:t>
            </a:r>
            <a:endParaRPr lang="en-US" sz="3200" b="1" baseline="30000" dirty="0">
              <a:solidFill>
                <a:schemeClr val="hlink"/>
              </a:solidFill>
            </a:endParaRPr>
          </a:p>
          <a:p>
            <a:pPr marL="0" lvl="0" indent="0" algn="ctr" rtl="0">
              <a:spcBef>
                <a:spcPts val="0"/>
              </a:spcBef>
              <a:spcAft>
                <a:spcPts val="0"/>
              </a:spcAft>
              <a:buNone/>
            </a:pPr>
            <a:endParaRPr sz="1600" b="1" dirty="0"/>
          </a:p>
          <a:p>
            <a:pPr marL="0" lvl="0" indent="0" algn="ctr" rtl="0">
              <a:spcBef>
                <a:spcPts val="0"/>
              </a:spcBef>
              <a:spcAft>
                <a:spcPts val="0"/>
              </a:spcAft>
              <a:buNone/>
            </a:pPr>
            <a:r>
              <a:rPr lang="en" sz="1200" b="1" i="1" dirty="0"/>
              <a:t>AS1.1: EGU General Assembly 2022, Vienna, Austria, 23 May 2022, EGU22-3101 </a:t>
            </a:r>
            <a:endParaRPr sz="1200" b="1" i="1" dirty="0"/>
          </a:p>
        </p:txBody>
      </p:sp>
      <p:sp>
        <p:nvSpPr>
          <p:cNvPr id="83" name="Google Shape;8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27550" y="24825"/>
            <a:ext cx="604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Concluding remarks</a:t>
            </a:r>
            <a:endParaRPr b="1" dirty="0"/>
          </a:p>
        </p:txBody>
      </p:sp>
      <p:sp>
        <p:nvSpPr>
          <p:cNvPr id="166" name="Google Shape;166;p24"/>
          <p:cNvSpPr txBox="1">
            <a:spLocks noGrp="1"/>
          </p:cNvSpPr>
          <p:nvPr>
            <p:ph type="body" idx="1"/>
          </p:nvPr>
        </p:nvSpPr>
        <p:spPr>
          <a:xfrm>
            <a:off x="0" y="789125"/>
            <a:ext cx="9144000" cy="3265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b="1" dirty="0"/>
              <a:t>UFS-R2O Project is a major driving force for coordinating model development across multiple operational applications in collaboration with community partners</a:t>
            </a:r>
            <a:endParaRPr sz="2000" b="1" dirty="0"/>
          </a:p>
          <a:p>
            <a:pPr marL="457200" lvl="0" indent="-342900" algn="l" rtl="0">
              <a:spcBef>
                <a:spcPts val="0"/>
              </a:spcBef>
              <a:spcAft>
                <a:spcPts val="0"/>
              </a:spcAft>
              <a:buSzPts val="1800"/>
              <a:buChar char="●"/>
            </a:pPr>
            <a:r>
              <a:rPr lang="en" sz="2000" b="1" dirty="0"/>
              <a:t>Making good progress towards developing a fully coupled earth system modeling with coupled data assimilation</a:t>
            </a:r>
            <a:endParaRPr sz="2000" b="1" dirty="0"/>
          </a:p>
          <a:p>
            <a:pPr marL="457200" lvl="0" indent="-342900" algn="l" rtl="0">
              <a:spcBef>
                <a:spcPts val="0"/>
              </a:spcBef>
              <a:spcAft>
                <a:spcPts val="0"/>
              </a:spcAft>
              <a:buSzPts val="1800"/>
              <a:buChar char="●"/>
            </a:pPr>
            <a:r>
              <a:rPr lang="en" sz="2000" b="1" dirty="0"/>
              <a:t>Supporting accelerated development of MRW/S2S; SRW/CAM and Hurricane Applications </a:t>
            </a:r>
            <a:endParaRPr sz="2000" b="1" dirty="0"/>
          </a:p>
          <a:p>
            <a:pPr marL="457200" lvl="0" indent="-342900" algn="l" rtl="0">
              <a:spcBef>
                <a:spcPts val="0"/>
              </a:spcBef>
              <a:spcAft>
                <a:spcPts val="0"/>
              </a:spcAft>
              <a:buSzPts val="1800"/>
              <a:buChar char="●"/>
            </a:pPr>
            <a:r>
              <a:rPr lang="en" sz="2000" b="1" dirty="0"/>
              <a:t>Some challenges still remain. Looking for expanding the collaborations across national, international, public, private and academic sectors </a:t>
            </a:r>
            <a:endParaRPr sz="2000" b="1" dirty="0"/>
          </a:p>
        </p:txBody>
      </p:sp>
      <p:sp>
        <p:nvSpPr>
          <p:cNvPr id="167" name="Google Shape;16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latin typeface="Arial"/>
                <a:ea typeface="Arial"/>
                <a:cs typeface="Arial"/>
                <a:sym typeface="Arial"/>
              </a:rPr>
              <a:t>10</a:t>
            </a:fld>
            <a:endParaRPr sz="1000">
              <a:solidFill>
                <a:schemeClr val="dk2"/>
              </a:solidFill>
              <a:latin typeface="Arial"/>
              <a:ea typeface="Arial"/>
              <a:cs typeface="Arial"/>
              <a:sym typeface="Arial"/>
            </a:endParaRPr>
          </a:p>
        </p:txBody>
      </p:sp>
      <p:sp>
        <p:nvSpPr>
          <p:cNvPr id="168" name="Google Shape;168;p24"/>
          <p:cNvSpPr txBox="1"/>
          <p:nvPr/>
        </p:nvSpPr>
        <p:spPr>
          <a:xfrm>
            <a:off x="467600" y="4246225"/>
            <a:ext cx="7279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solidFill>
                  <a:srgbClr val="FF0000"/>
                </a:solidFill>
              </a:rPr>
              <a:t>Thanks for your attention.  Questions?</a:t>
            </a:r>
            <a:endParaRPr sz="2000"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body" idx="1"/>
          </p:nvPr>
        </p:nvSpPr>
        <p:spPr>
          <a:xfrm>
            <a:off x="113750" y="724575"/>
            <a:ext cx="5964900" cy="40437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400"/>
              </a:spcBef>
              <a:spcAft>
                <a:spcPts val="0"/>
              </a:spcAft>
              <a:buSzPts val="3200"/>
              <a:buNone/>
            </a:pPr>
            <a:r>
              <a:rPr lang="en" sz="1800" b="1">
                <a:solidFill>
                  <a:schemeClr val="dk1"/>
                </a:solidFill>
                <a:latin typeface="Arial"/>
                <a:ea typeface="Arial"/>
                <a:cs typeface="Arial"/>
                <a:sym typeface="Arial"/>
              </a:rPr>
              <a:t>Unified Forecast System</a:t>
            </a:r>
            <a:r>
              <a:rPr lang="en" sz="1800">
                <a:solidFill>
                  <a:schemeClr val="dk1"/>
                </a:solidFill>
                <a:latin typeface="Arial"/>
                <a:ea typeface="Arial"/>
                <a:cs typeface="Arial"/>
                <a:sym typeface="Arial"/>
              </a:rPr>
              <a:t>: </a:t>
            </a:r>
            <a:r>
              <a:rPr lang="en" sz="1900" b="1" u="sng">
                <a:solidFill>
                  <a:schemeClr val="hlink"/>
                </a:solidFill>
                <a:latin typeface="Arial"/>
                <a:ea typeface="Arial"/>
                <a:cs typeface="Arial"/>
                <a:sym typeface="Arial"/>
                <a:hlinkClick r:id="rId3"/>
              </a:rPr>
              <a:t>UFSCommunity.org</a:t>
            </a:r>
            <a:endParaRPr sz="1900" b="1">
              <a:solidFill>
                <a:schemeClr val="dk1"/>
              </a:solidFill>
              <a:latin typeface="Arial"/>
              <a:ea typeface="Arial"/>
              <a:cs typeface="Arial"/>
              <a:sym typeface="Arial"/>
            </a:endParaRPr>
          </a:p>
          <a:p>
            <a:pPr marL="228600" lvl="0" indent="-215900" algn="l" rtl="0">
              <a:lnSpc>
                <a:spcPct val="100000"/>
              </a:lnSpc>
              <a:spcBef>
                <a:spcPts val="400"/>
              </a:spcBef>
              <a:spcAft>
                <a:spcPts val="0"/>
              </a:spcAft>
              <a:buClr>
                <a:schemeClr val="dk1"/>
              </a:buClr>
              <a:buSzPts val="1600"/>
              <a:buFont typeface="Arial"/>
              <a:buChar char="●"/>
            </a:pPr>
            <a:r>
              <a:rPr lang="en" sz="1600">
                <a:solidFill>
                  <a:schemeClr val="dk1"/>
                </a:solidFill>
                <a:latin typeface="Arial"/>
                <a:ea typeface="Arial"/>
                <a:cs typeface="Arial"/>
                <a:sym typeface="Arial"/>
              </a:rPr>
              <a:t>Unify research and operational </a:t>
            </a:r>
            <a:r>
              <a:rPr lang="en" sz="1600" b="1">
                <a:solidFill>
                  <a:schemeClr val="accent1"/>
                </a:solidFill>
                <a:latin typeface="Arial"/>
                <a:ea typeface="Arial"/>
                <a:cs typeface="Arial"/>
                <a:sym typeface="Arial"/>
              </a:rPr>
              <a:t>forecast applications</a:t>
            </a:r>
            <a:r>
              <a:rPr lang="en" sz="1600">
                <a:solidFill>
                  <a:schemeClr val="dk1"/>
                </a:solidFill>
                <a:latin typeface="Arial"/>
                <a:ea typeface="Arial"/>
                <a:cs typeface="Arial"/>
                <a:sym typeface="Arial"/>
              </a:rPr>
              <a:t> into </a:t>
            </a:r>
            <a:r>
              <a:rPr lang="en" sz="1600" b="1">
                <a:solidFill>
                  <a:schemeClr val="accent1"/>
                </a:solidFill>
                <a:latin typeface="Arial"/>
                <a:ea typeface="Arial"/>
                <a:cs typeface="Arial"/>
                <a:sym typeface="Arial"/>
              </a:rPr>
              <a:t>streamlined code-base</a:t>
            </a:r>
            <a:r>
              <a:rPr lang="en" sz="16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a:p>
            <a:pPr marL="228600" lvl="0" indent="-215900" algn="l" rtl="0">
              <a:lnSpc>
                <a:spcPct val="100000"/>
              </a:lnSpc>
              <a:spcBef>
                <a:spcPts val="800"/>
              </a:spcBef>
              <a:spcAft>
                <a:spcPts val="0"/>
              </a:spcAft>
              <a:buClr>
                <a:schemeClr val="dk1"/>
              </a:buClr>
              <a:buSzPts val="1600"/>
              <a:buFont typeface="Arial"/>
              <a:buChar char="●"/>
            </a:pPr>
            <a:r>
              <a:rPr lang="en" sz="1600" b="1">
                <a:solidFill>
                  <a:schemeClr val="dk1"/>
                </a:solidFill>
                <a:latin typeface="Arial"/>
                <a:ea typeface="Arial"/>
                <a:cs typeface="Arial"/>
                <a:sym typeface="Arial"/>
              </a:rPr>
              <a:t>Open-development, documented, community codes</a:t>
            </a:r>
            <a:endParaRPr sz="1600" b="1">
              <a:solidFill>
                <a:schemeClr val="dk1"/>
              </a:solidFill>
              <a:latin typeface="Arial"/>
              <a:ea typeface="Arial"/>
              <a:cs typeface="Arial"/>
              <a:sym typeface="Arial"/>
            </a:endParaRPr>
          </a:p>
          <a:p>
            <a:pPr marL="457200" lvl="1" indent="-203200" algn="l" rtl="0">
              <a:spcBef>
                <a:spcPts val="400"/>
              </a:spcBef>
              <a:spcAft>
                <a:spcPts val="0"/>
              </a:spcAft>
              <a:buClr>
                <a:schemeClr val="dk1"/>
              </a:buClr>
              <a:buSzPts val="1400"/>
              <a:buFont typeface="Arial"/>
              <a:buChar char="○"/>
            </a:pPr>
            <a:r>
              <a:rPr lang="en" sz="1400">
                <a:solidFill>
                  <a:schemeClr val="dk1"/>
                </a:solidFill>
                <a:latin typeface="Arial"/>
                <a:ea typeface="Arial"/>
                <a:cs typeface="Arial"/>
                <a:sym typeface="Arial"/>
              </a:rPr>
              <a:t>Atmos. Dynamical core (FV3) - NASA-GEOS, NCAR</a:t>
            </a:r>
            <a:endParaRPr sz="1400">
              <a:solidFill>
                <a:schemeClr val="dk1"/>
              </a:solidFill>
              <a:latin typeface="Arial"/>
              <a:ea typeface="Arial"/>
              <a:cs typeface="Arial"/>
              <a:sym typeface="Arial"/>
            </a:endParaRPr>
          </a:p>
          <a:p>
            <a:pPr marL="457200" lvl="1" indent="-2032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Ocean (MOM6) - NCAR, NASA-GEOS</a:t>
            </a:r>
            <a:endParaRPr sz="1400">
              <a:solidFill>
                <a:schemeClr val="dk1"/>
              </a:solidFill>
              <a:latin typeface="Arial"/>
              <a:ea typeface="Arial"/>
              <a:cs typeface="Arial"/>
              <a:sym typeface="Arial"/>
            </a:endParaRPr>
          </a:p>
          <a:p>
            <a:pPr marL="457200" lvl="1" indent="-2032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Data assimilation (JCSDA) - many partners</a:t>
            </a:r>
            <a:endParaRPr sz="1400">
              <a:solidFill>
                <a:schemeClr val="dk1"/>
              </a:solidFill>
              <a:latin typeface="Arial"/>
              <a:ea typeface="Arial"/>
              <a:cs typeface="Arial"/>
              <a:sym typeface="Arial"/>
            </a:endParaRPr>
          </a:p>
          <a:p>
            <a:pPr marL="457200" lvl="1" indent="-2032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Common Infrastructure based on MoA with NCAR</a:t>
            </a:r>
            <a:endParaRPr sz="1400">
              <a:solidFill>
                <a:schemeClr val="dk1"/>
              </a:solidFill>
              <a:latin typeface="Arial"/>
              <a:ea typeface="Arial"/>
              <a:cs typeface="Arial"/>
              <a:sym typeface="Arial"/>
            </a:endParaRPr>
          </a:p>
          <a:p>
            <a:pPr marL="228600" lvl="0" indent="-222250" algn="l" rtl="0">
              <a:spcBef>
                <a:spcPts val="800"/>
              </a:spcBef>
              <a:spcAft>
                <a:spcPts val="0"/>
              </a:spcAft>
              <a:buClr>
                <a:schemeClr val="dk1"/>
              </a:buClr>
              <a:buSzPts val="1700"/>
              <a:buFont typeface="Arial"/>
              <a:buChar char="●"/>
            </a:pPr>
            <a:r>
              <a:rPr lang="en" sz="1700" b="1">
                <a:solidFill>
                  <a:schemeClr val="dk1"/>
                </a:solidFill>
                <a:latin typeface="Arial"/>
                <a:ea typeface="Arial"/>
                <a:cs typeface="Arial"/>
                <a:sym typeface="Arial"/>
              </a:rPr>
              <a:t>Public UFS </a:t>
            </a:r>
            <a:r>
              <a:rPr lang="en" sz="1700" b="1">
                <a:solidFill>
                  <a:schemeClr val="accent1"/>
                </a:solidFill>
                <a:latin typeface="Arial"/>
                <a:ea typeface="Arial"/>
                <a:cs typeface="Arial"/>
                <a:sym typeface="Arial"/>
              </a:rPr>
              <a:t>model releases </a:t>
            </a:r>
            <a:endParaRPr sz="1700" b="1">
              <a:solidFill>
                <a:schemeClr val="accent1"/>
              </a:solidFill>
              <a:latin typeface="Arial"/>
              <a:ea typeface="Arial"/>
              <a:cs typeface="Arial"/>
              <a:sym typeface="Arial"/>
            </a:endParaRPr>
          </a:p>
          <a:p>
            <a:pPr marL="685800" lvl="1" indent="-247650" algn="l" rtl="0">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Medium-Range global operational forecast system (2020)</a:t>
            </a:r>
            <a:endParaRPr sz="1300">
              <a:solidFill>
                <a:schemeClr val="dk1"/>
              </a:solidFill>
              <a:latin typeface="Arial"/>
              <a:ea typeface="Arial"/>
              <a:cs typeface="Arial"/>
              <a:sym typeface="Arial"/>
            </a:endParaRPr>
          </a:p>
          <a:p>
            <a:pPr marL="685800" lvl="1" indent="-247650" algn="l" rtl="0">
              <a:spcBef>
                <a:spcPts val="0"/>
              </a:spcBef>
              <a:spcAft>
                <a:spcPts val="0"/>
              </a:spcAft>
              <a:buClr>
                <a:schemeClr val="dk1"/>
              </a:buClr>
              <a:buSzPts val="1300"/>
              <a:buFont typeface="Arial"/>
              <a:buChar char="○"/>
            </a:pPr>
            <a:r>
              <a:rPr lang="en" sz="1300">
                <a:solidFill>
                  <a:schemeClr val="dk1"/>
                </a:solidFill>
                <a:latin typeface="Arial"/>
                <a:ea typeface="Arial"/>
                <a:cs typeface="Arial"/>
                <a:sym typeface="Arial"/>
              </a:rPr>
              <a:t>Short-range regional development forecast system (2021)</a:t>
            </a:r>
            <a:endParaRPr sz="1300">
              <a:solidFill>
                <a:schemeClr val="dk1"/>
              </a:solidFill>
              <a:latin typeface="Arial"/>
              <a:ea typeface="Arial"/>
              <a:cs typeface="Arial"/>
              <a:sym typeface="Arial"/>
            </a:endParaRPr>
          </a:p>
          <a:p>
            <a:pPr marL="228600" lvl="0" indent="-222250" algn="l" rtl="0">
              <a:spcBef>
                <a:spcPts val="800"/>
              </a:spcBef>
              <a:spcAft>
                <a:spcPts val="0"/>
              </a:spcAft>
              <a:buClr>
                <a:schemeClr val="dk1"/>
              </a:buClr>
              <a:buSzPts val="1700"/>
              <a:buFont typeface="Arial"/>
              <a:buChar char="●"/>
            </a:pPr>
            <a:r>
              <a:rPr lang="en" sz="1700" b="1">
                <a:solidFill>
                  <a:schemeClr val="accent1"/>
                </a:solidFill>
                <a:latin typeface="Arial"/>
                <a:ea typeface="Arial"/>
                <a:cs typeface="Arial"/>
                <a:sym typeface="Arial"/>
              </a:rPr>
              <a:t>Earth Prediction Innovation Center</a:t>
            </a:r>
            <a:r>
              <a:rPr lang="en" sz="1700">
                <a:solidFill>
                  <a:schemeClr val="dk1"/>
                </a:solidFill>
                <a:latin typeface="Arial"/>
                <a:ea typeface="Arial"/>
                <a:cs typeface="Arial"/>
                <a:sym typeface="Arial"/>
              </a:rPr>
              <a:t> (</a:t>
            </a:r>
            <a:r>
              <a:rPr lang="en" sz="1700" u="sng">
                <a:solidFill>
                  <a:schemeClr val="hlink"/>
                </a:solidFill>
                <a:latin typeface="Arial"/>
                <a:ea typeface="Arial"/>
                <a:cs typeface="Arial"/>
                <a:sym typeface="Arial"/>
                <a:hlinkClick r:id="rId4"/>
              </a:rPr>
              <a:t>EPIC</a:t>
            </a:r>
            <a:r>
              <a:rPr lang="en" sz="1700">
                <a:solidFill>
                  <a:schemeClr val="dk1"/>
                </a:solidFill>
                <a:latin typeface="Arial"/>
                <a:ea typeface="Arial"/>
                <a:cs typeface="Arial"/>
                <a:sym typeface="Arial"/>
              </a:rPr>
              <a:t>) catalyzes the community strategy by making UFS more accessible and user-friendly</a:t>
            </a:r>
            <a:endParaRPr sz="1700">
              <a:solidFill>
                <a:schemeClr val="dk1"/>
              </a:solidFill>
              <a:latin typeface="Arial"/>
              <a:ea typeface="Arial"/>
              <a:cs typeface="Arial"/>
              <a:sym typeface="Arial"/>
            </a:endParaRPr>
          </a:p>
          <a:p>
            <a:pPr marL="342900" lvl="0" indent="0" algn="l" rtl="0">
              <a:lnSpc>
                <a:spcPct val="100000"/>
              </a:lnSpc>
              <a:spcBef>
                <a:spcPts val="0"/>
              </a:spcBef>
              <a:spcAft>
                <a:spcPts val="0"/>
              </a:spcAft>
              <a:buNone/>
            </a:pPr>
            <a:endParaRPr sz="1600">
              <a:latin typeface="Arial"/>
              <a:ea typeface="Arial"/>
              <a:cs typeface="Arial"/>
              <a:sym typeface="Arial"/>
            </a:endParaRPr>
          </a:p>
          <a:p>
            <a:pPr marL="457200" lvl="0" indent="-228600" algn="l" rtl="0">
              <a:lnSpc>
                <a:spcPct val="100000"/>
              </a:lnSpc>
              <a:spcBef>
                <a:spcPts val="400"/>
              </a:spcBef>
              <a:spcAft>
                <a:spcPts val="0"/>
              </a:spcAft>
              <a:buClr>
                <a:schemeClr val="dk1"/>
              </a:buClr>
              <a:buSzPts val="1800"/>
              <a:buNone/>
            </a:pPr>
            <a:endParaRPr sz="1600">
              <a:latin typeface="Lato"/>
              <a:ea typeface="Lato"/>
              <a:cs typeface="Lato"/>
              <a:sym typeface="Lato"/>
            </a:endParaRPr>
          </a:p>
        </p:txBody>
      </p:sp>
      <p:pic>
        <p:nvPicPr>
          <p:cNvPr id="89" name="Google Shape;89;p16" descr="Weather Program Office &gt; Programs &gt; EPIC &gt; EPIC News"/>
          <p:cNvPicPr preferRelativeResize="0"/>
          <p:nvPr/>
        </p:nvPicPr>
        <p:blipFill rotWithShape="1">
          <a:blip r:embed="rId5">
            <a:alphaModFix/>
          </a:blip>
          <a:srcRect l="8168" t="5833" r="5295" b="9001"/>
          <a:stretch/>
        </p:blipFill>
        <p:spPr>
          <a:xfrm>
            <a:off x="7123349" y="4059936"/>
            <a:ext cx="722825" cy="708225"/>
          </a:xfrm>
          <a:prstGeom prst="rect">
            <a:avLst/>
          </a:prstGeom>
          <a:noFill/>
          <a:ln>
            <a:noFill/>
          </a:ln>
        </p:spPr>
      </p:pic>
      <p:sp>
        <p:nvSpPr>
          <p:cNvPr id="90" name="Google Shape;90;p16"/>
          <p:cNvSpPr txBox="1">
            <a:spLocks noGrp="1"/>
          </p:cNvSpPr>
          <p:nvPr>
            <p:ph type="title"/>
          </p:nvPr>
        </p:nvSpPr>
        <p:spPr>
          <a:xfrm>
            <a:off x="758250" y="44675"/>
            <a:ext cx="8385900" cy="6288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3200" b="1">
                <a:solidFill>
                  <a:srgbClr val="0099D8"/>
                </a:solidFill>
                <a:latin typeface="Arial"/>
                <a:ea typeface="Arial"/>
                <a:cs typeface="Arial"/>
                <a:sym typeface="Arial"/>
              </a:rPr>
              <a:t>Unified Forecast System</a:t>
            </a:r>
            <a:endParaRPr sz="3200" b="1">
              <a:solidFill>
                <a:srgbClr val="0099D8"/>
              </a:solidFill>
              <a:latin typeface="Arial"/>
              <a:ea typeface="Arial"/>
              <a:cs typeface="Arial"/>
              <a:sym typeface="Arial"/>
            </a:endParaRPr>
          </a:p>
        </p:txBody>
      </p:sp>
      <p:pic>
        <p:nvPicPr>
          <p:cNvPr id="91" name="Google Shape;91;p16"/>
          <p:cNvPicPr preferRelativeResize="0"/>
          <p:nvPr/>
        </p:nvPicPr>
        <p:blipFill>
          <a:blip r:embed="rId6">
            <a:alphaModFix/>
          </a:blip>
          <a:stretch>
            <a:fillRect/>
          </a:stretch>
        </p:blipFill>
        <p:spPr>
          <a:xfrm>
            <a:off x="6168436" y="689025"/>
            <a:ext cx="2632663" cy="3366250"/>
          </a:xfrm>
          <a:prstGeom prst="rect">
            <a:avLst/>
          </a:prstGeom>
          <a:noFill/>
          <a:ln>
            <a:noFill/>
          </a:ln>
        </p:spPr>
      </p:pic>
      <p:sp>
        <p:nvSpPr>
          <p:cNvPr id="92" name="Google Shape;92;p16"/>
          <p:cNvSpPr txBox="1">
            <a:spLocks noGrp="1"/>
          </p:cNvSpPr>
          <p:nvPr>
            <p:ph type="sldNum" idx="12"/>
          </p:nvPr>
        </p:nvSpPr>
        <p:spPr>
          <a:xfrm>
            <a:off x="8556785" y="4749850"/>
            <a:ext cx="548700" cy="3936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Clr>
                <a:srgbClr val="000000"/>
              </a:buClr>
              <a:buSzPts val="1300"/>
              <a:buFont typeface="Arial"/>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sldNum" idx="12"/>
          </p:nvPr>
        </p:nvSpPr>
        <p:spPr>
          <a:xfrm>
            <a:off x="8556785" y="4749850"/>
            <a:ext cx="548700" cy="3936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Clr>
                <a:srgbClr val="000000"/>
              </a:buClr>
              <a:buSzPts val="1300"/>
              <a:buFont typeface="Arial"/>
              <a:buNone/>
            </a:pPr>
            <a:fld id="{00000000-1234-1234-1234-123412341234}" type="slidenum">
              <a:rPr lang="en"/>
              <a:t>3</a:t>
            </a:fld>
            <a:endParaRPr/>
          </a:p>
        </p:txBody>
      </p:sp>
      <p:pic>
        <p:nvPicPr>
          <p:cNvPr id="98" name="Google Shape;98;p17"/>
          <p:cNvPicPr preferRelativeResize="0"/>
          <p:nvPr/>
        </p:nvPicPr>
        <p:blipFill rotWithShape="1">
          <a:blip r:embed="rId3">
            <a:alphaModFix/>
          </a:blip>
          <a:srcRect l="4408" t="6974" r="5808" b="2910"/>
          <a:stretch/>
        </p:blipFill>
        <p:spPr>
          <a:xfrm>
            <a:off x="63200" y="859350"/>
            <a:ext cx="9080801" cy="3950475"/>
          </a:xfrm>
          <a:prstGeom prst="rect">
            <a:avLst/>
          </a:prstGeom>
          <a:noFill/>
          <a:ln>
            <a:noFill/>
          </a:ln>
        </p:spPr>
      </p:pic>
      <p:sp>
        <p:nvSpPr>
          <p:cNvPr id="99" name="Google Shape;99;p17"/>
          <p:cNvSpPr txBox="1">
            <a:spLocks noGrp="1"/>
          </p:cNvSpPr>
          <p:nvPr>
            <p:ph type="title"/>
          </p:nvPr>
        </p:nvSpPr>
        <p:spPr>
          <a:xfrm>
            <a:off x="758250" y="44675"/>
            <a:ext cx="8385900" cy="6288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3200" b="1">
                <a:solidFill>
                  <a:srgbClr val="0099D8"/>
                </a:solidFill>
              </a:rPr>
              <a:t>UFS in NOAA Operations</a:t>
            </a:r>
            <a:endParaRPr sz="3200" b="1">
              <a:solidFill>
                <a:srgbClr val="0099D8"/>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p:nvPr/>
        </p:nvSpPr>
        <p:spPr>
          <a:xfrm flipH="1">
            <a:off x="645737" y="134873"/>
            <a:ext cx="7090500" cy="461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600" b="1">
                <a:solidFill>
                  <a:srgbClr val="4A86E8"/>
                </a:solidFill>
              </a:rPr>
              <a:t>NPS Transitioning to UFS Applications</a:t>
            </a:r>
            <a:endParaRPr sz="2600" b="1">
              <a:solidFill>
                <a:srgbClr val="4A86E8"/>
              </a:solidFill>
            </a:endParaRPr>
          </a:p>
        </p:txBody>
      </p:sp>
      <p:sp>
        <p:nvSpPr>
          <p:cNvPr id="105" name="Google Shape;105;p18"/>
          <p:cNvSpPr txBox="1"/>
          <p:nvPr/>
        </p:nvSpPr>
        <p:spPr>
          <a:xfrm>
            <a:off x="361300" y="1059677"/>
            <a:ext cx="2321100" cy="353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Conceptual UFS applications in production covering all NPS applications.</a:t>
            </a:r>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Components of UFS are configured to develop distinct applications while maintaining the dependencies between the applications and products</a:t>
            </a:r>
            <a:endParaRPr/>
          </a:p>
        </p:txBody>
      </p:sp>
      <p:pic>
        <p:nvPicPr>
          <p:cNvPr id="106" name="Google Shape;106;p18" descr="https://documents.lucidchart.com/documents/baa5e095-80ca-4b8f-8ee1-913bc06a0767/pages/0_0?a=2622&amp;x=49&amp;y=-41&amp;w=1781&amp;h=1161&amp;store=1&amp;accept=image%2F*&amp;auth=LCA%2019b65ad1043ea660a8db768b4f03aa296f760dc4-ts%3D1577988362"/>
          <p:cNvPicPr preferRelativeResize="0"/>
          <p:nvPr/>
        </p:nvPicPr>
        <p:blipFill rotWithShape="1">
          <a:blip r:embed="rId3">
            <a:alphaModFix/>
          </a:blip>
          <a:srcRect l="5473" t="6150" r="5518" b="5487"/>
          <a:stretch/>
        </p:blipFill>
        <p:spPr>
          <a:xfrm>
            <a:off x="2553779" y="812088"/>
            <a:ext cx="6228923" cy="4034609"/>
          </a:xfrm>
          <a:prstGeom prst="rect">
            <a:avLst/>
          </a:prstGeom>
          <a:noFill/>
          <a:ln>
            <a:noFill/>
          </a:ln>
        </p:spPr>
      </p:pic>
      <p:pic>
        <p:nvPicPr>
          <p:cNvPr id="107" name="Google Shape;107;p18" descr="https://ufscommunity.org/images/logo/UFS%20-%20Logo%20-%20RGB%20-%202c%20solids%20horizontal-150dpi.png"/>
          <p:cNvPicPr preferRelativeResize="0"/>
          <p:nvPr/>
        </p:nvPicPr>
        <p:blipFill rotWithShape="1">
          <a:blip r:embed="rId4">
            <a:alphaModFix/>
          </a:blip>
          <a:srcRect/>
          <a:stretch/>
        </p:blipFill>
        <p:spPr>
          <a:xfrm>
            <a:off x="7509261" y="893162"/>
            <a:ext cx="1495485" cy="5852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727625" y="140225"/>
            <a:ext cx="6201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2200"/>
              <a:buNone/>
            </a:pPr>
            <a:r>
              <a:rPr lang="en" b="1" dirty="0"/>
              <a:t>UFSR2O Project: A New Way of Doing Business!</a:t>
            </a:r>
            <a:endParaRPr b="1" dirty="0"/>
          </a:p>
        </p:txBody>
      </p:sp>
      <p:sp>
        <p:nvSpPr>
          <p:cNvPr id="113" name="Google Shape;113;p19"/>
          <p:cNvSpPr txBox="1">
            <a:spLocks noGrp="1"/>
          </p:cNvSpPr>
          <p:nvPr>
            <p:ph type="body" idx="1"/>
          </p:nvPr>
        </p:nvSpPr>
        <p:spPr>
          <a:xfrm>
            <a:off x="66750" y="1145175"/>
            <a:ext cx="9010500" cy="3341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0000"/>
              </a:buClr>
              <a:buSzPts val="2400"/>
              <a:buChar char="○"/>
            </a:pPr>
            <a:r>
              <a:rPr lang="en" sz="2200" dirty="0">
                <a:solidFill>
                  <a:srgbClr val="000000"/>
                </a:solidFill>
              </a:rPr>
              <a:t>An experiment to carry out R&amp;D in a </a:t>
            </a:r>
            <a:r>
              <a:rPr lang="en" sz="2200" b="1" dirty="0">
                <a:solidFill>
                  <a:srgbClr val="FF0000"/>
                </a:solidFill>
              </a:rPr>
              <a:t>collaborative project within constraints imposed by operational imperatives</a:t>
            </a:r>
            <a:r>
              <a:rPr lang="en" sz="2200" dirty="0">
                <a:solidFill>
                  <a:srgbClr val="FF0000"/>
                </a:solidFill>
              </a:rPr>
              <a:t> </a:t>
            </a:r>
            <a:r>
              <a:rPr lang="en" sz="2200" dirty="0">
                <a:solidFill>
                  <a:srgbClr val="000000"/>
                </a:solidFill>
              </a:rPr>
              <a:t>and community research interests</a:t>
            </a:r>
            <a:endParaRPr sz="2200" dirty="0">
              <a:solidFill>
                <a:srgbClr val="000000"/>
              </a:solidFill>
            </a:endParaRPr>
          </a:p>
          <a:p>
            <a:pPr marL="457200" lvl="0" indent="-381000" algn="l" rtl="0">
              <a:lnSpc>
                <a:spcPct val="115000"/>
              </a:lnSpc>
              <a:spcBef>
                <a:spcPts val="0"/>
              </a:spcBef>
              <a:spcAft>
                <a:spcPts val="0"/>
              </a:spcAft>
              <a:buClr>
                <a:srgbClr val="000000"/>
              </a:buClr>
              <a:buSzPts val="2400"/>
              <a:buChar char="○"/>
            </a:pPr>
            <a:r>
              <a:rPr lang="en" sz="2200" b="1" dirty="0">
                <a:solidFill>
                  <a:srgbClr val="FF0000"/>
                </a:solidFill>
              </a:rPr>
              <a:t>Engagement</a:t>
            </a:r>
            <a:r>
              <a:rPr lang="en" sz="2200" dirty="0">
                <a:solidFill>
                  <a:srgbClr val="FF0000"/>
                </a:solidFill>
              </a:rPr>
              <a:t> within NOAA (NWS-OAR-NESDIS-NOS) and wider UFS community, </a:t>
            </a:r>
            <a:r>
              <a:rPr lang="en" sz="2200" dirty="0">
                <a:solidFill>
                  <a:srgbClr val="000000"/>
                </a:solidFill>
              </a:rPr>
              <a:t>with coordinated funding from </a:t>
            </a:r>
            <a:r>
              <a:rPr lang="en" sz="2200" b="1" dirty="0">
                <a:solidFill>
                  <a:srgbClr val="000000"/>
                </a:solidFill>
              </a:rPr>
              <a:t>both </a:t>
            </a:r>
            <a:r>
              <a:rPr lang="en" sz="2200" b="1" dirty="0">
                <a:solidFill>
                  <a:srgbClr val="FF0000"/>
                </a:solidFill>
              </a:rPr>
              <a:t>NWS &amp; OAR</a:t>
            </a:r>
            <a:r>
              <a:rPr lang="en" sz="2200" dirty="0">
                <a:solidFill>
                  <a:srgbClr val="FF0000"/>
                </a:solidFill>
              </a:rPr>
              <a:t>.</a:t>
            </a:r>
            <a:endParaRPr sz="2200" dirty="0">
              <a:solidFill>
                <a:srgbClr val="000000"/>
              </a:solidFill>
            </a:endParaRPr>
          </a:p>
          <a:p>
            <a:pPr marL="457200" lvl="0" indent="-381000" algn="l" rtl="0">
              <a:lnSpc>
                <a:spcPct val="115000"/>
              </a:lnSpc>
              <a:spcBef>
                <a:spcPts val="0"/>
              </a:spcBef>
              <a:spcAft>
                <a:spcPts val="0"/>
              </a:spcAft>
              <a:buClr>
                <a:srgbClr val="FF0000"/>
              </a:buClr>
              <a:buSzPts val="2400"/>
              <a:buChar char="○"/>
            </a:pPr>
            <a:r>
              <a:rPr lang="en" sz="2200" b="1" dirty="0">
                <a:solidFill>
                  <a:srgbClr val="FF0000"/>
                </a:solidFill>
              </a:rPr>
              <a:t>Interested/engaged/willing participants from inside and outside NOAA under a single management framework </a:t>
            </a:r>
            <a:endParaRPr sz="2200" b="1" dirty="0">
              <a:solidFill>
                <a:srgbClr val="FF0000"/>
              </a:solidFill>
            </a:endParaRPr>
          </a:p>
          <a:p>
            <a:pPr marL="457200" lvl="0" indent="-381000" algn="l" rtl="0">
              <a:lnSpc>
                <a:spcPct val="115000"/>
              </a:lnSpc>
              <a:spcBef>
                <a:spcPts val="0"/>
              </a:spcBef>
              <a:spcAft>
                <a:spcPts val="0"/>
              </a:spcAft>
              <a:buClr>
                <a:srgbClr val="000000"/>
              </a:buClr>
              <a:buSzPts val="2400"/>
              <a:buChar char="○"/>
            </a:pPr>
            <a:r>
              <a:rPr lang="en" sz="2200" dirty="0">
                <a:solidFill>
                  <a:srgbClr val="000000"/>
                </a:solidFill>
              </a:rPr>
              <a:t>Project with a </a:t>
            </a:r>
            <a:r>
              <a:rPr lang="en" sz="2200" u="sng" dirty="0">
                <a:solidFill>
                  <a:srgbClr val="000000"/>
                </a:solidFill>
              </a:rPr>
              <a:t>5-year vision</a:t>
            </a:r>
            <a:r>
              <a:rPr lang="en" sz="2200" dirty="0">
                <a:solidFill>
                  <a:srgbClr val="000000"/>
                </a:solidFill>
              </a:rPr>
              <a:t>, first 2 years of deliverables defined.</a:t>
            </a:r>
            <a:endParaRPr sz="1800" dirty="0">
              <a:solidFill>
                <a:srgbClr val="000000"/>
              </a:solidFill>
            </a:endParaRPr>
          </a:p>
        </p:txBody>
      </p:sp>
      <p:sp>
        <p:nvSpPr>
          <p:cNvPr id="114" name="Google Shape;11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752425" y="81875"/>
            <a:ext cx="61542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3D85C6"/>
              </a:buClr>
              <a:buSzPts val="2100"/>
              <a:buFont typeface="Calibri"/>
              <a:buNone/>
            </a:pPr>
            <a:r>
              <a:rPr lang="en" b="1"/>
              <a:t>The Wider UFS Context</a:t>
            </a:r>
            <a:endParaRPr b="1"/>
          </a:p>
        </p:txBody>
      </p:sp>
      <p:sp>
        <p:nvSpPr>
          <p:cNvPr id="120" name="Google Shape;120;p20"/>
          <p:cNvSpPr txBox="1">
            <a:spLocks noGrp="1"/>
          </p:cNvSpPr>
          <p:nvPr>
            <p:ph type="sldNum" idx="12"/>
          </p:nvPr>
        </p:nvSpPr>
        <p:spPr>
          <a:xfrm>
            <a:off x="8485508" y="43299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21" name="Google Shape;121;p20"/>
          <p:cNvSpPr txBox="1">
            <a:spLocks noGrp="1"/>
          </p:cNvSpPr>
          <p:nvPr>
            <p:ph type="body" idx="1"/>
          </p:nvPr>
        </p:nvSpPr>
        <p:spPr>
          <a:xfrm>
            <a:off x="63200" y="1037950"/>
            <a:ext cx="4688400" cy="3685500"/>
          </a:xfrm>
          <a:prstGeom prst="rect">
            <a:avLst/>
          </a:prstGeom>
          <a:noFill/>
          <a:ln>
            <a:noFill/>
          </a:ln>
        </p:spPr>
        <p:txBody>
          <a:bodyPr spcFirstLastPara="1" wrap="square" lIns="68575" tIns="34275" rIns="68575" bIns="34275" anchor="t" anchorCtr="0">
            <a:noAutofit/>
          </a:bodyPr>
          <a:lstStyle/>
          <a:p>
            <a:pPr marL="63500" lvl="0" indent="0" algn="l" rtl="0">
              <a:lnSpc>
                <a:spcPct val="100000"/>
              </a:lnSpc>
              <a:spcBef>
                <a:spcPts val="0"/>
              </a:spcBef>
              <a:spcAft>
                <a:spcPts val="0"/>
              </a:spcAft>
              <a:buClr>
                <a:schemeClr val="dk1"/>
              </a:buClr>
              <a:buSzPts val="1300"/>
              <a:buNone/>
            </a:pPr>
            <a:r>
              <a:rPr lang="en" sz="2500" b="0">
                <a:solidFill>
                  <a:schemeClr val="dk1"/>
                </a:solidFill>
              </a:rPr>
              <a:t>The</a:t>
            </a:r>
            <a:r>
              <a:rPr lang="en" sz="2500" b="0">
                <a:solidFill>
                  <a:srgbClr val="FF0000"/>
                </a:solidFill>
              </a:rPr>
              <a:t> </a:t>
            </a:r>
            <a:r>
              <a:rPr lang="en" sz="2500">
                <a:solidFill>
                  <a:srgbClr val="FF0000"/>
                </a:solidFill>
              </a:rPr>
              <a:t>UFS-R2O project </a:t>
            </a:r>
            <a:r>
              <a:rPr lang="en" sz="2500" b="0">
                <a:solidFill>
                  <a:schemeClr val="dk1"/>
                </a:solidFill>
              </a:rPr>
              <a:t>is a subset of the </a:t>
            </a:r>
            <a:r>
              <a:rPr lang="en" sz="2500">
                <a:solidFill>
                  <a:srgbClr val="FF0000"/>
                </a:solidFill>
              </a:rPr>
              <a:t>UFS</a:t>
            </a:r>
            <a:r>
              <a:rPr lang="en" sz="2500">
                <a:solidFill>
                  <a:schemeClr val="dk1"/>
                </a:solidFill>
              </a:rPr>
              <a:t> </a:t>
            </a:r>
            <a:r>
              <a:rPr lang="en" sz="2500">
                <a:solidFill>
                  <a:srgbClr val="FF0000"/>
                </a:solidFill>
              </a:rPr>
              <a:t>community</a:t>
            </a:r>
            <a:r>
              <a:rPr lang="en" sz="2500" b="0">
                <a:solidFill>
                  <a:schemeClr val="dk1"/>
                </a:solidFill>
              </a:rPr>
              <a:t> that is funded by NOAA and focuses on the transfer of innovations into operations (lower part of the ”funnel”), but is engaged in some lower RL research to ensure the R2O pipeline is continuously fed.</a:t>
            </a:r>
            <a:endParaRPr sz="2500" b="0">
              <a:solidFill>
                <a:srgbClr val="000000"/>
              </a:solidFill>
            </a:endParaRPr>
          </a:p>
        </p:txBody>
      </p:sp>
      <p:sp>
        <p:nvSpPr>
          <p:cNvPr id="122" name="Google Shape;122;p20"/>
          <p:cNvSpPr/>
          <p:nvPr/>
        </p:nvSpPr>
        <p:spPr>
          <a:xfrm>
            <a:off x="5228550" y="911425"/>
            <a:ext cx="3415300" cy="2972950"/>
          </a:xfrm>
          <a:prstGeom prst="flowChartManualOperation">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0"/>
          <p:cNvSpPr/>
          <p:nvPr/>
        </p:nvSpPr>
        <p:spPr>
          <a:xfrm>
            <a:off x="5359400" y="4211850"/>
            <a:ext cx="2611200" cy="42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Operational forecast systems</a:t>
            </a:r>
            <a:endParaRPr sz="1400" b="0" i="0" u="none" strike="noStrike" cap="none">
              <a:solidFill>
                <a:srgbClr val="000000"/>
              </a:solidFill>
              <a:latin typeface="Arial"/>
              <a:ea typeface="Arial"/>
              <a:cs typeface="Arial"/>
              <a:sym typeface="Arial"/>
            </a:endParaRPr>
          </a:p>
        </p:txBody>
      </p:sp>
      <p:sp>
        <p:nvSpPr>
          <p:cNvPr id="124" name="Google Shape;124;p20"/>
          <p:cNvSpPr/>
          <p:nvPr/>
        </p:nvSpPr>
        <p:spPr>
          <a:xfrm flipH="1">
            <a:off x="4675100" y="911375"/>
            <a:ext cx="1714800" cy="2973000"/>
          </a:xfrm>
          <a:prstGeom prst="parallelogram">
            <a:avLst>
              <a:gd name="adj" fmla="val 41072"/>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EPIC</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 name="Google Shape;125;p20"/>
          <p:cNvSpPr/>
          <p:nvPr/>
        </p:nvSpPr>
        <p:spPr>
          <a:xfrm>
            <a:off x="5359350" y="3884375"/>
            <a:ext cx="2611200" cy="36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Transition to Operations (EMC)</a:t>
            </a:r>
            <a:endParaRPr sz="1300" b="0" i="0" u="none" strike="noStrike" cap="none">
              <a:solidFill>
                <a:srgbClr val="000000"/>
              </a:solidFill>
              <a:latin typeface="Arial"/>
              <a:ea typeface="Arial"/>
              <a:cs typeface="Arial"/>
              <a:sym typeface="Arial"/>
            </a:endParaRPr>
          </a:p>
        </p:txBody>
      </p:sp>
      <p:cxnSp>
        <p:nvCxnSpPr>
          <p:cNvPr id="126" name="Google Shape;126;p20"/>
          <p:cNvCxnSpPr/>
          <p:nvPr/>
        </p:nvCxnSpPr>
        <p:spPr>
          <a:xfrm flipH="1">
            <a:off x="8841575" y="911425"/>
            <a:ext cx="9900" cy="3083100"/>
          </a:xfrm>
          <a:prstGeom prst="straightConnector1">
            <a:avLst/>
          </a:prstGeom>
          <a:noFill/>
          <a:ln w="28575" cap="flat" cmpd="sng">
            <a:solidFill>
              <a:srgbClr val="1155CC"/>
            </a:solidFill>
            <a:prstDash val="solid"/>
            <a:round/>
            <a:headEnd type="none" w="sm" len="sm"/>
            <a:tailEnd type="triangle" w="med" len="med"/>
          </a:ln>
        </p:spPr>
      </p:cxnSp>
      <p:sp>
        <p:nvSpPr>
          <p:cNvPr id="127" name="Google Shape;127;p20"/>
          <p:cNvSpPr txBox="1"/>
          <p:nvPr/>
        </p:nvSpPr>
        <p:spPr>
          <a:xfrm>
            <a:off x="8136300" y="3944225"/>
            <a:ext cx="1007700" cy="273300"/>
          </a:xfrm>
          <a:prstGeom prst="rect">
            <a:avLst/>
          </a:prstGeom>
          <a:solidFill>
            <a:srgbClr val="000000">
              <a:alpha val="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Operations</a:t>
            </a:r>
            <a:endParaRPr sz="1300" b="0" i="0" u="none" strike="noStrike" cap="none">
              <a:solidFill>
                <a:srgbClr val="000000"/>
              </a:solidFill>
              <a:latin typeface="Arial"/>
              <a:ea typeface="Arial"/>
              <a:cs typeface="Arial"/>
              <a:sym typeface="Arial"/>
            </a:endParaRPr>
          </a:p>
        </p:txBody>
      </p:sp>
      <p:sp>
        <p:nvSpPr>
          <p:cNvPr id="128" name="Google Shape;128;p20"/>
          <p:cNvSpPr txBox="1"/>
          <p:nvPr/>
        </p:nvSpPr>
        <p:spPr>
          <a:xfrm>
            <a:off x="8113350" y="1428200"/>
            <a:ext cx="1007700" cy="39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Basic</a:t>
            </a:r>
            <a:endParaRPr sz="1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Research</a:t>
            </a:r>
            <a:endParaRPr sz="1300" b="0" i="0" u="none" strike="noStrike" cap="none">
              <a:solidFill>
                <a:srgbClr val="000000"/>
              </a:solidFill>
              <a:latin typeface="Arial"/>
              <a:ea typeface="Arial"/>
              <a:cs typeface="Arial"/>
              <a:sym typeface="Arial"/>
            </a:endParaRPr>
          </a:p>
        </p:txBody>
      </p:sp>
      <p:sp>
        <p:nvSpPr>
          <p:cNvPr id="129" name="Google Shape;129;p20"/>
          <p:cNvSpPr/>
          <p:nvPr/>
        </p:nvSpPr>
        <p:spPr>
          <a:xfrm>
            <a:off x="5781500" y="1236300"/>
            <a:ext cx="2189100" cy="2648100"/>
          </a:xfrm>
          <a:prstGeom prst="triangle">
            <a:avLst>
              <a:gd name="adj"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25" rIns="91425" bIns="457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UFS-R2O Project</a:t>
            </a:r>
            <a:endParaRPr sz="1100" b="0" i="0" u="none" strike="noStrike" cap="none">
              <a:solidFill>
                <a:srgbClr val="000000"/>
              </a:solidFill>
              <a:latin typeface="Arial"/>
              <a:ea typeface="Arial"/>
              <a:cs typeface="Arial"/>
              <a:sym typeface="Arial"/>
            </a:endParaRPr>
          </a:p>
        </p:txBody>
      </p:sp>
      <p:sp>
        <p:nvSpPr>
          <p:cNvPr id="130" name="Google Shape;130;p20"/>
          <p:cNvSpPr txBox="1"/>
          <p:nvPr/>
        </p:nvSpPr>
        <p:spPr>
          <a:xfrm>
            <a:off x="5120539" y="2523825"/>
            <a:ext cx="1510500" cy="6372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Other high readiness-level projects</a:t>
            </a:r>
            <a:endParaRPr sz="1300" b="0" i="0" u="none" strike="noStrike" cap="none">
              <a:solidFill>
                <a:srgbClr val="000000"/>
              </a:solidFill>
              <a:latin typeface="Arial"/>
              <a:ea typeface="Arial"/>
              <a:cs typeface="Arial"/>
              <a:sym typeface="Arial"/>
            </a:endParaRPr>
          </a:p>
        </p:txBody>
      </p:sp>
      <p:sp>
        <p:nvSpPr>
          <p:cNvPr id="131" name="Google Shape;131;p20"/>
          <p:cNvSpPr txBox="1"/>
          <p:nvPr/>
        </p:nvSpPr>
        <p:spPr>
          <a:xfrm>
            <a:off x="5069625" y="1145175"/>
            <a:ext cx="1492500" cy="6537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Other lower readiness-level projects</a:t>
            </a:r>
            <a:endParaRPr sz="1500" b="0" i="0" u="none" strike="noStrike" cap="none">
              <a:solidFill>
                <a:srgbClr val="000000"/>
              </a:solidFill>
              <a:latin typeface="Arial"/>
              <a:ea typeface="Arial"/>
              <a:cs typeface="Arial"/>
              <a:sym typeface="Arial"/>
            </a:endParaRPr>
          </a:p>
        </p:txBody>
      </p:sp>
      <p:sp>
        <p:nvSpPr>
          <p:cNvPr id="132" name="Google Shape;132;p20"/>
          <p:cNvSpPr txBox="1"/>
          <p:nvPr/>
        </p:nvSpPr>
        <p:spPr>
          <a:xfrm>
            <a:off x="7234691" y="1347201"/>
            <a:ext cx="1080000" cy="5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0" i="0" u="none" strike="noStrike" cap="none">
                <a:solidFill>
                  <a:srgbClr val="000000"/>
                </a:solidFill>
                <a:latin typeface="Arial"/>
                <a:ea typeface="Arial"/>
                <a:cs typeface="Arial"/>
                <a:sym typeface="Arial"/>
              </a:rPr>
              <a:t>UFS</a:t>
            </a:r>
            <a:endParaRPr sz="27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741200" y="103775"/>
            <a:ext cx="61431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Scientific Priorities</a:t>
            </a:r>
            <a:endParaRPr b="1"/>
          </a:p>
        </p:txBody>
      </p:sp>
      <p:sp>
        <p:nvSpPr>
          <p:cNvPr id="138" name="Google Shape;138;p21"/>
          <p:cNvSpPr txBox="1">
            <a:spLocks noGrp="1"/>
          </p:cNvSpPr>
          <p:nvPr>
            <p:ph type="body" idx="1"/>
          </p:nvPr>
        </p:nvSpPr>
        <p:spPr>
          <a:xfrm>
            <a:off x="311700" y="828874"/>
            <a:ext cx="8667300" cy="3973500"/>
          </a:xfrm>
          <a:prstGeom prst="rect">
            <a:avLst/>
          </a:prstGeom>
          <a:noFill/>
          <a:ln>
            <a:noFill/>
          </a:ln>
        </p:spPr>
        <p:txBody>
          <a:bodyPr spcFirstLastPara="1" wrap="square" lIns="91425" tIns="91425" rIns="91425" bIns="91425" anchor="t" anchorCtr="0">
            <a:noAutofit/>
          </a:bodyPr>
          <a:lstStyle/>
          <a:p>
            <a:pPr marL="120650" lvl="0" indent="0" algn="l" rtl="0">
              <a:lnSpc>
                <a:spcPct val="115000"/>
              </a:lnSpc>
              <a:spcBef>
                <a:spcPts val="0"/>
              </a:spcBef>
              <a:spcAft>
                <a:spcPts val="0"/>
              </a:spcAft>
              <a:buClr>
                <a:srgbClr val="000000"/>
              </a:buClr>
              <a:buSzPts val="1700"/>
              <a:buNone/>
            </a:pPr>
            <a:r>
              <a:rPr lang="en" sz="2200" b="1" i="1">
                <a:solidFill>
                  <a:schemeClr val="dk1"/>
                </a:solidFill>
              </a:rPr>
              <a:t>Motivated by forecast priorities collected from stakeholders/ testbeds and research priorities from the community</a:t>
            </a:r>
            <a:endParaRPr sz="2000" b="1"/>
          </a:p>
          <a:p>
            <a:pPr marL="457200" lvl="0" indent="-355600" algn="l" rtl="0">
              <a:lnSpc>
                <a:spcPct val="115000"/>
              </a:lnSpc>
              <a:spcBef>
                <a:spcPts val="0"/>
              </a:spcBef>
              <a:spcAft>
                <a:spcPts val="0"/>
              </a:spcAft>
              <a:buClr>
                <a:srgbClr val="000000"/>
              </a:buClr>
              <a:buSzPts val="2000"/>
              <a:buChar char="●"/>
            </a:pPr>
            <a:r>
              <a:rPr lang="en" sz="2000">
                <a:solidFill>
                  <a:srgbClr val="FF0000"/>
                </a:solidFill>
              </a:rPr>
              <a:t>Reduce coupled model biases</a:t>
            </a:r>
            <a:endParaRPr sz="2000">
              <a:solidFill>
                <a:srgbClr val="000000"/>
              </a:solidFill>
            </a:endParaRPr>
          </a:p>
          <a:p>
            <a:pPr marL="457200" lvl="0" indent="-355600" algn="l" rtl="0">
              <a:lnSpc>
                <a:spcPct val="115000"/>
              </a:lnSpc>
              <a:spcBef>
                <a:spcPts val="0"/>
              </a:spcBef>
              <a:spcAft>
                <a:spcPts val="0"/>
              </a:spcAft>
              <a:buClr>
                <a:srgbClr val="000000"/>
              </a:buClr>
              <a:buSzPts val="2000"/>
              <a:buChar char="●"/>
            </a:pPr>
            <a:r>
              <a:rPr lang="en" sz="2000">
                <a:solidFill>
                  <a:srgbClr val="000000"/>
                </a:solidFill>
              </a:rPr>
              <a:t>Improve representation of </a:t>
            </a:r>
            <a:r>
              <a:rPr lang="en" sz="2000">
                <a:solidFill>
                  <a:srgbClr val="FF0000"/>
                </a:solidFill>
              </a:rPr>
              <a:t>key modes of variability </a:t>
            </a:r>
            <a:r>
              <a:rPr lang="en" sz="2000">
                <a:solidFill>
                  <a:schemeClr val="dk1"/>
                </a:solidFill>
              </a:rPr>
              <a:t>(including MJO)</a:t>
            </a:r>
            <a:endParaRPr sz="2000">
              <a:solidFill>
                <a:schemeClr val="dk1"/>
              </a:solidFill>
            </a:endParaRPr>
          </a:p>
          <a:p>
            <a:pPr marL="457200" lvl="0" indent="-355600" algn="l" rtl="0">
              <a:lnSpc>
                <a:spcPct val="115000"/>
              </a:lnSpc>
              <a:spcBef>
                <a:spcPts val="0"/>
              </a:spcBef>
              <a:spcAft>
                <a:spcPts val="0"/>
              </a:spcAft>
              <a:buClr>
                <a:srgbClr val="000000"/>
              </a:buClr>
              <a:buSzPts val="2000"/>
              <a:buChar char="●"/>
            </a:pPr>
            <a:r>
              <a:rPr lang="en" sz="2000">
                <a:solidFill>
                  <a:srgbClr val="000000"/>
                </a:solidFill>
              </a:rPr>
              <a:t>Optimally combine Earth system observations and model forecasts using an </a:t>
            </a:r>
            <a:r>
              <a:rPr lang="en" sz="2000">
                <a:solidFill>
                  <a:srgbClr val="FF0000"/>
                </a:solidFill>
              </a:rPr>
              <a:t>advanced data assimilation system to initialize coupled ensembles</a:t>
            </a:r>
            <a:r>
              <a:rPr lang="en" sz="2000">
                <a:solidFill>
                  <a:srgbClr val="000000"/>
                </a:solidFill>
              </a:rPr>
              <a:t> (land-ocean-sea ice-atmosphere-aerosols).</a:t>
            </a:r>
            <a:endParaRPr sz="2000">
              <a:solidFill>
                <a:srgbClr val="000000"/>
              </a:solidFill>
            </a:endParaRPr>
          </a:p>
          <a:p>
            <a:pPr marL="457200" lvl="0" indent="-355600" algn="l" rtl="0">
              <a:lnSpc>
                <a:spcPct val="115000"/>
              </a:lnSpc>
              <a:spcBef>
                <a:spcPts val="0"/>
              </a:spcBef>
              <a:spcAft>
                <a:spcPts val="0"/>
              </a:spcAft>
              <a:buClr>
                <a:srgbClr val="000000"/>
              </a:buClr>
              <a:buSzPts val="2000"/>
              <a:buChar char="●"/>
            </a:pPr>
            <a:r>
              <a:rPr lang="en" sz="2000">
                <a:solidFill>
                  <a:srgbClr val="000000"/>
                </a:solidFill>
              </a:rPr>
              <a:t>Develop a </a:t>
            </a:r>
            <a:r>
              <a:rPr lang="en" sz="2000">
                <a:solidFill>
                  <a:srgbClr val="FF0000"/>
                </a:solidFill>
              </a:rPr>
              <a:t>convection-allowing ensemble forecast capability</a:t>
            </a:r>
            <a:r>
              <a:rPr lang="en" sz="2000">
                <a:solidFill>
                  <a:srgbClr val="000000"/>
                </a:solidFill>
              </a:rPr>
              <a:t> for short-range prediction of severe weather, and hurricanes.</a:t>
            </a:r>
            <a:endParaRPr sz="2000">
              <a:solidFill>
                <a:srgbClr val="000000"/>
              </a:solidFill>
            </a:endParaRPr>
          </a:p>
          <a:p>
            <a:pPr marL="457200" lvl="0" indent="-355600" algn="l" rtl="0">
              <a:lnSpc>
                <a:spcPct val="115000"/>
              </a:lnSpc>
              <a:spcBef>
                <a:spcPts val="0"/>
              </a:spcBef>
              <a:spcAft>
                <a:spcPts val="0"/>
              </a:spcAft>
              <a:buClr>
                <a:srgbClr val="000000"/>
              </a:buClr>
              <a:buSzPts val="2000"/>
              <a:buChar char="●"/>
            </a:pPr>
            <a:r>
              <a:rPr lang="en" sz="2000">
                <a:solidFill>
                  <a:srgbClr val="000000"/>
                </a:solidFill>
              </a:rPr>
              <a:t>Improve </a:t>
            </a:r>
            <a:r>
              <a:rPr lang="en" sz="2000">
                <a:solidFill>
                  <a:srgbClr val="FF0000"/>
                </a:solidFill>
              </a:rPr>
              <a:t>quantification of model uncertainty in ensembles</a:t>
            </a:r>
            <a:r>
              <a:rPr lang="en" sz="2000">
                <a:solidFill>
                  <a:srgbClr val="000000"/>
                </a:solidFill>
              </a:rPr>
              <a:t>, especially near model component interfaces.</a:t>
            </a:r>
            <a:endParaRPr sz="2000">
              <a:solidFill>
                <a:srgbClr val="000000"/>
              </a:solidFill>
            </a:endParaRPr>
          </a:p>
        </p:txBody>
      </p:sp>
      <p:sp>
        <p:nvSpPr>
          <p:cNvPr id="139" name="Google Shape;13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895425" y="160075"/>
            <a:ext cx="6000000" cy="399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rgbClr val="4A86E8"/>
                </a:solidFill>
              </a:rPr>
              <a:t>Project Structure</a:t>
            </a:r>
            <a:endParaRPr b="1">
              <a:solidFill>
                <a:schemeClr val="dk1"/>
              </a:solidFill>
            </a:endParaRPr>
          </a:p>
        </p:txBody>
      </p:sp>
      <p:pic>
        <p:nvPicPr>
          <p:cNvPr id="145" name="Google Shape;145;p22"/>
          <p:cNvPicPr preferRelativeResize="0"/>
          <p:nvPr/>
        </p:nvPicPr>
        <p:blipFill>
          <a:blip r:embed="rId3">
            <a:alphaModFix/>
          </a:blip>
          <a:stretch>
            <a:fillRect/>
          </a:stretch>
        </p:blipFill>
        <p:spPr>
          <a:xfrm>
            <a:off x="268750" y="759300"/>
            <a:ext cx="8808899" cy="4171150"/>
          </a:xfrm>
          <a:prstGeom prst="rect">
            <a:avLst/>
          </a:prstGeom>
          <a:noFill/>
          <a:ln>
            <a:noFill/>
          </a:ln>
        </p:spPr>
      </p:pic>
      <p:sp>
        <p:nvSpPr>
          <p:cNvPr id="146" name="Google Shape;146;p2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720350" y="44675"/>
            <a:ext cx="6003000" cy="3711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a:solidFill>
                  <a:srgbClr val="0000FF"/>
                </a:solidFill>
              </a:rPr>
              <a:t>UFS-R2O Project Recent Accomplishments</a:t>
            </a:r>
            <a:endParaRPr sz="2000" b="1">
              <a:solidFill>
                <a:srgbClr val="0000FF"/>
              </a:solidFill>
              <a:latin typeface="Arial"/>
              <a:ea typeface="Arial"/>
              <a:cs typeface="Arial"/>
              <a:sym typeface="Arial"/>
            </a:endParaRPr>
          </a:p>
        </p:txBody>
      </p:sp>
      <p:sp>
        <p:nvSpPr>
          <p:cNvPr id="152" name="Google Shape;152;p23"/>
          <p:cNvSpPr txBox="1"/>
          <p:nvPr/>
        </p:nvSpPr>
        <p:spPr>
          <a:xfrm>
            <a:off x="5022463" y="510475"/>
            <a:ext cx="3668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0000FF"/>
                </a:solidFill>
              </a:rPr>
              <a:t>Six-way coupled System for Medium Range, Sub-Seasonal and Seasonal Predictions</a:t>
            </a:r>
            <a:endParaRPr sz="1200" b="1">
              <a:solidFill>
                <a:srgbClr val="0000FF"/>
              </a:solidFill>
            </a:endParaRPr>
          </a:p>
        </p:txBody>
      </p:sp>
      <p:pic>
        <p:nvPicPr>
          <p:cNvPr id="153" name="Google Shape;153;p23"/>
          <p:cNvPicPr preferRelativeResize="0"/>
          <p:nvPr/>
        </p:nvPicPr>
        <p:blipFill rotWithShape="1">
          <a:blip r:embed="rId3">
            <a:alphaModFix/>
          </a:blip>
          <a:srcRect t="6120"/>
          <a:stretch/>
        </p:blipFill>
        <p:spPr>
          <a:xfrm>
            <a:off x="1742550" y="467775"/>
            <a:ext cx="2792624" cy="2039799"/>
          </a:xfrm>
          <a:prstGeom prst="rect">
            <a:avLst/>
          </a:prstGeom>
          <a:noFill/>
          <a:ln>
            <a:noFill/>
          </a:ln>
        </p:spPr>
      </p:pic>
      <p:sp>
        <p:nvSpPr>
          <p:cNvPr id="154" name="Google Shape;154;p23"/>
          <p:cNvSpPr txBox="1"/>
          <p:nvPr/>
        </p:nvSpPr>
        <p:spPr>
          <a:xfrm>
            <a:off x="328588" y="869700"/>
            <a:ext cx="15648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rgbClr val="0000FF"/>
                </a:solidFill>
              </a:rPr>
              <a:t>Rapid Refresh Forecast System (Cloud Resolving Short-Range Weather)</a:t>
            </a:r>
            <a:endParaRPr sz="1100" b="1">
              <a:solidFill>
                <a:srgbClr val="0000FF"/>
              </a:solidFill>
            </a:endParaRPr>
          </a:p>
        </p:txBody>
      </p:sp>
      <p:grpSp>
        <p:nvGrpSpPr>
          <p:cNvPr id="155" name="Google Shape;155;p23"/>
          <p:cNvGrpSpPr/>
          <p:nvPr/>
        </p:nvGrpSpPr>
        <p:grpSpPr>
          <a:xfrm>
            <a:off x="4882495" y="3154449"/>
            <a:ext cx="4104588" cy="1645622"/>
            <a:chOff x="5029758" y="739350"/>
            <a:chExt cx="4056318" cy="3944444"/>
          </a:xfrm>
        </p:grpSpPr>
        <p:pic>
          <p:nvPicPr>
            <p:cNvPr id="156" name="Google Shape;156;p23"/>
            <p:cNvPicPr preferRelativeResize="0"/>
            <p:nvPr/>
          </p:nvPicPr>
          <p:blipFill rotWithShape="1">
            <a:blip r:embed="rId4">
              <a:alphaModFix/>
            </a:blip>
            <a:srcRect/>
            <a:stretch/>
          </p:blipFill>
          <p:spPr>
            <a:xfrm>
              <a:off x="5306595" y="1291537"/>
              <a:ext cx="3674945" cy="3392257"/>
            </a:xfrm>
            <a:prstGeom prst="rect">
              <a:avLst/>
            </a:prstGeom>
            <a:noFill/>
            <a:ln>
              <a:noFill/>
            </a:ln>
          </p:spPr>
        </p:pic>
        <p:pic>
          <p:nvPicPr>
            <p:cNvPr id="157" name="Google Shape;157;p23"/>
            <p:cNvPicPr preferRelativeResize="0"/>
            <p:nvPr/>
          </p:nvPicPr>
          <p:blipFill rotWithShape="1">
            <a:blip r:embed="rId5">
              <a:alphaModFix/>
            </a:blip>
            <a:srcRect/>
            <a:stretch/>
          </p:blipFill>
          <p:spPr>
            <a:xfrm>
              <a:off x="5029758" y="739350"/>
              <a:ext cx="4056318" cy="419370"/>
            </a:xfrm>
            <a:prstGeom prst="rect">
              <a:avLst/>
            </a:prstGeom>
            <a:noFill/>
            <a:ln>
              <a:noFill/>
            </a:ln>
          </p:spPr>
        </p:pic>
      </p:grpSp>
      <p:sp>
        <p:nvSpPr>
          <p:cNvPr id="158" name="Google Shape;158;p23"/>
          <p:cNvSpPr txBox="1"/>
          <p:nvPr/>
        </p:nvSpPr>
        <p:spPr>
          <a:xfrm>
            <a:off x="328588" y="2802550"/>
            <a:ext cx="1564800" cy="170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rgbClr val="0000FF"/>
                </a:solidFill>
              </a:rPr>
              <a:t>Hurricane Analysis and Forecast System (Cloud Resolving atmosphere-ocean-wave coupled system with storm following moving nests)</a:t>
            </a:r>
            <a:endParaRPr sz="1100" b="1">
              <a:solidFill>
                <a:srgbClr val="0000FF"/>
              </a:solidFill>
            </a:endParaRPr>
          </a:p>
        </p:txBody>
      </p:sp>
      <p:pic>
        <p:nvPicPr>
          <p:cNvPr id="159" name="Google Shape;159;p23"/>
          <p:cNvPicPr preferRelativeResize="0"/>
          <p:nvPr/>
        </p:nvPicPr>
        <p:blipFill rotWithShape="1">
          <a:blip r:embed="rId6">
            <a:alphaModFix/>
          </a:blip>
          <a:srcRect t="31378" b="29709"/>
          <a:stretch/>
        </p:blipFill>
        <p:spPr>
          <a:xfrm>
            <a:off x="4645475" y="1028700"/>
            <a:ext cx="4341300" cy="2125750"/>
          </a:xfrm>
          <a:prstGeom prst="rect">
            <a:avLst/>
          </a:prstGeom>
          <a:noFill/>
          <a:ln>
            <a:noFill/>
          </a:ln>
        </p:spPr>
      </p:pic>
      <p:pic>
        <p:nvPicPr>
          <p:cNvPr id="160" name="Google Shape;160;p23"/>
          <p:cNvPicPr preferRelativeResize="0"/>
          <p:nvPr/>
        </p:nvPicPr>
        <p:blipFill>
          <a:blip r:embed="rId7">
            <a:alphaModFix/>
          </a:blip>
          <a:stretch>
            <a:fillRect/>
          </a:stretch>
        </p:blipFill>
        <p:spPr>
          <a:xfrm>
            <a:off x="1806375" y="2620425"/>
            <a:ext cx="2765624" cy="21591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684</Words>
  <Application>Microsoft Office PowerPoint</Application>
  <PresentationFormat>On-screen Show (16:9)</PresentationFormat>
  <Paragraphs>69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Lato</vt:lpstr>
      <vt:lpstr>Noto Sans Symbols</vt:lpstr>
      <vt:lpstr>Arial</vt:lpstr>
      <vt:lpstr>Calibri</vt:lpstr>
      <vt:lpstr>Simple Light</vt:lpstr>
      <vt:lpstr>NOAA's Unified Forecast System Research to Operations (UFS-R2O) Project for accelerated transition of UFS based forecast applications into operations</vt:lpstr>
      <vt:lpstr>Unified Forecast System</vt:lpstr>
      <vt:lpstr>UFS in NOAA Operations</vt:lpstr>
      <vt:lpstr>PowerPoint Presentation</vt:lpstr>
      <vt:lpstr>UFSR2O Project: A New Way of Doing Business!</vt:lpstr>
      <vt:lpstr>The Wider UFS Context</vt:lpstr>
      <vt:lpstr>Scientific Priorities</vt:lpstr>
      <vt:lpstr>Project Structure</vt:lpstr>
      <vt:lpstr>UFS-R2O Project Recent Accomplishments</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NOAA's Unified Forecast System Research to Operations (UFS-R2O) Project for accelerated transition of UFS based forecast applications into operations</dc:title>
  <cp:lastModifiedBy>Vijay Tallapragada</cp:lastModifiedBy>
  <cp:revision>1</cp:revision>
  <dcterms:modified xsi:type="dcterms:W3CDTF">2022-05-22T20:10:44Z</dcterms:modified>
</cp:coreProperties>
</file>