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5" r:id="rId2"/>
    <p:sldId id="267" r:id="rId3"/>
    <p:sldId id="258" r:id="rId4"/>
    <p:sldId id="259" r:id="rId5"/>
    <p:sldId id="260" r:id="rId6"/>
    <p:sldId id="261" r:id="rId7"/>
    <p:sldId id="257" r:id="rId8"/>
    <p:sldId id="266" r:id="rId9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D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1166" y="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40447-8B4E-4E11-B1A1-01B34120CB37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61CEED-5B29-4D5B-841A-6DB293A07F2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55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Thus, as preliminary conclusions, we can say that local variations of erosion may develop for one side (1) areas dominated by a tall, inactive cliff that is located near the coast or out the sea and is separated from the coastline by just a single shore platform, and for the other, (2) areas dominated by terraces that leave behind the inactive cliff.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1CEED-5B29-4D5B-841A-6DB293A07F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0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B1FFDA-5F1E-F72E-3E58-8F6EC8AE52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40DC26B-4F4F-0BED-75D4-67E90E1FD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057386-37D1-0F78-D50B-79927B6B1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3D002-ACA4-413D-9867-78F5D58758F9}" type="datetime1">
              <a:rPr lang="en-US" smtClean="0"/>
              <a:t>5/22/2022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85CA73-4AC5-6A8C-EE43-687938CA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Imagen 6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CC4B72B-85E4-52A1-6D48-B33FC12340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4" y="136525"/>
            <a:ext cx="734366" cy="97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79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034C7D-E84F-C1AF-D850-DC4A2A616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40B0AC-4D81-7B50-47B9-AAD35D405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9A342D-CC8B-6737-C91A-29AEA800D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7E170-BEBD-43E1-BA38-24109A3C6735}" type="datetime1">
              <a:rPr lang="en-US" smtClean="0"/>
              <a:t>5/22/2022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D68338-0A96-FBDE-F503-2E877529B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131EAF-5591-7327-AAB3-2E7019F72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AC36-B17E-439C-BC68-736919108F6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08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28C649D-2255-16E1-B8CC-76CE4076EB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385A78-DACB-C2DA-FEF4-3FE1450DD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6B6FAC-275F-2EA0-C3CF-513C48492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00CC-17B6-4CB1-84ED-55B6760C7588}" type="datetime1">
              <a:rPr lang="en-US" smtClean="0"/>
              <a:t>5/22/2022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7208B2-0215-EE74-4C16-D773C3D8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ECBCAF-6B61-C787-F6D6-3FAE09584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AC36-B17E-439C-BC68-736919108F6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54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6FEBE0-C02E-8622-2E2B-E8D79068F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3B9908-D475-D077-5C4F-12BC1AE7A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98BD82-A3EE-9BFD-D054-7A073B63C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8B30-1D39-4706-B870-160729323F98}" type="datetime1">
              <a:rPr lang="en-US" smtClean="0"/>
              <a:t>5/22/2022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FDDFA1-EE26-42E1-51BA-29E6730C6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lecha: pentágono 7">
            <a:extLst>
              <a:ext uri="{FF2B5EF4-FFF2-40B4-BE49-F238E27FC236}">
                <a16:creationId xmlns:a16="http://schemas.microsoft.com/office/drawing/2014/main" id="{7234DE10-038E-4F60-84B0-26191269D125}"/>
              </a:ext>
            </a:extLst>
          </p:cNvPr>
          <p:cNvSpPr/>
          <p:nvPr userDrawn="1"/>
        </p:nvSpPr>
        <p:spPr>
          <a:xfrm>
            <a:off x="71023" y="62144"/>
            <a:ext cx="519181" cy="365125"/>
          </a:xfrm>
          <a:prstGeom prst="homePlat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65EEE5-04F4-ECA1-1381-0D85F9377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AC36-B17E-439C-BC68-736919108F69}" type="slidenum">
              <a:rPr lang="en-US" smtClean="0"/>
              <a:t>‹Nº›</a:t>
            </a:fld>
            <a:endParaRPr lang="en-US"/>
          </a:p>
        </p:txBody>
      </p:sp>
      <p:pic>
        <p:nvPicPr>
          <p:cNvPr id="9" name="Imagen 8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6F99617-D829-0841-D9CA-966C5C920C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822776"/>
            <a:ext cx="734366" cy="97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94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4E8310-01D9-19B3-BF11-5971B5A7A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C833AF-2F8E-8F0A-CB0C-6B8892878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F82347-B4A8-B05E-A727-521B2A1BB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ED572-8081-453C-A5D6-ED18277EB7FC}" type="datetime1">
              <a:rPr lang="en-US" smtClean="0"/>
              <a:t>5/22/2022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6CB546-02CA-6652-0ED7-BFA79B11E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BCFA3D-9A56-BED6-505E-A13272249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AC36-B17E-439C-BC68-736919108F6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07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C296A2-6FC1-767B-1AF2-558727D52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4E835C-C803-30AB-0934-512B74DE12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03AAD1-F8EB-FD2C-3D12-7F39E3E88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C02D95-C798-ADB0-5F76-FCD5F58E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DFBA2-C26D-4D40-BCAD-7954C06E29C1}" type="datetime1">
              <a:rPr lang="en-US" smtClean="0"/>
              <a:t>5/22/2022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103DD9-0F6C-C15F-4947-D8E67B83C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A8C4DFC-E7A7-A3F3-4A1A-4ECF7735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AC36-B17E-439C-BC68-736919108F6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83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6397C2-9CF8-838F-2995-63D40C676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B7A575-EED6-A135-1E1F-7399A4C73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CA76BD-4496-6ECD-2D53-99EF7B38D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30694B0-54AF-9D38-73BE-EABD36DECD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C30F386-60F8-5ABE-7A55-972A8E256F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64DF3E1-1220-51AF-272F-D6FB60BB4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F2EC-FB85-4653-B6D2-F4AB336DA3B3}" type="datetime1">
              <a:rPr lang="en-US" smtClean="0"/>
              <a:t>5/22/2022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EEAD28B-EC90-8B5D-6DCE-709E10AA6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84F68FF-968F-09A5-0B8E-CFC5CFDCD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AC36-B17E-439C-BC68-736919108F6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5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B6AF45-77EB-7325-496C-F88760CC9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B177883-B08B-1916-D6D8-EC832BE90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89CEF-ABE2-476A-8E9E-A0A751DCEA83}" type="datetime1">
              <a:rPr lang="en-US" smtClean="0"/>
              <a:t>5/22/2022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A4FAC7D-83C4-5FE0-0FAB-9119956D8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E103F9C-1F85-C110-59D9-664C3BD6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AC36-B17E-439C-BC68-736919108F6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089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CC3BCCC-2F16-D5E6-EE66-79119F3D7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B433-C446-49B1-A760-781D2243B5EC}" type="datetime1">
              <a:rPr lang="en-US" smtClean="0"/>
              <a:t>5/22/2022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D005866-4006-32C7-AC5D-2E2CF68CA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23C22CF-5D49-9D85-7A62-90DA65596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AC36-B17E-439C-BC68-736919108F6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3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949D90-AC5A-B6B3-066D-C8EC87F3A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0EE686-C965-2839-A546-22A1545E6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21CDB2E-FC78-E652-EB23-026B68795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C90683-3934-CCC7-8C70-0AE6D29AE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EFE3A-3E0E-4585-B2E0-E49B9C2D2D01}" type="datetime1">
              <a:rPr lang="en-US" smtClean="0"/>
              <a:t>5/22/2022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EFAD3C4-2299-EB45-E305-3888CB0D6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E97EAF-FFDE-5586-6F0A-4DEC4FB40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AC36-B17E-439C-BC68-736919108F6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56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044605-CB8E-0111-E07F-1B5B2EA72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6525A71-DED9-21A3-E115-86252A514F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CB71769-C69F-52EB-2D27-7A4DF4D4C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67FC4A0-7B73-C809-D23B-DF3FD9E87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B284-7D3C-48F3-8D96-1829E9E1E129}" type="datetime1">
              <a:rPr lang="en-US" smtClean="0"/>
              <a:t>5/22/2022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408B4FA-6FC1-78D3-36AD-C29C6C73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28A5AB5-229A-E3F8-620E-909ACAE6E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AC36-B17E-439C-BC68-736919108F6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02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DE5B1F1-F1A7-8BF5-43E7-C5A37BDAE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C337F6-9DA7-C29A-79DF-181D1B759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D84158-1A99-EF9B-25BF-E6FB74684B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2D58A-F646-40F6-A6B8-77561A0F1C6F}" type="datetime1">
              <a:rPr lang="en-US" smtClean="0"/>
              <a:t>5/22/2022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380098-D4FD-D153-8782-C98A07CD3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5E4ABAA-3307-6233-FF8F-62205224BBF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186" y="125442"/>
            <a:ext cx="932840" cy="932840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E7A865-C7F5-A2C0-BF63-86D421DF87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74" y="62143"/>
            <a:ext cx="1159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defRPr>
            </a:lvl1pPr>
          </a:lstStyle>
          <a:p>
            <a:fld id="{29B2AC36-B17E-439C-BC68-736919108F69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hyperlink" Target="mailto:Ccamila.av@gmail.co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video" Target="../media/media2.mp4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hyperlink" Target="mailto:Ccamila.av@gmail.co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675151-6814-115B-D256-E5AE4D9B3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4202" y="1492231"/>
            <a:ext cx="10243595" cy="2387600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latin typeface="Book Antiqua" panose="02040602050305030304" pitchFamily="18" charset="0"/>
              </a:rPr>
              <a:t>Unraveling the landscape evolution of the Atacama Desert coast of Northern Chile through numerical models: the Pan de </a:t>
            </a:r>
            <a:r>
              <a:rPr lang="en-US" sz="3600" b="1" dirty="0" err="1">
                <a:latin typeface="Book Antiqua" panose="02040602050305030304" pitchFamily="18" charset="0"/>
              </a:rPr>
              <a:t>Azúcar</a:t>
            </a:r>
            <a:r>
              <a:rPr lang="en-US" sz="3600" b="1" dirty="0">
                <a:latin typeface="Book Antiqua" panose="02040602050305030304" pitchFamily="18" charset="0"/>
              </a:rPr>
              <a:t> National Park study case (~26°S).</a:t>
            </a:r>
            <a:endParaRPr lang="en-US" sz="3600" b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A8ADDB-0002-7A2C-3FBA-54D22FB34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82710"/>
            <a:ext cx="9144000" cy="871255"/>
          </a:xfrm>
        </p:spPr>
        <p:txBody>
          <a:bodyPr>
            <a:normAutofit/>
          </a:bodyPr>
          <a:lstStyle/>
          <a:p>
            <a:r>
              <a:rPr lang="es-MX" sz="2000" b="1" i="0" dirty="0">
                <a:effectLst/>
                <a:latin typeface="Book Antiqua" panose="02040602050305030304" pitchFamily="18" charset="0"/>
              </a:rPr>
              <a:t>Arróspide, C., Aguilar, G., </a:t>
            </a:r>
            <a:r>
              <a:rPr lang="es-MX" sz="2000" b="1" i="0" dirty="0" err="1">
                <a:effectLst/>
                <a:latin typeface="Book Antiqua" panose="02040602050305030304" pitchFamily="18" charset="0"/>
              </a:rPr>
              <a:t>Martinod</a:t>
            </a:r>
            <a:r>
              <a:rPr lang="es-MX" sz="2000" b="1" i="0" dirty="0">
                <a:effectLst/>
                <a:latin typeface="Book Antiqua" panose="02040602050305030304" pitchFamily="18" charset="0"/>
              </a:rPr>
              <a:t>, J., Rodríguez, M. P., and </a:t>
            </a:r>
            <a:r>
              <a:rPr lang="es-MX" sz="2000" b="1" i="0" dirty="0" err="1">
                <a:effectLst/>
                <a:latin typeface="Book Antiqua" panose="02040602050305030304" pitchFamily="18" charset="0"/>
              </a:rPr>
              <a:t>Regard</a:t>
            </a:r>
            <a:r>
              <a:rPr lang="es-MX" sz="2000" b="1" i="0" dirty="0">
                <a:effectLst/>
                <a:latin typeface="Book Antiqua" panose="02040602050305030304" pitchFamily="18" charset="0"/>
              </a:rPr>
              <a:t>, V.</a:t>
            </a:r>
          </a:p>
          <a:p>
            <a:r>
              <a:rPr lang="es-MX" sz="2000" b="1" dirty="0">
                <a:latin typeface="Book Antiqua" panose="0204060205030503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ccamila.av@gmail.com</a:t>
            </a:r>
            <a:endParaRPr lang="es-MX" sz="2000" b="1" dirty="0">
              <a:latin typeface="Book Antiqua" panose="02040602050305030304" pitchFamily="18" charset="0"/>
            </a:endParaRPr>
          </a:p>
          <a:p>
            <a:endParaRPr lang="en-US" sz="2000" b="1" dirty="0"/>
          </a:p>
        </p:txBody>
      </p:sp>
      <p:pic>
        <p:nvPicPr>
          <p:cNvPr id="20" name="Picture 10" descr="Geología | Universidad de Atacama">
            <a:extLst>
              <a:ext uri="{FF2B5EF4-FFF2-40B4-BE49-F238E27FC236}">
                <a16:creationId xmlns:a16="http://schemas.microsoft.com/office/drawing/2014/main" id="{F66AC3E0-67AE-E4DC-A686-1F38BB4E7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9216" y="5952643"/>
            <a:ext cx="2362746" cy="797426"/>
          </a:xfrm>
          <a:prstGeom prst="rect">
            <a:avLst/>
          </a:prstGeom>
          <a:noFill/>
        </p:spPr>
      </p:pic>
      <p:pic>
        <p:nvPicPr>
          <p:cNvPr id="21" name="Picture 4" descr="AMTC | Tecnología Minera hecha en Chile">
            <a:extLst>
              <a:ext uri="{FF2B5EF4-FFF2-40B4-BE49-F238E27FC236}">
                <a16:creationId xmlns:a16="http://schemas.microsoft.com/office/drawing/2014/main" id="{CEBE0530-F371-D926-FC8D-D566C4DE9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4582" y="5684465"/>
            <a:ext cx="1839784" cy="122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21" descr="Imagen que contiene Texto&#10;&#10;Descripción generada automáticamente">
            <a:extLst>
              <a:ext uri="{FF2B5EF4-FFF2-40B4-BE49-F238E27FC236}">
                <a16:creationId xmlns:a16="http://schemas.microsoft.com/office/drawing/2014/main" id="{D263A682-283A-463F-E3F3-DC6E10E7F4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463" y="6032105"/>
            <a:ext cx="2638674" cy="717964"/>
          </a:xfrm>
          <a:prstGeom prst="rect">
            <a:avLst/>
          </a:prstGeom>
        </p:spPr>
      </p:pic>
      <p:pic>
        <p:nvPicPr>
          <p:cNvPr id="23" name="Picture 8" descr="Cambios de Vegetación y eventos de perturbación por actividad ...">
            <a:extLst>
              <a:ext uri="{FF2B5EF4-FFF2-40B4-BE49-F238E27FC236}">
                <a16:creationId xmlns:a16="http://schemas.microsoft.com/office/drawing/2014/main" id="{DD04390E-FE81-BB9D-920C-79FBFB431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6812" y="5853891"/>
            <a:ext cx="1580243" cy="89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Guía de Normas Gráficas Corporativas « Universidad Católica del Norte">
            <a:extLst>
              <a:ext uri="{FF2B5EF4-FFF2-40B4-BE49-F238E27FC236}">
                <a16:creationId xmlns:a16="http://schemas.microsoft.com/office/drawing/2014/main" id="{38624A3D-6749-AFFB-3F37-914D46717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34"/>
          <a:stretch/>
        </p:blipFill>
        <p:spPr bwMode="auto">
          <a:xfrm>
            <a:off x="232415" y="5842320"/>
            <a:ext cx="1033207" cy="90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n 24" descr="Logotipo&#10;&#10;Descripción generada automáticamente">
            <a:extLst>
              <a:ext uri="{FF2B5EF4-FFF2-40B4-BE49-F238E27FC236}">
                <a16:creationId xmlns:a16="http://schemas.microsoft.com/office/drawing/2014/main" id="{3731B197-8462-CA0A-964E-E0FF18B776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80" y="136027"/>
            <a:ext cx="698478" cy="98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93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25DC0FA-1B42-14D1-5558-D76583639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AC36-B17E-439C-BC68-736919108F69}" type="slidenum">
              <a:rPr lang="en-US" smtClean="0"/>
              <a:t>2</a:t>
            </a:fld>
            <a:endParaRPr lang="en-US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8775A3FF-4549-47DC-4BC8-39C9D96CEC42}"/>
              </a:ext>
            </a:extLst>
          </p:cNvPr>
          <p:cNvGrpSpPr/>
          <p:nvPr/>
        </p:nvGrpSpPr>
        <p:grpSpPr>
          <a:xfrm>
            <a:off x="182085" y="2436038"/>
            <a:ext cx="11827830" cy="3199491"/>
            <a:chOff x="182084" y="3341911"/>
            <a:chExt cx="11827830" cy="3199491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7FAC8049-4360-335C-E40F-4F6BC28FFA37}"/>
                </a:ext>
              </a:extLst>
            </p:cNvPr>
            <p:cNvGrpSpPr/>
            <p:nvPr/>
          </p:nvGrpSpPr>
          <p:grpSpPr>
            <a:xfrm>
              <a:off x="182086" y="3773849"/>
              <a:ext cx="11827828" cy="2758542"/>
              <a:chOff x="152399" y="3701139"/>
              <a:chExt cx="11827828" cy="2758542"/>
            </a:xfrm>
          </p:grpSpPr>
          <p:grpSp>
            <p:nvGrpSpPr>
              <p:cNvPr id="13" name="Grupo 12">
                <a:extLst>
                  <a:ext uri="{FF2B5EF4-FFF2-40B4-BE49-F238E27FC236}">
                    <a16:creationId xmlns:a16="http://schemas.microsoft.com/office/drawing/2014/main" id="{E99D7020-85B0-CF94-F6B7-15E524619EB9}"/>
                  </a:ext>
                </a:extLst>
              </p:cNvPr>
              <p:cNvGrpSpPr/>
              <p:nvPr/>
            </p:nvGrpSpPr>
            <p:grpSpPr>
              <a:xfrm>
                <a:off x="152399" y="3701140"/>
                <a:ext cx="11827828" cy="2758541"/>
                <a:chOff x="152399" y="3701140"/>
                <a:chExt cx="11827828" cy="2758541"/>
              </a:xfrm>
            </p:grpSpPr>
            <p:pic>
              <p:nvPicPr>
                <p:cNvPr id="17" name="Imagen 16" descr="Vista de una montaña&#10;&#10;Descripción generada automáticamente">
                  <a:extLst>
                    <a:ext uri="{FF2B5EF4-FFF2-40B4-BE49-F238E27FC236}">
                      <a16:creationId xmlns:a16="http://schemas.microsoft.com/office/drawing/2014/main" id="{078656E8-8050-D0C9-A2FC-F4611F326A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157" t="15032" r="10771"/>
                <a:stretch/>
              </p:blipFill>
              <p:spPr>
                <a:xfrm>
                  <a:off x="8037617" y="3701141"/>
                  <a:ext cx="3942610" cy="2758539"/>
                </a:xfrm>
                <a:prstGeom prst="rect">
                  <a:avLst/>
                </a:prstGeom>
              </p:spPr>
            </p:pic>
            <p:pic>
              <p:nvPicPr>
                <p:cNvPr id="18" name="Imagen 17" descr="Vista de una montaña de roca&#10;&#10;Descripción generada automáticamente con confianza media">
                  <a:extLst>
                    <a:ext uri="{FF2B5EF4-FFF2-40B4-BE49-F238E27FC236}">
                      <a16:creationId xmlns:a16="http://schemas.microsoft.com/office/drawing/2014/main" id="{A714107D-E4F4-55E9-37AF-54EA852A87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01"/>
                <a:stretch/>
              </p:blipFill>
              <p:spPr>
                <a:xfrm>
                  <a:off x="152399" y="3701142"/>
                  <a:ext cx="3942609" cy="2758539"/>
                </a:xfrm>
                <a:prstGeom prst="rect">
                  <a:avLst/>
                </a:prstGeom>
              </p:spPr>
            </p:pic>
            <p:pic>
              <p:nvPicPr>
                <p:cNvPr id="19" name="Imagen 18" descr="Vista de una playa&#10;&#10;Descripción generada automáticamente">
                  <a:extLst>
                    <a:ext uri="{FF2B5EF4-FFF2-40B4-BE49-F238E27FC236}">
                      <a16:creationId xmlns:a16="http://schemas.microsoft.com/office/drawing/2014/main" id="{FEDA5234-D814-71DB-5F5E-C7C8B6CC2B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6443" r="10433"/>
                <a:stretch/>
              </p:blipFill>
              <p:spPr>
                <a:xfrm>
                  <a:off x="4095008" y="3701140"/>
                  <a:ext cx="3942609" cy="2758539"/>
                </a:xfrm>
                <a:prstGeom prst="rect">
                  <a:avLst/>
                </a:prstGeom>
              </p:spPr>
            </p:pic>
          </p:grpSp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E4C5FBF7-84F9-0E07-6972-02D77051430D}"/>
                  </a:ext>
                </a:extLst>
              </p:cNvPr>
              <p:cNvSpPr/>
              <p:nvPr/>
            </p:nvSpPr>
            <p:spPr>
              <a:xfrm>
                <a:off x="152399" y="3701140"/>
                <a:ext cx="3942610" cy="2758539"/>
              </a:xfrm>
              <a:prstGeom prst="rect">
                <a:avLst/>
              </a:prstGeom>
              <a:noFill/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AE382F39-105F-1845-7B1E-B133307EB6D2}"/>
                  </a:ext>
                </a:extLst>
              </p:cNvPr>
              <p:cNvSpPr/>
              <p:nvPr/>
            </p:nvSpPr>
            <p:spPr>
              <a:xfrm>
                <a:off x="4095007" y="3701139"/>
                <a:ext cx="3942610" cy="2758539"/>
              </a:xfrm>
              <a:prstGeom prst="rect">
                <a:avLst/>
              </a:prstGeom>
              <a:noFill/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EA1C26F3-15C7-3C96-3EAA-6FB4DF583CC6}"/>
                  </a:ext>
                </a:extLst>
              </p:cNvPr>
              <p:cNvSpPr/>
              <p:nvPr/>
            </p:nvSpPr>
            <p:spPr>
              <a:xfrm>
                <a:off x="8037617" y="3701139"/>
                <a:ext cx="3942610" cy="2758539"/>
              </a:xfrm>
              <a:prstGeom prst="rect">
                <a:avLst/>
              </a:prstGeom>
              <a:noFill/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592184BB-7433-2288-8E4D-1279239C9420}"/>
                </a:ext>
              </a:extLst>
            </p:cNvPr>
            <p:cNvSpPr txBox="1"/>
            <p:nvPr/>
          </p:nvSpPr>
          <p:spPr>
            <a:xfrm>
              <a:off x="182086" y="3341911"/>
              <a:ext cx="39426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Book Antiqua" panose="02040602050305030304" pitchFamily="18" charset="0"/>
                </a:rPr>
                <a:t>Quebrada </a:t>
              </a:r>
              <a:r>
                <a:rPr lang="en-US" sz="2000" dirty="0" err="1">
                  <a:latin typeface="Book Antiqua" panose="02040602050305030304" pitchFamily="18" charset="0"/>
                </a:rPr>
                <a:t>Vítor</a:t>
              </a:r>
              <a:r>
                <a:rPr lang="en-US" sz="2000" dirty="0">
                  <a:latin typeface="Book Antiqua" panose="02040602050305030304" pitchFamily="18" charset="0"/>
                </a:rPr>
                <a:t> (~18.7°S)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89973A3E-D3B7-C3A0-2FAB-CE13C0B674A0}"/>
                </a:ext>
              </a:extLst>
            </p:cNvPr>
            <p:cNvSpPr txBox="1"/>
            <p:nvPr/>
          </p:nvSpPr>
          <p:spPr>
            <a:xfrm>
              <a:off x="4124693" y="3341911"/>
              <a:ext cx="39426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Book Antiqua" panose="02040602050305030304" pitchFamily="18" charset="0"/>
                </a:rPr>
                <a:t>Antofagasta (~23.5°S)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3B326E12-98A3-7048-9D58-E00B481DA680}"/>
                </a:ext>
              </a:extLst>
            </p:cNvPr>
            <p:cNvSpPr txBox="1"/>
            <p:nvPr/>
          </p:nvSpPr>
          <p:spPr>
            <a:xfrm>
              <a:off x="8067305" y="3341911"/>
              <a:ext cx="39426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Book Antiqua" panose="02040602050305030304" pitchFamily="18" charset="0"/>
                </a:rPr>
                <a:t>Paposo (~25°S)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60B69E7E-5A67-44FE-F933-A389BA363EAD}"/>
                </a:ext>
              </a:extLst>
            </p:cNvPr>
            <p:cNvSpPr txBox="1"/>
            <p:nvPr/>
          </p:nvSpPr>
          <p:spPr>
            <a:xfrm>
              <a:off x="182084" y="6200264"/>
              <a:ext cx="2000390" cy="338554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Photo by A. </a:t>
              </a:r>
              <a:r>
                <a:rPr lang="en-US" sz="1600" dirty="0" err="1"/>
                <a:t>Aránguiz</a:t>
              </a:r>
              <a:endParaRPr lang="en-US" sz="1600" dirty="0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EB7A44CF-7544-830B-84D8-DC847CD272D4}"/>
                </a:ext>
              </a:extLst>
            </p:cNvPr>
            <p:cNvSpPr txBox="1"/>
            <p:nvPr/>
          </p:nvSpPr>
          <p:spPr>
            <a:xfrm>
              <a:off x="4124693" y="6202848"/>
              <a:ext cx="2000390" cy="338554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Photo by P. Rivera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C4072EA3-1ADA-F861-5B6C-19CFEBD0F631}"/>
                </a:ext>
              </a:extLst>
            </p:cNvPr>
            <p:cNvSpPr txBox="1"/>
            <p:nvPr/>
          </p:nvSpPr>
          <p:spPr>
            <a:xfrm>
              <a:off x="8067301" y="6193834"/>
              <a:ext cx="2000390" cy="338554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Photo by Y. González</a:t>
              </a:r>
            </a:p>
          </p:txBody>
        </p: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7A59584-2B79-CA71-7910-07BA5CBC9AF3}"/>
              </a:ext>
            </a:extLst>
          </p:cNvPr>
          <p:cNvSpPr txBox="1"/>
          <p:nvPr/>
        </p:nvSpPr>
        <p:spPr>
          <a:xfrm>
            <a:off x="1153198" y="754473"/>
            <a:ext cx="3942608" cy="1323439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Active or “living” Cliff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DCFAD2B-A486-CD77-3401-A9CC4733B30E}"/>
              </a:ext>
            </a:extLst>
          </p:cNvPr>
          <p:cNvSpPr txBox="1"/>
          <p:nvPr/>
        </p:nvSpPr>
        <p:spPr>
          <a:xfrm>
            <a:off x="7096192" y="754473"/>
            <a:ext cx="3942610" cy="1323439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Inactive or “dead” Cliff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AE754DD4-2F24-F11B-C6D0-719A89ADCCC4}"/>
              </a:ext>
            </a:extLst>
          </p:cNvPr>
          <p:cNvSpPr txBox="1">
            <a:spLocks/>
          </p:cNvSpPr>
          <p:nvPr/>
        </p:nvSpPr>
        <p:spPr>
          <a:xfrm>
            <a:off x="182085" y="5809085"/>
            <a:ext cx="11827828" cy="1048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The Great Coastal Cliff of Northern Chile</a:t>
            </a:r>
          </a:p>
        </p:txBody>
      </p:sp>
    </p:spTree>
    <p:extLst>
      <p:ext uri="{BB962C8B-B14F-4D97-AF65-F5344CB8AC3E}">
        <p14:creationId xmlns:p14="http://schemas.microsoft.com/office/powerpoint/2010/main" val="2474159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683A41EB-53D9-6DC6-9E70-48AC6387D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54" y="1146078"/>
            <a:ext cx="9617383" cy="5635153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F64EA4CB-3F4F-D9EB-68C4-F51D4E6F9A18}"/>
              </a:ext>
            </a:extLst>
          </p:cNvPr>
          <p:cNvGrpSpPr/>
          <p:nvPr/>
        </p:nvGrpSpPr>
        <p:grpSpPr>
          <a:xfrm>
            <a:off x="1198021" y="201638"/>
            <a:ext cx="9480651" cy="961499"/>
            <a:chOff x="9089928" y="-20241"/>
            <a:chExt cx="2581377" cy="1811878"/>
          </a:xfrm>
          <a:scene3d>
            <a:camera prst="orthographicFront"/>
            <a:lightRig rig="flat" dir="t"/>
          </a:scene3d>
        </p:grpSpPr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BA4F442F-0640-A39C-568C-E91589E6C5C5}"/>
                </a:ext>
              </a:extLst>
            </p:cNvPr>
            <p:cNvSpPr/>
            <p:nvPr/>
          </p:nvSpPr>
          <p:spPr>
            <a:xfrm>
              <a:off x="9089928" y="-2"/>
              <a:ext cx="2581377" cy="1599069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Rectángulo: esquinas redondeadas 4">
              <a:extLst>
                <a:ext uri="{FF2B5EF4-FFF2-40B4-BE49-F238E27FC236}">
                  <a16:creationId xmlns:a16="http://schemas.microsoft.com/office/drawing/2014/main" id="{24956D1C-6033-8ED1-F01F-7BE7E55FBCCF}"/>
                </a:ext>
              </a:extLst>
            </p:cNvPr>
            <p:cNvSpPr txBox="1"/>
            <p:nvPr/>
          </p:nvSpPr>
          <p:spPr>
            <a:xfrm>
              <a:off x="9120776" y="-20241"/>
              <a:ext cx="2550529" cy="18118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spc="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anose="02040602050305030304" pitchFamily="18" charset="0"/>
                </a:rPr>
                <a:t>ALONGSHORE VARIATION BETWEEN ACTIVE AND INACTIVE CLIFFS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F7CC42BA-CE0D-4D25-BC5E-A33182EFF53B}"/>
              </a:ext>
            </a:extLst>
          </p:cNvPr>
          <p:cNvSpPr txBox="1"/>
          <p:nvPr/>
        </p:nvSpPr>
        <p:spPr>
          <a:xfrm>
            <a:off x="10666017" y="3317324"/>
            <a:ext cx="1423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Arróspide et al. (in prep.)</a:t>
            </a:r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1A51C36F-B883-0137-A9E2-BB220ABF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AC36-B17E-439C-BC68-736919108F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77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2" descr="Una montaña con vista al mar&#10;&#10;Descripción generada automáticamente con confianza media">
            <a:extLst>
              <a:ext uri="{FF2B5EF4-FFF2-40B4-BE49-F238E27FC236}">
                <a16:creationId xmlns:a16="http://schemas.microsoft.com/office/drawing/2014/main" id="{39D5C871-592C-4C8D-7664-63E731046E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2" r="5477" b="-3"/>
          <a:stretch/>
        </p:blipFill>
        <p:spPr bwMode="auto"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Un grupo de personas junto a un cuerpo de agua junto a una montaña&#10;&#10;Descripción generada automáticamente con confianza media">
            <a:extLst>
              <a:ext uri="{FF2B5EF4-FFF2-40B4-BE49-F238E27FC236}">
                <a16:creationId xmlns:a16="http://schemas.microsoft.com/office/drawing/2014/main" id="{EE1F4158-875F-ACAA-65E7-561D0893DE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8" r="1" b="1"/>
          <a:stretch/>
        </p:blipFill>
        <p:spPr bwMode="auto"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" name="Título 1">
            <a:extLst>
              <a:ext uri="{FF2B5EF4-FFF2-40B4-BE49-F238E27FC236}">
                <a16:creationId xmlns:a16="http://schemas.microsoft.com/office/drawing/2014/main" id="{5CF72EF5-7264-5D3A-68A6-6A9BB238657F}"/>
              </a:ext>
            </a:extLst>
          </p:cNvPr>
          <p:cNvSpPr txBox="1">
            <a:spLocks/>
          </p:cNvSpPr>
          <p:nvPr/>
        </p:nvSpPr>
        <p:spPr>
          <a:xfrm>
            <a:off x="362043" y="4576047"/>
            <a:ext cx="8188569" cy="66402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Pan de Azúcar National Park (~26°S)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63F4CD84-3CB7-CBB1-DB44-28ED0E1D8D57}"/>
              </a:ext>
            </a:extLst>
          </p:cNvPr>
          <p:cNvSpPr/>
          <p:nvPr/>
        </p:nvSpPr>
        <p:spPr>
          <a:xfrm>
            <a:off x="6242308" y="5449271"/>
            <a:ext cx="2533650" cy="1109473"/>
          </a:xfrm>
          <a:prstGeom prst="roundRect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EROSION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B2EA89C0-7D4C-6A0B-9091-2F92E49D2077}"/>
              </a:ext>
            </a:extLst>
          </p:cNvPr>
          <p:cNvSpPr/>
          <p:nvPr/>
        </p:nvSpPr>
        <p:spPr>
          <a:xfrm>
            <a:off x="403057" y="5449270"/>
            <a:ext cx="5409196" cy="110947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CLIFF MORPHOLOGICAL VARIATIONS</a:t>
            </a:r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id="{7484336A-3264-80C0-B20D-7A85DC08F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1" b="41930"/>
          <a:stretch/>
        </p:blipFill>
        <p:spPr bwMode="auto">
          <a:xfrm>
            <a:off x="10345752" y="171246"/>
            <a:ext cx="1706880" cy="651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50A2C153-8635-C2D8-CD5F-9ACFE7E55703}"/>
              </a:ext>
            </a:extLst>
          </p:cNvPr>
          <p:cNvSpPr/>
          <p:nvPr/>
        </p:nvSpPr>
        <p:spPr>
          <a:xfrm>
            <a:off x="9206013" y="5449271"/>
            <a:ext cx="2533650" cy="1109473"/>
          </a:xfrm>
          <a:prstGeom prst="roundRect">
            <a:avLst/>
          </a:prstGeom>
          <a:gradFill flip="none" rotWithShape="1">
            <a:gsLst>
              <a:gs pos="0">
                <a:srgbClr val="9E3500">
                  <a:shade val="30000"/>
                  <a:satMod val="115000"/>
                </a:srgbClr>
              </a:gs>
              <a:gs pos="50000">
                <a:srgbClr val="9E3500">
                  <a:shade val="67500"/>
                  <a:satMod val="115000"/>
                </a:srgbClr>
              </a:gs>
              <a:gs pos="100000">
                <a:srgbClr val="9E35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SLOPE; UPLIFT RATE; TIME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89F7005B-9D1B-7706-6787-2518DDA655BA}"/>
              </a:ext>
            </a:extLst>
          </p:cNvPr>
          <p:cNvSpPr/>
          <p:nvPr/>
        </p:nvSpPr>
        <p:spPr>
          <a:xfrm>
            <a:off x="11013608" y="2521245"/>
            <a:ext cx="179531" cy="24090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1" name="Flecha: pentágono 20">
            <a:extLst>
              <a:ext uri="{FF2B5EF4-FFF2-40B4-BE49-F238E27FC236}">
                <a16:creationId xmlns:a16="http://schemas.microsoft.com/office/drawing/2014/main" id="{5D7EC454-8588-09A3-A80D-1D6ECF95D1CA}"/>
              </a:ext>
            </a:extLst>
          </p:cNvPr>
          <p:cNvSpPr/>
          <p:nvPr/>
        </p:nvSpPr>
        <p:spPr>
          <a:xfrm>
            <a:off x="71023" y="62144"/>
            <a:ext cx="519181" cy="365125"/>
          </a:xfrm>
          <a:prstGeom prst="homePlat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AB82B4-9140-A2AF-920F-7EC61117B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AC36-B17E-439C-BC68-736919108F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27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94B1774-F072-BCBB-A09D-5B3D8E25E9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51" y="57104"/>
            <a:ext cx="11366961" cy="3265534"/>
          </a:xfrm>
          <a:prstGeom prst="rect">
            <a:avLst/>
          </a:prstGeom>
        </p:spPr>
      </p:pic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55E0AE26-8A7E-AC89-9DF3-FC0A454E59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51" y="3498418"/>
            <a:ext cx="5220999" cy="3213098"/>
          </a:xfrm>
          <a:prstGeom prst="rect">
            <a:avLst/>
          </a:prstGeom>
        </p:spPr>
      </p:pic>
      <p:pic>
        <p:nvPicPr>
          <p:cNvPr id="7" name="Imagen 6" descr="Una captura de pantalla de un celular con texto e imágenes&#10;&#10;Descripción generada automáticamente con confianza media">
            <a:extLst>
              <a:ext uri="{FF2B5EF4-FFF2-40B4-BE49-F238E27FC236}">
                <a16:creationId xmlns:a16="http://schemas.microsoft.com/office/drawing/2014/main" id="{D7715810-B2BE-DC7D-A9AC-15171E6C8B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26"/>
          <a:stretch/>
        </p:blipFill>
        <p:spPr>
          <a:xfrm>
            <a:off x="5934950" y="3526126"/>
            <a:ext cx="5392502" cy="326553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7557E74-0287-1CEE-2505-AC61F5D163CD}"/>
              </a:ext>
            </a:extLst>
          </p:cNvPr>
          <p:cNvSpPr txBox="1"/>
          <p:nvPr/>
        </p:nvSpPr>
        <p:spPr>
          <a:xfrm>
            <a:off x="9417870" y="2890801"/>
            <a:ext cx="257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Arróspide et al. (in prep.)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4C00C63-FB8B-791B-495E-F2AF32EA6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AC36-B17E-439C-BC68-736919108F69}" type="slidenum">
              <a:rPr lang="en-US" smtClean="0"/>
              <a:t>5</a:t>
            </a:fld>
            <a:endParaRPr lang="en-US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3ABE99E1-5EF2-93DE-090D-FDCD1FB10848}"/>
              </a:ext>
            </a:extLst>
          </p:cNvPr>
          <p:cNvSpPr/>
          <p:nvPr/>
        </p:nvSpPr>
        <p:spPr>
          <a:xfrm>
            <a:off x="6137754" y="646191"/>
            <a:ext cx="4986893" cy="926910"/>
          </a:xfrm>
          <a:prstGeom prst="roundRect">
            <a:avLst/>
          </a:prstGeom>
          <a:gradFill flip="none" rotWithShape="1">
            <a:gsLst>
              <a:gs pos="0">
                <a:srgbClr val="0BD0D9">
                  <a:shade val="30000"/>
                  <a:satMod val="115000"/>
                </a:srgbClr>
              </a:gs>
              <a:gs pos="50000">
                <a:srgbClr val="0BD0D9">
                  <a:shade val="67500"/>
                  <a:satMod val="115000"/>
                </a:srgbClr>
              </a:gs>
              <a:gs pos="100000">
                <a:srgbClr val="0BD0D9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cap="small" dirty="0">
                <a:solidFill>
                  <a:schemeClr val="bg1"/>
                </a:solidFill>
                <a:latin typeface="Book Antiqua" panose="02040602050305030304" pitchFamily="18" charset="0"/>
              </a:rPr>
              <a:t>Cliff-dominated Areas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A9569FAE-B4A0-2FE0-8EAE-F01D14E99704}"/>
              </a:ext>
            </a:extLst>
          </p:cNvPr>
          <p:cNvSpPr/>
          <p:nvPr/>
        </p:nvSpPr>
        <p:spPr>
          <a:xfrm>
            <a:off x="6145705" y="1901021"/>
            <a:ext cx="4986893" cy="926910"/>
          </a:xfrm>
          <a:prstGeom prst="round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cap="small" dirty="0">
                <a:solidFill>
                  <a:schemeClr val="bg1"/>
                </a:solidFill>
                <a:latin typeface="Book Antiqua" panose="02040602050305030304" pitchFamily="18" charset="0"/>
              </a:rPr>
              <a:t>Terraces-dominated Areas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BE593DA4-1262-52F4-D86F-4EE53CFDFB9D}"/>
              </a:ext>
            </a:extLst>
          </p:cNvPr>
          <p:cNvGrpSpPr/>
          <p:nvPr/>
        </p:nvGrpSpPr>
        <p:grpSpPr>
          <a:xfrm>
            <a:off x="713951" y="134909"/>
            <a:ext cx="4766975" cy="6629903"/>
            <a:chOff x="713951" y="134909"/>
            <a:chExt cx="4766975" cy="6629903"/>
          </a:xfrm>
        </p:grpSpPr>
        <p:pic>
          <p:nvPicPr>
            <p:cNvPr id="10" name="Imagen 9" descr="Mapa&#10;&#10;Descripción generada automáticamente">
              <a:extLst>
                <a:ext uri="{FF2B5EF4-FFF2-40B4-BE49-F238E27FC236}">
                  <a16:creationId xmlns:a16="http://schemas.microsoft.com/office/drawing/2014/main" id="{E912DE84-7CF3-62ED-A4C7-259D974D9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951" y="134909"/>
              <a:ext cx="4766975" cy="662990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5B64EA65-23BA-FE13-76BC-EB665D2C876F}"/>
                </a:ext>
              </a:extLst>
            </p:cNvPr>
            <p:cNvSpPr txBox="1"/>
            <p:nvPr/>
          </p:nvSpPr>
          <p:spPr>
            <a:xfrm>
              <a:off x="1030784" y="1582565"/>
              <a:ext cx="15566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Martinod et al. (2016)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C1696384-D404-89AE-1F29-103BDA0A4419}"/>
                </a:ext>
              </a:extLst>
            </p:cNvPr>
            <p:cNvSpPr txBox="1"/>
            <p:nvPr/>
          </p:nvSpPr>
          <p:spPr>
            <a:xfrm>
              <a:off x="3341507" y="5328170"/>
              <a:ext cx="21394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Martinod et al. (2016)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6204F255-10A5-9FA4-C9BB-892B59F2CDC2}"/>
                </a:ext>
              </a:extLst>
            </p:cNvPr>
            <p:cNvSpPr txBox="1"/>
            <p:nvPr/>
          </p:nvSpPr>
          <p:spPr>
            <a:xfrm>
              <a:off x="1189770" y="4989616"/>
              <a:ext cx="15566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Radtke, 19x89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A50709D9-CC1F-C1C5-F111-0566546F76FF}"/>
                </a:ext>
              </a:extLst>
            </p:cNvPr>
            <p:cNvSpPr txBox="1"/>
            <p:nvPr/>
          </p:nvSpPr>
          <p:spPr>
            <a:xfrm>
              <a:off x="2746385" y="6305449"/>
              <a:ext cx="21394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Izquierdo</a:t>
              </a:r>
              <a:r>
                <a: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et al. 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297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mph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2EA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5A282D36-B972-C15C-0C3C-12915A9BE212}"/>
              </a:ext>
            </a:extLst>
          </p:cNvPr>
          <p:cNvGrpSpPr/>
          <p:nvPr/>
        </p:nvGrpSpPr>
        <p:grpSpPr>
          <a:xfrm>
            <a:off x="208199" y="2074041"/>
            <a:ext cx="4924240" cy="4135030"/>
            <a:chOff x="208199" y="2074041"/>
            <a:chExt cx="4924240" cy="4135030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00A498F4-B7F5-6E93-05A8-22A3D81ABC1C}"/>
                </a:ext>
              </a:extLst>
            </p:cNvPr>
            <p:cNvSpPr/>
            <p:nvPr/>
          </p:nvSpPr>
          <p:spPr>
            <a:xfrm>
              <a:off x="208199" y="2074041"/>
              <a:ext cx="4924240" cy="413503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38C14741-1F63-B1A3-1462-49681FEB29AD}"/>
                </a:ext>
              </a:extLst>
            </p:cNvPr>
            <p:cNvSpPr txBox="1"/>
            <p:nvPr/>
          </p:nvSpPr>
          <p:spPr>
            <a:xfrm>
              <a:off x="390443" y="2292974"/>
              <a:ext cx="4559752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anose="02040602050305030304" pitchFamily="18" charset="0"/>
                </a:rPr>
                <a:t>Local variations of 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anose="02040602050305030304" pitchFamily="18" charset="0"/>
                </a:rPr>
                <a:t>EROSION </a:t>
              </a: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anose="02040602050305030304" pitchFamily="18" charset="0"/>
                </a:rPr>
                <a:t>may explain the 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anose="02040602050305030304" pitchFamily="18" charset="0"/>
                </a:rPr>
                <a:t>development of contrasting morphologies</a:t>
              </a: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anose="02040602050305030304" pitchFamily="18" charset="0"/>
                </a:rPr>
                <a:t>, where:</a:t>
              </a:r>
            </a:p>
            <a:p>
              <a:pPr algn="just"/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anose="02040602050305030304" pitchFamily="18" charset="0"/>
                </a:rPr>
                <a:t>-  </a:t>
              </a:r>
              <a:r>
                <a:rPr lang="en-US" sz="24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anose="02040602050305030304" pitchFamily="18" charset="0"/>
                </a:rPr>
                <a:t>High erosion </a:t>
              </a: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anose="02040602050305030304" pitchFamily="18" charset="0"/>
                </a:rPr>
                <a:t>form areas dominated by a </a:t>
              </a:r>
              <a:r>
                <a:rPr lang="en-US" sz="24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anose="02040602050305030304" pitchFamily="18" charset="0"/>
                </a:rPr>
                <a:t>tall, inactive cliff</a:t>
              </a: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anose="02040602050305030304" pitchFamily="18" charset="0"/>
                </a:rPr>
                <a:t>.</a:t>
              </a:r>
            </a:p>
            <a:p>
              <a:pPr algn="just"/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anose="02040602050305030304" pitchFamily="18" charset="0"/>
                </a:rPr>
                <a:t>- </a:t>
              </a:r>
              <a:r>
                <a:rPr lang="en-US" sz="24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anose="02040602050305030304" pitchFamily="18" charset="0"/>
                </a:rPr>
                <a:t>Low erosion</a:t>
              </a:r>
              <a:r>
                <a:rPr lang="en-US" sz="24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anose="02040602050305030304" pitchFamily="18" charset="0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anose="02040602050305030304" pitchFamily="18" charset="0"/>
                </a:rPr>
                <a:t>form areas dominated by terraces with low cliff.</a:t>
              </a:r>
            </a:p>
          </p:txBody>
        </p:sp>
      </p:grpSp>
      <p:sp>
        <p:nvSpPr>
          <p:cNvPr id="5" name="Título 1">
            <a:extLst>
              <a:ext uri="{FF2B5EF4-FFF2-40B4-BE49-F238E27FC236}">
                <a16:creationId xmlns:a16="http://schemas.microsoft.com/office/drawing/2014/main" id="{D3D9A929-DFEF-A24D-B317-407C847DD63B}"/>
              </a:ext>
            </a:extLst>
          </p:cNvPr>
          <p:cNvSpPr txBox="1">
            <a:spLocks/>
          </p:cNvSpPr>
          <p:nvPr/>
        </p:nvSpPr>
        <p:spPr>
          <a:xfrm>
            <a:off x="897918" y="-22146"/>
            <a:ext cx="4557645" cy="107046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Book Antiqua" panose="02040602050305030304" pitchFamily="18" charset="0"/>
              </a:rPr>
              <a:t>Exploratory model…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Marcador de contenido 2">
                <a:extLst>
                  <a:ext uri="{FF2B5EF4-FFF2-40B4-BE49-F238E27FC236}">
                    <a16:creationId xmlns:a16="http://schemas.microsoft.com/office/drawing/2014/main" id="{46D76208-8633-5F88-4F3E-36D72D0A0E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9712" y="1018773"/>
                <a:ext cx="2696882" cy="857950"/>
              </a:xfrm>
              <a:prstGeom prst="rect">
                <a:avLst/>
              </a:prstGeom>
              <a:ln w="6350" cap="flat" cmpd="sng" algn="ctr">
                <a:noFill/>
                <a:prstDash val="solid"/>
                <a:miter lim="800000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 anchor="ctr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</a:pPr>
                <a:r>
                  <a:rPr lang="es-CL" sz="2000" dirty="0">
                    <a:latin typeface="Book Antiqua" panose="02040602050305030304" pitchFamily="18" charset="0"/>
                  </a:rPr>
                  <a:t>Anderson et al., 1999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L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type m:val="lin"/>
                              <m:ctrlPr>
                                <a:rPr lang="es-CL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endChr m:val=""/>
                                  <m:ctrlPr>
                                    <a:rPr lang="es-CL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CL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𝒅𝒙</m:t>
                                  </m:r>
                                </m:e>
                              </m:d>
                            </m:num>
                            <m:den>
                              <m:d>
                                <m:dPr>
                                  <m:begChr m:val=""/>
                                  <m:ctrlPr>
                                    <a:rPr lang="es-CL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CL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𝒅𝒕</m:t>
                                  </m:r>
                                </m:e>
                              </m:d>
                            </m:den>
                          </m:f>
                        </m:e>
                        <m:sub>
                          <m:r>
                            <a:rPr lang="es-CL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𝒄𝒍𝒊𝒇𝒇</m:t>
                          </m:r>
                        </m:sub>
                      </m:sSub>
                      <m:r>
                        <a:rPr lang="es-CL" sz="20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CL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s-CL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𝒄𝒍𝒊𝒇𝒇</m:t>
                          </m:r>
                        </m:sub>
                      </m:sSub>
                      <m:sSub>
                        <m:sSubPr>
                          <m:ctrlPr>
                            <a:rPr lang="es-CL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s-CL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𝒄𝒍𝒊𝒇𝒇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Book Antiqua" panose="02040602050305030304" pitchFamily="18" charset="0"/>
                </a:endParaRPr>
              </a:p>
            </p:txBody>
          </p:sp>
        </mc:Choice>
        <mc:Fallback xmlns="">
          <p:sp>
            <p:nvSpPr>
              <p:cNvPr id="6" name="Marcador de contenido 2">
                <a:extLst>
                  <a:ext uri="{FF2B5EF4-FFF2-40B4-BE49-F238E27FC236}">
                    <a16:creationId xmlns:a16="http://schemas.microsoft.com/office/drawing/2014/main" id="{46D76208-8633-5F88-4F3E-36D72D0A0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712" y="1018773"/>
                <a:ext cx="2696882" cy="857950"/>
              </a:xfrm>
              <a:prstGeom prst="rect">
                <a:avLst/>
              </a:prstGeom>
              <a:blipFill>
                <a:blip r:embed="rId9"/>
                <a:stretch>
                  <a:fillRect l="-11512" t="-3546" b="-60993"/>
                </a:stretch>
              </a:blipFill>
              <a:ln w="6350" cap="flat" cmpd="sng" algn="ctr">
                <a:noFill/>
                <a:prstDash val="solid"/>
                <a:miter lim="8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809BBD42-9277-8401-B62B-4207041D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AC36-B17E-439C-BC68-736919108F69}" type="slidenum">
              <a:rPr lang="en-US" smtClean="0"/>
              <a:t>6</a:t>
            </a:fld>
            <a:endParaRPr lang="en-US"/>
          </a:p>
        </p:txBody>
      </p:sp>
      <p:pic>
        <p:nvPicPr>
          <p:cNvPr id="14" name="1.5 m2yr v.2">
            <a:hlinkClick r:id="" action="ppaction://media"/>
            <a:extLst>
              <a:ext uri="{FF2B5EF4-FFF2-40B4-BE49-F238E27FC236}">
                <a16:creationId xmlns:a16="http://schemas.microsoft.com/office/drawing/2014/main" id="{8D4CAF4D-27B7-318B-5FBC-8578D0DDE1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55563" y="3507410"/>
            <a:ext cx="4137025" cy="3268663"/>
          </a:xfrm>
          <a:prstGeom prst="rect">
            <a:avLst/>
          </a:prstGeom>
        </p:spPr>
      </p:pic>
      <p:pic>
        <p:nvPicPr>
          <p:cNvPr id="15" name="0.5 m2yr v.2">
            <a:hlinkClick r:id="" action="ppaction://media"/>
            <a:extLst>
              <a:ext uri="{FF2B5EF4-FFF2-40B4-BE49-F238E27FC236}">
                <a16:creationId xmlns:a16="http://schemas.microsoft.com/office/drawing/2014/main" id="{DB0E7921-5AEC-185B-A564-D60BE685FFE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55563" y="122261"/>
            <a:ext cx="4137025" cy="3268663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1B60D0E0-38B0-51BA-6208-421ECBD85ED7}"/>
              </a:ext>
            </a:extLst>
          </p:cNvPr>
          <p:cNvSpPr txBox="1"/>
          <p:nvPr/>
        </p:nvSpPr>
        <p:spPr>
          <a:xfrm>
            <a:off x="10276114" y="1685663"/>
            <a:ext cx="1413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Arróspide et al. (in prep.)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0E4B270D-D56B-9CA9-15C2-A2EFB3FDB9E4}"/>
              </a:ext>
            </a:extLst>
          </p:cNvPr>
          <p:cNvGrpSpPr/>
          <p:nvPr/>
        </p:nvGrpSpPr>
        <p:grpSpPr>
          <a:xfrm>
            <a:off x="626350" y="2372742"/>
            <a:ext cx="3925321" cy="4346510"/>
            <a:chOff x="626350" y="2372742"/>
            <a:chExt cx="3925321" cy="4346510"/>
          </a:xfrm>
        </p:grpSpPr>
        <p:pic>
          <p:nvPicPr>
            <p:cNvPr id="16" name="Imagen 15" descr="Gráfico&#10;&#10;Descripción generada automáticamente">
              <a:extLst>
                <a:ext uri="{FF2B5EF4-FFF2-40B4-BE49-F238E27FC236}">
                  <a16:creationId xmlns:a16="http://schemas.microsoft.com/office/drawing/2014/main" id="{37B13741-ADEE-FDEF-66DE-10C61CFFB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50" y="2372742"/>
              <a:ext cx="3925321" cy="434651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9E3C17BD-FD15-9FB6-2AC9-6E5D37849ECE}"/>
                </a:ext>
              </a:extLst>
            </p:cNvPr>
            <p:cNvSpPr/>
            <p:nvPr/>
          </p:nvSpPr>
          <p:spPr>
            <a:xfrm>
              <a:off x="1310640" y="2494280"/>
              <a:ext cx="1625600" cy="1158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1418EC0E-0317-70B8-2DF2-867DB3B7DC09}"/>
              </a:ext>
            </a:extLst>
          </p:cNvPr>
          <p:cNvCxnSpPr>
            <a:cxnSpLocks/>
          </p:cNvCxnSpPr>
          <p:nvPr/>
        </p:nvCxnSpPr>
        <p:spPr>
          <a:xfrm>
            <a:off x="3977640" y="4261390"/>
            <a:ext cx="1477923" cy="91474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8A46CA22-A4DD-CF54-64F2-75CEE6740854}"/>
              </a:ext>
            </a:extLst>
          </p:cNvPr>
          <p:cNvCxnSpPr>
            <a:cxnSpLocks/>
          </p:cNvCxnSpPr>
          <p:nvPr/>
        </p:nvCxnSpPr>
        <p:spPr>
          <a:xfrm flipV="1">
            <a:off x="3411794" y="2705131"/>
            <a:ext cx="1936702" cy="1286844"/>
          </a:xfrm>
          <a:prstGeom prst="straightConnector1">
            <a:avLst/>
          </a:prstGeom>
          <a:ln w="57150">
            <a:solidFill>
              <a:srgbClr val="4DC341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97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4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lumMod val="65000"/>
              </a:schemeClr>
            </a:gs>
            <a:gs pos="0">
              <a:schemeClr val="bg1">
                <a:lumMod val="65000"/>
              </a:schemeClr>
            </a:gs>
            <a:gs pos="15000">
              <a:schemeClr val="bg1">
                <a:lumMod val="85000"/>
              </a:schemeClr>
            </a:gs>
            <a:gs pos="53000">
              <a:schemeClr val="bg1"/>
            </a:gs>
            <a:gs pos="85000">
              <a:schemeClr val="bg1">
                <a:lumMod val="85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Vista de una montaña&#10;&#10;Descripción generada automáticamente">
            <a:extLst>
              <a:ext uri="{FF2B5EF4-FFF2-40B4-BE49-F238E27FC236}">
                <a16:creationId xmlns:a16="http://schemas.microsoft.com/office/drawing/2014/main" id="{0E390F86-C6FE-29F7-DBCC-B5D0380EE9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" r="-1" b="-1"/>
          <a:stretch/>
        </p:blipFill>
        <p:spPr>
          <a:xfrm>
            <a:off x="23" y="0"/>
            <a:ext cx="12191977" cy="6858022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9" name="Título 1">
            <a:extLst>
              <a:ext uri="{FF2B5EF4-FFF2-40B4-BE49-F238E27FC236}">
                <a16:creationId xmlns:a16="http://schemas.microsoft.com/office/drawing/2014/main" id="{21E15BE0-BE5A-D7BC-7694-302D989A9A18}"/>
              </a:ext>
            </a:extLst>
          </p:cNvPr>
          <p:cNvSpPr txBox="1">
            <a:spLocks/>
          </p:cNvSpPr>
          <p:nvPr/>
        </p:nvSpPr>
        <p:spPr>
          <a:xfrm>
            <a:off x="643490" y="643458"/>
            <a:ext cx="5452529" cy="3569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Thanks for your attention!</a:t>
            </a: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886F0496-9112-E1C8-D744-28EC5576ACB9}"/>
              </a:ext>
            </a:extLst>
          </p:cNvPr>
          <p:cNvSpPr/>
          <p:nvPr/>
        </p:nvSpPr>
        <p:spPr>
          <a:xfrm>
            <a:off x="1219224" y="5802077"/>
            <a:ext cx="413657" cy="849085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echa: pentágono 40">
            <a:extLst>
              <a:ext uri="{FF2B5EF4-FFF2-40B4-BE49-F238E27FC236}">
                <a16:creationId xmlns:a16="http://schemas.microsoft.com/office/drawing/2014/main" id="{5E348CF2-A93B-786A-7045-5380133F8635}"/>
              </a:ext>
            </a:extLst>
          </p:cNvPr>
          <p:cNvSpPr/>
          <p:nvPr/>
        </p:nvSpPr>
        <p:spPr>
          <a:xfrm>
            <a:off x="71023" y="62144"/>
            <a:ext cx="519181" cy="365125"/>
          </a:xfrm>
          <a:prstGeom prst="homePlat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2C6B759-9B8D-C34D-739E-F38AB0522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2AC36-B17E-439C-BC68-736919108F6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550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675151-6814-115B-D256-E5AE4D9B3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4202" y="1492231"/>
            <a:ext cx="10243595" cy="2387600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latin typeface="Book Antiqua" panose="02040602050305030304" pitchFamily="18" charset="0"/>
              </a:rPr>
              <a:t>Unraveling the landscape evolution of the Atacama Desert coast of Northern Chile through numerical models: the Pan de </a:t>
            </a:r>
            <a:r>
              <a:rPr lang="en-US" sz="3600" b="1" dirty="0" err="1">
                <a:latin typeface="Book Antiqua" panose="02040602050305030304" pitchFamily="18" charset="0"/>
              </a:rPr>
              <a:t>Azúcar</a:t>
            </a:r>
            <a:r>
              <a:rPr lang="en-US" sz="3600" b="1" dirty="0">
                <a:latin typeface="Book Antiqua" panose="02040602050305030304" pitchFamily="18" charset="0"/>
              </a:rPr>
              <a:t> National Park study case (~26°S).</a:t>
            </a:r>
            <a:endParaRPr lang="en-US" sz="3600" b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A8ADDB-0002-7A2C-3FBA-54D22FB34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82710"/>
            <a:ext cx="9144000" cy="871255"/>
          </a:xfrm>
        </p:spPr>
        <p:txBody>
          <a:bodyPr>
            <a:normAutofit/>
          </a:bodyPr>
          <a:lstStyle/>
          <a:p>
            <a:r>
              <a:rPr lang="es-MX" sz="2000" b="0" i="0" dirty="0">
                <a:effectLst/>
                <a:latin typeface="Book Antiqua" panose="02040602050305030304" pitchFamily="18" charset="0"/>
              </a:rPr>
              <a:t>Arróspide, C., Aguilar, G., </a:t>
            </a:r>
            <a:r>
              <a:rPr lang="es-MX" sz="2000" b="0" i="0" dirty="0" err="1">
                <a:effectLst/>
                <a:latin typeface="Book Antiqua" panose="02040602050305030304" pitchFamily="18" charset="0"/>
              </a:rPr>
              <a:t>Martinod</a:t>
            </a:r>
            <a:r>
              <a:rPr lang="es-MX" sz="2000" b="0" i="0" dirty="0">
                <a:effectLst/>
                <a:latin typeface="Book Antiqua" panose="02040602050305030304" pitchFamily="18" charset="0"/>
              </a:rPr>
              <a:t>, J., Rodríguez, M. P., and </a:t>
            </a:r>
            <a:r>
              <a:rPr lang="es-MX" sz="2000" b="0" i="0" dirty="0" err="1">
                <a:effectLst/>
                <a:latin typeface="Book Antiqua" panose="02040602050305030304" pitchFamily="18" charset="0"/>
              </a:rPr>
              <a:t>Regard</a:t>
            </a:r>
            <a:r>
              <a:rPr lang="es-MX" sz="2000" b="0" i="0" dirty="0">
                <a:effectLst/>
                <a:latin typeface="Book Antiqua" panose="02040602050305030304" pitchFamily="18" charset="0"/>
              </a:rPr>
              <a:t>, V.</a:t>
            </a:r>
          </a:p>
          <a:p>
            <a:r>
              <a:rPr lang="es-MX" sz="2000" dirty="0">
                <a:latin typeface="Book Antiqua" panose="02040602050305030304" pitchFamily="18" charset="0"/>
                <a:hlinkClick r:id="rId2"/>
              </a:rPr>
              <a:t>ccamila.av@gmail.com</a:t>
            </a:r>
            <a:endParaRPr lang="es-MX" sz="2000" dirty="0">
              <a:latin typeface="Book Antiqua" panose="02040602050305030304" pitchFamily="18" charset="0"/>
            </a:endParaRPr>
          </a:p>
          <a:p>
            <a:endParaRPr lang="en-US" sz="2000" dirty="0"/>
          </a:p>
        </p:txBody>
      </p:sp>
      <p:pic>
        <p:nvPicPr>
          <p:cNvPr id="20" name="Picture 10" descr="Geología | Universidad de Atacama">
            <a:extLst>
              <a:ext uri="{FF2B5EF4-FFF2-40B4-BE49-F238E27FC236}">
                <a16:creationId xmlns:a16="http://schemas.microsoft.com/office/drawing/2014/main" id="{F66AC3E0-67AE-E4DC-A686-1F38BB4E7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6993" y="5939404"/>
            <a:ext cx="2362746" cy="797426"/>
          </a:xfrm>
          <a:prstGeom prst="rect">
            <a:avLst/>
          </a:prstGeom>
          <a:noFill/>
        </p:spPr>
      </p:pic>
      <p:pic>
        <p:nvPicPr>
          <p:cNvPr id="21" name="Picture 4" descr="AMTC | Tecnología Minera hecha en Chile">
            <a:extLst>
              <a:ext uri="{FF2B5EF4-FFF2-40B4-BE49-F238E27FC236}">
                <a16:creationId xmlns:a16="http://schemas.microsoft.com/office/drawing/2014/main" id="{CEBE0530-F371-D926-FC8D-D566C4DE9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89329" y="5684467"/>
            <a:ext cx="1839784" cy="122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21" descr="Imagen que contiene Texto&#10;&#10;Descripción generada automáticamente">
            <a:extLst>
              <a:ext uri="{FF2B5EF4-FFF2-40B4-BE49-F238E27FC236}">
                <a16:creationId xmlns:a16="http://schemas.microsoft.com/office/drawing/2014/main" id="{D263A682-283A-463F-E3F3-DC6E10E7F4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662" y="5979135"/>
            <a:ext cx="2638674" cy="717964"/>
          </a:xfrm>
          <a:prstGeom prst="rect">
            <a:avLst/>
          </a:prstGeom>
        </p:spPr>
      </p:pic>
      <p:pic>
        <p:nvPicPr>
          <p:cNvPr id="23" name="Picture 8" descr="Cambios de Vegetación y eventos de perturbación por actividad ...">
            <a:extLst>
              <a:ext uri="{FF2B5EF4-FFF2-40B4-BE49-F238E27FC236}">
                <a16:creationId xmlns:a16="http://schemas.microsoft.com/office/drawing/2014/main" id="{DD04390E-FE81-BB9D-920C-79FBFB431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12211" y="5829517"/>
            <a:ext cx="1580243" cy="89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Guía de Normas Gráficas Corporativas « Universidad Católica del Norte">
            <a:extLst>
              <a:ext uri="{FF2B5EF4-FFF2-40B4-BE49-F238E27FC236}">
                <a16:creationId xmlns:a16="http://schemas.microsoft.com/office/drawing/2014/main" id="{38624A3D-6749-AFFB-3F37-914D46717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34"/>
          <a:stretch/>
        </p:blipFill>
        <p:spPr bwMode="auto">
          <a:xfrm>
            <a:off x="126863" y="5842320"/>
            <a:ext cx="1033207" cy="90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n 24" descr="Logotipo&#10;&#10;Descripción generada automáticamente">
            <a:extLst>
              <a:ext uri="{FF2B5EF4-FFF2-40B4-BE49-F238E27FC236}">
                <a16:creationId xmlns:a16="http://schemas.microsoft.com/office/drawing/2014/main" id="{3731B197-8462-CA0A-964E-E0FF18B776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80" y="136027"/>
            <a:ext cx="698478" cy="98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066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1213</TotalTime>
  <Words>385</Words>
  <Application>Microsoft Office PowerPoint</Application>
  <PresentationFormat>Panorámica</PresentationFormat>
  <Paragraphs>44</Paragraphs>
  <Slides>8</Slides>
  <Notes>1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Arial</vt:lpstr>
      <vt:lpstr>Book Antiqua</vt:lpstr>
      <vt:lpstr>Calibri</vt:lpstr>
      <vt:lpstr>Calibri Light</vt:lpstr>
      <vt:lpstr>Cambria Math</vt:lpstr>
      <vt:lpstr>Tema de Office</vt:lpstr>
      <vt:lpstr>Unraveling the landscape evolution of the Atacama Desert coast of Northern Chile through numerical models: the Pan de Azúcar National Park study case (~26°S).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Unraveling the landscape evolution of the Atacama Desert coast of Northern Chile through numerical models: the Pan de Azúcar National Park study case (~26°S).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Unraveling the landscape evolution of the Atacama Desert coast of Northern Chile through numerical models: the Pan de Azúcar National Park study case (~26°S).</dc:title>
  <dc:creator>Camila Arróspide Vásquez</dc:creator>
  <cp:lastModifiedBy>Camila Arróspide Vásquez</cp:lastModifiedBy>
  <cp:revision>19</cp:revision>
  <dcterms:created xsi:type="dcterms:W3CDTF">2022-05-20T06:54:33Z</dcterms:created>
  <dcterms:modified xsi:type="dcterms:W3CDTF">2022-05-21T23:52:17Z</dcterms:modified>
</cp:coreProperties>
</file>