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58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9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94"/>
    <p:restoredTop sz="96327"/>
  </p:normalViewPr>
  <p:slideViewPr>
    <p:cSldViewPr snapToGrid="0" snapToObjects="1">
      <p:cViewPr varScale="1">
        <p:scale>
          <a:sx n="76" d="100"/>
          <a:sy n="76" d="100"/>
        </p:scale>
        <p:origin x="20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F29A-E4FB-D39E-B3D6-16D518ABE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9F7D3-801D-CF13-428B-7BE6AA551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94163-BA6A-6A5B-17F8-62E78AA34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2555-EE4B-9E4E-9400-099AD7025B9E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429DC-1B04-7503-4B08-1BC7A150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9A2EB-777D-747D-D269-C3252F69B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3D84-5631-0741-8A72-3AA7963DD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26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FC057-ECCB-FEE7-3319-48068AD37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04570-0B31-5DE8-3A14-7BFDAF7D8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EFAB7-03E9-643C-6862-43B4E0F71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2555-EE4B-9E4E-9400-099AD7025B9E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006BE-0AF9-D5CD-190E-2C618C841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AA3F0-4E84-B4E5-B01F-D41D04EA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3D84-5631-0741-8A72-3AA7963DD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92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ECA4ED-DB90-4059-2C59-6A37D7DAF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94393-5DD4-8959-D4AE-86976C517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3AC29-4BF6-4477-7D58-60F0D49EA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2555-EE4B-9E4E-9400-099AD7025B9E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2D6FC-A6E5-6EF1-4891-B4F8ACB7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3DBF7-BE1E-C3DE-D97A-42224433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3D84-5631-0741-8A72-3AA7963DD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2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75C57-9D3D-17D6-5AFD-C21677B18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A63FE-1F30-4E93-C79F-029809AF1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E30BD-4906-5481-FB84-912BEB87A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2555-EE4B-9E4E-9400-099AD7025B9E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18524-000B-B7BF-B4E0-BE542C800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CE46C-0348-5E91-7A10-C0B4C369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3D84-5631-0741-8A72-3AA7963DD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92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86F53-EE5F-35E5-D36C-12252ACC7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91E79-EA20-8D7E-F341-FC53A5984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4883D-E4F1-77E0-582A-65CB63A54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2555-EE4B-9E4E-9400-099AD7025B9E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FD96D-4B87-5E44-6C4F-38BD394B1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313ED-5FE4-4FAC-3D10-AEFCFA1D8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3D84-5631-0741-8A72-3AA7963DD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6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8A20-80BB-2A57-3B14-3887BD0BD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A3FEA-7FA0-13E5-6D44-88B7FB34D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2BFCD-50B1-E711-0B03-76769AEFC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4D67A-79B8-CD84-C1DC-1C271FA55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2555-EE4B-9E4E-9400-099AD7025B9E}" type="datetimeFigureOut">
              <a:rPr lang="en-US" smtClean="0"/>
              <a:t>5/20/22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5CA9A2-4D11-8092-CF70-51A99E2D6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1234D-2BD2-DA57-1994-AA56E3C49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3D84-5631-0741-8A72-3AA7963DD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0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FF696-345F-7F1B-333A-6070C709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8E4AC-E955-5BAB-B7B4-C0B022C5C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559C7F-070B-605F-1A59-5C10E46C0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B64C60-8A7D-AF33-55DD-53A25BA9A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0D4167-FE63-93B4-2659-2A66EF9BC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8F8425-72D9-C8E4-BFB5-ACC0B64F9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2555-EE4B-9E4E-9400-099AD7025B9E}" type="datetimeFigureOut">
              <a:rPr lang="en-US" smtClean="0"/>
              <a:t>5/20/22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8EDE0-318C-4783-C1D8-FA2BF535B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B0091B-28BB-93EA-AB17-0B4B0356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3D84-5631-0741-8A72-3AA7963DD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5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32B9B-E4FA-BF8D-6ACA-D6E0E3ECC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12A400-C812-C336-BDE5-1022504D0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2555-EE4B-9E4E-9400-099AD7025B9E}" type="datetimeFigureOut">
              <a:rPr lang="en-US" smtClean="0"/>
              <a:t>5/20/22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FFBC42-A667-732C-4723-1C108A35A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CC457-6155-0F10-4206-1AC6A6DFC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3D84-5631-0741-8A72-3AA7963DD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17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453B80-F218-FAB7-F766-CC727DF57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2555-EE4B-9E4E-9400-099AD7025B9E}" type="datetimeFigureOut">
              <a:rPr lang="en-US" smtClean="0"/>
              <a:t>5/20/22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5371F2-D64D-3B4E-5B66-55E08326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F8F39-DEEF-B63D-2003-F485C3A9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3D84-5631-0741-8A72-3AA7963DD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2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C9FB3-94F0-82E3-2E81-48598141E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6FECA-F3F7-4946-7CFB-6C72F542E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251168-BCCC-B24E-53A5-9E3A76157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A3409-40BA-EB6B-927B-F72793F84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2555-EE4B-9E4E-9400-099AD7025B9E}" type="datetimeFigureOut">
              <a:rPr lang="en-US" smtClean="0"/>
              <a:t>5/20/22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7A9FD-5DFE-45C3-B6F5-D5A87ECA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7C7F7-DEAE-D555-3045-0AB160706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3D84-5631-0741-8A72-3AA7963DD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36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78F6-4843-0D02-B098-2AE88963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2847EE-FE07-29EA-097A-8D815D3AE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6C18F-A456-54E3-5F64-795A26834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B8172-0A97-A858-0BDC-B8403E9A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92555-EE4B-9E4E-9400-099AD7025B9E}" type="datetimeFigureOut">
              <a:rPr lang="en-US" smtClean="0"/>
              <a:t>5/20/22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2F450F-7230-84EE-6611-C926E1E1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D0609-9284-0CE5-F39E-79066317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03D84-5631-0741-8A72-3AA7963DD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72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A53B4C-B100-AC55-2B58-F54199C08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C05CD-BF54-C14D-AE79-5C7C12216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6A7D5-C060-C1D3-8C94-5BC77FF29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92555-EE4B-9E4E-9400-099AD7025B9E}" type="datetimeFigureOut">
              <a:rPr lang="en-US" smtClean="0"/>
              <a:t>5/20/22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65FF4-08A9-9C82-097F-D485C8C35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02900-58DD-BBE0-3CA6-56A3791CC2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03D84-5631-0741-8A72-3AA7963DD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5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1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B069F4B-2691-35BB-5F08-93DAD7531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910" t="38849" r="-2425" b="19179"/>
          <a:stretch/>
        </p:blipFill>
        <p:spPr>
          <a:xfrm>
            <a:off x="603714" y="2955471"/>
            <a:ext cx="11103871" cy="257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42A806-A58E-5742-0270-8877D94EF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15" y="3158892"/>
            <a:ext cx="10845800" cy="223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71D758-1158-7002-29B7-17601D10DDDD}"/>
              </a:ext>
            </a:extLst>
          </p:cNvPr>
          <p:cNvSpPr txBox="1"/>
          <p:nvPr/>
        </p:nvSpPr>
        <p:spPr>
          <a:xfrm>
            <a:off x="1257301" y="402079"/>
            <a:ext cx="101727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  <a:effectLst/>
                <a:latin typeface="Eurostile" panose="020B0504020202050204" pitchFamily="34" charset="77"/>
              </a:rPr>
              <a:t>Ventilation revisited </a:t>
            </a:r>
          </a:p>
          <a:p>
            <a:pPr algn="ctr"/>
            <a:r>
              <a:rPr lang="en-US" sz="4400" dirty="0">
                <a:solidFill>
                  <a:srgbClr val="000000"/>
                </a:solidFill>
                <a:effectLst/>
                <a:latin typeface="Eurostile" panose="020B0504020202050204" pitchFamily="34" charset="77"/>
              </a:rPr>
              <a:t>how dry continental air splits the ITCZ and stops the monsoon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6B862-8BE1-93AA-59B2-074A99A60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902" y="6150073"/>
            <a:ext cx="4356100" cy="5842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A83DF24-DC3D-61B9-1530-47F4EF05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6055871"/>
            <a:ext cx="279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87511E-0004-D90C-E037-18153E07575E}"/>
              </a:ext>
            </a:extLst>
          </p:cNvPr>
          <p:cNvSpPr txBox="1"/>
          <p:nvPr/>
        </p:nvSpPr>
        <p:spPr>
          <a:xfrm>
            <a:off x="81644" y="6150073"/>
            <a:ext cx="2561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6194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Michela </a:t>
            </a:r>
            <a:r>
              <a:rPr lang="en-US" sz="2800" dirty="0" err="1">
                <a:solidFill>
                  <a:srgbClr val="6194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Biasutti</a:t>
            </a:r>
            <a:endParaRPr lang="en-US" sz="2800" dirty="0">
              <a:solidFill>
                <a:srgbClr val="6194A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9A4F8-D113-8A97-92BC-2985A03D2F9B}"/>
              </a:ext>
            </a:extLst>
          </p:cNvPr>
          <p:cNvSpPr txBox="1"/>
          <p:nvPr/>
        </p:nvSpPr>
        <p:spPr>
          <a:xfrm>
            <a:off x="7445831" y="5932462"/>
            <a:ext cx="19094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6194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Aiko Voigt</a:t>
            </a:r>
          </a:p>
          <a:p>
            <a:r>
              <a:rPr lang="en-US" sz="2800" dirty="0">
                <a:solidFill>
                  <a:srgbClr val="6194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Dorian </a:t>
            </a:r>
            <a:r>
              <a:rPr lang="en-US" sz="2800" dirty="0" err="1">
                <a:solidFill>
                  <a:srgbClr val="6194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Spät</a:t>
            </a:r>
            <a:endParaRPr lang="en-US" sz="2800" dirty="0">
              <a:solidFill>
                <a:srgbClr val="6194A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592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527527A-44F0-2343-0DC6-5541A849F9D0}"/>
              </a:ext>
            </a:extLst>
          </p:cNvPr>
          <p:cNvSpPr txBox="1"/>
          <p:nvPr/>
        </p:nvSpPr>
        <p:spPr>
          <a:xfrm>
            <a:off x="4527207" y="-152400"/>
            <a:ext cx="78136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>
                <a:latin typeface="+mj-lt"/>
              </a:rPr>
              <a:t>Why should we care? </a:t>
            </a:r>
          </a:p>
          <a:p>
            <a:pPr algn="r"/>
            <a:r>
              <a:rPr lang="en-US" sz="4400" dirty="0">
                <a:latin typeface="+mj-lt"/>
              </a:rPr>
              <a:t>Implications for monsoon theory.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459BC3-D829-7962-041B-EB4BC6847CAE}"/>
              </a:ext>
            </a:extLst>
          </p:cNvPr>
          <p:cNvSpPr txBox="1"/>
          <p:nvPr/>
        </p:nvSpPr>
        <p:spPr>
          <a:xfrm>
            <a:off x="368198" y="1718131"/>
            <a:ext cx="1182380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latin typeface="+mj-lt"/>
              </a:rPr>
              <a:t>The horizontal scale of the dry/wet  anomalies is </a:t>
            </a:r>
            <a:r>
              <a:rPr lang="en-US" sz="3200" b="1" i="1" dirty="0">
                <a:latin typeface="+mj-lt"/>
              </a:rPr>
              <a:t>not</a:t>
            </a:r>
            <a:r>
              <a:rPr lang="en-US" sz="3200" b="1" i="1" dirty="0"/>
              <a:t> </a:t>
            </a:r>
            <a:r>
              <a:rPr lang="en-US" sz="3200" b="1" i="1" dirty="0">
                <a:latin typeface="+mj-lt"/>
              </a:rPr>
              <a:t>set</a:t>
            </a:r>
            <a:r>
              <a:rPr lang="en-US" sz="3200" b="1" i="1" dirty="0"/>
              <a:t> </a:t>
            </a:r>
            <a:r>
              <a:rPr lang="en-US" sz="3200" b="1" i="1" dirty="0">
                <a:latin typeface="+mj-lt"/>
              </a:rPr>
              <a:t>externally </a:t>
            </a:r>
            <a:r>
              <a:rPr lang="en-US" sz="3200" dirty="0">
                <a:latin typeface="+mj-lt"/>
              </a:rPr>
              <a:t>by the mean wind. Circulation and rainfall anomalies are coupled.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latin typeface="+mj-lt"/>
              </a:rPr>
              <a:t>Thus, predicting the monsoon extent requires knowing more than continental geometry, including the effects of all land characteristics. </a:t>
            </a:r>
          </a:p>
          <a:p>
            <a:pPr>
              <a:spcAft>
                <a:spcPts val="1200"/>
              </a:spcAft>
            </a:pPr>
            <a:endParaRPr lang="en-US" sz="3200" dirty="0"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+mj-lt"/>
              </a:rPr>
              <a:t>Q: </a:t>
            </a:r>
            <a:r>
              <a:rPr lang="en-US" sz="3200" dirty="0">
                <a:latin typeface="+mj-lt"/>
              </a:rPr>
              <a:t>What land surface idealizations would produce subtropical rainfall over this Africa-like continent akin the Green Sahara?  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latin typeface="+mj-lt"/>
              </a:rPr>
              <a:t>Q:</a:t>
            </a:r>
            <a:r>
              <a:rPr lang="en-US" sz="3200" dirty="0">
                <a:latin typeface="+mj-lt"/>
              </a:rPr>
              <a:t> Would that be enough to trigger an angular momentum-conserving circulation?</a:t>
            </a:r>
          </a:p>
        </p:txBody>
      </p:sp>
    </p:spTree>
    <p:extLst>
      <p:ext uri="{BB962C8B-B14F-4D97-AF65-F5344CB8AC3E}">
        <p14:creationId xmlns:p14="http://schemas.microsoft.com/office/powerpoint/2010/main" val="2947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B069F4B-2691-35BB-5F08-93DAD7531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78" b="21477"/>
          <a:stretch/>
        </p:blipFill>
        <p:spPr>
          <a:xfrm>
            <a:off x="806915" y="3037114"/>
            <a:ext cx="10642600" cy="2356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42A806-A58E-5742-0270-8877D94EF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15" y="3158892"/>
            <a:ext cx="10845800" cy="2235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5D9B40-C9D9-91C6-6B28-B842732CC928}"/>
              </a:ext>
            </a:extLst>
          </p:cNvPr>
          <p:cNvSpPr txBox="1"/>
          <p:nvPr/>
        </p:nvSpPr>
        <p:spPr>
          <a:xfrm>
            <a:off x="8302500" y="5515870"/>
            <a:ext cx="31470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Bradley Hand" pitchFamily="2" charset="77"/>
              </a:rPr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FB3023-2D14-2C73-2545-B6905E19B423}"/>
              </a:ext>
            </a:extLst>
          </p:cNvPr>
          <p:cNvSpPr txBox="1"/>
          <p:nvPr/>
        </p:nvSpPr>
        <p:spPr>
          <a:xfrm>
            <a:off x="1257301" y="402079"/>
            <a:ext cx="101727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000000"/>
                </a:solidFill>
                <a:effectLst/>
                <a:latin typeface="Eurostile" panose="020B0504020202050204" pitchFamily="34" charset="77"/>
              </a:rPr>
              <a:t>Ventilation revisited </a:t>
            </a:r>
          </a:p>
          <a:p>
            <a:pPr algn="ctr"/>
            <a:r>
              <a:rPr lang="en-US" sz="4400" dirty="0">
                <a:solidFill>
                  <a:srgbClr val="000000"/>
                </a:solidFill>
                <a:effectLst/>
                <a:latin typeface="Eurostile" panose="020B0504020202050204" pitchFamily="34" charset="77"/>
              </a:rPr>
              <a:t>how dry continental air splits the ITCZ and stops the monsoon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5FD67-B40D-31D9-1540-854B3074C859}"/>
              </a:ext>
            </a:extLst>
          </p:cNvPr>
          <p:cNvSpPr txBox="1"/>
          <p:nvPr/>
        </p:nvSpPr>
        <p:spPr>
          <a:xfrm>
            <a:off x="5220536" y="6424952"/>
            <a:ext cx="6330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Bradley Hand" pitchFamily="2" charset="77"/>
              </a:rPr>
              <a:t>Questions? Email </a:t>
            </a:r>
            <a:r>
              <a:rPr lang="en-US" sz="2400" dirty="0" err="1">
                <a:solidFill>
                  <a:srgbClr val="7030A0"/>
                </a:solidFill>
                <a:latin typeface="Bradley Hand" pitchFamily="2" charset="77"/>
              </a:rPr>
              <a:t>biasutti@ldeo.columbia.edu</a:t>
            </a:r>
            <a:endParaRPr lang="en-US" sz="2400" dirty="0">
              <a:solidFill>
                <a:srgbClr val="7030A0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89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159EC01-8FE0-3CB6-A2F9-39E64E47999A}"/>
              </a:ext>
            </a:extLst>
          </p:cNvPr>
          <p:cNvGrpSpPr/>
          <p:nvPr/>
        </p:nvGrpSpPr>
        <p:grpSpPr>
          <a:xfrm>
            <a:off x="1113552" y="3228713"/>
            <a:ext cx="2867427" cy="2881324"/>
            <a:chOff x="243763" y="3709047"/>
            <a:chExt cx="2319246" cy="22844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1A9DEB-5CC1-B51D-93C9-C2A419094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763" y="3709047"/>
              <a:ext cx="2319246" cy="2284477"/>
            </a:xfrm>
            <a:prstGeom prst="ellipse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26E52B-D201-50EA-A1AF-56493BA02E28}"/>
                </a:ext>
              </a:extLst>
            </p:cNvPr>
            <p:cNvGrpSpPr/>
            <p:nvPr/>
          </p:nvGrpSpPr>
          <p:grpSpPr>
            <a:xfrm>
              <a:off x="991013" y="3720555"/>
              <a:ext cx="1086795" cy="1736300"/>
              <a:chOff x="1544691" y="679450"/>
              <a:chExt cx="1086795" cy="1736300"/>
            </a:xfrm>
          </p:grpSpPr>
          <p:sp>
            <p:nvSpPr>
              <p:cNvPr id="4" name="Chord 3">
                <a:extLst>
                  <a:ext uri="{FF2B5EF4-FFF2-40B4-BE49-F238E27FC236}">
                    <a16:creationId xmlns:a16="http://schemas.microsoft.com/office/drawing/2014/main" id="{4CB0C948-D1A3-04D3-3999-AC92F176A123}"/>
                  </a:ext>
                </a:extLst>
              </p:cNvPr>
              <p:cNvSpPr/>
              <p:nvPr/>
            </p:nvSpPr>
            <p:spPr>
              <a:xfrm rot="9177068">
                <a:off x="1544691" y="679450"/>
                <a:ext cx="1072366" cy="1736300"/>
              </a:xfrm>
              <a:prstGeom prst="chord">
                <a:avLst>
                  <a:gd name="adj1" fmla="val 11762230"/>
                  <a:gd name="adj2" fmla="val 1541989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DD7FF75-74C2-3563-CA7B-6A4B2D00C766}"/>
                  </a:ext>
                </a:extLst>
              </p:cNvPr>
              <p:cNvSpPr/>
              <p:nvPr/>
            </p:nvSpPr>
            <p:spPr>
              <a:xfrm>
                <a:off x="1957064" y="1439870"/>
                <a:ext cx="674422" cy="740622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C861AAA-A87B-5D6B-FA8D-5E81C4DA0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52" y="56589"/>
            <a:ext cx="2867427" cy="2824440"/>
          </a:xfrm>
          <a:prstGeom prst="ellipse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B8662BE-10C7-D4CB-83BB-FBC678E81F01}"/>
              </a:ext>
            </a:extLst>
          </p:cNvPr>
          <p:cNvGrpSpPr/>
          <p:nvPr/>
        </p:nvGrpSpPr>
        <p:grpSpPr>
          <a:xfrm>
            <a:off x="4671469" y="3228713"/>
            <a:ext cx="7338388" cy="2677656"/>
            <a:chOff x="3757075" y="3574400"/>
            <a:chExt cx="7338388" cy="267765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02CBBC-25A2-4BA1-69B3-D72DE00B70C7}"/>
                </a:ext>
              </a:extLst>
            </p:cNvPr>
            <p:cNvGrpSpPr/>
            <p:nvPr/>
          </p:nvGrpSpPr>
          <p:grpSpPr>
            <a:xfrm>
              <a:off x="6529811" y="3574400"/>
              <a:ext cx="4565652" cy="2677656"/>
              <a:chOff x="6518660" y="3835622"/>
              <a:chExt cx="4565652" cy="267765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6D7254-1645-809D-EB02-5D14742C9DFF}"/>
                  </a:ext>
                </a:extLst>
              </p:cNvPr>
              <p:cNvSpPr txBox="1"/>
              <p:nvPr/>
            </p:nvSpPr>
            <p:spPr>
              <a:xfrm>
                <a:off x="7449014" y="3835622"/>
                <a:ext cx="3635298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/>
                  <a:t>Low heat capacity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24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/>
                  <a:t>Brighter than water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24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/>
                  <a:t>Resists evaporation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24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/>
                  <a:t>Does not transport heat</a:t>
                </a:r>
              </a:p>
            </p:txBody>
          </p:sp>
          <p:sp>
            <p:nvSpPr>
              <p:cNvPr id="5" name="Left Brace 4">
                <a:extLst>
                  <a:ext uri="{FF2B5EF4-FFF2-40B4-BE49-F238E27FC236}">
                    <a16:creationId xmlns:a16="http://schemas.microsoft.com/office/drawing/2014/main" id="{247CEDD2-05BC-6FC2-4B58-D0DECCAC3655}"/>
                  </a:ext>
                </a:extLst>
              </p:cNvPr>
              <p:cNvSpPr/>
              <p:nvPr/>
            </p:nvSpPr>
            <p:spPr>
              <a:xfrm>
                <a:off x="6518660" y="3981642"/>
                <a:ext cx="890305" cy="2385616"/>
              </a:xfrm>
              <a:prstGeom prst="leftBrace">
                <a:avLst>
                  <a:gd name="adj1" fmla="val 42759"/>
                  <a:gd name="adj2" fmla="val 51221"/>
                </a:avLst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26EFB3-347D-0646-AD8B-50830E622A67}"/>
                </a:ext>
              </a:extLst>
            </p:cNvPr>
            <p:cNvSpPr txBox="1"/>
            <p:nvPr/>
          </p:nvSpPr>
          <p:spPr>
            <a:xfrm>
              <a:off x="3757075" y="4220731"/>
              <a:ext cx="2497873" cy="1384995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4">
                      <a:lumMod val="75000"/>
                    </a:schemeClr>
                  </a:solidFill>
                </a:rPr>
                <a:t>IDEALIZED EQUATORIAL CONTINENT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7E72FB-095D-0826-C3B1-0D10C89ADD9D}"/>
              </a:ext>
            </a:extLst>
          </p:cNvPr>
          <p:cNvGrpSpPr/>
          <p:nvPr/>
        </p:nvGrpSpPr>
        <p:grpSpPr>
          <a:xfrm>
            <a:off x="4421205" y="356000"/>
            <a:ext cx="7588652" cy="2677656"/>
            <a:chOff x="3666645" y="3574400"/>
            <a:chExt cx="7588652" cy="267765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D8DC3A7-D5F6-C2CC-37C0-FFE0CBAF4DDC}"/>
                </a:ext>
              </a:extLst>
            </p:cNvPr>
            <p:cNvGrpSpPr/>
            <p:nvPr/>
          </p:nvGrpSpPr>
          <p:grpSpPr>
            <a:xfrm>
              <a:off x="6489762" y="3574400"/>
              <a:ext cx="4765535" cy="2677656"/>
              <a:chOff x="6478611" y="3835622"/>
              <a:chExt cx="4765535" cy="267765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DDDB448-FB68-4596-9680-E44AAA7B4CA9}"/>
                  </a:ext>
                </a:extLst>
              </p:cNvPr>
              <p:cNvSpPr txBox="1"/>
              <p:nvPr/>
            </p:nvSpPr>
            <p:spPr>
              <a:xfrm>
                <a:off x="7449014" y="3835622"/>
                <a:ext cx="3795132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/>
                  <a:t>CMIP5 Atmospheric GCMs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24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/>
                  <a:t>Slab Ocean (30m)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sz="24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400" dirty="0"/>
                  <a:t>Idealized oceanic northward heat transport</a:t>
                </a:r>
              </a:p>
              <a:p>
                <a:endParaRPr lang="en-US" sz="2400" dirty="0"/>
              </a:p>
            </p:txBody>
          </p:sp>
          <p:sp>
            <p:nvSpPr>
              <p:cNvPr id="21" name="Left Brace 20">
                <a:extLst>
                  <a:ext uri="{FF2B5EF4-FFF2-40B4-BE49-F238E27FC236}">
                    <a16:creationId xmlns:a16="http://schemas.microsoft.com/office/drawing/2014/main" id="{808999F6-655C-7430-35C4-5386B7997E3E}"/>
                  </a:ext>
                </a:extLst>
              </p:cNvPr>
              <p:cNvSpPr/>
              <p:nvPr/>
            </p:nvSpPr>
            <p:spPr>
              <a:xfrm>
                <a:off x="6478611" y="3914735"/>
                <a:ext cx="1090188" cy="2152928"/>
              </a:xfrm>
              <a:prstGeom prst="leftBrace">
                <a:avLst>
                  <a:gd name="adj1" fmla="val 42759"/>
                  <a:gd name="adj2" fmla="val 51221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08A49D-10BF-E7A0-707B-1F4101BAC6FB}"/>
                </a:ext>
              </a:extLst>
            </p:cNvPr>
            <p:cNvSpPr txBox="1"/>
            <p:nvPr/>
          </p:nvSpPr>
          <p:spPr>
            <a:xfrm>
              <a:off x="3666645" y="4468367"/>
              <a:ext cx="2497873" cy="523220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AQUAPLANET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A287904-EDD5-1192-76FD-0BBB00429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0800"/>
            <a:ext cx="6667500" cy="4572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924CE9A-0D09-2558-BD7F-67754409F5F0}"/>
              </a:ext>
            </a:extLst>
          </p:cNvPr>
          <p:cNvSpPr txBox="1"/>
          <p:nvPr/>
        </p:nvSpPr>
        <p:spPr>
          <a:xfrm rot="16200000">
            <a:off x="-1327329" y="3075057"/>
            <a:ext cx="3675430" cy="70788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TRACMIP SET-UP</a:t>
            </a:r>
          </a:p>
        </p:txBody>
      </p:sp>
    </p:spTree>
    <p:extLst>
      <p:ext uri="{BB962C8B-B14F-4D97-AF65-F5344CB8AC3E}">
        <p14:creationId xmlns:p14="http://schemas.microsoft.com/office/powerpoint/2010/main" val="1146929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E4F15B8-0A6E-B9DA-CD68-9ABEA4BCFD10}"/>
              </a:ext>
            </a:extLst>
          </p:cNvPr>
          <p:cNvGrpSpPr/>
          <p:nvPr/>
        </p:nvGrpSpPr>
        <p:grpSpPr>
          <a:xfrm>
            <a:off x="691376" y="2451736"/>
            <a:ext cx="3311064" cy="2184400"/>
            <a:chOff x="691376" y="2451736"/>
            <a:chExt cx="3311064" cy="21844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CBDDE5A-8132-562F-3909-38FE12306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2843"/>
            <a:stretch/>
          </p:blipFill>
          <p:spPr>
            <a:xfrm>
              <a:off x="691376" y="2451736"/>
              <a:ext cx="3311064" cy="21844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EC2996-C660-4C72-BB96-81ACE379B369}"/>
                </a:ext>
              </a:extLst>
            </p:cNvPr>
            <p:cNvSpPr txBox="1"/>
            <p:nvPr/>
          </p:nvSpPr>
          <p:spPr>
            <a:xfrm>
              <a:off x="1074893" y="2527071"/>
              <a:ext cx="1901803" cy="461665"/>
            </a:xfrm>
            <a:prstGeom prst="rect">
              <a:avLst/>
            </a:prstGeom>
            <a:solidFill>
              <a:schemeClr val="bg2">
                <a:alpha val="55812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 month (Jan)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A639B6-58C0-5375-3FE8-E7CDC6E28A93}"/>
              </a:ext>
            </a:extLst>
          </p:cNvPr>
          <p:cNvGrpSpPr/>
          <p:nvPr/>
        </p:nvGrpSpPr>
        <p:grpSpPr>
          <a:xfrm>
            <a:off x="55755" y="74962"/>
            <a:ext cx="3946684" cy="3423531"/>
            <a:chOff x="55755" y="74962"/>
            <a:chExt cx="3946684" cy="34235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B43038-27A2-1FFD-DD4C-E178FB678814}"/>
                </a:ext>
              </a:extLst>
            </p:cNvPr>
            <p:cNvSpPr txBox="1"/>
            <p:nvPr/>
          </p:nvSpPr>
          <p:spPr>
            <a:xfrm>
              <a:off x="55755" y="74962"/>
              <a:ext cx="3384558" cy="245173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Cooling and drying in the winter portion of the continent is advected by the easterlies and initiates the cooling and drying downstream.</a:t>
              </a:r>
            </a:p>
          </p:txBody>
        </p:sp>
        <p:sp>
          <p:nvSpPr>
            <p:cNvPr id="15" name="U-Turn Arrow 14">
              <a:extLst>
                <a:ext uri="{FF2B5EF4-FFF2-40B4-BE49-F238E27FC236}">
                  <a16:creationId xmlns:a16="http://schemas.microsoft.com/office/drawing/2014/main" id="{A45C27E1-5AEC-DF55-6057-77E5FCF3DFA1}"/>
                </a:ext>
              </a:extLst>
            </p:cNvPr>
            <p:cNvSpPr/>
            <p:nvPr/>
          </p:nvSpPr>
          <p:spPr>
            <a:xfrm rot="5400000">
              <a:off x="2180250" y="1676303"/>
              <a:ext cx="2093512" cy="1550867"/>
            </a:xfrm>
            <a:prstGeom prst="uturnArrow">
              <a:avLst>
                <a:gd name="adj1" fmla="val 2320"/>
                <a:gd name="adj2" fmla="val 13144"/>
                <a:gd name="adj3" fmla="val 25000"/>
                <a:gd name="adj4" fmla="val 43750"/>
                <a:gd name="adj5" fmla="val 100000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C318BD-70C0-8D06-B6FB-B6DA08C0D63F}"/>
              </a:ext>
            </a:extLst>
          </p:cNvPr>
          <p:cNvGrpSpPr/>
          <p:nvPr/>
        </p:nvGrpSpPr>
        <p:grpSpPr>
          <a:xfrm>
            <a:off x="1117513" y="3654424"/>
            <a:ext cx="3979153" cy="3203576"/>
            <a:chOff x="1117513" y="3654424"/>
            <a:chExt cx="3979153" cy="320357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B909FA-7992-A070-72F2-6E52EB191AA3}"/>
                </a:ext>
              </a:extLst>
            </p:cNvPr>
            <p:cNvSpPr txBox="1"/>
            <p:nvPr/>
          </p:nvSpPr>
          <p:spPr>
            <a:xfrm>
              <a:off x="1492035" y="4814887"/>
              <a:ext cx="3604631" cy="204311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2400" dirty="0">
                  <a:solidFill>
                    <a:srgbClr val="FF0000"/>
                  </a:solidFill>
                  <a:effectLst/>
                  <a:latin typeface="+mj-lt"/>
                </a:rPr>
                <a:t>Low-level convergence into the summer continent prevents warm and moist anomalies from spreading to the ocean.</a:t>
              </a:r>
            </a:p>
          </p:txBody>
        </p:sp>
        <p:sp>
          <p:nvSpPr>
            <p:cNvPr id="16" name="U-Turn Arrow 15">
              <a:extLst>
                <a:ext uri="{FF2B5EF4-FFF2-40B4-BE49-F238E27FC236}">
                  <a16:creationId xmlns:a16="http://schemas.microsoft.com/office/drawing/2014/main" id="{53C2D965-6969-E8B6-7967-46EDA22CFB17}"/>
                </a:ext>
              </a:extLst>
            </p:cNvPr>
            <p:cNvSpPr/>
            <p:nvPr/>
          </p:nvSpPr>
          <p:spPr>
            <a:xfrm rot="16200000">
              <a:off x="871391" y="3900546"/>
              <a:ext cx="2043112" cy="1550867"/>
            </a:xfrm>
            <a:prstGeom prst="uturnArrow">
              <a:avLst>
                <a:gd name="adj1" fmla="val 2320"/>
                <a:gd name="adj2" fmla="val 13144"/>
                <a:gd name="adj3" fmla="val 25000"/>
                <a:gd name="adj4" fmla="val 43750"/>
                <a:gd name="adj5" fmla="val 100000"/>
              </a:avLst>
            </a:prstGeom>
            <a:solidFill>
              <a:schemeClr val="bg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0903386-AA23-AE29-8D48-518F30102A46}"/>
              </a:ext>
            </a:extLst>
          </p:cNvPr>
          <p:cNvSpPr txBox="1"/>
          <p:nvPr/>
        </p:nvSpPr>
        <p:spPr>
          <a:xfrm>
            <a:off x="5619898" y="4891127"/>
            <a:ext cx="65122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+mj-lt"/>
              </a:rPr>
              <a:t>The annual mean response is the rectification of the wintertime signal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DC714B-7679-445F-69FD-BAFE94C80A18}"/>
              </a:ext>
            </a:extLst>
          </p:cNvPr>
          <p:cNvGrpSpPr/>
          <p:nvPr/>
        </p:nvGrpSpPr>
        <p:grpSpPr>
          <a:xfrm>
            <a:off x="3974649" y="2610760"/>
            <a:ext cx="3016155" cy="2190992"/>
            <a:chOff x="3974649" y="2610760"/>
            <a:chExt cx="3016155" cy="219099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32E9A8-C76A-8CDC-19F0-553F84C84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97" t="7563" r="48466" b="-7563"/>
            <a:stretch/>
          </p:blipFill>
          <p:spPr>
            <a:xfrm>
              <a:off x="3974649" y="2617352"/>
              <a:ext cx="3016155" cy="218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F823BB-751D-9F89-9DD8-E01EBA8F54CD}"/>
                </a:ext>
              </a:extLst>
            </p:cNvPr>
            <p:cNvSpPr txBox="1"/>
            <p:nvPr/>
          </p:nvSpPr>
          <p:spPr>
            <a:xfrm>
              <a:off x="4070192" y="2610760"/>
              <a:ext cx="2132635" cy="461665"/>
            </a:xfrm>
            <a:prstGeom prst="rect">
              <a:avLst/>
            </a:prstGeom>
            <a:solidFill>
              <a:schemeClr val="bg2">
                <a:alpha val="55812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 months (Mar)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8C35A90-E049-0CAB-B45A-5BE1B0511718}"/>
              </a:ext>
            </a:extLst>
          </p:cNvPr>
          <p:cNvGrpSpPr/>
          <p:nvPr/>
        </p:nvGrpSpPr>
        <p:grpSpPr>
          <a:xfrm>
            <a:off x="7018618" y="2634607"/>
            <a:ext cx="2993044" cy="2197875"/>
            <a:chOff x="7018618" y="2634607"/>
            <a:chExt cx="2993044" cy="219787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275862F-246B-2856-30D1-3FA9A89D2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140" t="7563" r="24312" b="-7563"/>
            <a:stretch/>
          </p:blipFill>
          <p:spPr>
            <a:xfrm>
              <a:off x="7018618" y="2648082"/>
              <a:ext cx="2993044" cy="2184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38A8F7-9D6D-594E-8057-633B42F4491F}"/>
                </a:ext>
              </a:extLst>
            </p:cNvPr>
            <p:cNvSpPr txBox="1"/>
            <p:nvPr/>
          </p:nvSpPr>
          <p:spPr>
            <a:xfrm>
              <a:off x="7107187" y="2634607"/>
              <a:ext cx="2158989" cy="461665"/>
            </a:xfrm>
            <a:prstGeom prst="rect">
              <a:avLst/>
            </a:prstGeom>
            <a:solidFill>
              <a:schemeClr val="bg2">
                <a:alpha val="55812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4 months (May)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BD3793-8FC6-672C-815A-BD6A092359AA}"/>
              </a:ext>
            </a:extLst>
          </p:cNvPr>
          <p:cNvGrpSpPr/>
          <p:nvPr/>
        </p:nvGrpSpPr>
        <p:grpSpPr>
          <a:xfrm>
            <a:off x="4802091" y="450655"/>
            <a:ext cx="2772030" cy="3228102"/>
            <a:chOff x="4802091" y="450655"/>
            <a:chExt cx="2772030" cy="322810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064D24-2205-117A-DD1E-ADB6ED251BB2}"/>
                </a:ext>
              </a:extLst>
            </p:cNvPr>
            <p:cNvSpPr txBox="1"/>
            <p:nvPr/>
          </p:nvSpPr>
          <p:spPr>
            <a:xfrm>
              <a:off x="5042424" y="450655"/>
              <a:ext cx="2531697" cy="122586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Wind-Evaporation-SST (WES) feedback near the equator</a:t>
              </a:r>
            </a:p>
          </p:txBody>
        </p:sp>
        <p:sp>
          <p:nvSpPr>
            <p:cNvPr id="20" name="U-Turn Arrow 19">
              <a:extLst>
                <a:ext uri="{FF2B5EF4-FFF2-40B4-BE49-F238E27FC236}">
                  <a16:creationId xmlns:a16="http://schemas.microsoft.com/office/drawing/2014/main" id="{84599B46-3387-B8DD-0FA8-27FC6B95B3BB}"/>
                </a:ext>
              </a:extLst>
            </p:cNvPr>
            <p:cNvSpPr/>
            <p:nvPr/>
          </p:nvSpPr>
          <p:spPr>
            <a:xfrm rot="16200000" flipH="1">
              <a:off x="3993227" y="2394109"/>
              <a:ext cx="2093512" cy="475783"/>
            </a:xfrm>
            <a:prstGeom prst="uturnArrow">
              <a:avLst>
                <a:gd name="adj1" fmla="val 10070"/>
                <a:gd name="adj2" fmla="val 13144"/>
                <a:gd name="adj3" fmla="val 25000"/>
                <a:gd name="adj4" fmla="val 43750"/>
                <a:gd name="adj5" fmla="val 100000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DB35CCC-A923-2086-8CB6-E833BDB25448}"/>
              </a:ext>
            </a:extLst>
          </p:cNvPr>
          <p:cNvGrpSpPr/>
          <p:nvPr/>
        </p:nvGrpSpPr>
        <p:grpSpPr>
          <a:xfrm>
            <a:off x="7789073" y="368779"/>
            <a:ext cx="3110262" cy="3115070"/>
            <a:chOff x="7789073" y="368779"/>
            <a:chExt cx="3110262" cy="311507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CD7772-D12D-3A34-045E-AD5AC55238C8}"/>
                </a:ext>
              </a:extLst>
            </p:cNvPr>
            <p:cNvSpPr txBox="1"/>
            <p:nvPr/>
          </p:nvSpPr>
          <p:spPr>
            <a:xfrm>
              <a:off x="8367638" y="368779"/>
              <a:ext cx="2531697" cy="204311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Cooling and drying over the ocean are maintained by a positive feedback with LW cooling</a:t>
              </a:r>
            </a:p>
          </p:txBody>
        </p:sp>
        <p:sp>
          <p:nvSpPr>
            <p:cNvPr id="18" name="U-Turn Arrow 17">
              <a:extLst>
                <a:ext uri="{FF2B5EF4-FFF2-40B4-BE49-F238E27FC236}">
                  <a16:creationId xmlns:a16="http://schemas.microsoft.com/office/drawing/2014/main" id="{362EE67B-AC51-A2B0-7589-8D2115072542}"/>
                </a:ext>
              </a:extLst>
            </p:cNvPr>
            <p:cNvSpPr/>
            <p:nvPr/>
          </p:nvSpPr>
          <p:spPr>
            <a:xfrm rot="16200000" flipH="1">
              <a:off x="6980209" y="2199201"/>
              <a:ext cx="2093512" cy="475783"/>
            </a:xfrm>
            <a:prstGeom prst="uturnArrow">
              <a:avLst>
                <a:gd name="adj1" fmla="val 10070"/>
                <a:gd name="adj2" fmla="val 13144"/>
                <a:gd name="adj3" fmla="val 25000"/>
                <a:gd name="adj4" fmla="val 43750"/>
                <a:gd name="adj5" fmla="val 100000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138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01C7CC-8C98-32FE-D0DD-30027426A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9" t="2268" r="49488"/>
          <a:stretch/>
        </p:blipFill>
        <p:spPr>
          <a:xfrm>
            <a:off x="199683" y="1488923"/>
            <a:ext cx="5253263" cy="3880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1A98C2-6EF0-9FB5-D578-242C1661EDBB}"/>
              </a:ext>
            </a:extLst>
          </p:cNvPr>
          <p:cNvSpPr txBox="1"/>
          <p:nvPr/>
        </p:nvSpPr>
        <p:spPr>
          <a:xfrm>
            <a:off x="5631365" y="1697438"/>
            <a:ext cx="62130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latin typeface="+mj-lt"/>
              </a:rPr>
              <a:t>The wintertime continent </a:t>
            </a:r>
            <a:r>
              <a:rPr lang="en-US" sz="4400" i="1" dirty="0">
                <a:latin typeface="+mj-lt"/>
              </a:rPr>
              <a:t>“ventilates” (cools and dries) </a:t>
            </a:r>
            <a:r>
              <a:rPr lang="en-US" sz="4400" dirty="0">
                <a:latin typeface="+mj-lt"/>
              </a:rPr>
              <a:t>the equatorial ocean, depressing rainfall in the ITCZ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7B5038-83B2-3E79-F8D5-B57797839A31}"/>
              </a:ext>
            </a:extLst>
          </p:cNvPr>
          <p:cNvSpPr txBox="1"/>
          <p:nvPr/>
        </p:nvSpPr>
        <p:spPr>
          <a:xfrm>
            <a:off x="3864336" y="159805"/>
            <a:ext cx="8327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+mj-lt"/>
              </a:rPr>
              <a:t>A cold tongue without upwelling </a:t>
            </a:r>
          </a:p>
        </p:txBody>
      </p:sp>
    </p:spTree>
    <p:extLst>
      <p:ext uri="{BB962C8B-B14F-4D97-AF65-F5344CB8AC3E}">
        <p14:creationId xmlns:p14="http://schemas.microsoft.com/office/powerpoint/2010/main" val="2646082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4FBB4-469D-03E4-9C9B-D10600D94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20" r="43284" b="57427"/>
          <a:stretch/>
        </p:blipFill>
        <p:spPr>
          <a:xfrm>
            <a:off x="1583473" y="1173501"/>
            <a:ext cx="9565245" cy="16366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17D6CA-F396-78BB-7BFA-8763EF430342}"/>
              </a:ext>
            </a:extLst>
          </p:cNvPr>
          <p:cNvGrpSpPr/>
          <p:nvPr/>
        </p:nvGrpSpPr>
        <p:grpSpPr>
          <a:xfrm>
            <a:off x="592729" y="2810107"/>
            <a:ext cx="4815612" cy="3627695"/>
            <a:chOff x="1607490" y="2845715"/>
            <a:chExt cx="4072948" cy="313488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2E4D584-EBC0-BA51-7715-4762CB495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5531" y="2845715"/>
              <a:ext cx="3651833" cy="295022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72A8CB-71B6-59BE-DC73-A2E72DC99670}"/>
                </a:ext>
              </a:extLst>
            </p:cNvPr>
            <p:cNvSpPr txBox="1"/>
            <p:nvPr/>
          </p:nvSpPr>
          <p:spPr>
            <a:xfrm>
              <a:off x="1940312" y="5611270"/>
              <a:ext cx="3740126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Temperature biases over land in AMIP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68E73A-A6E1-4577-683E-A53DFAEAA400}"/>
                </a:ext>
              </a:extLst>
            </p:cNvPr>
            <p:cNvSpPr txBox="1"/>
            <p:nvPr/>
          </p:nvSpPr>
          <p:spPr>
            <a:xfrm rot="16200000">
              <a:off x="534407" y="4043826"/>
              <a:ext cx="2515497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Double ITCZ bias in CMIP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252FF28-F983-58AD-4108-5D2B0136CB55}"/>
              </a:ext>
            </a:extLst>
          </p:cNvPr>
          <p:cNvSpPr txBox="1"/>
          <p:nvPr/>
        </p:nvSpPr>
        <p:spPr>
          <a:xfrm>
            <a:off x="4821248" y="2883732"/>
            <a:ext cx="71865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latin typeface="+mj-lt"/>
              </a:rPr>
              <a:t>This might </a:t>
            </a:r>
            <a:r>
              <a:rPr lang="en-US" sz="4400" i="1" dirty="0">
                <a:latin typeface="+mj-lt"/>
              </a:rPr>
              <a:t>help</a:t>
            </a:r>
            <a:r>
              <a:rPr lang="en-US" sz="4400" dirty="0">
                <a:latin typeface="+mj-lt"/>
              </a:rPr>
              <a:t> explain the relationship between continental biases and double ITCZ biases in CMIP models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108729-CFDF-6AE8-2E89-57824A92E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487" y="6224106"/>
            <a:ext cx="6023271" cy="631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8855BC-D0C3-5AFE-33DE-273301A84F47}"/>
              </a:ext>
            </a:extLst>
          </p:cNvPr>
          <p:cNvSpPr txBox="1"/>
          <p:nvPr/>
        </p:nvSpPr>
        <p:spPr>
          <a:xfrm>
            <a:off x="10013795" y="1268290"/>
            <a:ext cx="79861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CMIP6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C4EFBF-0F74-0202-71B6-3B44ADF81063}"/>
              </a:ext>
            </a:extLst>
          </p:cNvPr>
          <p:cNvSpPr txBox="1"/>
          <p:nvPr/>
        </p:nvSpPr>
        <p:spPr>
          <a:xfrm>
            <a:off x="4883229" y="1268290"/>
            <a:ext cx="105022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TRACMIP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27527A-44F0-2343-0DC6-5541A849F9D0}"/>
              </a:ext>
            </a:extLst>
          </p:cNvPr>
          <p:cNvSpPr txBox="1"/>
          <p:nvPr/>
        </p:nvSpPr>
        <p:spPr>
          <a:xfrm>
            <a:off x="192946" y="35477"/>
            <a:ext cx="119990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Why should we care? Implications for realistic GCMs</a:t>
            </a:r>
          </a:p>
        </p:txBody>
      </p:sp>
    </p:spTree>
    <p:extLst>
      <p:ext uri="{BB962C8B-B14F-4D97-AF65-F5344CB8AC3E}">
        <p14:creationId xmlns:p14="http://schemas.microsoft.com/office/powerpoint/2010/main" val="2637529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AC716FF-901E-E2E9-EFDE-31ABB9DB69E1}"/>
              </a:ext>
            </a:extLst>
          </p:cNvPr>
          <p:cNvSpPr txBox="1"/>
          <p:nvPr/>
        </p:nvSpPr>
        <p:spPr>
          <a:xfrm>
            <a:off x="6215591" y="2463732"/>
            <a:ext cx="57192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+mj-lt"/>
              </a:rPr>
              <a:t>the rainy season shift closer to the solstice</a:t>
            </a:r>
          </a:p>
          <a:p>
            <a:pPr marL="571500" indent="-571500" algn="r">
              <a:buFont typeface="Courier New" panose="02070309020205020404" pitchFamily="49" charset="0"/>
              <a:buChar char="o"/>
            </a:pPr>
            <a:r>
              <a:rPr lang="en-US" sz="4000" dirty="0">
                <a:latin typeface="+mj-lt"/>
              </a:rPr>
              <a:t> the monsoon remains in an ITCZ-like regime </a:t>
            </a:r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805F14FC-E21A-9DA2-AEDF-2FFEE16DBEAF}"/>
              </a:ext>
            </a:extLst>
          </p:cNvPr>
          <p:cNvSpPr/>
          <p:nvPr/>
        </p:nvSpPr>
        <p:spPr>
          <a:xfrm>
            <a:off x="6514687" y="2701300"/>
            <a:ext cx="635619" cy="196891"/>
          </a:xfrm>
          <a:prstGeom prst="leftArrow">
            <a:avLst/>
          </a:prstGeom>
          <a:solidFill>
            <a:srgbClr val="7030A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E594D3-B84E-32E5-85D4-2AAD274DDA36}"/>
              </a:ext>
            </a:extLst>
          </p:cNvPr>
          <p:cNvGrpSpPr/>
          <p:nvPr/>
        </p:nvGrpSpPr>
        <p:grpSpPr>
          <a:xfrm>
            <a:off x="418767" y="1801528"/>
            <a:ext cx="5557644" cy="3254143"/>
            <a:chOff x="330200" y="264067"/>
            <a:chExt cx="5557644" cy="325414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AF05EC7-EA55-4734-547F-8BCCBB4AB6BA}"/>
                </a:ext>
              </a:extLst>
            </p:cNvPr>
            <p:cNvGrpSpPr/>
            <p:nvPr/>
          </p:nvGrpSpPr>
          <p:grpSpPr>
            <a:xfrm>
              <a:off x="330200" y="264067"/>
              <a:ext cx="5557644" cy="3254143"/>
              <a:chOff x="1322658" y="3146657"/>
              <a:chExt cx="4141409" cy="236230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7E06043-CD18-E743-A73F-EE2527C7D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22658" y="3313926"/>
                <a:ext cx="3249341" cy="2195034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61C4498-EA11-2B5E-5F37-457B6D54B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24720" y="3146657"/>
                <a:ext cx="3739347" cy="2250533"/>
              </a:xfrm>
              <a:prstGeom prst="rect">
                <a:avLst/>
              </a:prstGeom>
            </p:spPr>
          </p:pic>
        </p:grpSp>
        <p:sp>
          <p:nvSpPr>
            <p:cNvPr id="14" name="Left Arrow 13">
              <a:extLst>
                <a:ext uri="{FF2B5EF4-FFF2-40B4-BE49-F238E27FC236}">
                  <a16:creationId xmlns:a16="http://schemas.microsoft.com/office/drawing/2014/main" id="{DA3EDB43-5261-76B4-DAFE-FFAC3AEE0186}"/>
                </a:ext>
              </a:extLst>
            </p:cNvPr>
            <p:cNvSpPr/>
            <p:nvPr/>
          </p:nvSpPr>
          <p:spPr>
            <a:xfrm>
              <a:off x="3155796" y="1063197"/>
              <a:ext cx="635619" cy="196891"/>
            </a:xfrm>
            <a:prstGeom prst="leftArrow">
              <a:avLst/>
            </a:prstGeom>
            <a:solidFill>
              <a:srgbClr val="7030A0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675CCD3-6573-5402-B138-C0517C4DC915}"/>
                </a:ext>
              </a:extLst>
            </p:cNvPr>
            <p:cNvGrpSpPr/>
            <p:nvPr/>
          </p:nvGrpSpPr>
          <p:grpSpPr>
            <a:xfrm>
              <a:off x="1737237" y="1063197"/>
              <a:ext cx="336890" cy="1625233"/>
              <a:chOff x="5958583" y="876978"/>
              <a:chExt cx="299577" cy="2195423"/>
            </a:xfrm>
          </p:grpSpPr>
          <p:sp>
            <p:nvSpPr>
              <p:cNvPr id="17" name="Up Arrow 16">
                <a:extLst>
                  <a:ext uri="{FF2B5EF4-FFF2-40B4-BE49-F238E27FC236}">
                    <a16:creationId xmlns:a16="http://schemas.microsoft.com/office/drawing/2014/main" id="{F5FA3BE5-5893-CD61-6BCF-796B58564D68}"/>
                  </a:ext>
                </a:extLst>
              </p:cNvPr>
              <p:cNvSpPr/>
              <p:nvPr/>
            </p:nvSpPr>
            <p:spPr>
              <a:xfrm>
                <a:off x="5958583" y="876978"/>
                <a:ext cx="299577" cy="2118731"/>
              </a:xfrm>
              <a:prstGeom prst="upArrow">
                <a:avLst/>
              </a:prstGeom>
              <a:solidFill>
                <a:srgbClr val="00B050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Up Arrow 17">
                <a:extLst>
                  <a:ext uri="{FF2B5EF4-FFF2-40B4-BE49-F238E27FC236}">
                    <a16:creationId xmlns:a16="http://schemas.microsoft.com/office/drawing/2014/main" id="{FD2AC63F-71EB-0670-597B-95BCFDBE64ED}"/>
                  </a:ext>
                </a:extLst>
              </p:cNvPr>
              <p:cNvSpPr/>
              <p:nvPr/>
            </p:nvSpPr>
            <p:spPr>
              <a:xfrm rot="10800000">
                <a:off x="6008414" y="998274"/>
                <a:ext cx="206648" cy="2074127"/>
              </a:xfrm>
              <a:prstGeom prst="upArrow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7BB47-6532-9592-F211-2CDEC91276C4}"/>
              </a:ext>
            </a:extLst>
          </p:cNvPr>
          <p:cNvGrpSpPr/>
          <p:nvPr/>
        </p:nvGrpSpPr>
        <p:grpSpPr>
          <a:xfrm flipH="1">
            <a:off x="6706651" y="3741005"/>
            <a:ext cx="274484" cy="669074"/>
            <a:chOff x="5878026" y="405513"/>
            <a:chExt cx="380134" cy="2666888"/>
          </a:xfrm>
        </p:grpSpPr>
        <p:sp>
          <p:nvSpPr>
            <p:cNvPr id="21" name="Up Arrow 20">
              <a:extLst>
                <a:ext uri="{FF2B5EF4-FFF2-40B4-BE49-F238E27FC236}">
                  <a16:creationId xmlns:a16="http://schemas.microsoft.com/office/drawing/2014/main" id="{3B793560-B931-AB12-3080-0305E91CCD92}"/>
                </a:ext>
              </a:extLst>
            </p:cNvPr>
            <p:cNvSpPr/>
            <p:nvPr/>
          </p:nvSpPr>
          <p:spPr>
            <a:xfrm>
              <a:off x="5878026" y="405513"/>
              <a:ext cx="380134" cy="2590198"/>
            </a:xfrm>
            <a:prstGeom prst="upArrow">
              <a:avLst/>
            </a:prstGeom>
            <a:solidFill>
              <a:srgbClr val="00B05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Up Arrow 21">
              <a:extLst>
                <a:ext uri="{FF2B5EF4-FFF2-40B4-BE49-F238E27FC236}">
                  <a16:creationId xmlns:a16="http://schemas.microsoft.com/office/drawing/2014/main" id="{BA34A0EB-9CBB-BF52-187A-D920E04A9A74}"/>
                </a:ext>
              </a:extLst>
            </p:cNvPr>
            <p:cNvSpPr/>
            <p:nvPr/>
          </p:nvSpPr>
          <p:spPr>
            <a:xfrm rot="10800000">
              <a:off x="5962083" y="998274"/>
              <a:ext cx="206648" cy="2074127"/>
            </a:xfrm>
            <a:prstGeom prst="up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81059A0-AD6C-FE83-E784-C446F203B7BD}"/>
              </a:ext>
            </a:extLst>
          </p:cNvPr>
          <p:cNvSpPr txBox="1"/>
          <p:nvPr/>
        </p:nvSpPr>
        <p:spPr>
          <a:xfrm>
            <a:off x="3879982" y="111782"/>
            <a:ext cx="7984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latin typeface="+mj-lt"/>
              </a:rPr>
              <a:t>SEASONAL RESPONSE OVER LAND</a:t>
            </a:r>
          </a:p>
        </p:txBody>
      </p:sp>
    </p:spTree>
    <p:extLst>
      <p:ext uri="{BB962C8B-B14F-4D97-AF65-F5344CB8AC3E}">
        <p14:creationId xmlns:p14="http://schemas.microsoft.com/office/powerpoint/2010/main" val="2885169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A0596A3-E78F-C2F6-6317-B469993A6741}"/>
              </a:ext>
            </a:extLst>
          </p:cNvPr>
          <p:cNvSpPr txBox="1"/>
          <p:nvPr/>
        </p:nvSpPr>
        <p:spPr>
          <a:xfrm>
            <a:off x="6378498" y="1222057"/>
            <a:ext cx="5654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+mj-lt"/>
              </a:rPr>
              <a:t>Over the continent, rainfall is concentrated in summertime monsoons (as expected)</a:t>
            </a:r>
            <a:r>
              <a:rPr lang="en-US" sz="4400" dirty="0">
                <a:latin typeface="+mj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B6103-ABB1-1AEA-E31B-72BB0743F5C2}"/>
              </a:ext>
            </a:extLst>
          </p:cNvPr>
          <p:cNvSpPr txBox="1"/>
          <p:nvPr/>
        </p:nvSpPr>
        <p:spPr>
          <a:xfrm>
            <a:off x="5962902" y="0"/>
            <a:ext cx="59787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The continental monsoon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C5704-84E3-29B4-BD9A-4382905D3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60" y="3886955"/>
            <a:ext cx="5939113" cy="26229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6D25EC0-8D05-25D4-6CFD-DAA70EDFDB53}"/>
              </a:ext>
            </a:extLst>
          </p:cNvPr>
          <p:cNvSpPr txBox="1"/>
          <p:nvPr/>
        </p:nvSpPr>
        <p:spPr>
          <a:xfrm>
            <a:off x="6378497" y="3881618"/>
            <a:ext cx="56541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+mj-lt"/>
              </a:rPr>
              <a:t>The extent of the monsoon is predominantly set by the </a:t>
            </a:r>
            <a:r>
              <a:rPr lang="en-US" sz="3200" i="1" dirty="0">
                <a:latin typeface="+mj-lt"/>
              </a:rPr>
              <a:t>low-level </a:t>
            </a:r>
            <a:r>
              <a:rPr lang="en-US" sz="3200" dirty="0">
                <a:latin typeface="+mj-lt"/>
              </a:rPr>
              <a:t>circulation </a:t>
            </a:r>
            <a:r>
              <a:rPr lang="en-US" sz="3200" dirty="0" err="1">
                <a:latin typeface="+mj-lt"/>
              </a:rPr>
              <a:t>advecting</a:t>
            </a:r>
            <a:r>
              <a:rPr lang="en-US" sz="3200" dirty="0">
                <a:latin typeface="+mj-lt"/>
              </a:rPr>
              <a:t> high MSE air to the east and low MSE air to the west</a:t>
            </a:r>
            <a:endParaRPr lang="en-US" sz="4400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9B5453-FD08-6951-D91E-6C389AED6A28}"/>
              </a:ext>
            </a:extLst>
          </p:cNvPr>
          <p:cNvSpPr/>
          <p:nvPr/>
        </p:nvSpPr>
        <p:spPr>
          <a:xfrm>
            <a:off x="847493" y="5129561"/>
            <a:ext cx="4360127" cy="1103971"/>
          </a:xfrm>
          <a:prstGeom prst="rect">
            <a:avLst/>
          </a:prstGeom>
          <a:solidFill>
            <a:schemeClr val="bg2">
              <a:alpha val="8209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992AFF-B2B2-3687-8B7B-EE3748C70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17" y="1150866"/>
            <a:ext cx="5076253" cy="2401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0BA5B-EF57-026F-F4F4-F2B8EFD20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023" y="1525429"/>
            <a:ext cx="6477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86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ED6C06-1112-2E56-7744-ED0DC74D2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46" t="87913" r="18718"/>
          <a:stretch/>
        </p:blipFill>
        <p:spPr>
          <a:xfrm>
            <a:off x="6607994" y="4792703"/>
            <a:ext cx="5037248" cy="897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54CC97-70EB-7867-46BB-10CD5A1B6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90" r="49822" b="11765"/>
          <a:stretch/>
        </p:blipFill>
        <p:spPr>
          <a:xfrm>
            <a:off x="163862" y="4499516"/>
            <a:ext cx="5782833" cy="1884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7E6A18-7CDC-F337-BFBA-873E339A76AE}"/>
              </a:ext>
            </a:extLst>
          </p:cNvPr>
          <p:cNvSpPr txBox="1"/>
          <p:nvPr/>
        </p:nvSpPr>
        <p:spPr>
          <a:xfrm>
            <a:off x="680224" y="-54787"/>
            <a:ext cx="11511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latin typeface="+mj-lt"/>
              </a:rPr>
              <a:t>Ventilation of the western continent is mostly due to the anomalous flow in the boundary layer </a:t>
            </a:r>
            <a:endParaRPr lang="en-US" sz="4400" dirty="0">
              <a:latin typeface="+mj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20363A1-F520-4E0E-4248-48CA3850278E}"/>
              </a:ext>
            </a:extLst>
          </p:cNvPr>
          <p:cNvGrpSpPr/>
          <p:nvPr/>
        </p:nvGrpSpPr>
        <p:grpSpPr>
          <a:xfrm>
            <a:off x="308828" y="1581037"/>
            <a:ext cx="11336414" cy="2137890"/>
            <a:chOff x="308828" y="1291109"/>
            <a:chExt cx="11336414" cy="21378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E83289D-41EA-B6DA-2451-ADC4762775BA}"/>
                </a:ext>
              </a:extLst>
            </p:cNvPr>
            <p:cNvGrpSpPr/>
            <p:nvPr/>
          </p:nvGrpSpPr>
          <p:grpSpPr>
            <a:xfrm>
              <a:off x="308828" y="1561325"/>
              <a:ext cx="11336414" cy="1867674"/>
              <a:chOff x="308828" y="1561325"/>
              <a:chExt cx="11336414" cy="186767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AC2FF7B-45BE-12BC-7ED1-7DBB0520C4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80830"/>
              <a:stretch/>
            </p:blipFill>
            <p:spPr>
              <a:xfrm>
                <a:off x="308828" y="1561325"/>
                <a:ext cx="11336414" cy="177289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E6165B-7894-AC8A-69DA-3F412FB5AA73}"/>
                  </a:ext>
                </a:extLst>
              </p:cNvPr>
              <p:cNvSpPr/>
              <p:nvPr/>
            </p:nvSpPr>
            <p:spPr>
              <a:xfrm>
                <a:off x="407019" y="3250580"/>
                <a:ext cx="685800" cy="1784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A86133-98AB-9AD0-4B68-6115FA74D49B}"/>
                </a:ext>
              </a:extLst>
            </p:cNvPr>
            <p:cNvSpPr txBox="1"/>
            <p:nvPr/>
          </p:nvSpPr>
          <p:spPr>
            <a:xfrm>
              <a:off x="1092819" y="1291109"/>
              <a:ext cx="40400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</a:rPr>
                <a:t>Role of Boundary Layer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A8EA56-A120-8D08-28F1-D9B9826BA745}"/>
                </a:ext>
              </a:extLst>
            </p:cNvPr>
            <p:cNvSpPr txBox="1"/>
            <p:nvPr/>
          </p:nvSpPr>
          <p:spPr>
            <a:xfrm>
              <a:off x="6720468" y="1293743"/>
              <a:ext cx="34307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</a:rPr>
                <a:t>Role of Upper Level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C2993B4-AC11-6CE4-344C-561D67AEF757}"/>
              </a:ext>
            </a:extLst>
          </p:cNvPr>
          <p:cNvSpPr txBox="1"/>
          <p:nvPr/>
        </p:nvSpPr>
        <p:spPr>
          <a:xfrm>
            <a:off x="981306" y="4093318"/>
            <a:ext cx="4575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Role of Anomalous V-wind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9F72342-0738-FB5F-A664-2A30A611AFAF}"/>
              </a:ext>
            </a:extLst>
          </p:cNvPr>
          <p:cNvSpPr/>
          <p:nvPr/>
        </p:nvSpPr>
        <p:spPr>
          <a:xfrm>
            <a:off x="4802535" y="4678093"/>
            <a:ext cx="914399" cy="471448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CB04188-7B74-13BE-CED9-CF7425EF6012}"/>
              </a:ext>
            </a:extLst>
          </p:cNvPr>
          <p:cNvCxnSpPr>
            <a:cxnSpLocks/>
          </p:cNvCxnSpPr>
          <p:nvPr/>
        </p:nvCxnSpPr>
        <p:spPr>
          <a:xfrm flipH="1" flipV="1">
            <a:off x="5241073" y="2509024"/>
            <a:ext cx="475861" cy="2319455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469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2B6103-ABB1-1AEA-E31B-72BB0743F5C2}"/>
              </a:ext>
            </a:extLst>
          </p:cNvPr>
          <p:cNvSpPr txBox="1"/>
          <p:nvPr/>
        </p:nvSpPr>
        <p:spPr>
          <a:xfrm>
            <a:off x="5962902" y="0"/>
            <a:ext cx="59787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The continental monsoon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779FC2-1D89-B121-F7FA-03CB88482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7" y="1047540"/>
            <a:ext cx="5076253" cy="2401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948D1C-B397-3E23-BAD8-9D7C1944A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023" y="1525429"/>
            <a:ext cx="647700" cy="160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DDDF22-640B-AA9A-E826-82DC2283F69D}"/>
              </a:ext>
            </a:extLst>
          </p:cNvPr>
          <p:cNvSpPr txBox="1"/>
          <p:nvPr/>
        </p:nvSpPr>
        <p:spPr>
          <a:xfrm>
            <a:off x="281712" y="667835"/>
            <a:ext cx="5437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+mj-lt"/>
              </a:rPr>
              <a:t>JJA Surface Temperature and Rainfall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FF9E7-F316-EB6B-F4F9-99962486FC9C}"/>
              </a:ext>
            </a:extLst>
          </p:cNvPr>
          <p:cNvSpPr txBox="1"/>
          <p:nvPr/>
        </p:nvSpPr>
        <p:spPr>
          <a:xfrm>
            <a:off x="6378498" y="1371303"/>
            <a:ext cx="56541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+mj-lt"/>
              </a:rPr>
              <a:t>Over the continent, rainfall is concentrated in summertime monsoons (as expected) with an East-West asymmetry (why?)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1E8423-DD38-1B01-F478-060EC7F1D179}"/>
              </a:ext>
            </a:extLst>
          </p:cNvPr>
          <p:cNvGrpSpPr/>
          <p:nvPr/>
        </p:nvGrpSpPr>
        <p:grpSpPr>
          <a:xfrm>
            <a:off x="683" y="3498533"/>
            <a:ext cx="11940972" cy="3359467"/>
            <a:chOff x="683" y="3498533"/>
            <a:chExt cx="11940972" cy="335946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C3AA3B6-4135-94A0-68B5-5FD4E26B01C2}"/>
                </a:ext>
              </a:extLst>
            </p:cNvPr>
            <p:cNvGrpSpPr/>
            <p:nvPr/>
          </p:nvGrpSpPr>
          <p:grpSpPr>
            <a:xfrm>
              <a:off x="683" y="3498533"/>
              <a:ext cx="11940972" cy="3359467"/>
              <a:chOff x="683" y="3498533"/>
              <a:chExt cx="11940972" cy="33594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D25EC0-8D05-25D4-6CFD-DAA70EDFDB53}"/>
                  </a:ext>
                </a:extLst>
              </p:cNvPr>
              <p:cNvSpPr txBox="1"/>
              <p:nvPr/>
            </p:nvSpPr>
            <p:spPr>
              <a:xfrm>
                <a:off x="5871875" y="3779522"/>
                <a:ext cx="606978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3200" dirty="0">
                    <a:latin typeface="+mj-lt"/>
                  </a:rPr>
                  <a:t>The extent of the monsoon is predominantly set by the </a:t>
                </a:r>
                <a:r>
                  <a:rPr lang="en-US" sz="3200" i="1" dirty="0">
                    <a:latin typeface="+mj-lt"/>
                  </a:rPr>
                  <a:t>anomalous low-level </a:t>
                </a:r>
                <a:r>
                  <a:rPr lang="en-US" sz="3200" dirty="0">
                    <a:latin typeface="+mj-lt"/>
                  </a:rPr>
                  <a:t>circulation </a:t>
                </a:r>
                <a:r>
                  <a:rPr lang="en-US" sz="3200" dirty="0" err="1">
                    <a:latin typeface="+mj-lt"/>
                  </a:rPr>
                  <a:t>advecting</a:t>
                </a:r>
                <a:r>
                  <a:rPr lang="en-US" sz="3200" dirty="0">
                    <a:latin typeface="+mj-lt"/>
                  </a:rPr>
                  <a:t> high MSE air to the east and low MSE air to the west</a:t>
                </a:r>
                <a:endParaRPr lang="en-US" sz="4400" dirty="0">
                  <a:latin typeface="+mj-lt"/>
                </a:endParaRPr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E24FB00F-256B-D8C4-1C52-51A249E53B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3" y="3717068"/>
                <a:ext cx="5234887" cy="3140932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448C908-4C04-8558-B32B-1919267EB942}"/>
                  </a:ext>
                </a:extLst>
              </p:cNvPr>
              <p:cNvSpPr txBox="1"/>
              <p:nvPr/>
            </p:nvSpPr>
            <p:spPr>
              <a:xfrm>
                <a:off x="442731" y="3498533"/>
                <a:ext cx="55011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7030A0"/>
                    </a:solidFill>
                    <a:latin typeface="+mj-lt"/>
                  </a:rPr>
                  <a:t>Ventilation by the Anomalous V-wind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A8C374-02F2-81EB-94AF-4C674C61A7CD}"/>
                  </a:ext>
                </a:extLst>
              </p:cNvPr>
              <p:cNvSpPr/>
              <p:nvPr/>
            </p:nvSpPr>
            <p:spPr>
              <a:xfrm>
                <a:off x="780356" y="5277675"/>
                <a:ext cx="4360127" cy="1135908"/>
              </a:xfrm>
              <a:prstGeom prst="rect">
                <a:avLst/>
              </a:prstGeom>
              <a:solidFill>
                <a:schemeClr val="bg2">
                  <a:alpha val="82095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B618A67-8490-5C6E-7751-FB078233B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4464819" y="5093099"/>
                <a:ext cx="2399486" cy="411852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DE1B3F-1372-985D-6EEA-83F291B2D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9526" y="5980297"/>
              <a:ext cx="894141" cy="34893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F72024-6402-1B95-04DF-74FFC56E0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25327" y="6011212"/>
              <a:ext cx="791710" cy="40655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7AB3CEC-D067-EBA4-6CF6-79E2F8F611B0}"/>
              </a:ext>
            </a:extLst>
          </p:cNvPr>
          <p:cNvSpPr txBox="1"/>
          <p:nvPr/>
        </p:nvSpPr>
        <p:spPr>
          <a:xfrm>
            <a:off x="7448697" y="6378173"/>
            <a:ext cx="456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Contrast this with Chou et al., 2001</a:t>
            </a:r>
          </a:p>
        </p:txBody>
      </p:sp>
    </p:spTree>
    <p:extLst>
      <p:ext uri="{BB962C8B-B14F-4D97-AF65-F5344CB8AC3E}">
        <p14:creationId xmlns:p14="http://schemas.microsoft.com/office/powerpoint/2010/main" val="21640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10771</TotalTime>
  <Words>476</Words>
  <Application>Microsoft Macintosh PowerPoint</Application>
  <PresentationFormat>Widescreen</PresentationFormat>
  <Paragraphs>63</Paragraphs>
  <Slides>11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Bradley Hand</vt:lpstr>
      <vt:lpstr>Calibri</vt:lpstr>
      <vt:lpstr>Calibri Light</vt:lpstr>
      <vt:lpstr>Courier New</vt:lpstr>
      <vt:lpstr>Eurostile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Michela Biasutti</dc:creator>
  <cp:lastModifiedBy>Michela Biasutti</cp:lastModifiedBy>
  <cp:revision>7</cp:revision>
  <dcterms:created xsi:type="dcterms:W3CDTF">2022-04-27T17:48:09Z</dcterms:created>
  <dcterms:modified xsi:type="dcterms:W3CDTF">2022-05-21T20:09:50Z</dcterms:modified>
</cp:coreProperties>
</file>