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9" r:id="rId2"/>
    <p:sldId id="298" r:id="rId3"/>
    <p:sldId id="314" r:id="rId4"/>
    <p:sldId id="318" r:id="rId5"/>
    <p:sldId id="303" r:id="rId6"/>
    <p:sldId id="296" r:id="rId7"/>
    <p:sldId id="274" r:id="rId8"/>
    <p:sldId id="332" r:id="rId9"/>
    <p:sldId id="327" r:id="rId10"/>
    <p:sldId id="330" r:id="rId11"/>
    <p:sldId id="33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9B9"/>
    <a:srgbClr val="DA84A2"/>
    <a:srgbClr val="FFFFFF"/>
    <a:srgbClr val="D26998"/>
    <a:srgbClr val="B42B78"/>
    <a:srgbClr val="C73B80"/>
    <a:srgbClr val="C35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71859" autoAdjust="0"/>
  </p:normalViewPr>
  <p:slideViewPr>
    <p:cSldViewPr snapToGrid="0">
      <p:cViewPr varScale="1">
        <p:scale>
          <a:sx n="61" d="100"/>
          <a:sy n="61" d="100"/>
        </p:scale>
        <p:origin x="1536"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23:31:00.644"/>
    </inkml:context>
    <inkml:brush xml:id="br0">
      <inkml:brushProperty name="width" value="0.05" units="cm"/>
      <inkml:brushProperty name="height" value="0.05" units="cm"/>
      <inkml:brushProperty name="color" value="#33CC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2T23:31:00.644"/>
    </inkml:context>
    <inkml:brush xml:id="br0">
      <inkml:brushProperty name="width" value="0.05" units="cm"/>
      <inkml:brushProperty name="height" value="0.05" units="cm"/>
      <inkml:brushProperty name="color" value="#33CC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DFD81-2871-4EF7-B146-6854093F698F}"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D7F40-A0AA-49CF-A1B3-B98152FD8733}" type="slidenum">
              <a:rPr lang="en-US" smtClean="0"/>
              <a:t>‹#›</a:t>
            </a:fld>
            <a:endParaRPr lang="en-US"/>
          </a:p>
        </p:txBody>
      </p:sp>
    </p:spTree>
    <p:extLst>
      <p:ext uri="{BB962C8B-B14F-4D97-AF65-F5344CB8AC3E}">
        <p14:creationId xmlns:p14="http://schemas.microsoft.com/office/powerpoint/2010/main" val="73584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10.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7.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s://www.sciencedirect.com/science/article/pii/S0009254108005202?via%3Dihub#bib12" TargetMode="External"/><Relationship Id="rId12" Type="http://schemas.openxmlformats.org/officeDocument/2006/relationships/hyperlink" Target="https://www.sciencedirect.com/science/article/pii/S0009254108005202?via%3Dihub#bib9" TargetMode="External"/><Relationship Id="rId2" Type="http://schemas.openxmlformats.org/officeDocument/2006/relationships/slide" Target="../slides/slide8.xml"/><Relationship Id="rId1" Type="http://schemas.openxmlformats.org/officeDocument/2006/relationships/notesMaster" Target="../notesMasters/notesMaster1.xml"/><Relationship Id="rId11" Type="http://schemas.openxmlformats.org/officeDocument/2006/relationships/hyperlink" Target="https://www.sciencedirect.com/science/article/pii/S0009254108005202?via%3Dihub#bib27" TargetMode="External"/><Relationship Id="rId10" Type="http://schemas.openxmlformats.org/officeDocument/2006/relationships/hyperlink" Target="https://www.sciencedirect.com/science/article/pii/S0009254108005202?via%3Dihub#tbl4" TargetMode="External"/><Relationship Id="rId9" Type="http://schemas.openxmlformats.org/officeDocument/2006/relationships/hyperlink" Target="https://www.sciencedirect.com/science/article/pii/S0009254108005202?via%3Dihub#bib57" TargetMode="External"/><Relationship Id="rId14" Type="http://schemas.openxmlformats.org/officeDocument/2006/relationships/hyperlink" Target="https://www.sciencedirect.com/science/article/pii/S0009254108005202?via%3Dihub#bib3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D7F40-A0AA-49CF-A1B3-B98152FD8733}" type="slidenum">
              <a:rPr lang="en-US" smtClean="0"/>
              <a:t>1</a:t>
            </a:fld>
            <a:endParaRPr lang="en-US"/>
          </a:p>
        </p:txBody>
      </p:sp>
    </p:spTree>
    <p:extLst>
      <p:ext uri="{BB962C8B-B14F-4D97-AF65-F5344CB8AC3E}">
        <p14:creationId xmlns:p14="http://schemas.microsoft.com/office/powerpoint/2010/main" val="423634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10</a:t>
            </a:fld>
            <a:endParaRPr lang="en-GB"/>
          </a:p>
        </p:txBody>
      </p:sp>
    </p:spTree>
    <p:extLst>
      <p:ext uri="{BB962C8B-B14F-4D97-AF65-F5344CB8AC3E}">
        <p14:creationId xmlns:p14="http://schemas.microsoft.com/office/powerpoint/2010/main" val="219581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D7F40-A0AA-49CF-A1B3-B98152FD8733}" type="slidenum">
              <a:rPr lang="en-US" smtClean="0"/>
              <a:t>11</a:t>
            </a:fld>
            <a:endParaRPr lang="en-US"/>
          </a:p>
        </p:txBody>
      </p:sp>
    </p:spTree>
    <p:extLst>
      <p:ext uri="{BB962C8B-B14F-4D97-AF65-F5344CB8AC3E}">
        <p14:creationId xmlns:p14="http://schemas.microsoft.com/office/powerpoint/2010/main" val="421033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0E212-3BA5-4741-B38E-F892DE992E3B}" type="slidenum">
              <a:rPr lang="en-GB" smtClean="0"/>
              <a:t>2</a:t>
            </a:fld>
            <a:endParaRPr lang="en-GB"/>
          </a:p>
        </p:txBody>
      </p:sp>
    </p:spTree>
    <p:extLst>
      <p:ext uri="{BB962C8B-B14F-4D97-AF65-F5344CB8AC3E}">
        <p14:creationId xmlns:p14="http://schemas.microsoft.com/office/powerpoint/2010/main" val="24081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3</a:t>
            </a:fld>
            <a:endParaRPr lang="en-GB"/>
          </a:p>
        </p:txBody>
      </p:sp>
    </p:spTree>
    <p:extLst>
      <p:ext uri="{BB962C8B-B14F-4D97-AF65-F5344CB8AC3E}">
        <p14:creationId xmlns:p14="http://schemas.microsoft.com/office/powerpoint/2010/main" val="95054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4</a:t>
            </a:fld>
            <a:endParaRPr lang="en-GB"/>
          </a:p>
        </p:txBody>
      </p:sp>
    </p:spTree>
    <p:extLst>
      <p:ext uri="{BB962C8B-B14F-4D97-AF65-F5344CB8AC3E}">
        <p14:creationId xmlns:p14="http://schemas.microsoft.com/office/powerpoint/2010/main" val="38336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5</a:t>
            </a:fld>
            <a:endParaRPr lang="en-GB"/>
          </a:p>
        </p:txBody>
      </p:sp>
    </p:spTree>
    <p:extLst>
      <p:ext uri="{BB962C8B-B14F-4D97-AF65-F5344CB8AC3E}">
        <p14:creationId xmlns:p14="http://schemas.microsoft.com/office/powerpoint/2010/main" val="357608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6</a:t>
            </a:fld>
            <a:endParaRPr lang="en-GB"/>
          </a:p>
        </p:txBody>
      </p:sp>
    </p:spTree>
    <p:extLst>
      <p:ext uri="{BB962C8B-B14F-4D97-AF65-F5344CB8AC3E}">
        <p14:creationId xmlns:p14="http://schemas.microsoft.com/office/powerpoint/2010/main" val="30631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7</a:t>
            </a:fld>
            <a:endParaRPr lang="en-GB"/>
          </a:p>
        </p:txBody>
      </p:sp>
    </p:spTree>
    <p:extLst>
      <p:ext uri="{BB962C8B-B14F-4D97-AF65-F5344CB8AC3E}">
        <p14:creationId xmlns:p14="http://schemas.microsoft.com/office/powerpoint/2010/main" val="209941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pPr>
                  <a:lnSpc>
                    <a:spcPct val="150000"/>
                  </a:lnSpc>
                </a:pPr>
                <a:r>
                  <a:rPr lang="en-GB" sz="1800" dirty="0">
                    <a:solidFill>
                      <a:srgbClr val="000000"/>
                    </a:solidFill>
                    <a:effectLst/>
                    <a:latin typeface="Times New Roman" panose="02020603050405020304" pitchFamily="18" charset="0"/>
                    <a:ea typeface="Calibri" panose="020F0502020204030204" pitchFamily="34" charset="0"/>
                  </a:rPr>
                  <a:t>Apart from being a geochronometer the Lu-Hf system is widely used as an isotopic tracer for studying mantle-crust differentiation through time. This application is based on the refractory-lithophile nature of both Lu-Hf and on the higher incompatibility of the daughter Hf relative to the parent Lu during the process of partial melting. As a phase enriched in Hf zircon retains a strong fingerprint of the isotopic character of the sources of the magmatic rocks in which it crystallizes (Scherer et al. 2007). Magmas derived from material that was recently extracted from DM (with minimal to no older crustal contamination) are characterised by juvenile (i.e. most radiogenic, high 176Hf/177Hf) Hf signal. Hf analyses recording a lower initial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than DM may reflect a presence in the source of recycled old crust with no significant new mantle input, or alternatively a mix between juvenile and evolved sources. Conventionally, Hf isotope compositions are reported as deviations from the </a:t>
                </a:r>
                <a:r>
                  <a:rPr lang="en-GB" sz="1800" baseline="30000" dirty="0">
                    <a:solidFill>
                      <a:srgbClr val="000000"/>
                    </a:solidFill>
                    <a:effectLst/>
                    <a:latin typeface="Times New Roman" panose="02020603050405020304" pitchFamily="18" charset="0"/>
                    <a:ea typeface="Calibri" panose="020F0502020204030204" pitchFamily="34" charset="0"/>
                  </a:rPr>
                  <a:t>176</a:t>
                </a:r>
                <a:r>
                  <a:rPr lang="en-GB" sz="1800" dirty="0">
                    <a:solidFill>
                      <a:srgbClr val="000000"/>
                    </a:solidFill>
                    <a:effectLst/>
                    <a:latin typeface="Times New Roman" panose="02020603050405020304" pitchFamily="18" charset="0"/>
                    <a:ea typeface="Calibri" panose="020F0502020204030204" pitchFamily="34" charset="0"/>
                  </a:rPr>
                  <a:t>Hf/</a:t>
                </a:r>
                <a:r>
                  <a:rPr lang="en-GB" sz="1800" baseline="30000" dirty="0">
                    <a:solidFill>
                      <a:srgbClr val="000000"/>
                    </a:solidFill>
                    <a:effectLst/>
                    <a:latin typeface="Times New Roman" panose="02020603050405020304" pitchFamily="18" charset="0"/>
                    <a:ea typeface="Calibri" panose="020F0502020204030204" pitchFamily="34" charset="0"/>
                  </a:rPr>
                  <a:t>177</a:t>
                </a:r>
                <a:r>
                  <a:rPr lang="en-GB" sz="1800" dirty="0">
                    <a:solidFill>
                      <a:srgbClr val="000000"/>
                    </a:solidFill>
                    <a:effectLst/>
                    <a:latin typeface="Times New Roman" panose="02020603050405020304" pitchFamily="18" charset="0"/>
                    <a:ea typeface="Calibri" panose="020F0502020204030204" pitchFamily="34" charset="0"/>
                  </a:rPr>
                  <a:t>Hf value of a known reservoirs, such as CHUR or Bulk Silicate Earth (BSE; Scherer et al., 2007). It is expressed using the notation </a:t>
                </a:r>
                <a:r>
                  <a:rPr lang="en-GB" sz="1800" dirty="0" err="1">
                    <a:solidFill>
                      <a:srgbClr val="000000"/>
                    </a:solidFill>
                    <a:effectLst/>
                    <a:latin typeface="Times New Roman" panose="02020603050405020304" pitchFamily="18" charset="0"/>
                    <a:ea typeface="Calibri" panose="020F0502020204030204" pitchFamily="34" charset="0"/>
                  </a:rPr>
                  <a:t>εHf</a:t>
                </a:r>
                <a:r>
                  <a:rPr lang="en-GB" sz="1800" dirty="0">
                    <a:solidFill>
                      <a:srgbClr val="000000"/>
                    </a:solidFill>
                    <a:effectLst/>
                    <a:latin typeface="Times New Roman" panose="02020603050405020304" pitchFamily="18" charset="0"/>
                    <a:ea typeface="Calibri" panose="020F0502020204030204" pitchFamily="34" charset="0"/>
                  </a:rPr>
                  <a:t>, defined as:</a:t>
                </a:r>
              </a:p>
              <a:p>
                <a:pPr algn="just">
                  <a:lnSpc>
                    <a:spcPct val="150000"/>
                  </a:lnSpc>
                  <a:spcAft>
                    <a:spcPts val="800"/>
                  </a:spcAft>
                </a:pPr>
                <a:r>
                  <a:rPr lang="en-GB" sz="1800" i="0">
                    <a:effectLst/>
                    <a:latin typeface="Cambria Math" panose="02040503050406030204" pitchFamily="18" charset="0"/>
                    <a:ea typeface="Calibri" panose="020F0502020204030204" pitchFamily="34" charset="0"/>
                    <a:cs typeface="Times New Roman" panose="02020603050405020304" pitchFamily="18" charset="0"/>
                  </a:rPr>
                  <a:t>𝜀𝐻𝑓=</a:t>
                </a:r>
                <a:r>
                  <a:rPr lang="en-GB" sz="1800" i="0">
                    <a:effectLst/>
                    <a:latin typeface="Cambria Math" panose="02040503050406030204" pitchFamily="18" charset="0"/>
                    <a:cs typeface="Times New Roman" panose="02020603050405020304" pitchFamily="18" charset="0"/>
                  </a:rPr>
                  <a:t>((_^</a:t>
                </a:r>
                <a:r>
                  <a:rPr lang="en-GB" sz="1800" i="0">
                    <a:effectLst/>
                    <a:latin typeface="Cambria Math" panose="02040503050406030204" pitchFamily="18" charset="0"/>
                    <a:ea typeface="Calibri" panose="020F0502020204030204" pitchFamily="34" charset="0"/>
                    <a:cs typeface="Times New Roman" panose="02020603050405020304" pitchFamily="18" charset="0"/>
                  </a:rPr>
                  <a:t>176)𝐻𝑓/〖(_^177)𝐻𝑓〗_𝑠𝑎𝑚𝑝𝑙𝑒 −(_^176)𝐻𝑓/〖(_^177)𝐻𝑓〗_𝐶𝐻𝑈𝑅 )/((_^176)𝐻𝑓/〖(_^177)𝐻𝑓〗_𝐶𝐻𝑈𝑅 )×10^4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Therefore, Hf in zircon is a sensitive indicator of the degree to which a melt source reflects juvenile mantle addition versus reworking of pre-existing crust. The Hf-isotope signature in zircon is typically resistant to disturbance (Iizuka et al., 2017). MC-ICPMS with laser ablation allows for a precise resolution of individual growth zones in zircon grains. This method coupled with U-Pb lead dating of individual growth zones provides time resolved Hf isotopic record of the source evolution.</a:t>
                </a: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2E2E"/>
                    </a:solidFill>
                    <a:effectLst/>
                    <a:latin typeface="NexusSerif"/>
                  </a:rPr>
                  <a:t>To estimate the approximate age of the reworked crust within the Acasta gneiss protoliths, we determined the model age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for the early Archean granitoids, under the assumption that the parental magmas of the protoliths were produced from crustal materials that were originally extracted from undifferentiated primitive mantle (CHUR) and had </a:t>
                </a:r>
                <a:r>
                  <a:rPr lang="en-GB" b="0" i="0" baseline="30000" dirty="0">
                    <a:solidFill>
                      <a:srgbClr val="2E2E2E"/>
                    </a:solidFill>
                    <a:effectLst/>
                    <a:latin typeface="NexusSerif"/>
                  </a:rPr>
                  <a:t>176</a:t>
                </a:r>
                <a:r>
                  <a:rPr lang="en-GB" b="0" i="0" dirty="0">
                    <a:solidFill>
                      <a:srgbClr val="2E2E2E"/>
                    </a:solidFill>
                    <a:effectLst/>
                    <a:latin typeface="NexusSerif"/>
                  </a:rPr>
                  <a:t>Lu/</a:t>
                </a:r>
                <a:r>
                  <a:rPr lang="en-GB" b="0" i="0" baseline="30000" dirty="0">
                    <a:solidFill>
                      <a:srgbClr val="2E2E2E"/>
                    </a:solidFill>
                    <a:effectLst/>
                    <a:latin typeface="NexusSerif"/>
                  </a:rPr>
                  <a:t>177</a:t>
                </a:r>
                <a:r>
                  <a:rPr lang="en-GB" b="0" i="0" dirty="0">
                    <a:solidFill>
                      <a:srgbClr val="2E2E2E"/>
                    </a:solidFill>
                    <a:effectLst/>
                    <a:latin typeface="NexusSerif"/>
                  </a:rPr>
                  <a:t>Hf of 0.0093 (</a:t>
                </a:r>
                <a:r>
                  <a:rPr lang="en-GB" b="0" i="0" u="none" strike="noStrike" dirty="0">
                    <a:solidFill>
                      <a:srgbClr val="0C7DBB"/>
                    </a:solidFill>
                    <a:effectLst/>
                    <a:latin typeface="NexusSerif"/>
                    <a:hlinkClick r:id="rId9"/>
                  </a:rPr>
                  <a:t>Vervoort and Patchett, 1996</a:t>
                </a:r>
                <a:r>
                  <a:rPr lang="en-GB" b="0" i="0" dirty="0">
                    <a:solidFill>
                      <a:srgbClr val="2E2E2E"/>
                    </a:solidFill>
                    <a:effectLst/>
                    <a:latin typeface="NexusSerif"/>
                  </a:rPr>
                  <a:t>) (</a:t>
                </a:r>
                <a:r>
                  <a:rPr lang="en-GB" b="0" i="0" u="none" strike="noStrike" dirty="0">
                    <a:solidFill>
                      <a:srgbClr val="0C7DBB"/>
                    </a:solidFill>
                    <a:effectLst/>
                    <a:latin typeface="NexusSerif"/>
                    <a:hlinkClick r:id="rId10"/>
                  </a:rPr>
                  <a:t>Table 4</a:t>
                </a:r>
                <a:r>
                  <a:rPr lang="en-GB" b="0" i="0" dirty="0">
                    <a:solidFill>
                      <a:srgbClr val="2E2E2E"/>
                    </a:solidFill>
                    <a:effectLst/>
                    <a:latin typeface="NexusSerif"/>
                  </a:rPr>
                  <a:t>). Note that if (1) the parental magmas were mixtures of juvenile magmas and reworked crustal materials, rather than consisting entirely of reworked crustal materials; or (2) early Earth's upper mantle was depleted in Hf relative to Lu (as suggested by </a:t>
                </a:r>
                <a:r>
                  <a:rPr lang="en-GB" b="0" i="0" u="none" strike="noStrike" dirty="0">
                    <a:solidFill>
                      <a:srgbClr val="0C7DBB"/>
                    </a:solidFill>
                    <a:effectLst/>
                    <a:latin typeface="NexusSerif"/>
                    <a:hlinkClick r:id="rId11"/>
                  </a:rPr>
                  <a:t>Harrison et al., 2005</a:t>
                </a:r>
                <a:r>
                  <a:rPr lang="en-GB" b="0" i="0" dirty="0">
                    <a:solidFill>
                      <a:srgbClr val="2E2E2E"/>
                    </a:solidFill>
                    <a:effectLst/>
                    <a:latin typeface="NexusSerif"/>
                  </a:rPr>
                  <a:t>, </a:t>
                </a:r>
                <a:r>
                  <a:rPr lang="en-GB" b="0" i="0" u="none" strike="noStrike" dirty="0" err="1">
                    <a:solidFill>
                      <a:srgbClr val="0C7DBB"/>
                    </a:solidFill>
                    <a:effectLst/>
                    <a:latin typeface="NexusSerif"/>
                    <a:hlinkClick r:id="rId12"/>
                  </a:rPr>
                  <a:t>Blichert</a:t>
                </a:r>
                <a:r>
                  <a:rPr lang="en-GB" b="0" i="0" u="none" strike="noStrike" dirty="0">
                    <a:solidFill>
                      <a:srgbClr val="0C7DBB"/>
                    </a:solidFill>
                    <a:effectLst/>
                    <a:latin typeface="NexusSerif"/>
                    <a:hlinkClick r:id="rId12"/>
                  </a:rPr>
                  <a:t>-Toft and </a:t>
                </a:r>
                <a:r>
                  <a:rPr lang="en-GB" b="0" i="0" u="none" strike="noStrike" dirty="0" err="1">
                    <a:solidFill>
                      <a:srgbClr val="0C7DBB"/>
                    </a:solidFill>
                    <a:effectLst/>
                    <a:latin typeface="NexusSerif"/>
                    <a:hlinkClick r:id="rId12"/>
                  </a:rPr>
                  <a:t>Albarède</a:t>
                </a:r>
                <a:r>
                  <a:rPr lang="en-GB" b="0" i="0" u="none" strike="noStrike" dirty="0">
                    <a:solidFill>
                      <a:srgbClr val="0C7DBB"/>
                    </a:solidFill>
                    <a:effectLst/>
                    <a:latin typeface="NexusSerif"/>
                    <a:hlinkClick r:id="rId12"/>
                  </a:rPr>
                  <a:t>, 2008</a:t>
                </a:r>
                <a:r>
                  <a:rPr lang="en-GB" b="0" i="0" dirty="0">
                    <a:solidFill>
                      <a:srgbClr val="2E2E2E"/>
                    </a:solidFill>
                    <a:effectLst/>
                    <a:latin typeface="NexusSerif"/>
                  </a:rPr>
                  <a:t> based on Hf isotopic composition of </a:t>
                </a:r>
                <a:r>
                  <a:rPr lang="en-GB" b="0" i="0" dirty="0" err="1">
                    <a:solidFill>
                      <a:srgbClr val="2E2E2E"/>
                    </a:solidFill>
                    <a:effectLst/>
                    <a:latin typeface="NexusSerif"/>
                  </a:rPr>
                  <a:t>Hadean</a:t>
                </a:r>
                <a:r>
                  <a:rPr lang="en-GB" b="0" i="0" dirty="0">
                    <a:solidFill>
                      <a:srgbClr val="2E2E2E"/>
                    </a:solidFill>
                    <a:effectLst/>
                    <a:latin typeface="NexusSerif"/>
                  </a:rPr>
                  <a:t> detrital zircons), the extraction ages of the crustal materials will be older than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3.59 Ga granitoids (AY066 and AC458) are ca. 3.75 Ga. These ages are consistent with the age of the zircon xenocrysts within granitoid sample AC458. On the other hand, the </a:t>
                </a:r>
                <a:r>
                  <a:rPr lang="en-GB" b="0" i="1" dirty="0">
                    <a:solidFill>
                      <a:srgbClr val="2E2E2E"/>
                    </a:solidFill>
                    <a:effectLst/>
                    <a:latin typeface="NexusSerif"/>
                  </a:rPr>
                  <a:t>T</a:t>
                </a:r>
                <a:r>
                  <a:rPr lang="en-GB" b="0" i="0" baseline="-25000" dirty="0">
                    <a:solidFill>
                      <a:srgbClr val="2E2E2E"/>
                    </a:solidFill>
                    <a:effectLst/>
                    <a:latin typeface="NexusSerif"/>
                  </a:rPr>
                  <a:t>PM</a:t>
                </a:r>
                <a:r>
                  <a:rPr lang="en-GB" b="0" i="0" dirty="0">
                    <a:solidFill>
                      <a:srgbClr val="2E2E2E"/>
                    </a:solidFill>
                    <a:effectLst/>
                    <a:latin typeface="NexusSerif"/>
                  </a:rPr>
                  <a:t> obtained for the ca. 3.74 Ga (AY120 and AY199) and ca. 3.97 Ga granitoids (AC012 and AC478) are ca. 4.2–4.0 Ga. These are consistent with the ages up to 4.2 Ga of the zircon xenocrysts within the oldest granitoids (</a:t>
                </a:r>
                <a:r>
                  <a:rPr lang="en-GB" b="0" i="0" u="none" strike="noStrike" dirty="0">
                    <a:solidFill>
                      <a:srgbClr val="0C7DBB"/>
                    </a:solidFill>
                    <a:effectLst/>
                    <a:latin typeface="NexusSerif"/>
                    <a:hlinkClick r:id="rId13"/>
                  </a:rPr>
                  <a:t>Bowring and Williams, 1999</a:t>
                </a:r>
                <a:r>
                  <a:rPr lang="en-GB" b="0" i="0" dirty="0">
                    <a:solidFill>
                      <a:srgbClr val="2E2E2E"/>
                    </a:solidFill>
                    <a:effectLst/>
                    <a:latin typeface="NexusSerif"/>
                  </a:rPr>
                  <a:t>, </a:t>
                </a:r>
                <a:r>
                  <a:rPr lang="en-GB" b="0" i="0" u="none" strike="noStrike" dirty="0">
                    <a:solidFill>
                      <a:srgbClr val="0C7DBB"/>
                    </a:solidFill>
                    <a:effectLst/>
                    <a:latin typeface="NexusSerif"/>
                    <a:hlinkClick r:id="rId14"/>
                  </a:rPr>
                  <a:t>Iizuka et al., 2006</a:t>
                </a:r>
                <a:r>
                  <a:rPr lang="en-GB" b="0" i="0" dirty="0">
                    <a:solidFill>
                      <a:srgbClr val="2E2E2E"/>
                    </a:solidFill>
                    <a:effectLst/>
                    <a:latin typeface="NexusSerif"/>
                  </a:rPr>
                  <a:t>) and strongly suggest that </a:t>
                </a:r>
                <a:r>
                  <a:rPr lang="en-GB" b="0" i="0" dirty="0" err="1">
                    <a:solidFill>
                      <a:srgbClr val="2E2E2E"/>
                    </a:solidFill>
                    <a:effectLst/>
                    <a:latin typeface="NexusSerif"/>
                  </a:rPr>
                  <a:t>Hadean</a:t>
                </a:r>
                <a:r>
                  <a:rPr lang="en-GB" b="0" i="0" dirty="0">
                    <a:solidFill>
                      <a:srgbClr val="2E2E2E"/>
                    </a:solidFill>
                    <a:effectLst/>
                    <a:latin typeface="NexusSerif"/>
                  </a:rPr>
                  <a:t> crust had significantly contributed to the genesis of some of the early Archean granitoids.</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1A50E212-3BA5-4741-B38E-F892DE992E3B}" type="slidenum">
              <a:rPr lang="en-GB" smtClean="0"/>
              <a:t>8</a:t>
            </a:fld>
            <a:endParaRPr lang="en-GB"/>
          </a:p>
        </p:txBody>
      </p:sp>
    </p:spTree>
    <p:extLst>
      <p:ext uri="{BB962C8B-B14F-4D97-AF65-F5344CB8AC3E}">
        <p14:creationId xmlns:p14="http://schemas.microsoft.com/office/powerpoint/2010/main" val="120037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50E212-3BA5-4741-B38E-F892DE992E3B}" type="slidenum">
              <a:rPr lang="en-GB" smtClean="0"/>
              <a:t>9</a:t>
            </a:fld>
            <a:endParaRPr lang="en-GB"/>
          </a:p>
        </p:txBody>
      </p:sp>
    </p:spTree>
    <p:extLst>
      <p:ext uri="{BB962C8B-B14F-4D97-AF65-F5344CB8AC3E}">
        <p14:creationId xmlns:p14="http://schemas.microsoft.com/office/powerpoint/2010/main" val="69422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DB93-5D43-21A8-D1C7-A7D256640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19723A-DD1B-3550-1BD1-D2D5AFEB5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90F8B-07C8-1E81-99BB-B739383402C2}"/>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3743BE9D-4404-A544-66DF-F2E54A804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ADA6E-12B9-776B-1006-2B46F77775E9}"/>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43368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2E89-4678-4F1E-F4DE-574D6BB3BA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22A46A-0022-0DB9-B006-E658AE42A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3D9A0F-305B-8B80-7FA5-7F1CB8D70727}"/>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BC0B992F-E301-88C4-56F7-0FD204B50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AEEED-B122-1D15-A493-7604378F75C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93460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EEC26-FABA-9695-C81A-879B080A2C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BF2DBD-0F6B-950C-9062-67167B8E1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B214F-EDB2-0C73-4708-086CFABFE1A3}"/>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629896A9-588A-EA2D-88D2-9EBE3274CE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A39DA7-1694-45D5-A1E5-613DCEF479FC}"/>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85203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C3F0-731B-6C6F-775C-5EE386ABED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E99C22-BC53-6389-C121-2324A172B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CD9B1F-6913-4DF5-BD67-DF5BAB8622FB}"/>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2F49968D-6AB9-F440-A246-517FC94CDF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CCE4EB-AC60-7267-D068-0EBB1A14AA97}"/>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67797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D15A-98D6-870B-DA3A-559FE65F5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CE6922-3F96-A61E-90D8-E1B438833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2290B-81CE-39E7-E416-1042ACA27C6F}"/>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104D0CF0-CE07-F179-E1E5-898C5049E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2CA6A-5599-3E5B-1345-563B0ED942F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56647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9425-3512-D112-8454-2AA807DD9B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65C87-C644-BCD6-3861-D140CC60E1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D809D3-52F3-31F1-62A4-56595AABA1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43A5F4-2EC5-C7A2-AF0A-A631ADFCEC1E}"/>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6" name="Footer Placeholder 5">
            <a:extLst>
              <a:ext uri="{FF2B5EF4-FFF2-40B4-BE49-F238E27FC236}">
                <a16:creationId xmlns:a16="http://schemas.microsoft.com/office/drawing/2014/main" id="{BD9A4089-8915-97A7-5985-F066B743F8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1C5AC3-4563-E399-1A79-165F37A0B9B0}"/>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92607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1503-56FE-F9BD-0CBA-D65F4523F3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F912B2-B3BE-1354-8A52-778526E6A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4C5B09-21A3-D68E-4285-4041B764B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08ACEC-881A-CE4E-3F18-B6279D7A4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1879EE-2451-5B2B-8126-A635FB2D6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A8204C-9FCB-D8F0-87FA-0B2649DDBABA}"/>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8" name="Footer Placeholder 7">
            <a:extLst>
              <a:ext uri="{FF2B5EF4-FFF2-40B4-BE49-F238E27FC236}">
                <a16:creationId xmlns:a16="http://schemas.microsoft.com/office/drawing/2014/main" id="{072D7507-5914-5CA1-8D1B-B825404C1C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DAC713-869F-BB46-66E0-FD5577874C57}"/>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276943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0610-AAA1-BE09-0F59-0F814E89B0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C74A8E-579F-BE62-28AA-E3A830BB9F2C}"/>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4" name="Footer Placeholder 3">
            <a:extLst>
              <a:ext uri="{FF2B5EF4-FFF2-40B4-BE49-F238E27FC236}">
                <a16:creationId xmlns:a16="http://schemas.microsoft.com/office/drawing/2014/main" id="{42E749BA-53FB-11AB-CF61-1A3A22F6DF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BAECB28-9B68-6435-F878-61CE5D6EC58F}"/>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401124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8EB66-54FD-D65B-E233-AC80DB4A2F5B}"/>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3" name="Footer Placeholder 2">
            <a:extLst>
              <a:ext uri="{FF2B5EF4-FFF2-40B4-BE49-F238E27FC236}">
                <a16:creationId xmlns:a16="http://schemas.microsoft.com/office/drawing/2014/main" id="{E936AC1D-BD0D-5B96-65E3-EE7E8F40FF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42F6DF-B124-3387-3D95-E4AE280A42C6}"/>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56881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A460-FE1E-2308-CD6B-DD7FCA095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479A54-DFE1-F389-1257-AA05C233CF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D3FD51-EEB1-0A35-8E55-12B572038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EE650-674A-8961-E48A-08D8563F94E1}"/>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6" name="Footer Placeholder 5">
            <a:extLst>
              <a:ext uri="{FF2B5EF4-FFF2-40B4-BE49-F238E27FC236}">
                <a16:creationId xmlns:a16="http://schemas.microsoft.com/office/drawing/2014/main" id="{F863097F-1D13-D507-F242-88ECCB010D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1A36E7-97CF-AB23-AA3E-D71387D1C7BD}"/>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323407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6F71-7410-D746-6DA8-C2CE09F076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870D38-A79C-8C60-F00D-1B39A124A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63344F-6394-3FD0-8763-BD491DF19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5058E-D9A7-E811-CDF5-D7E53B3C587B}"/>
              </a:ext>
            </a:extLst>
          </p:cNvPr>
          <p:cNvSpPr>
            <a:spLocks noGrp="1"/>
          </p:cNvSpPr>
          <p:nvPr>
            <p:ph type="dt" sz="half" idx="10"/>
          </p:nvPr>
        </p:nvSpPr>
        <p:spPr/>
        <p:txBody>
          <a:bodyPr/>
          <a:lstStyle/>
          <a:p>
            <a:fld id="{BC7BF110-98D4-49C7-B9D7-E9D276B3C432}" type="datetimeFigureOut">
              <a:rPr lang="en-GB" smtClean="0"/>
              <a:t>25/05/2022</a:t>
            </a:fld>
            <a:endParaRPr lang="en-GB"/>
          </a:p>
        </p:txBody>
      </p:sp>
      <p:sp>
        <p:nvSpPr>
          <p:cNvPr id="6" name="Footer Placeholder 5">
            <a:extLst>
              <a:ext uri="{FF2B5EF4-FFF2-40B4-BE49-F238E27FC236}">
                <a16:creationId xmlns:a16="http://schemas.microsoft.com/office/drawing/2014/main" id="{BCE3D020-DF96-548F-A47E-6A7A79EC82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1396DB-EBDC-76CE-40C8-17DD07AD7915}"/>
              </a:ext>
            </a:extLst>
          </p:cNvPr>
          <p:cNvSpPr>
            <a:spLocks noGrp="1"/>
          </p:cNvSpPr>
          <p:nvPr>
            <p:ph type="sldNum" sz="quarter" idx="12"/>
          </p:nvPr>
        </p:nvSpPr>
        <p:spPr/>
        <p:txBody>
          <a:bodyPr/>
          <a:lstStyle/>
          <a:p>
            <a:fld id="{8E6D060B-15A3-4981-B61C-3B21D1679215}" type="slidenum">
              <a:rPr lang="en-GB" smtClean="0"/>
              <a:t>‹#›</a:t>
            </a:fld>
            <a:endParaRPr lang="en-GB"/>
          </a:p>
        </p:txBody>
      </p:sp>
    </p:spTree>
    <p:extLst>
      <p:ext uri="{BB962C8B-B14F-4D97-AF65-F5344CB8AC3E}">
        <p14:creationId xmlns:p14="http://schemas.microsoft.com/office/powerpoint/2010/main" val="120900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DEBA6D-7C78-AC10-EC4A-F64DDC38B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1D4424-B548-1F29-43B7-39EF0F776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08707-91C4-2DB1-78DB-A4B8A44FE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BF110-98D4-49C7-B9D7-E9D276B3C432}" type="datetimeFigureOut">
              <a:rPr lang="en-GB" smtClean="0"/>
              <a:t>25/05/2022</a:t>
            </a:fld>
            <a:endParaRPr lang="en-GB"/>
          </a:p>
        </p:txBody>
      </p:sp>
      <p:sp>
        <p:nvSpPr>
          <p:cNvPr id="5" name="Footer Placeholder 4">
            <a:extLst>
              <a:ext uri="{FF2B5EF4-FFF2-40B4-BE49-F238E27FC236}">
                <a16:creationId xmlns:a16="http://schemas.microsoft.com/office/drawing/2014/main" id="{08B4B08E-2123-5969-4BA4-285B9E450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7F52A4-4BAE-A635-68EA-26D8F9CAF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D060B-15A3-4981-B61C-3B21D1679215}" type="slidenum">
              <a:rPr lang="en-GB" smtClean="0"/>
              <a:t>‹#›</a:t>
            </a:fld>
            <a:endParaRPr lang="en-GB"/>
          </a:p>
        </p:txBody>
      </p:sp>
    </p:spTree>
    <p:extLst>
      <p:ext uri="{BB962C8B-B14F-4D97-AF65-F5344CB8AC3E}">
        <p14:creationId xmlns:p14="http://schemas.microsoft.com/office/powerpoint/2010/main" val="183756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with low confidence">
            <a:extLst>
              <a:ext uri="{FF2B5EF4-FFF2-40B4-BE49-F238E27FC236}">
                <a16:creationId xmlns:a16="http://schemas.microsoft.com/office/drawing/2014/main" id="{09395191-474E-E463-EC2A-C4F25415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684851" cy="6935822"/>
          </a:xfrm>
          <a:prstGeom prst="rect">
            <a:avLst/>
          </a:prstGeom>
        </p:spPr>
      </p:pic>
      <p:sp>
        <p:nvSpPr>
          <p:cNvPr id="6" name="Rectangle 5">
            <a:extLst>
              <a:ext uri="{FF2B5EF4-FFF2-40B4-BE49-F238E27FC236}">
                <a16:creationId xmlns:a16="http://schemas.microsoft.com/office/drawing/2014/main" id="{B7F9C812-0A03-1F1A-C46F-110009ADA358}"/>
              </a:ext>
            </a:extLst>
          </p:cNvPr>
          <p:cNvSpPr/>
          <p:nvPr/>
        </p:nvSpPr>
        <p:spPr>
          <a:xfrm>
            <a:off x="7256834" y="0"/>
            <a:ext cx="493516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6BCC29F-715B-EE2F-1C90-50C87BAC6CB7}"/>
              </a:ext>
            </a:extLst>
          </p:cNvPr>
          <p:cNvSpPr>
            <a:spLocks noGrp="1"/>
          </p:cNvSpPr>
          <p:nvPr>
            <p:ph type="subTitle" idx="1"/>
          </p:nvPr>
        </p:nvSpPr>
        <p:spPr>
          <a:xfrm>
            <a:off x="4372205" y="3444117"/>
            <a:ext cx="7684851" cy="1655762"/>
          </a:xfrm>
        </p:spPr>
        <p:txBody>
          <a:bodyPr>
            <a:normAutofit/>
          </a:bodyPr>
          <a:lstStyle/>
          <a:p>
            <a:r>
              <a:rPr lang="en-GB" sz="2000" b="1" dirty="0">
                <a:effectLst/>
                <a:latin typeface="Myriad Pro" panose="020B0503030403020204"/>
                <a:ea typeface="Calibri" panose="020F0502020204030204" pitchFamily="34" charset="0"/>
              </a:rPr>
              <a:t>Kira </a:t>
            </a:r>
            <a:r>
              <a:rPr lang="en-GB" sz="2000" b="1" dirty="0" err="1">
                <a:effectLst/>
                <a:latin typeface="Myriad Pro" panose="020B0503030403020204"/>
                <a:ea typeface="Calibri" panose="020F0502020204030204" pitchFamily="34" charset="0"/>
              </a:rPr>
              <a:t>Musiyachenko</a:t>
            </a:r>
            <a:r>
              <a:rPr lang="en-GB" sz="2000" dirty="0">
                <a:effectLst/>
                <a:latin typeface="Myriad Pro" panose="020B0503030403020204"/>
                <a:ea typeface="Calibri" panose="020F0502020204030204" pitchFamily="34" charset="0"/>
              </a:rPr>
              <a:t>, Matthijs A. Smit, Summer Caton, Robert B. Emo, Melanie </a:t>
            </a:r>
            <a:r>
              <a:rPr lang="en-GB" sz="2000" dirty="0" err="1">
                <a:effectLst/>
                <a:latin typeface="Myriad Pro" panose="020B0503030403020204"/>
                <a:ea typeface="Calibri" panose="020F0502020204030204" pitchFamily="34" charset="0"/>
              </a:rPr>
              <a:t>Kielman</a:t>
            </a:r>
            <a:r>
              <a:rPr lang="en-GB" sz="2000" dirty="0">
                <a:effectLst/>
                <a:latin typeface="Myriad Pro" panose="020B0503030403020204"/>
                <a:ea typeface="Calibri" panose="020F0502020204030204" pitchFamily="34" charset="0"/>
              </a:rPr>
              <a:t>-Schmitt, Ellen </a:t>
            </a:r>
            <a:r>
              <a:rPr lang="en-GB" sz="2000" dirty="0" err="1">
                <a:effectLst/>
                <a:latin typeface="Myriad Pro" panose="020B0503030403020204"/>
                <a:ea typeface="Calibri" panose="020F0502020204030204" pitchFamily="34" charset="0"/>
              </a:rPr>
              <a:t>Kooijman</a:t>
            </a:r>
            <a:r>
              <a:rPr lang="en-GB" sz="2000" dirty="0">
                <a:effectLst/>
                <a:latin typeface="Myriad Pro" panose="020B0503030403020204"/>
                <a:ea typeface="Calibri" panose="020F0502020204030204" pitchFamily="34" charset="0"/>
              </a:rPr>
              <a:t>, Anders </a:t>
            </a:r>
            <a:r>
              <a:rPr lang="en-GB" sz="2000" dirty="0" err="1">
                <a:effectLst/>
                <a:latin typeface="Myriad Pro" panose="020B0503030403020204"/>
                <a:ea typeface="Calibri" panose="020F0502020204030204" pitchFamily="34" charset="0"/>
              </a:rPr>
              <a:t>Scherstén</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Jaana</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Halla</a:t>
            </a:r>
            <a:r>
              <a:rPr lang="en-GB" sz="2000" dirty="0">
                <a:effectLst/>
                <a:latin typeface="Myriad Pro" panose="020B0503030403020204"/>
                <a:ea typeface="Calibri" panose="020F0502020204030204" pitchFamily="34" charset="0"/>
              </a:rPr>
              <a:t>, </a:t>
            </a:r>
            <a:r>
              <a:rPr lang="en-GB" sz="2000" dirty="0" err="1">
                <a:effectLst/>
                <a:latin typeface="Myriad Pro" panose="020B0503030403020204"/>
                <a:ea typeface="Calibri" panose="020F0502020204030204" pitchFamily="34" charset="0"/>
              </a:rPr>
              <a:t>Wouter</a:t>
            </a:r>
            <a:r>
              <a:rPr lang="en-GB" sz="2000" dirty="0">
                <a:effectLst/>
                <a:latin typeface="Myriad Pro" panose="020B0503030403020204"/>
                <a:ea typeface="Calibri" panose="020F0502020204030204" pitchFamily="34" charset="0"/>
              </a:rPr>
              <a:t> Bleeker, J. Elis Hoffmann, Om Prakash Pandey, </a:t>
            </a:r>
            <a:r>
              <a:rPr lang="en-GB" sz="2000" dirty="0" err="1">
                <a:effectLst/>
                <a:latin typeface="Myriad Pro" panose="020B0503030403020204"/>
                <a:ea typeface="Calibri" panose="020F0502020204030204" pitchFamily="34" charset="0"/>
              </a:rPr>
              <a:t>Arathy</a:t>
            </a:r>
            <a:r>
              <a:rPr lang="en-GB" sz="2000" dirty="0">
                <a:effectLst/>
                <a:latin typeface="Myriad Pro" panose="020B0503030403020204"/>
                <a:ea typeface="Calibri" panose="020F0502020204030204" pitchFamily="34" charset="0"/>
              </a:rPr>
              <a:t> Ravindran, Alessandro Maltese, Klaus </a:t>
            </a:r>
            <a:r>
              <a:rPr lang="en-GB" sz="2000" dirty="0" err="1">
                <a:effectLst/>
                <a:latin typeface="Myriad Pro" panose="020B0503030403020204"/>
                <a:ea typeface="Calibri" panose="020F0502020204030204" pitchFamily="34" charset="0"/>
              </a:rPr>
              <a:t>Mezger</a:t>
            </a:r>
            <a:endParaRPr lang="en-US" sz="2000" dirty="0">
              <a:latin typeface="Myriad Pro" panose="020B0503030403020204"/>
            </a:endParaRPr>
          </a:p>
        </p:txBody>
      </p:sp>
      <p:pic>
        <p:nvPicPr>
          <p:cNvPr id="1028" name="Picture 4" descr="PCIGR | The Pacific Centre for Isotopic and Geochemical Research">
            <a:extLst>
              <a:ext uri="{FF2B5EF4-FFF2-40B4-BE49-F238E27FC236}">
                <a16:creationId xmlns:a16="http://schemas.microsoft.com/office/drawing/2014/main" id="{4F2C7083-ABB4-68DC-04A4-E9CDF9CED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504" y="5947424"/>
            <a:ext cx="2209423" cy="768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BC Logos | UBC Brand">
            <a:extLst>
              <a:ext uri="{FF2B5EF4-FFF2-40B4-BE49-F238E27FC236}">
                <a16:creationId xmlns:a16="http://schemas.microsoft.com/office/drawing/2014/main" id="{35817ADF-7D1E-2095-C270-53E1B5465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504" y="5059783"/>
            <a:ext cx="3838784" cy="794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GU General Assembly 2022 – International GNSS Service">
            <a:extLst>
              <a:ext uri="{FF2B5EF4-FFF2-40B4-BE49-F238E27FC236}">
                <a16:creationId xmlns:a16="http://schemas.microsoft.com/office/drawing/2014/main" id="{2270AF18-167F-CF5E-716A-BDC0C3A98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0089" y="5971824"/>
            <a:ext cx="2475961" cy="846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21BB1CB-174F-9503-16DD-68F799828E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7479" y="4780923"/>
            <a:ext cx="1559250" cy="2077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DB2720-42E3-245A-BC35-6C2DACD5805A}"/>
              </a:ext>
            </a:extLst>
          </p:cNvPr>
          <p:cNvSpPr>
            <a:spLocks noGrp="1"/>
          </p:cNvSpPr>
          <p:nvPr>
            <p:ph type="ctrTitle"/>
          </p:nvPr>
        </p:nvSpPr>
        <p:spPr>
          <a:xfrm>
            <a:off x="4981574" y="1003469"/>
            <a:ext cx="6743701" cy="2057083"/>
          </a:xfrm>
        </p:spPr>
        <p:txBody>
          <a:bodyPr>
            <a:noAutofit/>
          </a:bodyPr>
          <a:lstStyle/>
          <a:p>
            <a:pPr marL="0" marR="0">
              <a:lnSpc>
                <a:spcPct val="107000"/>
              </a:lnSpc>
              <a:spcBef>
                <a:spcPts val="0"/>
              </a:spcBef>
              <a:spcAft>
                <a:spcPts val="0"/>
              </a:spcAft>
            </a:pPr>
            <a:r>
              <a:rPr lang="en-GB" sz="3600" dirty="0">
                <a:effectLst/>
                <a:latin typeface="Myriad Pro" panose="020B0503030403020204"/>
                <a:ea typeface="Calibri" panose="020F0502020204030204" pitchFamily="34" charset="0"/>
              </a:rPr>
              <a:t>Secular change in the age of TTG sources during the Archean from in-situ Sr and Hf isotope analysis by LA-MC-ICPMS </a:t>
            </a:r>
            <a:endParaRPr lang="en-US" sz="8800" dirty="0">
              <a:latin typeface="Myriad Pro" panose="020B0503030403020204"/>
            </a:endParaRPr>
          </a:p>
        </p:txBody>
      </p:sp>
    </p:spTree>
    <p:extLst>
      <p:ext uri="{BB962C8B-B14F-4D97-AF65-F5344CB8AC3E}">
        <p14:creationId xmlns:p14="http://schemas.microsoft.com/office/powerpoint/2010/main" val="153126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Compiled database </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Hf isotopes in zircons from TTGs</a:t>
            </a:r>
          </a:p>
        </p:txBody>
      </p:sp>
      <p:pic>
        <p:nvPicPr>
          <p:cNvPr id="7" name="Picture 6" descr="Graphical user interface&#10;&#10;Description automatically generated">
            <a:extLst>
              <a:ext uri="{FF2B5EF4-FFF2-40B4-BE49-F238E27FC236}">
                <a16:creationId xmlns:a16="http://schemas.microsoft.com/office/drawing/2014/main" id="{B1BD0D45-CC0A-AE22-5B32-D59F9C52EEC2}"/>
              </a:ext>
            </a:extLst>
          </p:cNvPr>
          <p:cNvPicPr>
            <a:picLocks noChangeAspect="1"/>
          </p:cNvPicPr>
          <p:nvPr/>
        </p:nvPicPr>
        <p:blipFill rotWithShape="1">
          <a:blip r:embed="rId3">
            <a:extLst>
              <a:ext uri="{28A0092B-C50C-407E-A947-70E740481C1C}">
                <a14:useLocalDpi xmlns:a14="http://schemas.microsoft.com/office/drawing/2010/main" val="0"/>
              </a:ext>
            </a:extLst>
          </a:blip>
          <a:srcRect r="44566"/>
          <a:stretch/>
        </p:blipFill>
        <p:spPr>
          <a:xfrm>
            <a:off x="139804" y="835296"/>
            <a:ext cx="8384955" cy="5471139"/>
          </a:xfrm>
          <a:prstGeom prst="rect">
            <a:avLst/>
          </a:prstGeom>
        </p:spPr>
      </p:pic>
      <p:pic>
        <p:nvPicPr>
          <p:cNvPr id="8" name="Picture 7">
            <a:extLst>
              <a:ext uri="{FF2B5EF4-FFF2-40B4-BE49-F238E27FC236}">
                <a16:creationId xmlns:a16="http://schemas.microsoft.com/office/drawing/2014/main" id="{F62F3752-EB77-93E8-48DE-AB02069DE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9" y="835296"/>
            <a:ext cx="6840757" cy="5471139"/>
          </a:xfrm>
          <a:prstGeom prst="rect">
            <a:avLst/>
          </a:prstGeom>
        </p:spPr>
      </p:pic>
    </p:spTree>
    <p:extLst>
      <p:ext uri="{BB962C8B-B14F-4D97-AF65-F5344CB8AC3E}">
        <p14:creationId xmlns:p14="http://schemas.microsoft.com/office/powerpoint/2010/main" val="18942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61567-42E0-0A6D-1BD6-3E0AE98F22E0}"/>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Implications</a:t>
            </a:r>
          </a:p>
        </p:txBody>
      </p:sp>
      <p:sp>
        <p:nvSpPr>
          <p:cNvPr id="3" name="TextBox 2">
            <a:extLst>
              <a:ext uri="{FF2B5EF4-FFF2-40B4-BE49-F238E27FC236}">
                <a16:creationId xmlns:a16="http://schemas.microsoft.com/office/drawing/2014/main" id="{9DE7AD7B-1777-F512-75A0-EF193A088527}"/>
              </a:ext>
            </a:extLst>
          </p:cNvPr>
          <p:cNvSpPr txBox="1"/>
          <p:nvPr/>
        </p:nvSpPr>
        <p:spPr>
          <a:xfrm>
            <a:off x="122548" y="1206631"/>
            <a:ext cx="7903852" cy="954107"/>
          </a:xfrm>
          <a:prstGeom prst="rect">
            <a:avLst/>
          </a:prstGeom>
          <a:noFill/>
        </p:spPr>
        <p:txBody>
          <a:bodyPr wrap="square" rtlCol="0">
            <a:spAutoFit/>
          </a:bodyPr>
          <a:lstStyle/>
          <a:p>
            <a:r>
              <a:rPr lang="en-US" sz="2800" dirty="0">
                <a:latin typeface="Myriad Pro" panose="020B0503030403020204"/>
              </a:rPr>
              <a:t>Change of geodynamic setting</a:t>
            </a:r>
            <a:r>
              <a:rPr lang="it-IT" sz="2800" dirty="0">
                <a:latin typeface="Myriad Pro" panose="020B0503030403020204"/>
              </a:rPr>
              <a:t>? </a:t>
            </a:r>
          </a:p>
          <a:p>
            <a:r>
              <a:rPr lang="it-IT" sz="2800" dirty="0">
                <a:latin typeface="Myriad Pro" panose="020B0503030403020204"/>
              </a:rPr>
              <a:t>Or efficiency/frequency of the same process?</a:t>
            </a:r>
            <a:endParaRPr lang="en-US" sz="2800" dirty="0">
              <a:latin typeface="Myriad Pro" panose="020B0503030403020204"/>
            </a:endParaRPr>
          </a:p>
        </p:txBody>
      </p:sp>
      <p:sp>
        <p:nvSpPr>
          <p:cNvPr id="4" name="TextBox 3">
            <a:extLst>
              <a:ext uri="{FF2B5EF4-FFF2-40B4-BE49-F238E27FC236}">
                <a16:creationId xmlns:a16="http://schemas.microsoft.com/office/drawing/2014/main" id="{6646D9E6-D1C0-F4AE-965C-B633C4CFC9A5}"/>
              </a:ext>
            </a:extLst>
          </p:cNvPr>
          <p:cNvSpPr txBox="1"/>
          <p:nvPr/>
        </p:nvSpPr>
        <p:spPr>
          <a:xfrm>
            <a:off x="703869" y="2739157"/>
            <a:ext cx="3637534" cy="1938992"/>
          </a:xfrm>
          <a:prstGeom prst="rect">
            <a:avLst/>
          </a:prstGeom>
          <a:noFill/>
        </p:spPr>
        <p:txBody>
          <a:bodyPr wrap="none" rtlCol="0">
            <a:spAutoFit/>
          </a:bodyPr>
          <a:lstStyle/>
          <a:p>
            <a:r>
              <a:rPr lang="it-IT" sz="2400" dirty="0">
                <a:latin typeface="Myriad Pro" panose="020B0503030403020204"/>
              </a:rPr>
              <a:t>Ongoing study:</a:t>
            </a:r>
            <a:br>
              <a:rPr lang="it-IT" sz="2400" dirty="0">
                <a:latin typeface="Myriad Pro" panose="020B0503030403020204"/>
              </a:rPr>
            </a:br>
            <a:endParaRPr lang="it-IT" sz="2400" dirty="0">
              <a:latin typeface="Myriad Pro" panose="020B0503030403020204"/>
            </a:endParaRPr>
          </a:p>
          <a:p>
            <a:pPr marL="285750" indent="-285750">
              <a:buFont typeface="Arial" panose="020B0604020202020204" pitchFamily="34" charset="0"/>
              <a:buChar char="•"/>
            </a:pPr>
            <a:r>
              <a:rPr lang="it-IT" sz="2400" dirty="0">
                <a:latin typeface="Myriad Pro" panose="020B0503030403020204"/>
              </a:rPr>
              <a:t>Hf isotopes in zircons</a:t>
            </a:r>
          </a:p>
          <a:p>
            <a:pPr marL="285750" indent="-285750">
              <a:buFont typeface="Arial" panose="020B0604020202020204" pitchFamily="34" charset="0"/>
              <a:buChar char="•"/>
            </a:pPr>
            <a:r>
              <a:rPr lang="it-IT" sz="2400" dirty="0">
                <a:latin typeface="Myriad Pro" panose="020B0503030403020204"/>
              </a:rPr>
              <a:t>B isotopes </a:t>
            </a:r>
          </a:p>
          <a:p>
            <a:pPr marL="285750" indent="-285750">
              <a:buFont typeface="Arial" panose="020B0604020202020204" pitchFamily="34" charset="0"/>
              <a:buChar char="•"/>
            </a:pPr>
            <a:r>
              <a:rPr lang="it-IT" sz="2400" dirty="0">
                <a:latin typeface="Myriad Pro" panose="020B0503030403020204"/>
              </a:rPr>
              <a:t>REE and trace elements</a:t>
            </a:r>
            <a:endParaRPr lang="en-US" sz="2400" dirty="0">
              <a:latin typeface="Myriad Pro" panose="020B0503030403020204"/>
            </a:endParaRPr>
          </a:p>
        </p:txBody>
      </p:sp>
      <p:pic>
        <p:nvPicPr>
          <p:cNvPr id="7" name="Picture 6" descr="Graphical user interface&#10;&#10;Description automatically generated">
            <a:extLst>
              <a:ext uri="{FF2B5EF4-FFF2-40B4-BE49-F238E27FC236}">
                <a16:creationId xmlns:a16="http://schemas.microsoft.com/office/drawing/2014/main" id="{88C5160D-5288-4EDA-3593-CE8DE0C7550D}"/>
              </a:ext>
            </a:extLst>
          </p:cNvPr>
          <p:cNvPicPr>
            <a:picLocks noChangeAspect="1"/>
          </p:cNvPicPr>
          <p:nvPr/>
        </p:nvPicPr>
        <p:blipFill rotWithShape="1">
          <a:blip r:embed="rId3">
            <a:extLst>
              <a:ext uri="{28A0092B-C50C-407E-A947-70E740481C1C}">
                <a14:useLocalDpi xmlns:a14="http://schemas.microsoft.com/office/drawing/2010/main" val="0"/>
              </a:ext>
            </a:extLst>
          </a:blip>
          <a:srcRect l="80287" t="45387" r="1655" b="17717"/>
          <a:stretch/>
        </p:blipFill>
        <p:spPr>
          <a:xfrm>
            <a:off x="7600645" y="883454"/>
            <a:ext cx="3183118" cy="2352454"/>
          </a:xfrm>
          <a:prstGeom prst="rect">
            <a:avLst/>
          </a:prstGeom>
          <a:ln w="19050">
            <a:solidFill>
              <a:schemeClr val="tx1"/>
            </a:solidFill>
          </a:ln>
        </p:spPr>
      </p:pic>
      <p:pic>
        <p:nvPicPr>
          <p:cNvPr id="8" name="Picture 2">
            <a:extLst>
              <a:ext uri="{FF2B5EF4-FFF2-40B4-BE49-F238E27FC236}">
                <a16:creationId xmlns:a16="http://schemas.microsoft.com/office/drawing/2014/main" id="{0FD60C96-9707-5FC3-3CE4-E11B90362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006" y="3635599"/>
            <a:ext cx="2327514" cy="3100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1CD468DF-E6D0-C55F-60AC-8141E8841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696" y="4825162"/>
            <a:ext cx="1910919" cy="1910919"/>
          </a:xfrm>
          <a:prstGeom prst="rect">
            <a:avLst/>
          </a:prstGeom>
        </p:spPr>
      </p:pic>
    </p:spTree>
    <p:extLst>
      <p:ext uri="{BB962C8B-B14F-4D97-AF65-F5344CB8AC3E}">
        <p14:creationId xmlns:p14="http://schemas.microsoft.com/office/powerpoint/2010/main" val="219353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7360B6-2CC1-504E-5DC2-DAC5A20E5E32}"/>
              </a:ext>
            </a:extLst>
          </p:cNvPr>
          <p:cNvSpPr txBox="1"/>
          <p:nvPr/>
        </p:nvSpPr>
        <p:spPr>
          <a:xfrm>
            <a:off x="0" y="-5091"/>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rPr>
              <a:t>What are </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TTG</a:t>
            </a:r>
            <a:r>
              <a:rPr lang="en-GB"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rPr>
              <a:t>s</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endParaRPr lang="en-US" sz="3200" dirty="0">
              <a:solidFill>
                <a:srgbClr val="000000"/>
              </a:solidFill>
              <a:effectLst/>
              <a:latin typeface="Myriad Pro" panose="020B050303040302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05EDC74-4721-E336-55D7-7D647D74E044}"/>
              </a:ext>
            </a:extLst>
          </p:cNvPr>
          <p:cNvSpPr txBox="1"/>
          <p:nvPr/>
        </p:nvSpPr>
        <p:spPr>
          <a:xfrm>
            <a:off x="50104" y="6203819"/>
            <a:ext cx="12091792" cy="436338"/>
          </a:xfrm>
          <a:prstGeom prst="rect">
            <a:avLst/>
          </a:prstGeom>
          <a:solidFill>
            <a:schemeClr val="bg2"/>
          </a:solidFill>
        </p:spPr>
        <p:txBody>
          <a:bodyPr wrap="square">
            <a:spAutoFit/>
          </a:bodyPr>
          <a:lstStyle/>
          <a:p>
            <a:pPr algn="just">
              <a:lnSpc>
                <a:spcPct val="107000"/>
              </a:lnSpc>
              <a:spcAft>
                <a:spcPts val="800"/>
              </a:spcAft>
            </a:pPr>
            <a:r>
              <a:rPr lang="en-GB" sz="2200" dirty="0">
                <a:solidFill>
                  <a:srgbClr val="2E2E2E"/>
                </a:solidFill>
                <a:latin typeface="Myriad Pro" panose="020B0503030403020204" pitchFamily="34" charset="0"/>
              </a:rPr>
              <a:t>Their initial radiogenic isotope composition is a function of age and P/D ratio of the source rocks</a:t>
            </a:r>
            <a:endParaRPr lang="en-US" sz="2200" dirty="0"/>
          </a:p>
        </p:txBody>
      </p:sp>
      <p:grpSp>
        <p:nvGrpSpPr>
          <p:cNvPr id="5" name="Group 4">
            <a:extLst>
              <a:ext uri="{FF2B5EF4-FFF2-40B4-BE49-F238E27FC236}">
                <a16:creationId xmlns:a16="http://schemas.microsoft.com/office/drawing/2014/main" id="{2C3B5EDE-AC36-42AF-E19B-5D4074F71B21}"/>
              </a:ext>
            </a:extLst>
          </p:cNvPr>
          <p:cNvGrpSpPr/>
          <p:nvPr/>
        </p:nvGrpSpPr>
        <p:grpSpPr>
          <a:xfrm>
            <a:off x="735329" y="826717"/>
            <a:ext cx="11051663" cy="5162603"/>
            <a:chOff x="735329" y="402041"/>
            <a:chExt cx="11151871" cy="5587280"/>
          </a:xfrm>
        </p:grpSpPr>
        <p:pic>
          <p:nvPicPr>
            <p:cNvPr id="1026" name="Picture 2" descr="SPINEL LHERZOLITE Here's a sample of mantle rock. This spinel lherzolite is  a xenolith nodule in basalt lava that was erupted from the Mt. Leura  Volcano in Victoria, Australia. The rock was plucked from deep wall rocks  during the ascent of basaltic magma ...">
              <a:extLst>
                <a:ext uri="{FF2B5EF4-FFF2-40B4-BE49-F238E27FC236}">
                  <a16:creationId xmlns:a16="http://schemas.microsoft.com/office/drawing/2014/main" id="{EFAD92FC-6818-80AB-5974-D48671B75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02" t="31858" r="20617" b="23771"/>
            <a:stretch/>
          </p:blipFill>
          <p:spPr bwMode="auto">
            <a:xfrm>
              <a:off x="4198780" y="4420013"/>
              <a:ext cx="3322159" cy="1569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rnet Amphibolite, Southern Norway | rmk2112 | Flickr">
              <a:extLst>
                <a:ext uri="{FF2B5EF4-FFF2-40B4-BE49-F238E27FC236}">
                  <a16:creationId xmlns:a16="http://schemas.microsoft.com/office/drawing/2014/main" id="{DC346BC6-1A00-A37D-DFA6-803ABFBD3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61" t="32500" r="23364" b="24334"/>
            <a:stretch/>
          </p:blipFill>
          <p:spPr bwMode="auto">
            <a:xfrm>
              <a:off x="4198780" y="2410340"/>
              <a:ext cx="3322159" cy="1557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09AEA0-AC43-D316-C663-D7A0A073E54B}"/>
                </a:ext>
              </a:extLst>
            </p:cNvPr>
            <p:cNvPicPr>
              <a:picLocks noChangeAspect="1"/>
            </p:cNvPicPr>
            <p:nvPr/>
          </p:nvPicPr>
          <p:blipFill rotWithShape="1">
            <a:blip r:embed="rId5"/>
            <a:srcRect l="81937" t="66994" r="5969" b="18967"/>
            <a:stretch/>
          </p:blipFill>
          <p:spPr>
            <a:xfrm>
              <a:off x="4198780" y="402041"/>
              <a:ext cx="3322159" cy="1557878"/>
            </a:xfrm>
            <a:prstGeom prst="rect">
              <a:avLst/>
            </a:prstGeom>
          </p:spPr>
        </p:pic>
        <p:cxnSp>
          <p:nvCxnSpPr>
            <p:cNvPr id="9" name="Straight Arrow Connector 8">
              <a:extLst>
                <a:ext uri="{FF2B5EF4-FFF2-40B4-BE49-F238E27FC236}">
                  <a16:creationId xmlns:a16="http://schemas.microsoft.com/office/drawing/2014/main" id="{A3DC4E17-2AFF-B819-F045-2D43BC6E79CB}"/>
                </a:ext>
              </a:extLst>
            </p:cNvPr>
            <p:cNvCxnSpPr>
              <a:cxnSpLocks/>
              <a:stCxn id="1026" idx="0"/>
              <a:endCxn id="1028" idx="2"/>
            </p:cNvCxnSpPr>
            <p:nvPr/>
          </p:nvCxnSpPr>
          <p:spPr>
            <a:xfrm flipV="1">
              <a:off x="5859860" y="3968218"/>
              <a:ext cx="0" cy="451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40DCF0-0E3F-3A7D-569C-F0EF0A2F9BE0}"/>
                </a:ext>
              </a:extLst>
            </p:cNvPr>
            <p:cNvCxnSpPr>
              <a:cxnSpLocks/>
              <a:stCxn id="1028" idx="0"/>
              <a:endCxn id="7" idx="2"/>
            </p:cNvCxnSpPr>
            <p:nvPr/>
          </p:nvCxnSpPr>
          <p:spPr>
            <a:xfrm flipV="1">
              <a:off x="5859860" y="1959919"/>
              <a:ext cx="0" cy="4504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3D8396-6030-D299-6164-7E2A521365C7}"/>
                </a:ext>
              </a:extLst>
            </p:cNvPr>
            <p:cNvSpPr txBox="1"/>
            <p:nvPr/>
          </p:nvSpPr>
          <p:spPr>
            <a:xfrm>
              <a:off x="6570232" y="3942924"/>
              <a:ext cx="3260508" cy="461665"/>
            </a:xfrm>
            <a:prstGeom prst="rect">
              <a:avLst/>
            </a:prstGeom>
            <a:noFill/>
          </p:spPr>
          <p:txBody>
            <a:bodyPr wrap="none" rtlCol="0">
              <a:spAutoFit/>
            </a:bodyPr>
            <a:lstStyle/>
            <a:p>
              <a:r>
                <a:rPr lang="it-IT" sz="2400" dirty="0">
                  <a:latin typeface="Myriad Pro" panose="020B0503030403020204"/>
                </a:rPr>
                <a:t>Stage 1 partial melting</a:t>
              </a:r>
              <a:endParaRPr lang="en-US" sz="2400" dirty="0">
                <a:latin typeface="Myriad Pro" panose="020B0503030403020204"/>
              </a:endParaRPr>
            </a:p>
          </p:txBody>
        </p:sp>
        <p:sp>
          <p:nvSpPr>
            <p:cNvPr id="21" name="TextBox 20">
              <a:extLst>
                <a:ext uri="{FF2B5EF4-FFF2-40B4-BE49-F238E27FC236}">
                  <a16:creationId xmlns:a16="http://schemas.microsoft.com/office/drawing/2014/main" id="{0D28FE46-24F0-E7A7-9732-A79CF813CD1B}"/>
                </a:ext>
              </a:extLst>
            </p:cNvPr>
            <p:cNvSpPr txBox="1"/>
            <p:nvPr/>
          </p:nvSpPr>
          <p:spPr>
            <a:xfrm>
              <a:off x="6570232" y="1942027"/>
              <a:ext cx="3260508" cy="461665"/>
            </a:xfrm>
            <a:prstGeom prst="rect">
              <a:avLst/>
            </a:prstGeom>
            <a:noFill/>
          </p:spPr>
          <p:txBody>
            <a:bodyPr wrap="none" rtlCol="0">
              <a:spAutoFit/>
            </a:bodyPr>
            <a:lstStyle/>
            <a:p>
              <a:r>
                <a:rPr lang="it-IT" sz="2400" dirty="0">
                  <a:latin typeface="Myriad Pro" panose="020B0503030403020204"/>
                </a:rPr>
                <a:t>Stage 2 partial melting</a:t>
              </a:r>
              <a:endParaRPr lang="en-US" sz="2400" dirty="0">
                <a:latin typeface="Myriad Pro" panose="020B0503030403020204"/>
              </a:endParaRPr>
            </a:p>
          </p:txBody>
        </p:sp>
        <p:sp>
          <p:nvSpPr>
            <p:cNvPr id="22" name="TextBox 21">
              <a:extLst>
                <a:ext uri="{FF2B5EF4-FFF2-40B4-BE49-F238E27FC236}">
                  <a16:creationId xmlns:a16="http://schemas.microsoft.com/office/drawing/2014/main" id="{ADF14FE8-7F2A-8F78-E821-62EC6D26D167}"/>
                </a:ext>
              </a:extLst>
            </p:cNvPr>
            <p:cNvSpPr txBox="1"/>
            <p:nvPr/>
          </p:nvSpPr>
          <p:spPr>
            <a:xfrm>
              <a:off x="735329" y="4921490"/>
              <a:ext cx="2700355" cy="461665"/>
            </a:xfrm>
            <a:prstGeom prst="rect">
              <a:avLst/>
            </a:prstGeom>
            <a:noFill/>
          </p:spPr>
          <p:txBody>
            <a:bodyPr wrap="none" rtlCol="0">
              <a:spAutoFit/>
            </a:bodyPr>
            <a:lstStyle/>
            <a:p>
              <a:r>
                <a:rPr lang="it-IT" sz="2400" dirty="0">
                  <a:latin typeface="Myriad Pro" panose="020B0503030403020204"/>
                </a:rPr>
                <a:t>Peridotite (mantle)</a:t>
              </a:r>
              <a:endParaRPr lang="en-US" sz="2400" dirty="0">
                <a:latin typeface="Myriad Pro" panose="020B0503030403020204"/>
              </a:endParaRPr>
            </a:p>
          </p:txBody>
        </p:sp>
        <p:sp>
          <p:nvSpPr>
            <p:cNvPr id="23" name="TextBox 22">
              <a:extLst>
                <a:ext uri="{FF2B5EF4-FFF2-40B4-BE49-F238E27FC236}">
                  <a16:creationId xmlns:a16="http://schemas.microsoft.com/office/drawing/2014/main" id="{E5FE6FFA-903A-E4AC-C15C-4E20741690CD}"/>
                </a:ext>
              </a:extLst>
            </p:cNvPr>
            <p:cNvSpPr txBox="1"/>
            <p:nvPr/>
          </p:nvSpPr>
          <p:spPr>
            <a:xfrm>
              <a:off x="735329" y="2891790"/>
              <a:ext cx="2783904" cy="461665"/>
            </a:xfrm>
            <a:prstGeom prst="rect">
              <a:avLst/>
            </a:prstGeom>
            <a:noFill/>
          </p:spPr>
          <p:txBody>
            <a:bodyPr wrap="none" rtlCol="0">
              <a:spAutoFit/>
            </a:bodyPr>
            <a:lstStyle/>
            <a:p>
              <a:r>
                <a:rPr lang="it-IT" sz="2400" dirty="0">
                  <a:latin typeface="Myriad Pro" panose="020B0503030403020204"/>
                </a:rPr>
                <a:t>Amphibolite (crust)</a:t>
              </a:r>
              <a:endParaRPr lang="en-US" sz="2400" dirty="0">
                <a:latin typeface="Myriad Pro" panose="020B0503030403020204"/>
              </a:endParaRPr>
            </a:p>
          </p:txBody>
        </p:sp>
        <p:sp>
          <p:nvSpPr>
            <p:cNvPr id="24" name="TextBox 23">
              <a:extLst>
                <a:ext uri="{FF2B5EF4-FFF2-40B4-BE49-F238E27FC236}">
                  <a16:creationId xmlns:a16="http://schemas.microsoft.com/office/drawing/2014/main" id="{5B108E0E-2B29-E971-9EE7-7598D4211DC8}"/>
                </a:ext>
              </a:extLst>
            </p:cNvPr>
            <p:cNvSpPr txBox="1"/>
            <p:nvPr/>
          </p:nvSpPr>
          <p:spPr>
            <a:xfrm>
              <a:off x="2723630" y="950147"/>
              <a:ext cx="712054" cy="461665"/>
            </a:xfrm>
            <a:prstGeom prst="rect">
              <a:avLst/>
            </a:prstGeom>
            <a:noFill/>
          </p:spPr>
          <p:txBody>
            <a:bodyPr wrap="none" rtlCol="0">
              <a:spAutoFit/>
            </a:bodyPr>
            <a:lstStyle/>
            <a:p>
              <a:r>
                <a:rPr lang="it-IT" sz="2400" dirty="0">
                  <a:latin typeface="Myriad Pro" panose="020B0503030403020204"/>
                </a:rPr>
                <a:t>TTG</a:t>
              </a:r>
              <a:endParaRPr lang="en-US" sz="2400" dirty="0">
                <a:latin typeface="Myriad Pro" panose="020B0503030403020204"/>
              </a:endParaRPr>
            </a:p>
          </p:txBody>
        </p:sp>
        <p:sp>
          <p:nvSpPr>
            <p:cNvPr id="2" name="Right Brace 1">
              <a:extLst>
                <a:ext uri="{FF2B5EF4-FFF2-40B4-BE49-F238E27FC236}">
                  <a16:creationId xmlns:a16="http://schemas.microsoft.com/office/drawing/2014/main" id="{D4A14BB9-8E14-033A-7006-9D5EADC679EA}"/>
                </a:ext>
              </a:extLst>
            </p:cNvPr>
            <p:cNvSpPr/>
            <p:nvPr/>
          </p:nvSpPr>
          <p:spPr>
            <a:xfrm>
              <a:off x="9820405" y="2331947"/>
              <a:ext cx="155447" cy="1682020"/>
            </a:xfrm>
            <a:prstGeom prst="rightBrace">
              <a:avLst/>
            </a:prstGeom>
            <a:ln w="28575">
              <a:solidFill>
                <a:schemeClr val="tx1"/>
              </a:solidFill>
              <a:extLst>
                <a:ext uri="{C807C97D-BFC1-408E-A445-0C87EB9F89A2}">
                  <ask:lineSketchStyleProps xmlns:ask="http://schemas.microsoft.com/office/drawing/2018/sketchyshapes" sd="3901520005">
                    <a:custGeom>
                      <a:avLst/>
                      <a:gdLst>
                        <a:gd name="connsiteX0" fmla="*/ 0 w 155447"/>
                        <a:gd name="connsiteY0" fmla="*/ 0 h 1682020"/>
                        <a:gd name="connsiteX1" fmla="*/ 77724 w 155447"/>
                        <a:gd name="connsiteY1" fmla="*/ 12953 h 1682020"/>
                        <a:gd name="connsiteX2" fmla="*/ 77724 w 155447"/>
                        <a:gd name="connsiteY2" fmla="*/ 828057 h 1682020"/>
                        <a:gd name="connsiteX3" fmla="*/ 155448 w 155447"/>
                        <a:gd name="connsiteY3" fmla="*/ 841010 h 1682020"/>
                        <a:gd name="connsiteX4" fmla="*/ 77724 w 155447"/>
                        <a:gd name="connsiteY4" fmla="*/ 853963 h 1682020"/>
                        <a:gd name="connsiteX5" fmla="*/ 77724 w 155447"/>
                        <a:gd name="connsiteY5" fmla="*/ 1669067 h 1682020"/>
                        <a:gd name="connsiteX6" fmla="*/ 0 w 155447"/>
                        <a:gd name="connsiteY6" fmla="*/ 1682020 h 1682020"/>
                        <a:gd name="connsiteX7" fmla="*/ 0 w 155447"/>
                        <a:gd name="connsiteY7" fmla="*/ 0 h 1682020"/>
                        <a:gd name="connsiteX0" fmla="*/ 0 w 155447"/>
                        <a:gd name="connsiteY0" fmla="*/ 0 h 1682020"/>
                        <a:gd name="connsiteX1" fmla="*/ 77724 w 155447"/>
                        <a:gd name="connsiteY1" fmla="*/ 12953 h 1682020"/>
                        <a:gd name="connsiteX2" fmla="*/ 77724 w 155447"/>
                        <a:gd name="connsiteY2" fmla="*/ 828057 h 1682020"/>
                        <a:gd name="connsiteX3" fmla="*/ 155448 w 155447"/>
                        <a:gd name="connsiteY3" fmla="*/ 841010 h 1682020"/>
                        <a:gd name="connsiteX4" fmla="*/ 77724 w 155447"/>
                        <a:gd name="connsiteY4" fmla="*/ 853963 h 1682020"/>
                        <a:gd name="connsiteX5" fmla="*/ 77724 w 155447"/>
                        <a:gd name="connsiteY5" fmla="*/ 1669067 h 1682020"/>
                        <a:gd name="connsiteX6" fmla="*/ 0 w 155447"/>
                        <a:gd name="connsiteY6" fmla="*/ 1682020 h 168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47" h="1682020" stroke="0" extrusionOk="0">
                          <a:moveTo>
                            <a:pt x="0" y="0"/>
                          </a:moveTo>
                          <a:cubicBezTo>
                            <a:pt x="43401" y="-773"/>
                            <a:pt x="77773" y="5684"/>
                            <a:pt x="77724" y="12953"/>
                          </a:cubicBezTo>
                          <a:cubicBezTo>
                            <a:pt x="118508" y="298740"/>
                            <a:pt x="141396" y="436596"/>
                            <a:pt x="77724" y="828057"/>
                          </a:cubicBezTo>
                          <a:cubicBezTo>
                            <a:pt x="78467" y="834901"/>
                            <a:pt x="112458" y="843031"/>
                            <a:pt x="155448" y="841010"/>
                          </a:cubicBezTo>
                          <a:cubicBezTo>
                            <a:pt x="111339" y="840842"/>
                            <a:pt x="77256" y="846533"/>
                            <a:pt x="77724" y="853963"/>
                          </a:cubicBezTo>
                          <a:cubicBezTo>
                            <a:pt x="86465" y="1036316"/>
                            <a:pt x="65152" y="1518392"/>
                            <a:pt x="77724" y="1669067"/>
                          </a:cubicBezTo>
                          <a:cubicBezTo>
                            <a:pt x="80258" y="1677313"/>
                            <a:pt x="39387" y="1686858"/>
                            <a:pt x="0" y="1682020"/>
                          </a:cubicBezTo>
                          <a:cubicBezTo>
                            <a:pt x="-145645" y="1208961"/>
                            <a:pt x="-117630" y="513916"/>
                            <a:pt x="0" y="0"/>
                          </a:cubicBezTo>
                          <a:close/>
                        </a:path>
                        <a:path w="155447" h="1682020" fill="none" extrusionOk="0">
                          <a:moveTo>
                            <a:pt x="0" y="0"/>
                          </a:moveTo>
                          <a:cubicBezTo>
                            <a:pt x="42581" y="7"/>
                            <a:pt x="77619" y="6704"/>
                            <a:pt x="77724" y="12953"/>
                          </a:cubicBezTo>
                          <a:cubicBezTo>
                            <a:pt x="11959" y="284980"/>
                            <a:pt x="85001" y="740070"/>
                            <a:pt x="77724" y="828057"/>
                          </a:cubicBezTo>
                          <a:cubicBezTo>
                            <a:pt x="82144" y="831463"/>
                            <a:pt x="116199" y="837950"/>
                            <a:pt x="155448" y="841010"/>
                          </a:cubicBezTo>
                          <a:cubicBezTo>
                            <a:pt x="113581" y="840936"/>
                            <a:pt x="78319" y="847053"/>
                            <a:pt x="77724" y="853963"/>
                          </a:cubicBezTo>
                          <a:cubicBezTo>
                            <a:pt x="45899" y="1121956"/>
                            <a:pt x="132176" y="1466403"/>
                            <a:pt x="77724" y="1669067"/>
                          </a:cubicBezTo>
                          <a:cubicBezTo>
                            <a:pt x="77673" y="1677998"/>
                            <a:pt x="44001" y="1677277"/>
                            <a:pt x="0" y="16820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936A5482-57F5-F792-1DB4-5A0B6C2BA65A}"/>
                </a:ext>
              </a:extLst>
            </p:cNvPr>
            <p:cNvSpPr txBox="1"/>
            <p:nvPr/>
          </p:nvSpPr>
          <p:spPr>
            <a:xfrm>
              <a:off x="9975852" y="2757458"/>
              <a:ext cx="1911348" cy="830997"/>
            </a:xfrm>
            <a:prstGeom prst="rect">
              <a:avLst/>
            </a:prstGeom>
            <a:noFill/>
          </p:spPr>
          <p:txBody>
            <a:bodyPr wrap="square" rtlCol="0">
              <a:spAutoFit/>
            </a:bodyPr>
            <a:lstStyle/>
            <a:p>
              <a:r>
                <a:rPr lang="en-US" sz="2400" dirty="0">
                  <a:latin typeface="Myriad Pro" panose="020B0503030403020204"/>
                </a:rPr>
                <a:t>Age of the source</a:t>
              </a:r>
            </a:p>
          </p:txBody>
        </p:sp>
      </p:grpSp>
    </p:spTree>
    <p:extLst>
      <p:ext uri="{BB962C8B-B14F-4D97-AF65-F5344CB8AC3E}">
        <p14:creationId xmlns:p14="http://schemas.microsoft.com/office/powerpoint/2010/main" val="204225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65DB69-FF0F-CD02-6C44-3ADDA027B485}"/>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Radiogenic isotopes (Rb</a:t>
            </a:r>
            <a:r>
              <a:rPr lang="it-IT"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Sr and Lu-Hf)</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2F3B36C-E5F7-4E00-F888-292EA26F350A}"/>
              </a:ext>
            </a:extLst>
          </p:cNvPr>
          <p:cNvSpPr txBox="1"/>
          <p:nvPr/>
        </p:nvSpPr>
        <p:spPr>
          <a:xfrm>
            <a:off x="8159898" y="3851570"/>
            <a:ext cx="3014133" cy="1200329"/>
          </a:xfrm>
          <a:prstGeom prst="rect">
            <a:avLst/>
          </a:prstGeom>
          <a:noFill/>
        </p:spPr>
        <p:txBody>
          <a:bodyPr wrap="square" rtlCol="0">
            <a:spAutoFit/>
          </a:bodyPr>
          <a:lstStyle/>
          <a:p>
            <a:r>
              <a:rPr lang="en-US" dirty="0"/>
              <a:t>Link with pending questions</a:t>
            </a:r>
          </a:p>
          <a:p>
            <a:endParaRPr lang="en-US" dirty="0"/>
          </a:p>
          <a:p>
            <a:endParaRPr lang="en-US" dirty="0"/>
          </a:p>
          <a:p>
            <a:r>
              <a:rPr lang="en-US" dirty="0"/>
              <a:t>crust mantle plots (simple)</a:t>
            </a:r>
          </a:p>
        </p:txBody>
      </p:sp>
      <p:sp>
        <p:nvSpPr>
          <p:cNvPr id="6" name="TextBox 5">
            <a:extLst>
              <a:ext uri="{FF2B5EF4-FFF2-40B4-BE49-F238E27FC236}">
                <a16:creationId xmlns:a16="http://schemas.microsoft.com/office/drawing/2014/main" id="{56B15B5A-1613-3C71-61E1-63D457234052}"/>
              </a:ext>
            </a:extLst>
          </p:cNvPr>
          <p:cNvSpPr txBox="1"/>
          <p:nvPr/>
        </p:nvSpPr>
        <p:spPr>
          <a:xfrm>
            <a:off x="8466768" y="1108466"/>
            <a:ext cx="3742012" cy="923330"/>
          </a:xfrm>
          <a:prstGeom prst="rect">
            <a:avLst/>
          </a:prstGeom>
          <a:noFill/>
        </p:spPr>
        <p:txBody>
          <a:bodyPr wrap="square">
            <a:spAutoFit/>
          </a:bodyPr>
          <a:lstStyle/>
          <a:p>
            <a:pPr marL="285750" indent="-285750" algn="l">
              <a:buFont typeface="Arial" panose="020B0604020202020204" pitchFamily="34" charset="0"/>
              <a:buChar char="•"/>
            </a:pPr>
            <a:r>
              <a:rPr lang="en-GB" b="0" i="0" dirty="0">
                <a:solidFill>
                  <a:srgbClr val="505050"/>
                </a:solidFill>
                <a:effectLst/>
                <a:latin typeface="NexusSerif"/>
              </a:rPr>
              <a:t>The source of TTG magmas</a:t>
            </a:r>
          </a:p>
          <a:p>
            <a:pPr marL="285750" indent="-285750">
              <a:buFont typeface="Arial" panose="020B0604020202020204" pitchFamily="34" charset="0"/>
              <a:buChar char="•"/>
            </a:pPr>
            <a:r>
              <a:rPr lang="en-GB" dirty="0">
                <a:solidFill>
                  <a:srgbClr val="505050"/>
                </a:solidFill>
                <a:latin typeface="NexusSerif"/>
              </a:rPr>
              <a:t>C</a:t>
            </a:r>
            <a:r>
              <a:rPr lang="en-GB" b="0" i="0" dirty="0">
                <a:solidFill>
                  <a:srgbClr val="505050"/>
                </a:solidFill>
                <a:effectLst/>
                <a:latin typeface="NexusSerif"/>
              </a:rPr>
              <a:t>rustal residence</a:t>
            </a:r>
            <a:r>
              <a:rPr lang="en-GB" dirty="0">
                <a:solidFill>
                  <a:srgbClr val="505050"/>
                </a:solidFill>
                <a:latin typeface="NexusSerif"/>
              </a:rPr>
              <a:t> time for TTGs</a:t>
            </a:r>
            <a:endParaRPr lang="en-GB" b="0" i="0" dirty="0">
              <a:solidFill>
                <a:srgbClr val="505050"/>
              </a:solidFill>
              <a:effectLst/>
              <a:latin typeface="NexusSerif"/>
            </a:endParaRPr>
          </a:p>
          <a:p>
            <a:pPr algn="l"/>
            <a:endParaRPr lang="en-GB" b="0" i="0" dirty="0">
              <a:solidFill>
                <a:srgbClr val="505050"/>
              </a:solidFill>
              <a:effectLst/>
              <a:latin typeface="NexusSerif"/>
            </a:endParaRPr>
          </a:p>
        </p:txBody>
      </p:sp>
      <p:pic>
        <p:nvPicPr>
          <p:cNvPr id="10" name="Picture 9" descr="Chart, line chart&#10;&#10;Description automatically generated">
            <a:extLst>
              <a:ext uri="{FF2B5EF4-FFF2-40B4-BE49-F238E27FC236}">
                <a16:creationId xmlns:a16="http://schemas.microsoft.com/office/drawing/2014/main" id="{39CE6858-77DB-A9F2-1A5C-7B768BD3FDEB}"/>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08466"/>
            <a:ext cx="12192000" cy="5749534"/>
          </a:xfrm>
          <a:prstGeom prst="rect">
            <a:avLst/>
          </a:prstGeom>
        </p:spPr>
      </p:pic>
      <p:sp>
        <p:nvSpPr>
          <p:cNvPr id="7" name="TextBox 6">
            <a:extLst>
              <a:ext uri="{FF2B5EF4-FFF2-40B4-BE49-F238E27FC236}">
                <a16:creationId xmlns:a16="http://schemas.microsoft.com/office/drawing/2014/main" id="{492AFB74-C60F-0F89-2743-AA35A614EEAE}"/>
              </a:ext>
            </a:extLst>
          </p:cNvPr>
          <p:cNvSpPr txBox="1"/>
          <p:nvPr/>
        </p:nvSpPr>
        <p:spPr>
          <a:xfrm>
            <a:off x="7142628" y="731180"/>
            <a:ext cx="3803502" cy="523220"/>
          </a:xfrm>
          <a:prstGeom prst="rect">
            <a:avLst/>
          </a:prstGeom>
          <a:noFill/>
        </p:spPr>
        <p:txBody>
          <a:bodyPr wrap="square" rtlCol="0">
            <a:spAutoFit/>
          </a:bodyPr>
          <a:lstStyle/>
          <a:p>
            <a:r>
              <a:rPr lang="en-US" sz="2800" dirty="0"/>
              <a:t>Source</a:t>
            </a:r>
          </a:p>
        </p:txBody>
      </p:sp>
      <p:sp>
        <p:nvSpPr>
          <p:cNvPr id="8" name="TextBox 7">
            <a:extLst>
              <a:ext uri="{FF2B5EF4-FFF2-40B4-BE49-F238E27FC236}">
                <a16:creationId xmlns:a16="http://schemas.microsoft.com/office/drawing/2014/main" id="{88B9434A-A420-67D5-1E30-7E06F6938674}"/>
              </a:ext>
            </a:extLst>
          </p:cNvPr>
          <p:cNvSpPr txBox="1"/>
          <p:nvPr/>
        </p:nvSpPr>
        <p:spPr>
          <a:xfrm>
            <a:off x="5661212" y="1423130"/>
            <a:ext cx="941294" cy="461665"/>
          </a:xfrm>
          <a:prstGeom prst="rect">
            <a:avLst/>
          </a:prstGeom>
          <a:noFill/>
        </p:spPr>
        <p:txBody>
          <a:bodyPr wrap="square">
            <a:spAutoFit/>
          </a:bodyPr>
          <a:lstStyle/>
          <a:p>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Rb</a:t>
            </a:r>
            <a:r>
              <a:rPr lang="it-IT" sz="24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Sr </a:t>
            </a:r>
            <a:endParaRPr lang="en-US" sz="2400" dirty="0"/>
          </a:p>
        </p:txBody>
      </p:sp>
    </p:spTree>
    <p:extLst>
      <p:ext uri="{BB962C8B-B14F-4D97-AF65-F5344CB8AC3E}">
        <p14:creationId xmlns:p14="http://schemas.microsoft.com/office/powerpoint/2010/main" val="36459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line chart&#10;&#10;Description automatically generated">
            <a:extLst>
              <a:ext uri="{FF2B5EF4-FFF2-40B4-BE49-F238E27FC236}">
                <a16:creationId xmlns:a16="http://schemas.microsoft.com/office/drawing/2014/main" id="{30528470-A00C-302E-37F5-CFE31233C0C0}"/>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12449"/>
            <a:ext cx="12192000" cy="5749534"/>
          </a:xfrm>
          <a:prstGeom prst="rect">
            <a:avLst/>
          </a:prstGeom>
        </p:spPr>
      </p:pic>
      <p:pic>
        <p:nvPicPr>
          <p:cNvPr id="10" name="Picture 9" descr="Chart, line chart&#10;&#10;Description automatically generated">
            <a:extLst>
              <a:ext uri="{FF2B5EF4-FFF2-40B4-BE49-F238E27FC236}">
                <a16:creationId xmlns:a16="http://schemas.microsoft.com/office/drawing/2014/main" id="{39CE6858-77DB-A9F2-1A5C-7B768BD3FDEB}"/>
              </a:ext>
            </a:extLst>
          </p:cNvPr>
          <p:cNvPicPr>
            <a:picLocks noChangeAspect="1"/>
          </p:cNvPicPr>
          <p:nvPr/>
        </p:nvPicPr>
        <p:blipFill rotWithShape="1">
          <a:blip r:embed="rId3">
            <a:extLst>
              <a:ext uri="{28A0092B-C50C-407E-A947-70E740481C1C}">
                <a14:useLocalDpi xmlns:a14="http://schemas.microsoft.com/office/drawing/2010/main" val="0"/>
              </a:ext>
            </a:extLst>
          </a:blip>
          <a:srcRect t="16163"/>
          <a:stretch/>
        </p:blipFill>
        <p:spPr>
          <a:xfrm>
            <a:off x="0" y="1111179"/>
            <a:ext cx="12192000" cy="5749534"/>
          </a:xfrm>
          <a:prstGeom prst="rect">
            <a:avLst/>
          </a:prstGeom>
          <a:solidFill>
            <a:schemeClr val="accent1">
              <a:alpha val="30000"/>
            </a:schemeClr>
          </a:solidFill>
        </p:spPr>
      </p:pic>
      <p:sp>
        <p:nvSpPr>
          <p:cNvPr id="2" name="Rectangle 1">
            <a:extLst>
              <a:ext uri="{FF2B5EF4-FFF2-40B4-BE49-F238E27FC236}">
                <a16:creationId xmlns:a16="http://schemas.microsoft.com/office/drawing/2014/main" id="{CD0B2A28-C693-5416-E24D-93FA96B1932F}"/>
              </a:ext>
            </a:extLst>
          </p:cNvPr>
          <p:cNvSpPr/>
          <p:nvPr/>
        </p:nvSpPr>
        <p:spPr>
          <a:xfrm>
            <a:off x="7063740" y="1200150"/>
            <a:ext cx="3360420" cy="258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F3B36C-E5F7-4E00-F888-292EA26F350A}"/>
              </a:ext>
            </a:extLst>
          </p:cNvPr>
          <p:cNvSpPr txBox="1"/>
          <p:nvPr/>
        </p:nvSpPr>
        <p:spPr>
          <a:xfrm>
            <a:off x="8388498" y="1234100"/>
            <a:ext cx="4192122" cy="1200329"/>
          </a:xfrm>
          <a:prstGeom prst="rect">
            <a:avLst/>
          </a:prstGeom>
          <a:noFill/>
        </p:spPr>
        <p:txBody>
          <a:bodyPr wrap="square" rtlCol="0">
            <a:spAutoFit/>
          </a:bodyPr>
          <a:lstStyle/>
          <a:p>
            <a:r>
              <a:rPr lang="en-US" sz="2400" dirty="0">
                <a:latin typeface="Myriad Pro" panose="020B0503030403020204"/>
              </a:rPr>
              <a:t>Reworking </a:t>
            </a:r>
          </a:p>
          <a:p>
            <a:endParaRPr lang="en-US" sz="2400" dirty="0">
              <a:latin typeface="Myriad Pro" panose="020B0503030403020204"/>
            </a:endParaRPr>
          </a:p>
          <a:p>
            <a:r>
              <a:rPr lang="en-US" sz="2400" dirty="0">
                <a:latin typeface="Myriad Pro" panose="020B0503030403020204"/>
              </a:rPr>
              <a:t>Introducing juvenile source</a:t>
            </a:r>
          </a:p>
        </p:txBody>
      </p:sp>
      <p:cxnSp>
        <p:nvCxnSpPr>
          <p:cNvPr id="4" name="Straight Arrow Connector 3">
            <a:extLst>
              <a:ext uri="{FF2B5EF4-FFF2-40B4-BE49-F238E27FC236}">
                <a16:creationId xmlns:a16="http://schemas.microsoft.com/office/drawing/2014/main" id="{BD9E7EB0-4E61-9F22-6431-30EC228E305C}"/>
              </a:ext>
            </a:extLst>
          </p:cNvPr>
          <p:cNvCxnSpPr>
            <a:cxnSpLocks/>
          </p:cNvCxnSpPr>
          <p:nvPr/>
        </p:nvCxnSpPr>
        <p:spPr>
          <a:xfrm flipH="1" flipV="1">
            <a:off x="3006090" y="3509010"/>
            <a:ext cx="1360170" cy="1062990"/>
          </a:xfrm>
          <a:prstGeom prst="straightConnector1">
            <a:avLst/>
          </a:prstGeom>
          <a:ln w="76200">
            <a:solidFill>
              <a:srgbClr val="84ACE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9D241E-B796-7C0E-E61F-1E96CAAC5AC3}"/>
              </a:ext>
            </a:extLst>
          </p:cNvPr>
          <p:cNvCxnSpPr>
            <a:cxnSpLocks/>
          </p:cNvCxnSpPr>
          <p:nvPr/>
        </p:nvCxnSpPr>
        <p:spPr>
          <a:xfrm flipH="1">
            <a:off x="2297430" y="3851570"/>
            <a:ext cx="967619" cy="609024"/>
          </a:xfrm>
          <a:prstGeom prst="straightConnector1">
            <a:avLst/>
          </a:prstGeom>
          <a:ln w="76200">
            <a:solidFill>
              <a:srgbClr val="14799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184B48-244D-0E41-1DE2-FFE515AF8EBC}"/>
              </a:ext>
            </a:extLst>
          </p:cNvPr>
          <p:cNvCxnSpPr>
            <a:cxnSpLocks/>
          </p:cNvCxnSpPr>
          <p:nvPr/>
        </p:nvCxnSpPr>
        <p:spPr>
          <a:xfrm flipH="1" flipV="1">
            <a:off x="967619" y="2183130"/>
            <a:ext cx="697258" cy="4038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76EB49-C2AB-C053-CFB1-5D667A9A6C19}"/>
              </a:ext>
            </a:extLst>
          </p:cNvPr>
          <p:cNvCxnSpPr>
            <a:cxnSpLocks/>
          </p:cNvCxnSpPr>
          <p:nvPr/>
        </p:nvCxnSpPr>
        <p:spPr>
          <a:xfrm flipH="1">
            <a:off x="578999" y="2586990"/>
            <a:ext cx="777240" cy="457200"/>
          </a:xfrm>
          <a:prstGeom prst="straightConnector1">
            <a:avLst/>
          </a:prstGeom>
          <a:ln w="76200">
            <a:solidFill>
              <a:srgbClr val="F26E6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16C136-27BD-12EC-2F82-CD1C53197BE1}"/>
              </a:ext>
            </a:extLst>
          </p:cNvPr>
          <p:cNvCxnSpPr>
            <a:cxnSpLocks/>
          </p:cNvCxnSpPr>
          <p:nvPr/>
        </p:nvCxnSpPr>
        <p:spPr>
          <a:xfrm>
            <a:off x="7282469" y="1570131"/>
            <a:ext cx="1014984" cy="0"/>
          </a:xfrm>
          <a:prstGeom prst="straightConnector1">
            <a:avLst/>
          </a:prstGeom>
          <a:ln w="76200">
            <a:solidFill>
              <a:srgbClr val="84ACE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3413CD-2572-8489-776B-BDD026D54BFB}"/>
              </a:ext>
            </a:extLst>
          </p:cNvPr>
          <p:cNvCxnSpPr>
            <a:cxnSpLocks/>
          </p:cNvCxnSpPr>
          <p:nvPr/>
        </p:nvCxnSpPr>
        <p:spPr>
          <a:xfrm flipV="1">
            <a:off x="7282469" y="2240106"/>
            <a:ext cx="1014984" cy="16048"/>
          </a:xfrm>
          <a:prstGeom prst="straightConnector1">
            <a:avLst/>
          </a:prstGeom>
          <a:ln w="76200">
            <a:solidFill>
              <a:srgbClr val="14799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41C265-34A7-2564-2B1D-3039F45AF0A1}"/>
              </a:ext>
            </a:extLst>
          </p:cNvPr>
          <p:cNvCxnSpPr>
            <a:cxnSpLocks/>
          </p:cNvCxnSpPr>
          <p:nvPr/>
        </p:nvCxnSpPr>
        <p:spPr>
          <a:xfrm flipV="1">
            <a:off x="7283962" y="2903220"/>
            <a:ext cx="1011999" cy="229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88E6FA-708E-3FB6-6089-51AA0F2A24E5}"/>
              </a:ext>
            </a:extLst>
          </p:cNvPr>
          <p:cNvCxnSpPr>
            <a:cxnSpLocks/>
          </p:cNvCxnSpPr>
          <p:nvPr/>
        </p:nvCxnSpPr>
        <p:spPr>
          <a:xfrm>
            <a:off x="7282469" y="3623310"/>
            <a:ext cx="1014984" cy="0"/>
          </a:xfrm>
          <a:prstGeom prst="straightConnector1">
            <a:avLst/>
          </a:prstGeom>
          <a:ln w="76200">
            <a:solidFill>
              <a:srgbClr val="F26E6E"/>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709DF7D-5848-C314-40EC-B4B700CA058A}"/>
              </a:ext>
            </a:extLst>
          </p:cNvPr>
          <p:cNvSpPr txBox="1"/>
          <p:nvPr/>
        </p:nvSpPr>
        <p:spPr>
          <a:xfrm>
            <a:off x="8392308" y="2643800"/>
            <a:ext cx="4508352" cy="1200329"/>
          </a:xfrm>
          <a:prstGeom prst="rect">
            <a:avLst/>
          </a:prstGeom>
          <a:noFill/>
        </p:spPr>
        <p:txBody>
          <a:bodyPr wrap="square" rtlCol="0">
            <a:spAutoFit/>
          </a:bodyPr>
          <a:lstStyle/>
          <a:p>
            <a:r>
              <a:rPr lang="en-US" sz="2400" dirty="0">
                <a:latin typeface="Myriad Pro" panose="020B0503030403020204"/>
              </a:rPr>
              <a:t>Reworking </a:t>
            </a:r>
          </a:p>
          <a:p>
            <a:endParaRPr lang="en-US" sz="2400" dirty="0">
              <a:latin typeface="Myriad Pro" panose="020B0503030403020204"/>
            </a:endParaRPr>
          </a:p>
          <a:p>
            <a:r>
              <a:rPr lang="en-US" sz="2400" dirty="0">
                <a:latin typeface="Myriad Pro" panose="020B0503030403020204"/>
              </a:rPr>
              <a:t>Introducing juvenile source</a:t>
            </a:r>
          </a:p>
        </p:txBody>
      </p:sp>
      <p:sp>
        <p:nvSpPr>
          <p:cNvPr id="18" name="TextBox 17">
            <a:extLst>
              <a:ext uri="{FF2B5EF4-FFF2-40B4-BE49-F238E27FC236}">
                <a16:creationId xmlns:a16="http://schemas.microsoft.com/office/drawing/2014/main" id="{8AFF882E-5BED-8544-086C-F04A70EBB305}"/>
              </a:ext>
            </a:extLst>
          </p:cNvPr>
          <p:cNvSpPr txBox="1"/>
          <p:nvPr/>
        </p:nvSpPr>
        <p:spPr>
          <a:xfrm>
            <a:off x="7472616" y="5158323"/>
            <a:ext cx="3701415" cy="798617"/>
          </a:xfrm>
          <a:prstGeom prst="rect">
            <a:avLst/>
          </a:prstGeom>
          <a:noFill/>
        </p:spPr>
        <p:txBody>
          <a:bodyPr wrap="square">
            <a:spAutoFit/>
          </a:bodyPr>
          <a:lstStyle/>
          <a:p>
            <a:pPr algn="just">
              <a:lnSpc>
                <a:spcPct val="107000"/>
              </a:lnSpc>
              <a:spcAft>
                <a:spcPts val="800"/>
              </a:spcAft>
            </a:pPr>
            <a:r>
              <a:rPr lang="en-GB" sz="2200" dirty="0">
                <a:solidFill>
                  <a:srgbClr val="2E2E2E"/>
                </a:solidFill>
                <a:latin typeface="Myriad Pro" panose="020B0503030403020204" pitchFamily="34" charset="0"/>
              </a:rPr>
              <a:t>“function of age and P/D ratio of the source”</a:t>
            </a:r>
            <a:endParaRPr lang="en-US" sz="2200" dirty="0"/>
          </a:p>
        </p:txBody>
      </p:sp>
      <p:sp>
        <p:nvSpPr>
          <p:cNvPr id="19" name="TextBox 18">
            <a:extLst>
              <a:ext uri="{FF2B5EF4-FFF2-40B4-BE49-F238E27FC236}">
                <a16:creationId xmlns:a16="http://schemas.microsoft.com/office/drawing/2014/main" id="{359F3360-17C3-DE0B-E786-745605E3E88D}"/>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Radiogenic isotopes (Rb</a:t>
            </a:r>
            <a:r>
              <a:rPr lang="it-IT" sz="32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3200" dirty="0">
                <a:solidFill>
                  <a:srgbClr val="000000"/>
                </a:solidFill>
                <a:latin typeface="Myriad Pro" panose="020B0503030403020204" pitchFamily="34" charset="0"/>
                <a:ea typeface="Calibri" panose="020F0502020204030204" pitchFamily="34" charset="0"/>
                <a:cs typeface="Calibri" panose="020F0502020204030204" pitchFamily="34" charset="0"/>
              </a:rPr>
              <a:t>Sr and Lu-Hf)</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1F4952C-A0C1-A0ED-7182-1DFCF02A8BCE}"/>
              </a:ext>
            </a:extLst>
          </p:cNvPr>
          <p:cNvSpPr txBox="1"/>
          <p:nvPr/>
        </p:nvSpPr>
        <p:spPr>
          <a:xfrm>
            <a:off x="5661212" y="1423130"/>
            <a:ext cx="941294" cy="461665"/>
          </a:xfrm>
          <a:prstGeom prst="rect">
            <a:avLst/>
          </a:prstGeom>
          <a:noFill/>
        </p:spPr>
        <p:txBody>
          <a:bodyPr wrap="square">
            <a:spAutoFit/>
          </a:bodyPr>
          <a:lstStyle/>
          <a:p>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Rb</a:t>
            </a:r>
            <a:r>
              <a:rPr lang="it-IT" sz="2400" dirty="0">
                <a:solidFill>
                  <a:srgbClr val="000000"/>
                </a:solidFill>
                <a:latin typeface="Myriad Pro" panose="020B0503030403020204" pitchFamily="34" charset="0"/>
                <a:ea typeface="Calibri" panose="020F0502020204030204" pitchFamily="34" charset="0"/>
                <a:cs typeface="Calibri" panose="020F0502020204030204" pitchFamily="34" charset="0"/>
              </a:rPr>
              <a:t>-</a:t>
            </a:r>
            <a:r>
              <a:rPr lang="en-GB" sz="2400" dirty="0">
                <a:solidFill>
                  <a:srgbClr val="000000"/>
                </a:solidFill>
                <a:latin typeface="Myriad Pro" panose="020B0503030403020204" pitchFamily="34" charset="0"/>
                <a:ea typeface="Calibri" panose="020F0502020204030204" pitchFamily="34" charset="0"/>
                <a:cs typeface="Calibri" panose="020F0502020204030204" pitchFamily="34" charset="0"/>
              </a:rPr>
              <a:t>Sr </a:t>
            </a:r>
            <a:endParaRPr lang="en-US" sz="2400" dirty="0"/>
          </a:p>
        </p:txBody>
      </p:sp>
    </p:spTree>
    <p:extLst>
      <p:ext uri="{BB962C8B-B14F-4D97-AF65-F5344CB8AC3E}">
        <p14:creationId xmlns:p14="http://schemas.microsoft.com/office/powerpoint/2010/main" val="289007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Slides to help.ppt">
            <a:extLst>
              <a:ext uri="{FF2B5EF4-FFF2-40B4-BE49-F238E27FC236}">
                <a16:creationId xmlns:a16="http://schemas.microsoft.com/office/drawing/2014/main" id="{AF62BBB7-C59A-DC69-90C7-3B4BF453CD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Diagram, engineering drawing&#10;&#10;Description automatically generated">
            <a:extLst>
              <a:ext uri="{FF2B5EF4-FFF2-40B4-BE49-F238E27FC236}">
                <a16:creationId xmlns:a16="http://schemas.microsoft.com/office/drawing/2014/main" id="{60C2E663-6D8D-2C2B-0C9D-6607AFDA65C8}"/>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15040" r="16370" b="5888"/>
          <a:stretch/>
        </p:blipFill>
        <p:spPr>
          <a:xfrm>
            <a:off x="2201250" y="661796"/>
            <a:ext cx="7789500" cy="5048312"/>
          </a:xfrm>
          <a:prstGeom prst="rect">
            <a:avLst/>
          </a:prstGeom>
        </p:spPr>
      </p:pic>
      <p:grpSp>
        <p:nvGrpSpPr>
          <p:cNvPr id="8" name="Group 7">
            <a:extLst>
              <a:ext uri="{FF2B5EF4-FFF2-40B4-BE49-F238E27FC236}">
                <a16:creationId xmlns:a16="http://schemas.microsoft.com/office/drawing/2014/main" id="{6852E80E-C200-B47C-68D6-BE27FC37D171}"/>
              </a:ext>
            </a:extLst>
          </p:cNvPr>
          <p:cNvGrpSpPr/>
          <p:nvPr/>
        </p:nvGrpSpPr>
        <p:grpSpPr>
          <a:xfrm>
            <a:off x="1127760" y="5739030"/>
            <a:ext cx="9936480" cy="1024546"/>
            <a:chOff x="1934082" y="4904516"/>
            <a:chExt cx="9151804" cy="1477825"/>
          </a:xfrm>
        </p:grpSpPr>
        <p:cxnSp>
          <p:nvCxnSpPr>
            <p:cNvPr id="9" name="Straight Connector 8">
              <a:extLst>
                <a:ext uri="{FF2B5EF4-FFF2-40B4-BE49-F238E27FC236}">
                  <a16:creationId xmlns:a16="http://schemas.microsoft.com/office/drawing/2014/main" id="{EE9F81C3-A3BA-8E64-B782-37634108F026}"/>
                </a:ext>
              </a:extLst>
            </p:cNvPr>
            <p:cNvCxnSpPr>
              <a:cxnSpLocks/>
            </p:cNvCxnSpPr>
            <p:nvPr/>
          </p:nvCxnSpPr>
          <p:spPr>
            <a:xfrm>
              <a:off x="2263660"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4D6D30-E244-5A8D-07AB-75470008DECC}"/>
                </a:ext>
              </a:extLst>
            </p:cNvPr>
            <p:cNvCxnSpPr>
              <a:cxnSpLocks/>
            </p:cNvCxnSpPr>
            <p:nvPr/>
          </p:nvCxnSpPr>
          <p:spPr>
            <a:xfrm>
              <a:off x="3430182"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294AF9-DDD8-06B9-0432-BF4E41B618E1}"/>
                </a:ext>
              </a:extLst>
            </p:cNvPr>
            <p:cNvCxnSpPr>
              <a:cxnSpLocks/>
            </p:cNvCxnSpPr>
            <p:nvPr/>
          </p:nvCxnSpPr>
          <p:spPr>
            <a:xfrm>
              <a:off x="5247567" y="492618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66A5F3-2513-5407-8AFA-A490F124C465}"/>
                </a:ext>
              </a:extLst>
            </p:cNvPr>
            <p:cNvCxnSpPr>
              <a:cxnSpLocks/>
            </p:cNvCxnSpPr>
            <p:nvPr/>
          </p:nvCxnSpPr>
          <p:spPr>
            <a:xfrm>
              <a:off x="6957370" y="4905862"/>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4B3554-D9E8-BCD8-BE98-B4FABF74787F}"/>
                </a:ext>
              </a:extLst>
            </p:cNvPr>
            <p:cNvCxnSpPr>
              <a:cxnSpLocks/>
            </p:cNvCxnSpPr>
            <p:nvPr/>
          </p:nvCxnSpPr>
          <p:spPr>
            <a:xfrm>
              <a:off x="8725314" y="4914676"/>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839DBD-A46B-E488-D88F-F1A52BB7D235}"/>
                </a:ext>
              </a:extLst>
            </p:cNvPr>
            <p:cNvSpPr/>
            <p:nvPr/>
          </p:nvSpPr>
          <p:spPr>
            <a:xfrm>
              <a:off x="2267210" y="4910203"/>
              <a:ext cx="8467595" cy="91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yriad Pro" panose="020B0503030403020204"/>
              </a:endParaRPr>
            </a:p>
          </p:txBody>
        </p:sp>
        <p:sp>
          <p:nvSpPr>
            <p:cNvPr id="15" name="Rectangle 14">
              <a:extLst>
                <a:ext uri="{FF2B5EF4-FFF2-40B4-BE49-F238E27FC236}">
                  <a16:creationId xmlns:a16="http://schemas.microsoft.com/office/drawing/2014/main" id="{109352FB-A857-8198-828B-1FD1D8638274}"/>
                </a:ext>
              </a:extLst>
            </p:cNvPr>
            <p:cNvSpPr/>
            <p:nvPr/>
          </p:nvSpPr>
          <p:spPr>
            <a:xfrm>
              <a:off x="2267210" y="5593314"/>
              <a:ext cx="8492648" cy="344023"/>
            </a:xfrm>
            <a:prstGeom prst="rect">
              <a:avLst/>
            </a:prstGeom>
            <a:solidFill>
              <a:srgbClr val="C73B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Archean</a:t>
              </a:r>
              <a:endParaRPr lang="en-US" dirty="0">
                <a:solidFill>
                  <a:schemeClr val="bg1"/>
                </a:solidFill>
                <a:latin typeface="Myriad Pro" panose="020B0503030403020204"/>
              </a:endParaRPr>
            </a:p>
          </p:txBody>
        </p:sp>
        <p:sp>
          <p:nvSpPr>
            <p:cNvPr id="16" name="Rectangle 15">
              <a:extLst>
                <a:ext uri="{FF2B5EF4-FFF2-40B4-BE49-F238E27FC236}">
                  <a16:creationId xmlns:a16="http://schemas.microsoft.com/office/drawing/2014/main" id="{E3219F34-F9C1-8712-9DC0-BB41C7AB84FA}"/>
                </a:ext>
              </a:extLst>
            </p:cNvPr>
            <p:cNvSpPr/>
            <p:nvPr/>
          </p:nvSpPr>
          <p:spPr>
            <a:xfrm>
              <a:off x="2267210" y="4916022"/>
              <a:ext cx="1164921" cy="683111"/>
            </a:xfrm>
            <a:prstGeom prst="rect">
              <a:avLst/>
            </a:prstGeom>
            <a:solidFill>
              <a:srgbClr val="E3A9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dirty="0">
                  <a:solidFill>
                    <a:schemeClr val="bg1"/>
                  </a:solidFill>
                  <a:latin typeface="Myriad Pro" panose="020B0503030403020204"/>
                </a:rPr>
                <a:t>Neoarchean</a:t>
              </a:r>
              <a:endParaRPr lang="en-US" sz="1600" dirty="0">
                <a:solidFill>
                  <a:schemeClr val="bg1"/>
                </a:solidFill>
                <a:latin typeface="Myriad Pro" panose="020B0503030403020204"/>
              </a:endParaRPr>
            </a:p>
          </p:txBody>
        </p:sp>
        <p:sp>
          <p:nvSpPr>
            <p:cNvPr id="17" name="Rectangle 16">
              <a:extLst>
                <a:ext uri="{FF2B5EF4-FFF2-40B4-BE49-F238E27FC236}">
                  <a16:creationId xmlns:a16="http://schemas.microsoft.com/office/drawing/2014/main" id="{31DCC321-C3EF-BB05-FB27-8A2CBFCAFBD3}"/>
                </a:ext>
              </a:extLst>
            </p:cNvPr>
            <p:cNvSpPr/>
            <p:nvPr/>
          </p:nvSpPr>
          <p:spPr>
            <a:xfrm>
              <a:off x="3432132" y="4916022"/>
              <a:ext cx="1822535" cy="683111"/>
            </a:xfrm>
            <a:prstGeom prst="rect">
              <a:avLst/>
            </a:prstGeom>
            <a:solidFill>
              <a:srgbClr val="DA84A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Mesoarchean</a:t>
              </a:r>
              <a:endParaRPr lang="en-US" dirty="0">
                <a:solidFill>
                  <a:schemeClr val="bg1"/>
                </a:solidFill>
                <a:latin typeface="Myriad Pro" panose="020B0503030403020204"/>
              </a:endParaRPr>
            </a:p>
          </p:txBody>
        </p:sp>
        <p:sp>
          <p:nvSpPr>
            <p:cNvPr id="18" name="Rectangle 17">
              <a:extLst>
                <a:ext uri="{FF2B5EF4-FFF2-40B4-BE49-F238E27FC236}">
                  <a16:creationId xmlns:a16="http://schemas.microsoft.com/office/drawing/2014/main" id="{2F83EE23-5E41-F3F5-B0DF-5647A3D57DF2}"/>
                </a:ext>
              </a:extLst>
            </p:cNvPr>
            <p:cNvSpPr/>
            <p:nvPr/>
          </p:nvSpPr>
          <p:spPr>
            <a:xfrm>
              <a:off x="5254667" y="4916022"/>
              <a:ext cx="1709803" cy="683111"/>
            </a:xfrm>
            <a:prstGeom prst="rect">
              <a:avLst/>
            </a:prstGeom>
            <a:solidFill>
              <a:srgbClr val="D269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Paleoarchean</a:t>
              </a:r>
              <a:endParaRPr lang="en-US" dirty="0">
                <a:solidFill>
                  <a:schemeClr val="bg1"/>
                </a:solidFill>
                <a:latin typeface="Myriad Pro" panose="020B0503030403020204"/>
              </a:endParaRPr>
            </a:p>
          </p:txBody>
        </p:sp>
        <p:sp>
          <p:nvSpPr>
            <p:cNvPr id="19" name="Rectangle 18">
              <a:extLst>
                <a:ext uri="{FF2B5EF4-FFF2-40B4-BE49-F238E27FC236}">
                  <a16:creationId xmlns:a16="http://schemas.microsoft.com/office/drawing/2014/main" id="{E31A37F9-22BF-8A52-A756-784C4EC89B73}"/>
                </a:ext>
              </a:extLst>
            </p:cNvPr>
            <p:cNvSpPr/>
            <p:nvPr/>
          </p:nvSpPr>
          <p:spPr>
            <a:xfrm>
              <a:off x="6964470" y="4916022"/>
              <a:ext cx="1766169" cy="683111"/>
            </a:xfrm>
            <a:prstGeom prst="rect">
              <a:avLst/>
            </a:prstGeom>
            <a:solidFill>
              <a:srgbClr val="B42B7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Eoarchean</a:t>
              </a:r>
              <a:endParaRPr lang="en-US" dirty="0">
                <a:solidFill>
                  <a:schemeClr val="bg1"/>
                </a:solidFill>
                <a:latin typeface="Myriad Pro" panose="020B0503030403020204"/>
              </a:endParaRPr>
            </a:p>
          </p:txBody>
        </p:sp>
        <p:sp>
          <p:nvSpPr>
            <p:cNvPr id="20" name="Rectangle 19">
              <a:extLst>
                <a:ext uri="{FF2B5EF4-FFF2-40B4-BE49-F238E27FC236}">
                  <a16:creationId xmlns:a16="http://schemas.microsoft.com/office/drawing/2014/main" id="{10B086FF-B5D6-685B-13E3-B430A54BCF37}"/>
                </a:ext>
              </a:extLst>
            </p:cNvPr>
            <p:cNvSpPr/>
            <p:nvPr/>
          </p:nvSpPr>
          <p:spPr>
            <a:xfrm>
              <a:off x="8730639" y="4908623"/>
              <a:ext cx="2029219" cy="1028713"/>
            </a:xfrm>
            <a:prstGeom prst="rect">
              <a:avLst/>
            </a:prstGeom>
            <a:solidFill>
              <a:srgbClr val="C350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Myriad Pro" panose="020B0503030403020204"/>
                </a:rPr>
                <a:t>Hadean</a:t>
              </a:r>
              <a:endParaRPr lang="en-US" dirty="0">
                <a:solidFill>
                  <a:schemeClr val="bg1"/>
                </a:solidFill>
                <a:latin typeface="Myriad Pro" panose="020B0503030403020204"/>
              </a:endParaRPr>
            </a:p>
          </p:txBody>
        </p:sp>
        <p:sp>
          <p:nvSpPr>
            <p:cNvPr id="22" name="TextBox 21">
              <a:extLst>
                <a:ext uri="{FF2B5EF4-FFF2-40B4-BE49-F238E27FC236}">
                  <a16:creationId xmlns:a16="http://schemas.microsoft.com/office/drawing/2014/main" id="{31F0A952-0B09-1317-7A4F-0362C888D4CF}"/>
                </a:ext>
              </a:extLst>
            </p:cNvPr>
            <p:cNvSpPr txBox="1"/>
            <p:nvPr/>
          </p:nvSpPr>
          <p:spPr>
            <a:xfrm>
              <a:off x="1934082" y="6038293"/>
              <a:ext cx="659155" cy="338554"/>
            </a:xfrm>
            <a:prstGeom prst="rect">
              <a:avLst/>
            </a:prstGeom>
            <a:noFill/>
          </p:spPr>
          <p:txBody>
            <a:bodyPr wrap="none" rtlCol="0">
              <a:spAutoFit/>
            </a:bodyPr>
            <a:lstStyle/>
            <a:p>
              <a:r>
                <a:rPr lang="it-IT" sz="1600" b="1" dirty="0">
                  <a:latin typeface="Myriad Pro" panose="020B0503030403020204"/>
                </a:rPr>
                <a:t>2500</a:t>
              </a:r>
              <a:endParaRPr lang="en-US" sz="1600" b="1" dirty="0">
                <a:latin typeface="Myriad Pro" panose="020B0503030403020204"/>
              </a:endParaRPr>
            </a:p>
          </p:txBody>
        </p:sp>
        <p:sp>
          <p:nvSpPr>
            <p:cNvPr id="23" name="TextBox 22">
              <a:extLst>
                <a:ext uri="{FF2B5EF4-FFF2-40B4-BE49-F238E27FC236}">
                  <a16:creationId xmlns:a16="http://schemas.microsoft.com/office/drawing/2014/main" id="{BD4BEFE0-7E0B-020E-4279-B4EA3D758C81}"/>
                </a:ext>
              </a:extLst>
            </p:cNvPr>
            <p:cNvSpPr txBox="1"/>
            <p:nvPr/>
          </p:nvSpPr>
          <p:spPr>
            <a:xfrm>
              <a:off x="3100604" y="6043787"/>
              <a:ext cx="659155" cy="338554"/>
            </a:xfrm>
            <a:prstGeom prst="rect">
              <a:avLst/>
            </a:prstGeom>
            <a:noFill/>
          </p:spPr>
          <p:txBody>
            <a:bodyPr wrap="none" rtlCol="0">
              <a:spAutoFit/>
            </a:bodyPr>
            <a:lstStyle/>
            <a:p>
              <a:r>
                <a:rPr lang="it-IT" sz="1600" b="1" dirty="0">
                  <a:latin typeface="Myriad Pro" panose="020B0503030403020204"/>
                </a:rPr>
                <a:t>2800</a:t>
              </a:r>
              <a:endParaRPr lang="en-US" sz="1600" b="1" dirty="0">
                <a:latin typeface="Myriad Pro" panose="020B0503030403020204"/>
              </a:endParaRPr>
            </a:p>
          </p:txBody>
        </p:sp>
        <p:sp>
          <p:nvSpPr>
            <p:cNvPr id="24" name="TextBox 23">
              <a:extLst>
                <a:ext uri="{FF2B5EF4-FFF2-40B4-BE49-F238E27FC236}">
                  <a16:creationId xmlns:a16="http://schemas.microsoft.com/office/drawing/2014/main" id="{5D061246-C3B9-84CB-584A-FE0E0AFECCD8}"/>
                </a:ext>
              </a:extLst>
            </p:cNvPr>
            <p:cNvSpPr txBox="1"/>
            <p:nvPr/>
          </p:nvSpPr>
          <p:spPr>
            <a:xfrm>
              <a:off x="4917989" y="6034865"/>
              <a:ext cx="659155" cy="338554"/>
            </a:xfrm>
            <a:prstGeom prst="rect">
              <a:avLst/>
            </a:prstGeom>
            <a:noFill/>
          </p:spPr>
          <p:txBody>
            <a:bodyPr wrap="none" rtlCol="0">
              <a:spAutoFit/>
            </a:bodyPr>
            <a:lstStyle/>
            <a:p>
              <a:r>
                <a:rPr lang="it-IT" sz="1600" b="1" dirty="0">
                  <a:latin typeface="Myriad Pro" panose="020B0503030403020204"/>
                </a:rPr>
                <a:t>3200</a:t>
              </a:r>
              <a:endParaRPr lang="en-US" sz="1600" b="1" dirty="0">
                <a:latin typeface="Myriad Pro" panose="020B0503030403020204"/>
              </a:endParaRPr>
            </a:p>
          </p:txBody>
        </p:sp>
        <p:sp>
          <p:nvSpPr>
            <p:cNvPr id="25" name="TextBox 24">
              <a:extLst>
                <a:ext uri="{FF2B5EF4-FFF2-40B4-BE49-F238E27FC236}">
                  <a16:creationId xmlns:a16="http://schemas.microsoft.com/office/drawing/2014/main" id="{99B496D0-4C19-3DCC-DB1F-42459192E5A2}"/>
                </a:ext>
              </a:extLst>
            </p:cNvPr>
            <p:cNvSpPr txBox="1"/>
            <p:nvPr/>
          </p:nvSpPr>
          <p:spPr>
            <a:xfrm>
              <a:off x="6625546" y="6043787"/>
              <a:ext cx="659155" cy="338554"/>
            </a:xfrm>
            <a:prstGeom prst="rect">
              <a:avLst/>
            </a:prstGeom>
            <a:noFill/>
          </p:spPr>
          <p:txBody>
            <a:bodyPr wrap="none" rtlCol="0">
              <a:spAutoFit/>
            </a:bodyPr>
            <a:lstStyle/>
            <a:p>
              <a:r>
                <a:rPr lang="it-IT" sz="1600" b="1" dirty="0">
                  <a:latin typeface="Myriad Pro" panose="020B0503030403020204"/>
                </a:rPr>
                <a:t>3600</a:t>
              </a:r>
              <a:endParaRPr lang="en-US" sz="1600" b="1" dirty="0">
                <a:latin typeface="Myriad Pro" panose="020B0503030403020204"/>
              </a:endParaRPr>
            </a:p>
          </p:txBody>
        </p:sp>
        <p:sp>
          <p:nvSpPr>
            <p:cNvPr id="26" name="TextBox 25">
              <a:extLst>
                <a:ext uri="{FF2B5EF4-FFF2-40B4-BE49-F238E27FC236}">
                  <a16:creationId xmlns:a16="http://schemas.microsoft.com/office/drawing/2014/main" id="{251A055A-4CEF-1ABF-D285-1F12802F695F}"/>
                </a:ext>
              </a:extLst>
            </p:cNvPr>
            <p:cNvSpPr txBox="1"/>
            <p:nvPr/>
          </p:nvSpPr>
          <p:spPr>
            <a:xfrm>
              <a:off x="8395736" y="6043787"/>
              <a:ext cx="659155" cy="338554"/>
            </a:xfrm>
            <a:prstGeom prst="rect">
              <a:avLst/>
            </a:prstGeom>
            <a:noFill/>
          </p:spPr>
          <p:txBody>
            <a:bodyPr wrap="none" rtlCol="0">
              <a:spAutoFit/>
            </a:bodyPr>
            <a:lstStyle/>
            <a:p>
              <a:r>
                <a:rPr lang="it-IT" sz="1600" b="1" dirty="0">
                  <a:latin typeface="Myriad Pro" panose="020B0503030403020204"/>
                </a:rPr>
                <a:t>4000</a:t>
              </a:r>
              <a:endParaRPr lang="en-US" sz="1600" b="1" dirty="0">
                <a:latin typeface="Myriad Pro" panose="020B0503030403020204"/>
              </a:endParaRPr>
            </a:p>
          </p:txBody>
        </p:sp>
        <p:cxnSp>
          <p:nvCxnSpPr>
            <p:cNvPr id="27" name="Straight Connector 26">
              <a:extLst>
                <a:ext uri="{FF2B5EF4-FFF2-40B4-BE49-F238E27FC236}">
                  <a16:creationId xmlns:a16="http://schemas.microsoft.com/office/drawing/2014/main" id="{AA756913-43D2-1BB4-D981-9E4CB8492178}"/>
                </a:ext>
              </a:extLst>
            </p:cNvPr>
            <p:cNvCxnSpPr>
              <a:cxnSpLocks/>
            </p:cNvCxnSpPr>
            <p:nvPr/>
          </p:nvCxnSpPr>
          <p:spPr>
            <a:xfrm>
              <a:off x="10756309" y="4904516"/>
              <a:ext cx="3550" cy="110885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E85C2A2-54DC-AE58-7A63-29B3B4432387}"/>
                </a:ext>
              </a:extLst>
            </p:cNvPr>
            <p:cNvSpPr txBox="1"/>
            <p:nvPr/>
          </p:nvSpPr>
          <p:spPr>
            <a:xfrm>
              <a:off x="10426731" y="6034865"/>
              <a:ext cx="659155" cy="338554"/>
            </a:xfrm>
            <a:prstGeom prst="rect">
              <a:avLst/>
            </a:prstGeom>
            <a:noFill/>
          </p:spPr>
          <p:txBody>
            <a:bodyPr wrap="none" rtlCol="0">
              <a:spAutoFit/>
            </a:bodyPr>
            <a:lstStyle/>
            <a:p>
              <a:r>
                <a:rPr lang="it-IT" sz="1600" b="1" dirty="0">
                  <a:latin typeface="Myriad Pro" panose="020B0503030403020204"/>
                </a:rPr>
                <a:t>4544</a:t>
              </a:r>
              <a:endParaRPr lang="en-US" sz="1600" b="1" dirty="0">
                <a:latin typeface="Myriad Pro" panose="020B0503030403020204"/>
              </a:endParaRPr>
            </a:p>
          </p:txBody>
        </p:sp>
      </p:grpSp>
      <p:sp>
        <p:nvSpPr>
          <p:cNvPr id="30" name="TextBox 29">
            <a:extLst>
              <a:ext uri="{FF2B5EF4-FFF2-40B4-BE49-F238E27FC236}">
                <a16:creationId xmlns:a16="http://schemas.microsoft.com/office/drawing/2014/main" id="{F20D31F1-A548-EEE8-CE96-0CD40A0CB240}"/>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Sampling locations</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659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5D7F9DB-DD69-6581-6D77-287393BEA55A}"/>
                  </a:ext>
                </a:extLst>
              </p14:cNvPr>
              <p14:cNvContentPartPr/>
              <p14:nvPr/>
            </p14:nvContentPartPr>
            <p14:xfrm>
              <a:off x="3291300" y="6126300"/>
              <a:ext cx="360" cy="360"/>
            </p14:xfrm>
          </p:contentPart>
        </mc:Choice>
        <mc:Fallback xmlns="">
          <p:pic>
            <p:nvPicPr>
              <p:cNvPr id="2" name="Ink 1">
                <a:extLst>
                  <a:ext uri="{FF2B5EF4-FFF2-40B4-BE49-F238E27FC236}">
                    <a16:creationId xmlns:a16="http://schemas.microsoft.com/office/drawing/2014/main" id="{15D7F9DB-DD69-6581-6D77-287393BEA55A}"/>
                  </a:ext>
                </a:extLst>
              </p:cNvPr>
              <p:cNvPicPr/>
              <p:nvPr/>
            </p:nvPicPr>
            <p:blipFill>
              <a:blip r:embed="rId7"/>
              <a:stretch>
                <a:fillRect/>
              </a:stretch>
            </p:blipFill>
            <p:spPr>
              <a:xfrm>
                <a:off x="3282660" y="6117300"/>
                <a:ext cx="18000" cy="18000"/>
              </a:xfrm>
              <a:prstGeom prst="rect">
                <a:avLst/>
              </a:prstGeom>
            </p:spPr>
          </p:pic>
        </mc:Fallback>
      </mc:AlternateContent>
      <p:pic>
        <p:nvPicPr>
          <p:cNvPr id="10" name="Picture 9" descr="Graphical user interface, application&#10;&#10;Description automatically generated">
            <a:extLst>
              <a:ext uri="{FF2B5EF4-FFF2-40B4-BE49-F238E27FC236}">
                <a16:creationId xmlns:a16="http://schemas.microsoft.com/office/drawing/2014/main" id="{24360E15-649D-EA50-F195-DF19797FBB3C}"/>
              </a:ext>
            </a:extLst>
          </p:cNvPr>
          <p:cNvPicPr>
            <a:picLocks noChangeAspect="1"/>
          </p:cNvPicPr>
          <p:nvPr/>
        </p:nvPicPr>
        <p:blipFill rotWithShape="1">
          <a:blip r:embed="rId8">
            <a:extLst>
              <a:ext uri="{28A0092B-C50C-407E-A947-70E740481C1C}">
                <a14:useLocalDpi xmlns:a14="http://schemas.microsoft.com/office/drawing/2010/main" val="0"/>
              </a:ext>
            </a:extLst>
          </a:blip>
          <a:srcRect l="45777" t="19173" r="4224" b="14333"/>
          <a:stretch/>
        </p:blipFill>
        <p:spPr>
          <a:xfrm>
            <a:off x="331136" y="2054269"/>
            <a:ext cx="5443052" cy="4071762"/>
          </a:xfrm>
          <a:prstGeom prst="rect">
            <a:avLst/>
          </a:prstGeom>
        </p:spPr>
      </p:pic>
      <p:sp>
        <p:nvSpPr>
          <p:cNvPr id="18" name="TextBox 17">
            <a:extLst>
              <a:ext uri="{FF2B5EF4-FFF2-40B4-BE49-F238E27FC236}">
                <a16:creationId xmlns:a16="http://schemas.microsoft.com/office/drawing/2014/main" id="{F6B440F7-5256-C211-C0AB-555CC0041AC4}"/>
              </a:ext>
            </a:extLst>
          </p:cNvPr>
          <p:cNvSpPr txBox="1"/>
          <p:nvPr/>
        </p:nvSpPr>
        <p:spPr>
          <a:xfrm>
            <a:off x="79855" y="947574"/>
            <a:ext cx="7936802" cy="523220"/>
          </a:xfrm>
          <a:prstGeom prst="rect">
            <a:avLst/>
          </a:prstGeom>
          <a:noFill/>
        </p:spPr>
        <p:txBody>
          <a:bodyPr wrap="square">
            <a:spAutoFit/>
          </a:bodyPr>
          <a:lstStyle/>
          <a:p>
            <a:pPr>
              <a:spcAft>
                <a:spcPts val="600"/>
              </a:spcAft>
            </a:pPr>
            <a:r>
              <a:rPr lang="it-IT" sz="2800" dirty="0">
                <a:solidFill>
                  <a:srgbClr val="000000"/>
                </a:solidFill>
                <a:effectLst/>
                <a:latin typeface="Myriad Pro" panose="020B0503030403020204"/>
                <a:ea typeface="Calibri" panose="020F0502020204030204" pitchFamily="34" charset="0"/>
                <a:cs typeface="Calibri" panose="020F0502020204030204" pitchFamily="34" charset="0"/>
              </a:rPr>
              <a:t>Textural control</a:t>
            </a:r>
            <a:endParaRPr lang="en-GB" sz="28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EC6B0A5-5137-1346-10B1-BC8452308B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4883" y="2054269"/>
            <a:ext cx="5429375" cy="40720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E5869C-796D-CDAB-CB56-1E5F07EAD260}"/>
              </a:ext>
            </a:extLst>
          </p:cNvPr>
          <p:cNvSpPr txBox="1"/>
          <p:nvPr/>
        </p:nvSpPr>
        <p:spPr>
          <a:xfrm>
            <a:off x="6751529" y="2782669"/>
            <a:ext cx="1553227" cy="554383"/>
          </a:xfrm>
          <a:prstGeom prst="rect">
            <a:avLst/>
          </a:prstGeom>
          <a:solidFill>
            <a:schemeClr val="bg1">
              <a:alpha val="32000"/>
            </a:schemeClr>
          </a:solidFill>
        </p:spPr>
        <p:txBody>
          <a:bodyPr wrap="square" rtlCol="0">
            <a:spAutoFit/>
          </a:bodyPr>
          <a:lstStyle/>
          <a:p>
            <a:pPr algn="ctr">
              <a:lnSpc>
                <a:spcPts val="1800"/>
              </a:lnSpc>
            </a:pPr>
            <a:r>
              <a:rPr lang="it-IT" sz="2000" dirty="0">
                <a:latin typeface="Myriad Pro" panose="020B0503030403020204"/>
              </a:rPr>
              <a:t>Magmatic amphibole</a:t>
            </a:r>
            <a:endParaRPr lang="en-US" sz="2000" dirty="0">
              <a:latin typeface="Myriad Pro" panose="020B0503030403020204"/>
            </a:endParaRPr>
          </a:p>
        </p:txBody>
      </p:sp>
      <p:sp>
        <p:nvSpPr>
          <p:cNvPr id="20" name="TextBox 19">
            <a:extLst>
              <a:ext uri="{FF2B5EF4-FFF2-40B4-BE49-F238E27FC236}">
                <a16:creationId xmlns:a16="http://schemas.microsoft.com/office/drawing/2014/main" id="{A726E85C-F606-FC8E-372F-47538ED9AE97}"/>
              </a:ext>
            </a:extLst>
          </p:cNvPr>
          <p:cNvSpPr txBox="1"/>
          <p:nvPr/>
        </p:nvSpPr>
        <p:spPr>
          <a:xfrm>
            <a:off x="9507255" y="3558455"/>
            <a:ext cx="1002083" cy="323550"/>
          </a:xfrm>
          <a:prstGeom prst="rect">
            <a:avLst/>
          </a:prstGeom>
          <a:solidFill>
            <a:schemeClr val="bg1">
              <a:alpha val="32000"/>
            </a:schemeClr>
          </a:solidFill>
        </p:spPr>
        <p:txBody>
          <a:bodyPr wrap="square" rtlCol="0">
            <a:spAutoFit/>
          </a:bodyPr>
          <a:lstStyle/>
          <a:p>
            <a:pPr algn="ctr">
              <a:lnSpc>
                <a:spcPts val="1800"/>
              </a:lnSpc>
            </a:pPr>
            <a:r>
              <a:rPr lang="it-IT" sz="2000" dirty="0">
                <a:latin typeface="Myriad Pro" panose="020B0503030403020204"/>
              </a:rPr>
              <a:t>Apatite</a:t>
            </a:r>
            <a:endParaRPr lang="en-US" sz="2000" dirty="0">
              <a:latin typeface="Myriad Pro" panose="020B0503030403020204"/>
            </a:endParaRPr>
          </a:p>
        </p:txBody>
      </p:sp>
      <p:cxnSp>
        <p:nvCxnSpPr>
          <p:cNvPr id="15" name="Straight Arrow Connector 14">
            <a:extLst>
              <a:ext uri="{FF2B5EF4-FFF2-40B4-BE49-F238E27FC236}">
                <a16:creationId xmlns:a16="http://schemas.microsoft.com/office/drawing/2014/main" id="{82086BDE-0A2B-193B-F301-A24F15F55820}"/>
              </a:ext>
            </a:extLst>
          </p:cNvPr>
          <p:cNvCxnSpPr>
            <a:cxnSpLocks/>
          </p:cNvCxnSpPr>
          <p:nvPr/>
        </p:nvCxnSpPr>
        <p:spPr>
          <a:xfrm flipH="1">
            <a:off x="8727411" y="3720230"/>
            <a:ext cx="779844" cy="216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997F83-EFFF-FAD8-B2AE-612CF3227740}"/>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a:ea typeface="Calibri" panose="020F0502020204030204" pitchFamily="34" charset="0"/>
                <a:cs typeface="Calibri" panose="020F0502020204030204" pitchFamily="34" charset="0"/>
              </a:rPr>
              <a:t>Method</a:t>
            </a: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 Sr isotopes in primary apatite grains </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62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Sr isotopic data (from Summer et al., in rev.)</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Sr isotopes in </a:t>
            </a:r>
            <a:r>
              <a:rPr lang="en-GB" sz="3200" dirty="0" err="1">
                <a:latin typeface="Myriad Pro" panose="020B0503030403020204" pitchFamily="34" charset="0"/>
              </a:rPr>
              <a:t>apatites</a:t>
            </a:r>
            <a:r>
              <a:rPr lang="en-GB" sz="3200" dirty="0">
                <a:latin typeface="Myriad Pro" panose="020B0503030403020204" pitchFamily="34" charset="0"/>
              </a:rPr>
              <a:t> from TTGs</a:t>
            </a:r>
          </a:p>
        </p:txBody>
      </p:sp>
      <p:pic>
        <p:nvPicPr>
          <p:cNvPr id="7" name="Picture 6" descr="Graphical user interface&#10;&#10;Description automatically generated">
            <a:extLst>
              <a:ext uri="{FF2B5EF4-FFF2-40B4-BE49-F238E27FC236}">
                <a16:creationId xmlns:a16="http://schemas.microsoft.com/office/drawing/2014/main" id="{155EEC0D-73A2-F63D-B585-B419C4008E61}"/>
              </a:ext>
            </a:extLst>
          </p:cNvPr>
          <p:cNvPicPr>
            <a:picLocks noChangeAspect="1"/>
          </p:cNvPicPr>
          <p:nvPr/>
        </p:nvPicPr>
        <p:blipFill rotWithShape="1">
          <a:blip r:embed="rId3">
            <a:extLst>
              <a:ext uri="{28A0092B-C50C-407E-A947-70E740481C1C}">
                <a14:useLocalDpi xmlns:a14="http://schemas.microsoft.com/office/drawing/2010/main" val="0"/>
              </a:ext>
            </a:extLst>
          </a:blip>
          <a:srcRect l="55434"/>
          <a:stretch/>
        </p:blipFill>
        <p:spPr>
          <a:xfrm>
            <a:off x="153837" y="815771"/>
            <a:ext cx="6828231" cy="5541763"/>
          </a:xfrm>
          <a:prstGeom prst="rect">
            <a:avLst/>
          </a:prstGeom>
        </p:spPr>
      </p:pic>
    </p:spTree>
    <p:extLst>
      <p:ext uri="{BB962C8B-B14F-4D97-AF65-F5344CB8AC3E}">
        <p14:creationId xmlns:p14="http://schemas.microsoft.com/office/powerpoint/2010/main" val="3452050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9A3BB1-927A-4FFB-96AD-903CA87F0678}"/>
              </a:ext>
            </a:extLst>
          </p:cNvPr>
          <p:cNvSpPr/>
          <p:nvPr/>
        </p:nvSpPr>
        <p:spPr>
          <a:xfrm>
            <a:off x="488887" y="5776111"/>
            <a:ext cx="5035613" cy="3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Graphical user interface&#10;&#10;Description automatically generated">
            <a:extLst>
              <a:ext uri="{FF2B5EF4-FFF2-40B4-BE49-F238E27FC236}">
                <a16:creationId xmlns:a16="http://schemas.microsoft.com/office/drawing/2014/main" id="{54D70BB9-EB63-264B-2755-254D53FE0688}"/>
              </a:ext>
            </a:extLst>
          </p:cNvPr>
          <p:cNvPicPr>
            <a:picLocks noChangeAspect="1"/>
          </p:cNvPicPr>
          <p:nvPr/>
        </p:nvPicPr>
        <p:blipFill rotWithShape="1">
          <a:blip r:embed="rId3">
            <a:extLst>
              <a:ext uri="{28A0092B-C50C-407E-A947-70E740481C1C}">
                <a14:useLocalDpi xmlns:a14="http://schemas.microsoft.com/office/drawing/2010/main" val="0"/>
              </a:ext>
            </a:extLst>
          </a:blip>
          <a:srcRect l="55434"/>
          <a:stretch/>
        </p:blipFill>
        <p:spPr>
          <a:xfrm>
            <a:off x="153837" y="815771"/>
            <a:ext cx="6828231" cy="5541763"/>
          </a:xfrm>
          <a:prstGeom prst="rect">
            <a:avLst/>
          </a:prstGeom>
        </p:spPr>
      </p:pic>
      <p:sp>
        <p:nvSpPr>
          <p:cNvPr id="4" name="TextBox 3">
            <a:extLst>
              <a:ext uri="{FF2B5EF4-FFF2-40B4-BE49-F238E27FC236}">
                <a16:creationId xmlns:a16="http://schemas.microsoft.com/office/drawing/2014/main" id="{03428B3D-6775-40C5-B63E-3C408464D55E}"/>
              </a:ext>
            </a:extLst>
          </p:cNvPr>
          <p:cNvSpPr txBox="1"/>
          <p:nvPr/>
        </p:nvSpPr>
        <p:spPr>
          <a:xfrm>
            <a:off x="0" y="6357534"/>
            <a:ext cx="12192000" cy="400110"/>
          </a:xfrm>
          <a:prstGeom prst="rect">
            <a:avLst/>
          </a:prstGeom>
          <a:solidFill>
            <a:schemeClr val="bg2"/>
          </a:solidFill>
        </p:spPr>
        <p:txBody>
          <a:bodyPr wrap="square" rtlCol="0">
            <a:spAutoFit/>
          </a:bodyPr>
          <a:lstStyle/>
          <a:p>
            <a:pPr algn="r"/>
            <a:r>
              <a:rPr lang="en-GB" sz="2000" dirty="0">
                <a:latin typeface="Myriad Pro" panose="020B0503030403020204" pitchFamily="34" charset="0"/>
              </a:rPr>
              <a:t>Sr isotopic data (from Summer et al., in rev.)</a:t>
            </a:r>
          </a:p>
        </p:txBody>
      </p:sp>
      <p:sp>
        <p:nvSpPr>
          <p:cNvPr id="6" name="TextBox 5">
            <a:extLst>
              <a:ext uri="{FF2B5EF4-FFF2-40B4-BE49-F238E27FC236}">
                <a16:creationId xmlns:a16="http://schemas.microsoft.com/office/drawing/2014/main" id="{85A45F3E-EC91-324D-0BD3-28CD5AF0EEEF}"/>
              </a:ext>
            </a:extLst>
          </p:cNvPr>
          <p:cNvSpPr txBox="1"/>
          <p:nvPr/>
        </p:nvSpPr>
        <p:spPr>
          <a:xfrm>
            <a:off x="0" y="0"/>
            <a:ext cx="12192000" cy="584775"/>
          </a:xfrm>
          <a:prstGeom prst="rect">
            <a:avLst/>
          </a:prstGeom>
          <a:solidFill>
            <a:schemeClr val="bg2"/>
          </a:solidFill>
        </p:spPr>
        <p:txBody>
          <a:bodyPr wrap="square">
            <a:spAutoFit/>
          </a:bodyPr>
          <a:lstStyle/>
          <a:p>
            <a:r>
              <a:rPr lang="en-GB" sz="3200" dirty="0">
                <a:latin typeface="Myriad Pro" panose="020B0503030403020204" pitchFamily="34" charset="0"/>
              </a:rPr>
              <a:t>Crustal evolution – Sr isotopes in </a:t>
            </a:r>
            <a:r>
              <a:rPr lang="en-GB" sz="3200" dirty="0" err="1">
                <a:latin typeface="Myriad Pro" panose="020B0503030403020204" pitchFamily="34" charset="0"/>
              </a:rPr>
              <a:t>apatites</a:t>
            </a:r>
            <a:r>
              <a:rPr lang="en-GB" sz="3200" dirty="0">
                <a:latin typeface="Myriad Pro" panose="020B0503030403020204" pitchFamily="34" charset="0"/>
              </a:rPr>
              <a:t> from TTGs</a:t>
            </a:r>
          </a:p>
        </p:txBody>
      </p:sp>
      <p:sp>
        <p:nvSpPr>
          <p:cNvPr id="7" name="TextBox 6">
            <a:extLst>
              <a:ext uri="{FF2B5EF4-FFF2-40B4-BE49-F238E27FC236}">
                <a16:creationId xmlns:a16="http://schemas.microsoft.com/office/drawing/2014/main" id="{90640B3F-05A4-C4F5-B17A-D8D2A6F51061}"/>
              </a:ext>
            </a:extLst>
          </p:cNvPr>
          <p:cNvSpPr txBox="1"/>
          <p:nvPr/>
        </p:nvSpPr>
        <p:spPr>
          <a:xfrm>
            <a:off x="7012007" y="1375193"/>
            <a:ext cx="5026156" cy="954107"/>
          </a:xfrm>
          <a:prstGeom prst="rect">
            <a:avLst/>
          </a:prstGeom>
          <a:noFill/>
        </p:spPr>
        <p:txBody>
          <a:bodyPr wrap="square">
            <a:spAutoFit/>
          </a:bodyPr>
          <a:lstStyle/>
          <a:p>
            <a:r>
              <a:rPr lang="en-US" sz="2800" dirty="0">
                <a:latin typeface="Myriad Pro" panose="020B0503030403020204"/>
              </a:rPr>
              <a:t>Incidence of young sources increases since Eoarchean </a:t>
            </a:r>
            <a:endParaRPr lang="en-US" sz="2800" dirty="0"/>
          </a:p>
        </p:txBody>
      </p:sp>
      <p:sp>
        <p:nvSpPr>
          <p:cNvPr id="8" name="TextBox 7">
            <a:extLst>
              <a:ext uri="{FF2B5EF4-FFF2-40B4-BE49-F238E27FC236}">
                <a16:creationId xmlns:a16="http://schemas.microsoft.com/office/drawing/2014/main" id="{9009B781-9A67-0FFB-2720-D5E39199DA18}"/>
              </a:ext>
            </a:extLst>
          </p:cNvPr>
          <p:cNvSpPr txBox="1"/>
          <p:nvPr/>
        </p:nvSpPr>
        <p:spPr>
          <a:xfrm>
            <a:off x="7012007" y="3109599"/>
            <a:ext cx="5179993" cy="1384995"/>
          </a:xfrm>
          <a:prstGeom prst="rect">
            <a:avLst/>
          </a:prstGeom>
          <a:noFill/>
        </p:spPr>
        <p:txBody>
          <a:bodyPr wrap="square" rtlCol="0">
            <a:spAutoFit/>
          </a:bodyPr>
          <a:lstStyle/>
          <a:p>
            <a:r>
              <a:rPr lang="en-US" sz="2800" dirty="0">
                <a:latin typeface="Myriad Pro" panose="020B0503030403020204"/>
              </a:rPr>
              <a:t>Change of geodynamic setting</a:t>
            </a:r>
            <a:r>
              <a:rPr lang="it-IT" sz="2800" dirty="0">
                <a:latin typeface="Myriad Pro" panose="020B0503030403020204"/>
              </a:rPr>
              <a:t>? </a:t>
            </a:r>
          </a:p>
          <a:p>
            <a:r>
              <a:rPr lang="it-IT" sz="2800" dirty="0">
                <a:latin typeface="Myriad Pro" panose="020B0503030403020204"/>
              </a:rPr>
              <a:t>Or efficiency/frequency of the same process?</a:t>
            </a:r>
            <a:endParaRPr lang="en-US" sz="2800" dirty="0">
              <a:latin typeface="Myriad Pro" panose="020B0503030403020204"/>
            </a:endParaRPr>
          </a:p>
        </p:txBody>
      </p:sp>
    </p:spTree>
    <p:extLst>
      <p:ext uri="{BB962C8B-B14F-4D97-AF65-F5344CB8AC3E}">
        <p14:creationId xmlns:p14="http://schemas.microsoft.com/office/powerpoint/2010/main" val="211785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72F01E9-548F-9CA5-D7DB-0D2E59A324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95" r="11509"/>
          <a:stretch/>
        </p:blipFill>
        <p:spPr bwMode="auto">
          <a:xfrm>
            <a:off x="830547" y="1278672"/>
            <a:ext cx="4831482" cy="45939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7C5645-0DD2-5E01-861D-4D44187FBAD1}"/>
              </a:ext>
            </a:extLst>
          </p:cNvPr>
          <p:cNvGrpSpPr/>
          <p:nvPr/>
        </p:nvGrpSpPr>
        <p:grpSpPr>
          <a:xfrm>
            <a:off x="6084074" y="1290181"/>
            <a:ext cx="5563736" cy="4582438"/>
            <a:chOff x="7093448" y="1957051"/>
            <a:chExt cx="4307966" cy="3230975"/>
          </a:xfrm>
        </p:grpSpPr>
        <p:pic>
          <p:nvPicPr>
            <p:cNvPr id="2050" name="Picture 2">
              <a:extLst>
                <a:ext uri="{FF2B5EF4-FFF2-40B4-BE49-F238E27FC236}">
                  <a16:creationId xmlns:a16="http://schemas.microsoft.com/office/drawing/2014/main" id="{24D1A3BA-D411-8B91-2CA3-49942B3F7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448" y="1957051"/>
              <a:ext cx="4307966" cy="323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46EFDA-4F8B-9CAA-6959-71D388908843}"/>
                </a:ext>
              </a:extLst>
            </p:cNvPr>
            <p:cNvSpPr txBox="1"/>
            <p:nvPr/>
          </p:nvSpPr>
          <p:spPr>
            <a:xfrm>
              <a:off x="7557488" y="2282087"/>
              <a:ext cx="1917513" cy="400110"/>
            </a:xfrm>
            <a:prstGeom prst="rect">
              <a:avLst/>
            </a:prstGeom>
            <a:noFill/>
          </p:spPr>
          <p:txBody>
            <a:bodyPr wrap="none" rtlCol="0">
              <a:spAutoFit/>
            </a:bodyPr>
            <a:lstStyle/>
            <a:p>
              <a:r>
                <a:rPr lang="it-IT" sz="2000" baseline="30000" dirty="0">
                  <a:solidFill>
                    <a:schemeClr val="bg1"/>
                  </a:solidFill>
                  <a:latin typeface="Myriad Pro" panose="020B0503030403020204"/>
                </a:rPr>
                <a:t>201</a:t>
              </a:r>
              <a:r>
                <a:rPr lang="it-IT" sz="2000" dirty="0">
                  <a:solidFill>
                    <a:schemeClr val="bg1"/>
                  </a:solidFill>
                  <a:latin typeface="Myriad Pro" panose="020B0503030403020204"/>
                </a:rPr>
                <a:t>Pb/</a:t>
              </a:r>
              <a:r>
                <a:rPr lang="it-IT" sz="2000" baseline="30000" dirty="0">
                  <a:solidFill>
                    <a:schemeClr val="bg1"/>
                  </a:solidFill>
                  <a:latin typeface="Myriad Pro" panose="020B0503030403020204"/>
                </a:rPr>
                <a:t>206</a:t>
              </a:r>
              <a:r>
                <a:rPr lang="it-IT" sz="2000" dirty="0">
                  <a:solidFill>
                    <a:schemeClr val="bg1"/>
                  </a:solidFill>
                  <a:latin typeface="Myriad Pro" panose="020B0503030403020204"/>
                </a:rPr>
                <a:t>Pb age</a:t>
              </a:r>
              <a:endParaRPr lang="en-US" sz="2000" dirty="0">
                <a:solidFill>
                  <a:schemeClr val="bg1"/>
                </a:solidFill>
                <a:latin typeface="Myriad Pro" panose="020B0503030403020204"/>
              </a:endParaRPr>
            </a:p>
          </p:txBody>
        </p:sp>
        <p:sp>
          <p:nvSpPr>
            <p:cNvPr id="4" name="Oval 3">
              <a:extLst>
                <a:ext uri="{FF2B5EF4-FFF2-40B4-BE49-F238E27FC236}">
                  <a16:creationId xmlns:a16="http://schemas.microsoft.com/office/drawing/2014/main" id="{9404C8C4-C0EA-CFAE-5005-86D35CF382F6}"/>
                </a:ext>
              </a:extLst>
            </p:cNvPr>
            <p:cNvSpPr/>
            <p:nvPr/>
          </p:nvSpPr>
          <p:spPr>
            <a:xfrm>
              <a:off x="9994605" y="3258680"/>
              <a:ext cx="435935" cy="4306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E173DFE-6478-AD17-D5E9-413390C7FF7D}"/>
                </a:ext>
              </a:extLst>
            </p:cNvPr>
            <p:cNvCxnSpPr>
              <a:cxnSpLocks/>
              <a:stCxn id="4" idx="1"/>
            </p:cNvCxnSpPr>
            <p:nvPr/>
          </p:nvCxnSpPr>
          <p:spPr>
            <a:xfrm flipH="1" flipV="1">
              <a:off x="8878186" y="2682197"/>
              <a:ext cx="1180260" cy="639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D125A2C-78CE-D201-F7F2-5F6684D8C916}"/>
                </a:ext>
              </a:extLst>
            </p:cNvPr>
            <p:cNvSpPr/>
            <p:nvPr/>
          </p:nvSpPr>
          <p:spPr>
            <a:xfrm>
              <a:off x="9805188" y="3081469"/>
              <a:ext cx="814770" cy="78326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1CB99EC-483E-91A5-5CB0-1141AEFA8026}"/>
                </a:ext>
              </a:extLst>
            </p:cNvPr>
            <p:cNvCxnSpPr>
              <a:cxnSpLocks/>
            </p:cNvCxnSpPr>
            <p:nvPr/>
          </p:nvCxnSpPr>
          <p:spPr>
            <a:xfrm flipV="1">
              <a:off x="10058446" y="3860352"/>
              <a:ext cx="164100" cy="48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02EFFC-7574-71D5-96A5-205EC119B538}"/>
                </a:ext>
              </a:extLst>
            </p:cNvPr>
            <p:cNvSpPr txBox="1"/>
            <p:nvPr/>
          </p:nvSpPr>
          <p:spPr>
            <a:xfrm>
              <a:off x="9376366" y="4362103"/>
              <a:ext cx="1236479" cy="325510"/>
            </a:xfrm>
            <a:prstGeom prst="rect">
              <a:avLst/>
            </a:prstGeom>
            <a:noFill/>
          </p:spPr>
          <p:txBody>
            <a:bodyPr wrap="none" rtlCol="0">
              <a:spAutoFit/>
            </a:bodyPr>
            <a:lstStyle/>
            <a:p>
              <a:r>
                <a:rPr lang="it-IT" sz="2400" baseline="30000" dirty="0">
                  <a:solidFill>
                    <a:schemeClr val="bg1"/>
                  </a:solidFill>
                  <a:latin typeface="Myriad Pro" panose="020B0503030403020204"/>
                </a:rPr>
                <a:t>176</a:t>
              </a:r>
              <a:r>
                <a:rPr lang="it-IT" sz="2400" dirty="0">
                  <a:solidFill>
                    <a:schemeClr val="bg1"/>
                  </a:solidFill>
                  <a:latin typeface="Myriad Pro" panose="020B0503030403020204"/>
                </a:rPr>
                <a:t>Hf/</a:t>
              </a:r>
              <a:r>
                <a:rPr lang="it-IT" sz="2400" baseline="30000" dirty="0">
                  <a:solidFill>
                    <a:schemeClr val="bg1"/>
                  </a:solidFill>
                  <a:latin typeface="Myriad Pro" panose="020B0503030403020204"/>
                </a:rPr>
                <a:t>177</a:t>
              </a:r>
              <a:r>
                <a:rPr lang="it-IT" sz="2400" dirty="0">
                  <a:solidFill>
                    <a:schemeClr val="bg1"/>
                  </a:solidFill>
                  <a:latin typeface="Myriad Pro" panose="020B0503030403020204"/>
                </a:rPr>
                <a:t>Hf</a:t>
              </a:r>
              <a:endParaRPr lang="en-US" sz="2400" dirty="0">
                <a:solidFill>
                  <a:schemeClr val="bg1"/>
                </a:solidFill>
                <a:latin typeface="Myriad Pro" panose="020B0503030403020204"/>
              </a:endParaRPr>
            </a:p>
          </p:txBody>
        </p:sp>
      </p:gr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5D7F9DB-DD69-6581-6D77-287393BEA55A}"/>
                  </a:ext>
                </a:extLst>
              </p14:cNvPr>
              <p14:cNvContentPartPr/>
              <p14:nvPr/>
            </p14:nvContentPartPr>
            <p14:xfrm>
              <a:off x="3291300" y="6126300"/>
              <a:ext cx="360" cy="360"/>
            </p14:xfrm>
          </p:contentPart>
        </mc:Choice>
        <mc:Fallback xmlns="">
          <p:pic>
            <p:nvPicPr>
              <p:cNvPr id="2" name="Ink 1">
                <a:extLst>
                  <a:ext uri="{FF2B5EF4-FFF2-40B4-BE49-F238E27FC236}">
                    <a16:creationId xmlns:a16="http://schemas.microsoft.com/office/drawing/2014/main" id="{15D7F9DB-DD69-6581-6D77-287393BEA55A}"/>
                  </a:ext>
                </a:extLst>
              </p:cNvPr>
              <p:cNvPicPr/>
              <p:nvPr/>
            </p:nvPicPr>
            <p:blipFill>
              <a:blip r:embed="rId7"/>
              <a:stretch>
                <a:fillRect/>
              </a:stretch>
            </p:blipFill>
            <p:spPr>
              <a:xfrm>
                <a:off x="3282660" y="6117300"/>
                <a:ext cx="18000" cy="18000"/>
              </a:xfrm>
              <a:prstGeom prst="rect">
                <a:avLst/>
              </a:prstGeom>
            </p:spPr>
          </p:pic>
        </mc:Fallback>
      </mc:AlternateContent>
      <p:sp>
        <p:nvSpPr>
          <p:cNvPr id="5" name="AutoShape 2" descr="Slides to help.ppt">
            <a:extLst>
              <a:ext uri="{FF2B5EF4-FFF2-40B4-BE49-F238E27FC236}">
                <a16:creationId xmlns:a16="http://schemas.microsoft.com/office/drawing/2014/main" id="{E9A333DA-D00F-F8C2-7BEA-A5583F5B25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6880153A-217D-0802-7942-9F4B61586321}"/>
              </a:ext>
            </a:extLst>
          </p:cNvPr>
          <p:cNvSpPr txBox="1"/>
          <p:nvPr/>
        </p:nvSpPr>
        <p:spPr>
          <a:xfrm>
            <a:off x="0" y="0"/>
            <a:ext cx="12192000" cy="584775"/>
          </a:xfrm>
          <a:prstGeom prst="rect">
            <a:avLst/>
          </a:prstGeom>
          <a:solidFill>
            <a:schemeClr val="bg2"/>
          </a:solidFill>
        </p:spPr>
        <p:txBody>
          <a:bodyPr wrap="square">
            <a:spAutoFit/>
          </a:bodyPr>
          <a:lstStyle/>
          <a:p>
            <a:pPr>
              <a:spcAft>
                <a:spcPts val="600"/>
              </a:spcAft>
            </a:pPr>
            <a:r>
              <a:rPr lang="en-GB" sz="3200" dirty="0">
                <a:solidFill>
                  <a:srgbClr val="000000"/>
                </a:solidFill>
                <a:effectLst/>
                <a:latin typeface="Myriad Pro" panose="020B0503030403020204"/>
                <a:ea typeface="Calibri" panose="020F0502020204030204" pitchFamily="34" charset="0"/>
                <a:cs typeface="Calibri" panose="020F0502020204030204" pitchFamily="34" charset="0"/>
              </a:rPr>
              <a:t>Method</a:t>
            </a:r>
            <a:r>
              <a:rPr lang="it-IT" sz="3200" dirty="0">
                <a:solidFill>
                  <a:srgbClr val="000000"/>
                </a:solidFill>
                <a:effectLst/>
                <a:latin typeface="Myriad Pro" panose="020B0503030403020204"/>
                <a:ea typeface="Calibri" panose="020F0502020204030204" pitchFamily="34" charset="0"/>
                <a:cs typeface="Calibri" panose="020F0502020204030204" pitchFamily="34" charset="0"/>
              </a:rPr>
              <a:t>: Hf isotopes in zircons</a:t>
            </a:r>
            <a:endParaRPr lang="en-GB" sz="3200" dirty="0">
              <a:solidFill>
                <a:srgbClr val="000000"/>
              </a:solidFill>
              <a:effectLst/>
              <a:latin typeface="Myriad Pro" panose="020B0503030403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78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332</Words>
  <Application>Microsoft Office PowerPoint</Application>
  <PresentationFormat>Widescreen</PresentationFormat>
  <Paragraphs>75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Myriad Pro</vt:lpstr>
      <vt:lpstr>NexusSerif</vt:lpstr>
      <vt:lpstr>Office Theme</vt:lpstr>
      <vt:lpstr>Secular change in the age of TTG sources during the Archean from in-situ Sr and Hf isotope analysis by LA-MC-ICPMS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Musiyachenko</dc:creator>
  <cp:lastModifiedBy>mkira@student.ubc.ca</cp:lastModifiedBy>
  <cp:revision>39</cp:revision>
  <dcterms:created xsi:type="dcterms:W3CDTF">2022-05-06T21:59:12Z</dcterms:created>
  <dcterms:modified xsi:type="dcterms:W3CDTF">2022-05-25T15:33:03Z</dcterms:modified>
</cp:coreProperties>
</file>