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9" r:id="rId2"/>
    <p:sldId id="283" r:id="rId3"/>
    <p:sldId id="267" r:id="rId4"/>
    <p:sldId id="1298" r:id="rId5"/>
    <p:sldId id="1309" r:id="rId6"/>
    <p:sldId id="1301" r:id="rId7"/>
    <p:sldId id="273" r:id="rId8"/>
    <p:sldId id="1304" r:id="rId9"/>
    <p:sldId id="1308" r:id="rId10"/>
    <p:sldId id="1310" r:id="rId11"/>
    <p:sldId id="1311" r:id="rId12"/>
    <p:sldId id="1312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87236"/>
  </p:normalViewPr>
  <p:slideViewPr>
    <p:cSldViewPr snapToGrid="0">
      <p:cViewPr varScale="1">
        <p:scale>
          <a:sx n="99" d="100"/>
          <a:sy n="99" d="100"/>
        </p:scale>
        <p:origin x="124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F016-D477-4A47-9440-89D5B053F0EB}" type="datetimeFigureOut">
              <a:rPr lang="it-IT" smtClean="0"/>
              <a:t>24/05/22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8D09-DA5C-744A-A8E5-B4C3A3D5B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57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E8D09-DA5C-744A-A8E5-B4C3A3D5BF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23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90216-A5C5-144B-8851-DF4B112D7FA3}" type="slidenum">
              <a:rPr lang="en-US"/>
              <a:pPr/>
              <a:t>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2- </a:t>
            </a:r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explained</a:t>
            </a:r>
            <a:r>
              <a:rPr lang="it-IT" dirty="0"/>
              <a:t> by </a:t>
            </a:r>
            <a:r>
              <a:rPr lang="it-IT" dirty="0" err="1"/>
              <a:t>catacalstic</a:t>
            </a:r>
            <a:r>
              <a:rPr lang="it-IT" dirty="0"/>
              <a:t> </a:t>
            </a:r>
            <a:r>
              <a:rPr lang="it-IT" dirty="0" err="1"/>
              <a:t>pore</a:t>
            </a:r>
            <a:r>
              <a:rPr lang="it-IT" dirty="0"/>
              <a:t> </a:t>
            </a:r>
            <a:r>
              <a:rPr lang="it-IT" dirty="0" err="1"/>
              <a:t>collapse</a:t>
            </a:r>
            <a:r>
              <a:rPr lang="it-IT" dirty="0"/>
              <a:t>, </a:t>
            </a:r>
            <a:r>
              <a:rPr lang="it-IT" dirty="0" err="1"/>
              <a:t>driven</a:t>
            </a:r>
            <a:r>
              <a:rPr lang="it-IT" dirty="0"/>
              <a:t> by </a:t>
            </a:r>
            <a:r>
              <a:rPr lang="it-IT" dirty="0" err="1"/>
              <a:t>shear</a:t>
            </a:r>
            <a:r>
              <a:rPr lang="it-IT" dirty="0"/>
              <a:t> </a:t>
            </a:r>
            <a:r>
              <a:rPr lang="it-IT" dirty="0" err="1"/>
              <a:t>enhanced</a:t>
            </a:r>
            <a:r>
              <a:rPr lang="it-IT" dirty="0"/>
              <a:t> </a:t>
            </a:r>
            <a:r>
              <a:rPr lang="it-IT" dirty="0" err="1"/>
              <a:t>compaction</a:t>
            </a:r>
            <a:r>
              <a:rPr lang="it-IT" dirty="0"/>
              <a:t>, </a:t>
            </a:r>
            <a:r>
              <a:rPr lang="it-IT" dirty="0" err="1"/>
              <a:t>preceding</a:t>
            </a:r>
            <a:r>
              <a:rPr lang="it-IT" dirty="0"/>
              <a:t> </a:t>
            </a:r>
            <a:r>
              <a:rPr lang="it-IT" dirty="0" err="1"/>
              <a:t>widespread</a:t>
            </a:r>
            <a:r>
              <a:rPr lang="it-IT" dirty="0"/>
              <a:t> </a:t>
            </a:r>
            <a:r>
              <a:rPr lang="it-IT" dirty="0" err="1"/>
              <a:t>bifurcation</a:t>
            </a:r>
            <a:r>
              <a:rPr lang="it-IT" dirty="0"/>
              <a:t>. </a:t>
            </a:r>
          </a:p>
          <a:p>
            <a:r>
              <a:rPr lang="it-IT" dirty="0"/>
              <a:t>3 – Single </a:t>
            </a:r>
            <a:r>
              <a:rPr lang="it-IT" dirty="0" err="1"/>
              <a:t>sequence</a:t>
            </a:r>
            <a:r>
              <a:rPr lang="it-IT" dirty="0"/>
              <a:t> for AG (</a:t>
            </a:r>
            <a:r>
              <a:rPr lang="it-IT" dirty="0" err="1"/>
              <a:t>rupture</a:t>
            </a:r>
            <a:r>
              <a:rPr lang="it-IT" dirty="0"/>
              <a:t> of a single </a:t>
            </a:r>
            <a:r>
              <a:rPr lang="it-IT" dirty="0" err="1"/>
              <a:t>dilatant</a:t>
            </a:r>
            <a:r>
              <a:rPr lang="it-IT" dirty="0"/>
              <a:t> zone), double </a:t>
            </a:r>
            <a:r>
              <a:rPr lang="it-IT" dirty="0" err="1"/>
              <a:t>sequence</a:t>
            </a:r>
            <a:r>
              <a:rPr lang="it-IT" dirty="0"/>
              <a:t> for DDS (</a:t>
            </a:r>
            <a:r>
              <a:rPr lang="it-IT" dirty="0" err="1"/>
              <a:t>growth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to first </a:t>
            </a:r>
            <a:r>
              <a:rPr lang="it-IT" dirty="0" err="1"/>
              <a:t>align</a:t>
            </a:r>
            <a:r>
              <a:rPr lang="it-IT" dirty="0"/>
              <a:t> </a:t>
            </a:r>
            <a:r>
              <a:rPr lang="it-IT" dirty="0" err="1"/>
              <a:t>fracture</a:t>
            </a:r>
            <a:r>
              <a:rPr lang="it-IT" dirty="0"/>
              <a:t> </a:t>
            </a:r>
            <a:r>
              <a:rPr lang="it-IT" dirty="0" err="1"/>
              <a:t>segments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a </a:t>
            </a:r>
            <a:r>
              <a:rPr lang="it-IT" dirty="0" err="1"/>
              <a:t>second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resulted</a:t>
            </a:r>
            <a:r>
              <a:rPr lang="it-IT" dirty="0"/>
              <a:t> in sample </a:t>
            </a:r>
            <a:r>
              <a:rPr lang="it-IT" dirty="0" err="1"/>
              <a:t>failure</a:t>
            </a:r>
            <a:r>
              <a:rPr lang="it-IT" dirty="0"/>
              <a:t>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E8D09-DA5C-744A-A8E5-B4C3A3D5BF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0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4017" y="298396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0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3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96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1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63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>
            <a:lvl2pPr marL="685800" indent="-228600">
              <a:buFont typeface="Century Gothic" panose="020B0502020202020204" pitchFamily="34" charset="0"/>
              <a:buChar char="−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>
            <a:lvl1pPr>
              <a:defRPr/>
            </a:lvl1pPr>
            <a:lvl2pPr marL="685800" indent="-228600">
              <a:buFont typeface="Century Gothic" panose="020B0502020202020204" pitchFamily="34" charset="0"/>
              <a:buChar char="−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3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>
            <a:lvl2pPr marL="685800" indent="-228600">
              <a:buFont typeface="Century Gothic" panose="020B0502020202020204" pitchFamily="34" charset="0"/>
              <a:buChar char="−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>
            <a:lvl2pPr marL="685800" indent="-228600">
              <a:buFont typeface="Century Gothic" panose="020B0502020202020204" pitchFamily="34" charset="0"/>
              <a:buChar char="−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03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54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9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68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68768"/>
            <a:ext cx="12192000" cy="638923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0" y="6858000"/>
            <a:ext cx="12081164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3CEF25B4-4F24-9141-AFA5-83AA4D2FE62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59958487"/>
              </p:ext>
            </p:extLst>
          </p:nvPr>
        </p:nvGraphicFramePr>
        <p:xfrm>
          <a:off x="35647" y="28238"/>
          <a:ext cx="1941274" cy="72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14" imgW="6887880" imgH="2706120" progId="Photoshop.Image.16">
                  <p:embed/>
                </p:oleObj>
              </mc:Choice>
              <mc:Fallback>
                <p:oleObj name="Image" r:id="rId14" imgW="6887880" imgH="2706120" progId="Photoshop.Image.16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3CEF25B4-4F24-9141-AFA5-83AA4D2FE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47" y="28238"/>
                        <a:ext cx="1941274" cy="721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70F6458F-109C-FD45-9F87-29058E505DF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413" y="1699"/>
            <a:ext cx="949669" cy="6552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CB117C-4DBB-214C-B540-F498D83CD971}"/>
              </a:ext>
            </a:extLst>
          </p:cNvPr>
          <p:cNvSpPr txBox="1"/>
          <p:nvPr userDrawn="1"/>
        </p:nvSpPr>
        <p:spPr>
          <a:xfrm>
            <a:off x="3664886" y="6552362"/>
            <a:ext cx="486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aseline="0" dirty="0" err="1"/>
              <a:t>European</a:t>
            </a:r>
            <a:r>
              <a:rPr lang="it-IT" sz="1400" baseline="0" dirty="0"/>
              <a:t> General Assembly, Vienna, 23-27 </a:t>
            </a:r>
            <a:r>
              <a:rPr lang="it-IT" sz="1400" baseline="0" dirty="0" err="1"/>
              <a:t>May</a:t>
            </a:r>
            <a:r>
              <a:rPr lang="it-IT" sz="1400" baseline="0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302181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entury Gothic" panose="020B0502020202020204" pitchFamily="34" charset="0"/>
        <a:buChar char="−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FDA40A-B59D-414F-BFCC-7BF5356E7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" y="1012150"/>
            <a:ext cx="11684000" cy="1585104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latin typeface="+mn-lt"/>
              </a:rPr>
              <a:t>Using AE based Machine Learning Approaches to Forecast Rupture during Rock Deformation Laboratory Experiments</a:t>
            </a:r>
            <a:br>
              <a:rPr lang="it-IT" sz="3200" b="1" dirty="0">
                <a:latin typeface="+mn-lt"/>
              </a:rPr>
            </a:br>
            <a:endParaRPr lang="en-GB" sz="3200" b="1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1AD4246-2DB8-4172-9B79-E980B945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13" y="2745353"/>
            <a:ext cx="11451772" cy="1071095"/>
          </a:xfrm>
        </p:spPr>
        <p:txBody>
          <a:bodyPr>
            <a:normAutofit/>
          </a:bodyPr>
          <a:lstStyle/>
          <a:p>
            <a:r>
              <a:rPr lang="en-US" sz="2800" dirty="0"/>
              <a:t>Sergio Vinciguerra</a:t>
            </a:r>
            <a:r>
              <a:rPr lang="en-US" sz="2800" baseline="30000" dirty="0"/>
              <a:t>1</a:t>
            </a:r>
            <a:r>
              <a:rPr lang="en-US" sz="2800" dirty="0"/>
              <a:t>, Thomas King </a:t>
            </a:r>
            <a:r>
              <a:rPr lang="en-US" sz="2800" baseline="30000" dirty="0"/>
              <a:t>2 </a:t>
            </a:r>
            <a:r>
              <a:rPr lang="en-US" sz="2800" dirty="0"/>
              <a:t>and Philip Benson </a:t>
            </a:r>
            <a:r>
              <a:rPr lang="en-US" sz="2800" baseline="30000" dirty="0"/>
              <a:t>3</a:t>
            </a:r>
            <a:endParaRPr lang="en-GB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5F1FC2F1-3B42-479B-916F-F64E9F9680A4}"/>
              </a:ext>
            </a:extLst>
          </p:cNvPr>
          <p:cNvSpPr txBox="1">
            <a:spLocks/>
          </p:cNvSpPr>
          <p:nvPr/>
        </p:nvSpPr>
        <p:spPr>
          <a:xfrm>
            <a:off x="391885" y="3964547"/>
            <a:ext cx="11684000" cy="1518867"/>
          </a:xfrm>
          <a:prstGeom prst="rect">
            <a:avLst/>
          </a:prstGeom>
        </p:spPr>
        <p:txBody>
          <a:bodyPr vert="horz" lIns="91440" tIns="91440" rIns="91440" bIns="9144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entury Gothic" panose="020B0502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6400" baseline="30000" dirty="0"/>
              <a:t>1 </a:t>
            </a:r>
            <a:r>
              <a:rPr lang="en-US" sz="6200" i="1" dirty="0"/>
              <a:t>Department of Earth Sciences, University of Turin, Turin, Italy; </a:t>
            </a:r>
          </a:p>
          <a:p>
            <a:pPr algn="just"/>
            <a:r>
              <a:rPr lang="en-US" sz="640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Buried Infrastructure Facility, University of Birmingham, Birmingham, UK</a:t>
            </a:r>
            <a:endParaRPr lang="en-GB" sz="6400" i="1" dirty="0">
              <a:latin typeface="Century Gothic" panose="020B0502020202020204" pitchFamily="34" charset="0"/>
            </a:endParaRPr>
          </a:p>
          <a:p>
            <a:pPr algn="just"/>
            <a:r>
              <a:rPr lang="en-US" sz="6200" baseline="30000" dirty="0"/>
              <a:t>3</a:t>
            </a:r>
            <a:r>
              <a:rPr lang="en-US" sz="6200" i="1" dirty="0"/>
              <a:t> Rock Mechanics Laboratory, School of Earth and Environmental Sciences, University of Portsmouth, Portsmouth, UK; </a:t>
            </a:r>
            <a:endParaRPr lang="en-GB" sz="6200" i="1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F1332F-1CA2-A640-A360-18575DFEB0B1}"/>
              </a:ext>
            </a:extLst>
          </p:cNvPr>
          <p:cNvSpPr/>
          <p:nvPr/>
        </p:nvSpPr>
        <p:spPr>
          <a:xfrm>
            <a:off x="693650" y="308871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122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564FBD68-DCE5-1C94-522A-7F2A760D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409B4-EF31-3C48-8C4E-6525F95A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900930"/>
            <a:ext cx="9605635" cy="105930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Forecasting dynamic failure</a:t>
            </a:r>
            <a:endParaRPr lang="it-IT" sz="2400" dirty="0">
              <a:latin typeface="+mn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CA52E7-48D1-BC40-9722-569ADC0D6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6886" y="780145"/>
            <a:ext cx="6771849" cy="464287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dirty="0"/>
              <a:t>We train a model to classify the current phase of deformation</a:t>
            </a:r>
          </a:p>
          <a:p>
            <a:pPr lvl="1" algn="just">
              <a:lnSpc>
                <a:spcPct val="100000"/>
              </a:lnSpc>
            </a:pPr>
            <a:r>
              <a:rPr lang="it-IT" sz="1600" dirty="0"/>
              <a:t>E.g. 25%, 50% or 65% of ultimate compressive strength (UCS)</a:t>
            </a:r>
          </a:p>
          <a:p>
            <a:pPr lvl="1" algn="just">
              <a:lnSpc>
                <a:spcPct val="100000"/>
              </a:lnSpc>
            </a:pPr>
            <a:r>
              <a:rPr lang="it-IT" sz="1600" dirty="0"/>
              <a:t>From this we can </a:t>
            </a:r>
            <a:r>
              <a:rPr lang="it-IT" sz="1600" i="1" dirty="0"/>
              <a:t>forecast</a:t>
            </a:r>
            <a:r>
              <a:rPr lang="it-IT" sz="1600" dirty="0"/>
              <a:t> when 100% UCS will occur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10MPa simulation test on a model trained with data from 5, 20 and 40 MPa shows a </a:t>
            </a:r>
            <a:r>
              <a:rPr lang="it-IT" sz="1800" i="1" dirty="0"/>
              <a:t>good constraint</a:t>
            </a:r>
            <a:r>
              <a:rPr lang="it-IT" sz="1800" dirty="0"/>
              <a:t>;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Current objectives seek to identify what aspects of the training data that model is picking up on;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A basic TDDN looks for repeating trends in the training data to output deviations from a linear model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A good model is able to generalise the input patterns such that known data misfits are minimised and unknown data is </a:t>
            </a:r>
            <a:r>
              <a:rPr lang="it-IT" sz="1800" dirty="0" err="1"/>
              <a:t>accurately</a:t>
            </a:r>
            <a:r>
              <a:rPr lang="it-IT" sz="1800" dirty="0"/>
              <a:t> </a:t>
            </a:r>
            <a:r>
              <a:rPr lang="it-IT" sz="1800" dirty="0" err="1"/>
              <a:t>simulated</a:t>
            </a:r>
            <a:r>
              <a:rPr lang="it-IT" sz="1800" dirty="0"/>
              <a:t>;</a:t>
            </a:r>
          </a:p>
          <a:p>
            <a:pPr algn="just">
              <a:lnSpc>
                <a:spcPct val="100000"/>
              </a:lnSpc>
            </a:pPr>
            <a:r>
              <a:rPr lang="it-IT" sz="1800" dirty="0" err="1"/>
              <a:t>Number</a:t>
            </a:r>
            <a:r>
              <a:rPr lang="it-IT" sz="1800" dirty="0"/>
              <a:t> of processing layers control the accuracy of the model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/>
              <a:t>     -  </a:t>
            </a:r>
            <a:r>
              <a:rPr lang="it-IT" sz="1600" dirty="0" err="1"/>
              <a:t>Overfitting</a:t>
            </a:r>
            <a:r>
              <a:rPr lang="it-IT" sz="1600" dirty="0"/>
              <a:t> vs. underfitting. How to achieve </a:t>
            </a:r>
            <a:r>
              <a:rPr lang="it-IT" sz="1600" dirty="0" err="1"/>
              <a:t>generalisation</a:t>
            </a:r>
            <a:r>
              <a:rPr lang="it-IT" sz="1600" dirty="0"/>
              <a:t>?</a:t>
            </a:r>
          </a:p>
          <a:p>
            <a:pPr algn="just">
              <a:lnSpc>
                <a:spcPct val="100000"/>
              </a:lnSpc>
            </a:pPr>
            <a:r>
              <a:rPr lang="it-IT" sz="1800" dirty="0" err="1"/>
              <a:t>Timesteps</a:t>
            </a:r>
            <a:r>
              <a:rPr lang="it-IT" sz="1800" dirty="0"/>
              <a:t> </a:t>
            </a:r>
            <a:r>
              <a:rPr lang="it-IT" sz="1800" dirty="0" err="1"/>
              <a:t>determine</a:t>
            </a:r>
            <a:r>
              <a:rPr lang="it-IT" sz="1800" dirty="0"/>
              <a:t> the </a:t>
            </a:r>
            <a:r>
              <a:rPr lang="it-IT" sz="1800" dirty="0" err="1"/>
              <a:t>classfying</a:t>
            </a:r>
            <a:r>
              <a:rPr lang="it-IT" sz="1800" dirty="0"/>
              <a:t> </a:t>
            </a:r>
            <a:r>
              <a:rPr lang="it-IT" sz="1800" dirty="0" err="1"/>
              <a:t>window</a:t>
            </a:r>
            <a:endParaRPr lang="it-IT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600" dirty="0"/>
              <a:t>     - Stress and </a:t>
            </a:r>
            <a:r>
              <a:rPr lang="it-IT" sz="1600" dirty="0" err="1"/>
              <a:t>strain</a:t>
            </a:r>
            <a:r>
              <a:rPr lang="it-IT" sz="1600" dirty="0"/>
              <a:t> </a:t>
            </a:r>
            <a:r>
              <a:rPr lang="it-IT" sz="1600" dirty="0" err="1"/>
              <a:t>variations</a:t>
            </a:r>
            <a:r>
              <a:rPr lang="it-IT" sz="1600" dirty="0"/>
              <a:t> are sensitive to </a:t>
            </a:r>
            <a:r>
              <a:rPr lang="it-IT" sz="1600" dirty="0" err="1"/>
              <a:t>different</a:t>
            </a:r>
            <a:r>
              <a:rPr lang="it-IT" sz="1600" dirty="0"/>
              <a:t> data </a:t>
            </a:r>
            <a:r>
              <a:rPr lang="it-IT" sz="1600" dirty="0" err="1"/>
              <a:t>cycles</a:t>
            </a:r>
            <a:endParaRPr lang="it-IT" sz="16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63AB97D-4643-3641-B87A-1CDF37B91AF8}"/>
              </a:ext>
            </a:extLst>
          </p:cNvPr>
          <p:cNvSpPr/>
          <p:nvPr/>
        </p:nvSpPr>
        <p:spPr>
          <a:xfrm>
            <a:off x="941614" y="331135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C50792-A712-714D-A4CF-0811DEEED6F6}"/>
              </a:ext>
            </a:extLst>
          </p:cNvPr>
          <p:cNvSpPr txBox="1"/>
          <p:nvPr/>
        </p:nvSpPr>
        <p:spPr>
          <a:xfrm>
            <a:off x="52268" y="5976772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Estimate: Moving average</a:t>
            </a:r>
          </a:p>
          <a:p>
            <a:r>
              <a:rPr lang="it-IT" dirty="0"/>
              <a:t>Estimate+: MA for low standard deviations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3F88E2-D81B-614D-9C25-A44A2B624F1D}"/>
              </a:ext>
            </a:extLst>
          </p:cNvPr>
          <p:cNvSpPr txBox="1"/>
          <p:nvPr/>
        </p:nvSpPr>
        <p:spPr>
          <a:xfrm>
            <a:off x="72374" y="5626669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Vinciguerra et al., 2021</a:t>
            </a:r>
          </a:p>
        </p:txBody>
      </p:sp>
      <p:pic>
        <p:nvPicPr>
          <p:cNvPr id="6" name="sim10_train5-20-40_allparam" descr="sim10_train5-20-40_allparam">
            <a:hlinkClick r:id="" action="ppaction://media"/>
            <a:extLst>
              <a:ext uri="{FF2B5EF4-FFF2-40B4-BE49-F238E27FC236}">
                <a16:creationId xmlns:a16="http://schemas.microsoft.com/office/drawing/2014/main" id="{F060114A-4AC9-FA42-A122-EA27A26764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98" y="1527401"/>
            <a:ext cx="5066090" cy="3803197"/>
          </a:xfrm>
          <a:prstGeom prst="rect">
            <a:avLst/>
          </a:prstGeom>
        </p:spPr>
      </p:pic>
      <p:pic>
        <p:nvPicPr>
          <p:cNvPr id="8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2DD4D189-106F-9B2F-8B89-6CA326D7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91B4A42-F116-4822-A11C-3E036FE6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899" y="1733266"/>
            <a:ext cx="5914624" cy="4408227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Depending on model setup, the output can significantly vary but some trends are consistent</a:t>
            </a:r>
          </a:p>
          <a:p>
            <a:pPr algn="just"/>
            <a:r>
              <a:rPr lang="en-GB" sz="1800" dirty="0"/>
              <a:t>Critical points are consistent with key deformation phases reported in the literature</a:t>
            </a:r>
          </a:p>
          <a:p>
            <a:pPr algn="just"/>
            <a:r>
              <a:rPr lang="en-GB" sz="1800" dirty="0"/>
              <a:t>Our model still does not understand the magnitude of coalescence phases but recognises that there should be stress drops and strain increases</a:t>
            </a:r>
          </a:p>
          <a:p>
            <a:pPr algn="just"/>
            <a:r>
              <a:rPr lang="en-GB" sz="1800" dirty="0"/>
              <a:t>Next steps are to use these outputs to identify key physical variations that </a:t>
            </a:r>
            <a:r>
              <a:rPr lang="en-GB" sz="1800" dirty="0" err="1"/>
              <a:t>preceed</a:t>
            </a:r>
            <a:r>
              <a:rPr lang="en-GB" sz="1800" dirty="0"/>
              <a:t> deformation phases</a:t>
            </a:r>
          </a:p>
          <a:p>
            <a:pPr lvl="1" algn="just"/>
            <a:r>
              <a:rPr lang="en-GB" sz="1600" dirty="0"/>
              <a:t>e.g. a drop in velocity coupled with an increase in scattering</a:t>
            </a:r>
          </a:p>
          <a:p>
            <a:pPr algn="just"/>
            <a:endParaRPr lang="en-GB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8AE34-29B2-4C90-900F-3C998594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" y="958037"/>
            <a:ext cx="6632812" cy="88441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Our approach almost works, why is this?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1F072B9-15BF-2B4E-856B-58B432368073}"/>
              </a:ext>
            </a:extLst>
          </p:cNvPr>
          <p:cNvSpPr/>
          <p:nvPr/>
        </p:nvSpPr>
        <p:spPr>
          <a:xfrm>
            <a:off x="941614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2C1BEF-3152-024C-94D0-BBC1D38A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226" y="958036"/>
            <a:ext cx="5213774" cy="29608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D736FA-B351-7242-AEAB-17B8490A1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26" y="3918855"/>
            <a:ext cx="5213774" cy="2939143"/>
          </a:xfrm>
          <a:prstGeom prst="rect">
            <a:avLst/>
          </a:prstGeom>
        </p:spPr>
      </p:pic>
      <p:pic>
        <p:nvPicPr>
          <p:cNvPr id="7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CFC042DF-7191-9EC1-8158-F1824175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77E1A-AECE-1B4B-8D63-0B506586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3" y="931911"/>
            <a:ext cx="9605635" cy="1059305"/>
          </a:xfrm>
        </p:spPr>
        <p:txBody>
          <a:bodyPr/>
          <a:lstStyle/>
          <a:p>
            <a:r>
              <a:rPr lang="it-IT" dirty="0" err="1"/>
              <a:t>Parameters</a:t>
            </a:r>
            <a:r>
              <a:rPr lang="it-IT" dirty="0"/>
              <a:t> </a:t>
            </a:r>
            <a:r>
              <a:rPr lang="it-IT" dirty="0" err="1"/>
              <a:t>importance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E27F37-B311-6747-90DD-1991FB61F0CC}"/>
              </a:ext>
            </a:extLst>
          </p:cNvPr>
          <p:cNvSpPr txBox="1"/>
          <p:nvPr/>
        </p:nvSpPr>
        <p:spPr>
          <a:xfrm>
            <a:off x="564426" y="1565647"/>
            <a:ext cx="562736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Multiple m</a:t>
            </a:r>
            <a:r>
              <a:rPr lang="en-US" dirty="0">
                <a:effectLst/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odels are tested with a “leave one out” strategy to assess the relative importance of individual training parameters.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Misfits </a:t>
            </a:r>
            <a:r>
              <a:rPr lang="en-US" dirty="0">
                <a:effectLst/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for target parameters of stress and strain are estimated as a percentage of Ultimate Compressive Strength (UCS).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It remains challenging to appropriately process discrete measurements into continuous timeseries for the model to learn.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Nonetheless, a clear observation is that different mechanical parameters are more suited to fitting either stress or strain models.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entury Gothic (Body)"/>
                <a:ea typeface="Calibri" panose="020F0502020204030204" pitchFamily="34" charset="0"/>
                <a:cs typeface="Times New Roman" panose="02020603050405020304" pitchFamily="18" charset="0"/>
              </a:rPr>
              <a:t>Furthermore, this suitability is time-varying and is likely dependent on the phase of deformation.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5C286B-3EFD-7444-BA49-BD368A04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19" y="1071154"/>
            <a:ext cx="4969357" cy="5513447"/>
          </a:xfrm>
          <a:prstGeom prst="rect">
            <a:avLst/>
          </a:prstGeom>
        </p:spPr>
      </p:pic>
      <p:pic>
        <p:nvPicPr>
          <p:cNvPr id="5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23554DC6-2219-3FEC-7B4D-258416E9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0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DDEC-9B74-4EF7-BDA6-02915BCF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750094"/>
            <a:ext cx="9603275" cy="580836"/>
          </a:xfrm>
        </p:spPr>
        <p:txBody>
          <a:bodyPr>
            <a:normAutofit/>
          </a:bodyPr>
          <a:lstStyle/>
          <a:p>
            <a:r>
              <a:rPr lang="en-GB" sz="2400" b="1" dirty="0"/>
              <a:t>Conclusions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C093A-1CA5-854E-A3D4-EF7F163935C8}"/>
              </a:ext>
            </a:extLst>
          </p:cNvPr>
          <p:cNvSpPr/>
          <p:nvPr/>
        </p:nvSpPr>
        <p:spPr>
          <a:xfrm>
            <a:off x="941614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478B7C-561A-584A-944F-D98705C0EB49}"/>
              </a:ext>
            </a:extLst>
          </p:cNvPr>
          <p:cNvSpPr txBox="1"/>
          <p:nvPr/>
        </p:nvSpPr>
        <p:spPr>
          <a:xfrm>
            <a:off x="216907" y="1186437"/>
            <a:ext cx="11430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perform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omission analysis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what are the most important parameters to use when training a neural network to predict dynamic failure in samples of </a:t>
            </a:r>
            <a:r>
              <a:rPr lang="en-US" sz="2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Alzo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Granite;</a:t>
            </a:r>
            <a:endParaRPr lang="it-IT" sz="2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strongly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to define the training parameters but several trends are clear; </a:t>
            </a:r>
            <a:endParaRPr lang="it-IT" sz="2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rate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intuitive and strongly influences predictions of stress;</a:t>
            </a:r>
            <a:endParaRPr lang="it-IT" sz="2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Fracturing mechanism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do not have a strong relationship to either stress or strain. </a:t>
            </a:r>
            <a:r>
              <a:rPr lang="en-GB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significant burst of tensile events close to UCS is a clear indicator that failure is imminent to the model;</a:t>
            </a:r>
            <a:endParaRPr lang="it-IT" sz="2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Whilst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 velocity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suggestive of the type of deformation that is occurring</a:t>
            </a:r>
            <a:r>
              <a:rPr lang="en-US" sz="2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uring crack closure (&lt;30% UCS), velocities are better linked to stress variations. Whilst strain becomes a bigger influence during fracture growth (30 to 80% UCS). </a:t>
            </a:r>
          </a:p>
          <a:p>
            <a:pPr algn="just"/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The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this study will be to determine if these </a:t>
            </a:r>
            <a:r>
              <a:rPr lang="en-US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variations</a:t>
            </a:r>
            <a:r>
              <a:rPr lang="en-US" sz="2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directly related to the mechanics of the fault zone or are simply an artifact of the processing.</a:t>
            </a:r>
            <a:endParaRPr lang="it-IT" sz="2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3B7DFA66-8FE1-06A7-65D9-F43BDB93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8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3999" y="791665"/>
            <a:ext cx="9419617" cy="4437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fr-FR" sz="2200" dirty="0" err="1">
                <a:latin typeface="+mn-lt"/>
              </a:rPr>
              <a:t>What’s</a:t>
            </a:r>
            <a:r>
              <a:rPr lang="fr-FR" sz="2200" dirty="0">
                <a:latin typeface="+mn-lt"/>
              </a:rPr>
              <a:t> an ACOUSTIC EMISSION (AE) and </a:t>
            </a:r>
            <a:r>
              <a:rPr lang="fr-FR" sz="2200" dirty="0" err="1">
                <a:latin typeface="+mn-lt"/>
              </a:rPr>
              <a:t>what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can</a:t>
            </a:r>
            <a:r>
              <a:rPr lang="fr-FR" sz="2200" dirty="0">
                <a:latin typeface="+mn-lt"/>
              </a:rPr>
              <a:t> </a:t>
            </a:r>
            <a:r>
              <a:rPr lang="fr-FR" sz="2200" dirty="0" err="1">
                <a:latin typeface="+mn-lt"/>
              </a:rPr>
              <a:t>it</a:t>
            </a:r>
            <a:r>
              <a:rPr lang="fr-FR" sz="2200" dirty="0">
                <a:latin typeface="+mn-lt"/>
              </a:rPr>
              <a:t> tell us ?</a:t>
            </a:r>
          </a:p>
        </p:txBody>
      </p:sp>
      <p:pic>
        <p:nvPicPr>
          <p:cNvPr id="23245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465" y="1323615"/>
            <a:ext cx="6665143" cy="302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3011392" y="3931243"/>
            <a:ext cx="17508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i="1" dirty="0"/>
              <a:t>Thompson et al. 2007</a:t>
            </a: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1523999" y="4487026"/>
            <a:ext cx="9196807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1600" dirty="0"/>
              <a:t>An </a:t>
            </a:r>
            <a:r>
              <a:rPr lang="fr-FR" sz="1600" dirty="0" err="1"/>
              <a:t>acoustic</a:t>
            </a:r>
            <a:r>
              <a:rPr lang="fr-FR" sz="1600" dirty="0"/>
              <a:t> </a:t>
            </a:r>
            <a:r>
              <a:rPr lang="fr-FR" sz="1600" dirty="0" err="1"/>
              <a:t>emission</a:t>
            </a:r>
            <a:r>
              <a:rPr lang="fr-FR" sz="1600" dirty="0"/>
              <a:t> corresponds to:</a:t>
            </a:r>
          </a:p>
          <a:p>
            <a:pPr algn="just"/>
            <a:r>
              <a:rPr lang="fr-FR" sz="1600" dirty="0"/>
              <a:t>	- the HF </a:t>
            </a:r>
            <a:r>
              <a:rPr lang="fr-FR" sz="1600" dirty="0" err="1"/>
              <a:t>radiated</a:t>
            </a:r>
            <a:r>
              <a:rPr lang="fr-FR" sz="1600" dirty="0"/>
              <a:t> </a:t>
            </a:r>
            <a:r>
              <a:rPr lang="fr-FR" sz="1600" dirty="0" err="1"/>
              <a:t>acoustic</a:t>
            </a:r>
            <a:r>
              <a:rPr lang="fr-FR" sz="1600" dirty="0"/>
              <a:t> </a:t>
            </a:r>
            <a:r>
              <a:rPr lang="fr-FR" sz="1600" dirty="0" err="1"/>
              <a:t>waves</a:t>
            </a:r>
            <a:r>
              <a:rPr lang="fr-FR" sz="1600" dirty="0"/>
              <a:t> </a:t>
            </a:r>
            <a:r>
              <a:rPr lang="fr-FR" sz="1600" dirty="0" err="1"/>
              <a:t>emitted</a:t>
            </a:r>
            <a:r>
              <a:rPr lang="fr-FR" sz="1600" dirty="0"/>
              <a:t> by a </a:t>
            </a:r>
            <a:r>
              <a:rPr lang="fr-FR" sz="1600" dirty="0" err="1"/>
              <a:t>fast</a:t>
            </a:r>
            <a:r>
              <a:rPr lang="fr-FR" sz="1600" dirty="0"/>
              <a:t> </a:t>
            </a:r>
            <a:r>
              <a:rPr lang="fr-FR" sz="1600" dirty="0" err="1"/>
              <a:t>propagating</a:t>
            </a:r>
            <a:r>
              <a:rPr lang="fr-FR" sz="1600" dirty="0"/>
              <a:t> crack</a:t>
            </a:r>
          </a:p>
          <a:p>
            <a:pPr algn="just"/>
            <a:r>
              <a:rPr lang="fr-FR" sz="1600" dirty="0"/>
              <a:t>	- </a:t>
            </a:r>
            <a:r>
              <a:rPr lang="fr-FR" sz="1600" dirty="0" err="1"/>
              <a:t>average</a:t>
            </a:r>
            <a:r>
              <a:rPr lang="fr-FR" sz="1600" dirty="0"/>
              <a:t> magnitudes </a:t>
            </a:r>
            <a:r>
              <a:rPr lang="fr-FR" sz="1600" dirty="0" err="1"/>
              <a:t>Mw</a:t>
            </a:r>
            <a:r>
              <a:rPr lang="fr-FR" sz="1600" dirty="0"/>
              <a:t> : -8 to -4, </a:t>
            </a:r>
            <a:r>
              <a:rPr lang="fr-FR" sz="1600" dirty="0" err="1"/>
              <a:t>ie</a:t>
            </a:r>
            <a:r>
              <a:rPr lang="fr-FR" sz="1600" dirty="0"/>
              <a:t> femto to nano </a:t>
            </a:r>
            <a:r>
              <a:rPr lang="fr-FR" sz="1600" dirty="0" err="1"/>
              <a:t>earthquakes</a:t>
            </a:r>
            <a:endParaRPr lang="fr-FR" sz="1600" dirty="0"/>
          </a:p>
          <a:p>
            <a:pPr algn="just"/>
            <a:r>
              <a:rPr lang="fr-FR" sz="1600" dirty="0"/>
              <a:t>	- Corner </a:t>
            </a:r>
            <a:r>
              <a:rPr lang="fr-FR" sz="1600" dirty="0" err="1"/>
              <a:t>frequency</a:t>
            </a:r>
            <a:r>
              <a:rPr lang="fr-FR" sz="1600" dirty="0"/>
              <a:t> 1MHz ~ crack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only</a:t>
            </a:r>
            <a:r>
              <a:rPr lang="fr-FR" sz="1600" dirty="0"/>
              <a:t> a few mm long (if </a:t>
            </a:r>
            <a:r>
              <a:rPr lang="fr-FR" sz="1600" dirty="0" err="1"/>
              <a:t>Vr</a:t>
            </a:r>
            <a:r>
              <a:rPr lang="fr-FR" sz="1600" dirty="0"/>
              <a:t> ~ </a:t>
            </a:r>
            <a:r>
              <a:rPr lang="fr-FR" sz="1600" dirty="0" err="1"/>
              <a:t>Vrayleigh</a:t>
            </a:r>
            <a:r>
              <a:rPr lang="fr-FR" sz="1600" dirty="0"/>
              <a:t>)</a:t>
            </a:r>
          </a:p>
          <a:p>
            <a:pPr algn="just"/>
            <a:r>
              <a:rPr lang="fr-FR" sz="1600" dirty="0"/>
              <a:t>	- </a:t>
            </a:r>
            <a:r>
              <a:rPr lang="fr-FR" sz="1600" dirty="0" err="1"/>
              <a:t>Displacement</a:t>
            </a:r>
            <a:r>
              <a:rPr lang="fr-FR" sz="1600" dirty="0"/>
              <a:t> ~ few </a:t>
            </a:r>
            <a:r>
              <a:rPr lang="fr-FR" sz="1600" dirty="0" err="1"/>
              <a:t>tens</a:t>
            </a:r>
            <a:r>
              <a:rPr lang="fr-FR" sz="1600" dirty="0"/>
              <a:t> of microns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An </a:t>
            </a:r>
            <a:r>
              <a:rPr lang="fr-FR" sz="1600" dirty="0" err="1"/>
              <a:t>acoustic</a:t>
            </a:r>
            <a:r>
              <a:rPr lang="fr-FR" sz="1600" dirty="0"/>
              <a:t> </a:t>
            </a:r>
            <a:r>
              <a:rPr lang="fr-FR" sz="1600" dirty="0" err="1"/>
              <a:t>emission</a:t>
            </a:r>
            <a:r>
              <a:rPr lang="fr-FR" sz="1600" dirty="0"/>
              <a:t> </a:t>
            </a:r>
            <a:r>
              <a:rPr lang="fr-FR" sz="1600" dirty="0" err="1"/>
              <a:t>does</a:t>
            </a:r>
            <a:r>
              <a:rPr lang="fr-FR" sz="1600" dirty="0"/>
              <a:t> not correspond </a:t>
            </a:r>
            <a:r>
              <a:rPr lang="fr-FR" sz="1600" dirty="0" err="1"/>
              <a:t>necessarily</a:t>
            </a:r>
            <a:r>
              <a:rPr lang="fr-FR" sz="1600" dirty="0"/>
              <a:t> to a </a:t>
            </a:r>
            <a:r>
              <a:rPr lang="fr-FR" sz="1600" dirty="0" err="1"/>
              <a:t>macroscopic</a:t>
            </a:r>
            <a:r>
              <a:rPr lang="fr-FR" sz="1600" dirty="0"/>
              <a:t> slip </a:t>
            </a:r>
            <a:r>
              <a:rPr lang="fr-FR" sz="1600" dirty="0" err="1"/>
              <a:t>event</a:t>
            </a:r>
            <a:r>
              <a:rPr lang="fr-FR" sz="1600" dirty="0"/>
              <a:t>, but </a:t>
            </a:r>
            <a:r>
              <a:rPr lang="fr-FR" sz="1600" dirty="0" err="1"/>
              <a:t>rather</a:t>
            </a:r>
            <a:r>
              <a:rPr lang="fr-FR" sz="1600" dirty="0"/>
              <a:t> to off </a:t>
            </a:r>
            <a:r>
              <a:rPr lang="fr-FR" sz="1600" dirty="0" err="1"/>
              <a:t>fault</a:t>
            </a:r>
            <a:r>
              <a:rPr lang="fr-FR" sz="1600" dirty="0"/>
              <a:t> </a:t>
            </a:r>
            <a:r>
              <a:rPr lang="fr-FR" sz="1600" dirty="0" err="1"/>
              <a:t>micromechanical</a:t>
            </a:r>
            <a:r>
              <a:rPr lang="fr-FR" sz="1600" dirty="0"/>
              <a:t> damage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4017901-E540-AB43-B3F0-887C69F6F45A}"/>
              </a:ext>
            </a:extLst>
          </p:cNvPr>
          <p:cNvSpPr/>
          <p:nvPr/>
        </p:nvSpPr>
        <p:spPr>
          <a:xfrm>
            <a:off x="693650" y="308871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02DB86C0-E1E3-73FA-F821-BC66D82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55CC-2342-4004-87BB-64D438B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442" y="1013820"/>
            <a:ext cx="7862858" cy="57612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Motivation and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6E12-4FBF-4C01-8FFD-0C2A5090E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1429657"/>
            <a:ext cx="7119258" cy="54283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As crack damage nucleates, grows and coalesces into a fault zone, AE-derived properties suggest that strain localization is repeatable and forecastable. However, due to the inherent </a:t>
            </a:r>
            <a:r>
              <a:rPr lang="en-US" b="1" dirty="0"/>
              <a:t>heterogeneity</a:t>
            </a:r>
            <a:r>
              <a:rPr lang="en-US" dirty="0"/>
              <a:t> of rocks and the range of </a:t>
            </a:r>
            <a:r>
              <a:rPr lang="en-US" b="1" dirty="0"/>
              <a:t>effective pressures</a:t>
            </a:r>
            <a:r>
              <a:rPr lang="en-US" dirty="0"/>
              <a:t>, finding a full prediction of rupture mechanisms from AE analysis over different experimental conditions is still an open goal</a:t>
            </a:r>
            <a:r>
              <a:rPr lang="it-IT" dirty="0"/>
              <a:t>;</a:t>
            </a:r>
            <a:endParaRPr lang="en-US" dirty="0"/>
          </a:p>
          <a:p>
            <a:pPr algn="just"/>
            <a:r>
              <a:rPr lang="en-US" dirty="0"/>
              <a:t>The objective of this work is to </a:t>
            </a:r>
            <a:r>
              <a:rPr lang="en-US" b="1" dirty="0"/>
              <a:t>quantitatively classify phases of deformation/fracturing </a:t>
            </a:r>
            <a:r>
              <a:rPr lang="en-US" dirty="0"/>
              <a:t>on </a:t>
            </a:r>
            <a:r>
              <a:rPr lang="en-US" dirty="0" err="1"/>
              <a:t>physico</a:t>
            </a:r>
            <a:r>
              <a:rPr lang="en-US" dirty="0"/>
              <a:t>-mechanical parameters and develop a model that functions over a range of confining pressures</a:t>
            </a:r>
            <a:r>
              <a:rPr lang="it-IT" dirty="0"/>
              <a:t> </a:t>
            </a:r>
          </a:p>
          <a:p>
            <a:pPr algn="just"/>
            <a:r>
              <a:rPr lang="en-US" dirty="0"/>
              <a:t>We consider the </a:t>
            </a:r>
            <a:r>
              <a:rPr lang="en-US" b="1" dirty="0"/>
              <a:t>AE rates, amplitudes </a:t>
            </a:r>
            <a:r>
              <a:rPr lang="en-US" dirty="0"/>
              <a:t>and the derived </a:t>
            </a:r>
            <a:r>
              <a:rPr lang="en-US" b="1" dirty="0"/>
              <a:t>source mechanisms</a:t>
            </a:r>
            <a:r>
              <a:rPr lang="en-US" dirty="0"/>
              <a:t> to constraint the stress-strain regime and the </a:t>
            </a:r>
            <a:r>
              <a:rPr lang="en-US" b="1" dirty="0"/>
              <a:t>seismic</a:t>
            </a:r>
            <a:r>
              <a:rPr lang="en-US" dirty="0"/>
              <a:t> </a:t>
            </a:r>
            <a:r>
              <a:rPr lang="en-US" b="1" dirty="0"/>
              <a:t>scattering</a:t>
            </a:r>
            <a:r>
              <a:rPr lang="en-US" dirty="0"/>
              <a:t> and </a:t>
            </a:r>
            <a:r>
              <a:rPr lang="en-US" b="1" dirty="0"/>
              <a:t>average velocity structure </a:t>
            </a:r>
            <a:r>
              <a:rPr lang="en-US" dirty="0"/>
              <a:t>to define the </a:t>
            </a:r>
            <a:r>
              <a:rPr lang="en-US" b="1" dirty="0"/>
              <a:t>evolving medium state </a:t>
            </a:r>
            <a:r>
              <a:rPr lang="en-US" dirty="0"/>
              <a:t>over time as the most important attributes for the neural network model to learn.</a:t>
            </a:r>
            <a:r>
              <a:rPr lang="it-IT" dirty="0"/>
              <a:t> </a:t>
            </a:r>
          </a:p>
          <a:p>
            <a:pPr algn="just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241E1-2E65-488D-9484-4BD1D2DDD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/>
          </a:blip>
          <a:srcRect/>
          <a:stretch/>
        </p:blipFill>
        <p:spPr>
          <a:xfrm>
            <a:off x="7302137" y="2455557"/>
            <a:ext cx="4781006" cy="4110459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6C45F07-9E4E-194F-B13F-93A2C995AC1C}"/>
              </a:ext>
            </a:extLst>
          </p:cNvPr>
          <p:cNvSpPr/>
          <p:nvPr/>
        </p:nvSpPr>
        <p:spPr>
          <a:xfrm>
            <a:off x="941614" y="291984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A2145781-9EAB-8C48-A207-BC21A7A72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52938"/>
              </p:ext>
            </p:extLst>
          </p:nvPr>
        </p:nvGraphicFramePr>
        <p:xfrm>
          <a:off x="8420848" y="765699"/>
          <a:ext cx="3444904" cy="239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PhotoPaint.Image.10" r:id="rId4" imgW="6564849" imgH="4565527" progId="">
                  <p:embed/>
                </p:oleObj>
              </mc:Choice>
              <mc:Fallback>
                <p:oleObj name="CorelPhotoPaint.Image.10" r:id="rId4" imgW="6564849" imgH="4565527" progId="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64B6CC8C-57CD-8447-BFBF-161E2B96A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848" y="765699"/>
                        <a:ext cx="3444904" cy="2396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151135F6-BE0D-1D0E-D1D8-EA22A792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AA44C7-3D9E-924A-909F-7D34A420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16567"/>
            <a:ext cx="8069579" cy="3503573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err="1"/>
              <a:t>Alzo</a:t>
            </a:r>
            <a:r>
              <a:rPr lang="en-US" sz="1800" b="1" dirty="0"/>
              <a:t> granite (</a:t>
            </a:r>
            <a:r>
              <a:rPr lang="it-IT" sz="1800" b="1" dirty="0"/>
              <a:t>AG)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typical</a:t>
            </a:r>
            <a:r>
              <a:rPr lang="it-IT" sz="1800" dirty="0"/>
              <a:t> of the </a:t>
            </a:r>
            <a:r>
              <a:rPr lang="it-IT" sz="1800" dirty="0" err="1"/>
              <a:t>white</a:t>
            </a:r>
            <a:r>
              <a:rPr lang="it-IT" sz="1800" dirty="0"/>
              <a:t> </a:t>
            </a:r>
            <a:r>
              <a:rPr lang="it-IT" sz="1800" dirty="0" err="1"/>
              <a:t>granites</a:t>
            </a:r>
            <a:r>
              <a:rPr lang="it-IT" sz="1800" dirty="0"/>
              <a:t> </a:t>
            </a:r>
            <a:r>
              <a:rPr lang="it-IT" sz="1800" dirty="0" err="1"/>
              <a:t>found</a:t>
            </a:r>
            <a:r>
              <a:rPr lang="it-IT" sz="1800" dirty="0"/>
              <a:t> in North-Western </a:t>
            </a:r>
            <a:r>
              <a:rPr lang="it-IT" sz="1800" dirty="0" err="1"/>
              <a:t>Italy</a:t>
            </a:r>
            <a:r>
              <a:rPr lang="it-IT" sz="1800" dirty="0"/>
              <a:t>. </a:t>
            </a:r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a medium-</a:t>
            </a:r>
            <a:r>
              <a:rPr lang="it-IT" sz="1800" dirty="0" err="1"/>
              <a:t>grained</a:t>
            </a:r>
            <a:r>
              <a:rPr lang="it-IT" sz="1800" dirty="0"/>
              <a:t>, </a:t>
            </a:r>
            <a:r>
              <a:rPr lang="it-IT" sz="1800" dirty="0" err="1"/>
              <a:t>plutonic</a:t>
            </a:r>
            <a:r>
              <a:rPr lang="it-IT" sz="1800" dirty="0"/>
              <a:t> rock </a:t>
            </a:r>
            <a:r>
              <a:rPr lang="it-IT" sz="1800" dirty="0" err="1"/>
              <a:t>comprising</a:t>
            </a:r>
            <a:r>
              <a:rPr lang="it-IT" sz="1800" dirty="0"/>
              <a:t> </a:t>
            </a:r>
            <a:r>
              <a:rPr lang="it-IT" sz="1800" dirty="0" err="1"/>
              <a:t>quartz</a:t>
            </a:r>
            <a:r>
              <a:rPr lang="it-IT" sz="1800" dirty="0"/>
              <a:t>, </a:t>
            </a:r>
            <a:r>
              <a:rPr lang="it-IT" sz="1800" dirty="0" err="1"/>
              <a:t>feldspar</a:t>
            </a:r>
            <a:r>
              <a:rPr lang="it-IT" sz="1800" dirty="0"/>
              <a:t>, and a high biotite </a:t>
            </a:r>
            <a:r>
              <a:rPr lang="it-IT" sz="1800" dirty="0" err="1"/>
              <a:t>content</a:t>
            </a:r>
            <a:r>
              <a:rPr lang="it-IT" sz="1800" dirty="0"/>
              <a:t>. Crystal </a:t>
            </a:r>
            <a:r>
              <a:rPr lang="it-IT" sz="1800" dirty="0" err="1"/>
              <a:t>sizes</a:t>
            </a:r>
            <a:r>
              <a:rPr lang="it-IT" sz="1800" dirty="0"/>
              <a:t> </a:t>
            </a:r>
            <a:r>
              <a:rPr lang="it-IT" sz="1800" dirty="0" err="1"/>
              <a:t>range</a:t>
            </a:r>
            <a:r>
              <a:rPr lang="it-IT" sz="1800" dirty="0"/>
              <a:t> </a:t>
            </a:r>
            <a:r>
              <a:rPr lang="it-IT" sz="1800" dirty="0" err="1"/>
              <a:t>between</a:t>
            </a:r>
            <a:r>
              <a:rPr lang="it-IT" sz="1800" dirty="0"/>
              <a:t> 2.5 and 6 mm for the biotite and 4–9 mm for the </a:t>
            </a:r>
            <a:r>
              <a:rPr lang="it-IT" sz="1800" dirty="0" err="1"/>
              <a:t>quartz</a:t>
            </a:r>
            <a:r>
              <a:rPr lang="it-IT" sz="1800" dirty="0"/>
              <a:t> and </a:t>
            </a:r>
            <a:r>
              <a:rPr lang="it-IT" sz="1800" dirty="0" err="1"/>
              <a:t>feldspars</a:t>
            </a:r>
            <a:r>
              <a:rPr lang="it-IT" sz="1800" dirty="0"/>
              <a:t>. </a:t>
            </a:r>
            <a:r>
              <a:rPr lang="it-IT" sz="1800" dirty="0" err="1"/>
              <a:t>Porosity</a:t>
            </a:r>
            <a:r>
              <a:rPr lang="it-IT" sz="1800" dirty="0"/>
              <a:t> </a:t>
            </a:r>
            <a:r>
              <a:rPr lang="it-IT" sz="1800" dirty="0" err="1"/>
              <a:t>values</a:t>
            </a:r>
            <a:r>
              <a:rPr lang="it-IT" sz="1800" dirty="0"/>
              <a:t> are </a:t>
            </a:r>
            <a:r>
              <a:rPr lang="it-IT" sz="1800" dirty="0" err="1"/>
              <a:t>characteristically</a:t>
            </a:r>
            <a:r>
              <a:rPr lang="it-IT" sz="1800" dirty="0"/>
              <a:t> </a:t>
            </a:r>
            <a:r>
              <a:rPr lang="it-IT" sz="1800" dirty="0" err="1"/>
              <a:t>low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less</a:t>
            </a:r>
            <a:r>
              <a:rPr lang="it-IT" sz="1800" dirty="0"/>
              <a:t> </a:t>
            </a:r>
            <a:r>
              <a:rPr lang="it-IT" sz="1800" dirty="0" err="1"/>
              <a:t>then</a:t>
            </a:r>
            <a:r>
              <a:rPr lang="it-IT" sz="1800" dirty="0"/>
              <a:t> 1%. </a:t>
            </a:r>
          </a:p>
          <a:p>
            <a:pPr algn="just"/>
            <a:r>
              <a:rPr lang="en-US" sz="1800" b="1" dirty="0"/>
              <a:t>Darley Dale Sandstone (DDS) </a:t>
            </a:r>
            <a:r>
              <a:rPr lang="it-IT" sz="1800" dirty="0" err="1"/>
              <a:t>comes</a:t>
            </a:r>
            <a:r>
              <a:rPr lang="it-IT" sz="1800" dirty="0"/>
              <a:t> from a </a:t>
            </a:r>
            <a:r>
              <a:rPr lang="it-IT" sz="1800" dirty="0" err="1"/>
              <a:t>quarry</a:t>
            </a:r>
            <a:r>
              <a:rPr lang="it-IT" sz="1800" dirty="0"/>
              <a:t> in </a:t>
            </a:r>
            <a:r>
              <a:rPr lang="it-IT" sz="1800" dirty="0" err="1"/>
              <a:t>Derbyshire</a:t>
            </a:r>
            <a:r>
              <a:rPr lang="it-IT" sz="1800" dirty="0"/>
              <a:t>, UK </a:t>
            </a:r>
            <a:r>
              <a:rPr lang="it-IT" sz="1800" dirty="0" err="1"/>
              <a:t>is</a:t>
            </a:r>
            <a:r>
              <a:rPr lang="it-IT" sz="1800" dirty="0"/>
              <a:t> a </a:t>
            </a:r>
            <a:r>
              <a:rPr lang="it-IT" sz="1800" dirty="0" err="1"/>
              <a:t>brown-yellow</a:t>
            </a:r>
            <a:r>
              <a:rPr lang="it-IT" sz="1800" dirty="0"/>
              <a:t>, </a:t>
            </a:r>
            <a:r>
              <a:rPr lang="it-IT" sz="1800" dirty="0" err="1"/>
              <a:t>feldspathic</a:t>
            </a:r>
            <a:r>
              <a:rPr lang="it-IT" sz="1800" dirty="0"/>
              <a:t> </a:t>
            </a:r>
            <a:r>
              <a:rPr lang="it-IT" sz="1800" dirty="0" err="1"/>
              <a:t>sandstone</a:t>
            </a:r>
            <a:r>
              <a:rPr lang="it-IT" sz="1800" dirty="0"/>
              <a:t> with a </a:t>
            </a:r>
            <a:r>
              <a:rPr lang="it-IT" sz="1800" dirty="0" err="1"/>
              <a:t>modal</a:t>
            </a:r>
            <a:r>
              <a:rPr lang="it-IT" sz="1800" dirty="0"/>
              <a:t> </a:t>
            </a:r>
            <a:r>
              <a:rPr lang="it-IT" sz="1800" dirty="0" err="1"/>
              <a:t>composition</a:t>
            </a:r>
            <a:r>
              <a:rPr lang="it-IT" sz="1800" dirty="0"/>
              <a:t> of </a:t>
            </a:r>
            <a:r>
              <a:rPr lang="it-IT" sz="1800" dirty="0" err="1"/>
              <a:t>quartz</a:t>
            </a:r>
            <a:r>
              <a:rPr lang="it-IT" sz="1800" dirty="0"/>
              <a:t> (69%), </a:t>
            </a:r>
            <a:r>
              <a:rPr lang="it-IT" sz="1800" dirty="0" err="1"/>
              <a:t>feldspars</a:t>
            </a:r>
            <a:r>
              <a:rPr lang="it-IT" sz="1800" dirty="0"/>
              <a:t> (26%), </a:t>
            </a:r>
            <a:r>
              <a:rPr lang="it-IT" sz="1800" dirty="0" err="1"/>
              <a:t>clay</a:t>
            </a:r>
            <a:r>
              <a:rPr lang="it-IT" sz="1800" dirty="0"/>
              <a:t> (3%), and mica (2%). </a:t>
            </a:r>
            <a:r>
              <a:rPr lang="it-IT" sz="1800" dirty="0" err="1"/>
              <a:t>Grain</a:t>
            </a:r>
            <a:r>
              <a:rPr lang="it-IT" sz="1800" dirty="0"/>
              <a:t> </a:t>
            </a:r>
            <a:r>
              <a:rPr lang="it-IT" sz="1800" dirty="0" err="1"/>
              <a:t>sizes</a:t>
            </a:r>
            <a:r>
              <a:rPr lang="it-IT" sz="1800" dirty="0"/>
              <a:t> </a:t>
            </a:r>
            <a:r>
              <a:rPr lang="it-IT" sz="1800" dirty="0" err="1"/>
              <a:t>varying</a:t>
            </a:r>
            <a:r>
              <a:rPr lang="it-IT" sz="1800" dirty="0"/>
              <a:t> from 100 to 800 </a:t>
            </a:r>
            <a:r>
              <a:rPr lang="el-GR" sz="1800" dirty="0"/>
              <a:t>μ</a:t>
            </a:r>
            <a:r>
              <a:rPr lang="it-IT" sz="1800" dirty="0"/>
              <a:t>m. </a:t>
            </a:r>
            <a:r>
              <a:rPr lang="it-IT" sz="1800" dirty="0" err="1"/>
              <a:t>Porosity</a:t>
            </a:r>
            <a:r>
              <a:rPr lang="it-IT" sz="1800" dirty="0"/>
              <a:t> of 13-14%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56CFD4-45D3-3146-8301-5171195A8CDC}"/>
              </a:ext>
            </a:extLst>
          </p:cNvPr>
          <p:cNvSpPr txBox="1">
            <a:spLocks noChangeArrowheads="1"/>
          </p:cNvSpPr>
          <p:nvPr/>
        </p:nvSpPr>
        <p:spPr>
          <a:xfrm>
            <a:off x="407636" y="922839"/>
            <a:ext cx="11288486" cy="493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>
                <a:latin typeface="+mn-lt"/>
              </a:rPr>
              <a:t>Materials investigated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57B540-A95A-8B44-8D6C-A092E93A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3" y="1069383"/>
            <a:ext cx="1248212" cy="28916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49C70FF-F152-0F4F-AE96-D98BEDBAB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2" y="3961430"/>
            <a:ext cx="1218877" cy="2844045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E5011FC-BEF2-E845-A962-D737DE2F55FB}"/>
              </a:ext>
            </a:extLst>
          </p:cNvPr>
          <p:cNvSpPr/>
          <p:nvPr/>
        </p:nvSpPr>
        <p:spPr>
          <a:xfrm>
            <a:off x="1959429" y="353746"/>
            <a:ext cx="8727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8542C8-DB7E-484F-BB3F-A5FAD079ED41}"/>
              </a:ext>
            </a:extLst>
          </p:cNvPr>
          <p:cNvSpPr txBox="1"/>
          <p:nvPr/>
        </p:nvSpPr>
        <p:spPr>
          <a:xfrm>
            <a:off x="0" y="6644435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King et al., 2021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3315128-E2D2-7547-B147-6D413BF8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900" y="4664070"/>
            <a:ext cx="7107957" cy="1840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Experimental conditions</a:t>
            </a:r>
          </a:p>
          <a:p>
            <a:pPr eaLnBrk="0" hangingPunct="0">
              <a:lnSpc>
                <a:spcPct val="150000"/>
              </a:lnSpc>
            </a:pPr>
            <a:r>
              <a:rPr lang="en-US" dirty="0"/>
              <a:t>4x10cm samples; 12 AE sensors 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Confining pressures = 5, 10, 20 and 40 MPa</a:t>
            </a:r>
          </a:p>
          <a:p>
            <a:pPr eaLnBrk="0" hangingPunct="0">
              <a:lnSpc>
                <a:spcPct val="150000"/>
              </a:lnSpc>
            </a:pPr>
            <a:r>
              <a:rPr lang="en-GB" dirty="0">
                <a:latin typeface="Century Gothic" panose="020B0502020202020204" pitchFamily="34" charset="0"/>
              </a:rPr>
              <a:t>Strain rate = 3.6mm/h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1046C08-552E-664D-834D-0C495DC2A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393" y="1677883"/>
            <a:ext cx="2113434" cy="3775687"/>
          </a:xfrm>
          <a:prstGeom prst="rect">
            <a:avLst/>
          </a:prstGeom>
        </p:spPr>
      </p:pic>
      <p:pic>
        <p:nvPicPr>
          <p:cNvPr id="12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A3B8A78F-DE01-D115-4E69-23507844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6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04DD-28B3-4084-A35E-1A1AD053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9" y="916106"/>
            <a:ext cx="9605635" cy="105930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Networks Parametrisation and Analysis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1E423-52C9-4D01-AAD4-D1A15243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922" y="1550091"/>
            <a:ext cx="7613422" cy="53079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800" dirty="0"/>
              <a:t>Time delay neural networks (TDNNs) are </a:t>
            </a:r>
            <a:r>
              <a:rPr lang="en-GB" sz="1800" i="1" dirty="0"/>
              <a:t>automated signal classification techniques </a:t>
            </a:r>
            <a:r>
              <a:rPr lang="en-GB" sz="1800" dirty="0"/>
              <a:t>that are designed with the purpose of identifying patterns and trends in shift-invariant timeseries data without explicitly knowing the beginning or end of a signal;</a:t>
            </a:r>
          </a:p>
          <a:p>
            <a:pPr algn="just"/>
            <a:r>
              <a:rPr lang="en-GB" sz="1800" dirty="0"/>
              <a:t>Analogous to a 1D convolutional neural network (CNN), TDNNs are a form of </a:t>
            </a:r>
            <a:r>
              <a:rPr lang="en-GB" sz="1800" i="1" dirty="0"/>
              <a:t>recurrent neural network (RNN)</a:t>
            </a:r>
            <a:r>
              <a:rPr lang="en-GB" sz="1800" dirty="0"/>
              <a:t> that models the propagation characteristics of timeseries data;</a:t>
            </a:r>
          </a:p>
          <a:p>
            <a:pPr algn="just"/>
            <a:r>
              <a:rPr lang="en-GB" sz="1800" dirty="0"/>
              <a:t>By constructing models of the key elements of audio, or elastic vibrations in the case of seismology, they can already be used to </a:t>
            </a:r>
            <a:r>
              <a:rPr lang="en-GB" sz="1800" i="1" dirty="0"/>
              <a:t>recognise signal onsets</a:t>
            </a:r>
            <a:r>
              <a:rPr lang="en-GB" sz="1800" dirty="0"/>
              <a:t> in AE data (King et al., 2020).</a:t>
            </a:r>
          </a:p>
          <a:p>
            <a:pPr algn="just"/>
            <a:r>
              <a:rPr lang="en-US" sz="1800" dirty="0"/>
              <a:t>As training parameters</a:t>
            </a:r>
            <a:r>
              <a:rPr lang="it-IT" sz="1800" dirty="0"/>
              <a:t> </a:t>
            </a:r>
            <a:r>
              <a:rPr lang="en-US" sz="1800" dirty="0"/>
              <a:t> for the TDNN, we selected 5 key parameters 1) AE event rate, 2) AE amplitude, 3) AE source mechanism, 4) seismic scattering and 5) seismic velocity. </a:t>
            </a:r>
          </a:p>
          <a:p>
            <a:pPr algn="just"/>
            <a:r>
              <a:rPr lang="en-US" sz="1800" dirty="0"/>
              <a:t>Discrete parameters are resampled onto a common timeseries and high-pass filtered to simplify the data for the modelling. These timeseries are then classified by the TDNN as variations in stress and strain (target parameters).</a:t>
            </a:r>
            <a:r>
              <a:rPr lang="it-IT" sz="1800" dirty="0"/>
              <a:t>  </a:t>
            </a:r>
            <a:endParaRPr lang="en-GB" sz="1800" dirty="0"/>
          </a:p>
          <a:p>
            <a:pPr algn="just"/>
            <a:endParaRPr lang="en-GB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CDE23D-749E-4A38-A95A-E1588B73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763" y="1007546"/>
            <a:ext cx="3456793" cy="53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8BCC980-C317-7D4C-9A84-C4648823C8E4}"/>
              </a:ext>
            </a:extLst>
          </p:cNvPr>
          <p:cNvSpPr/>
          <p:nvPr/>
        </p:nvSpPr>
        <p:spPr>
          <a:xfrm>
            <a:off x="867061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28BA63A2-A67C-687D-C14C-A7A532BA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9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9623A-7865-E147-AAF6-FA5DD899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177" y="941749"/>
            <a:ext cx="9603275" cy="564191"/>
          </a:xfrm>
        </p:spPr>
        <p:txBody>
          <a:bodyPr>
            <a:normAutofit/>
          </a:bodyPr>
          <a:lstStyle/>
          <a:p>
            <a:r>
              <a:rPr lang="it-IT" sz="2400" dirty="0" err="1">
                <a:latin typeface="+mn-lt"/>
              </a:rPr>
              <a:t>Mechanical</a:t>
            </a:r>
            <a:r>
              <a:rPr lang="it-IT" sz="2400" dirty="0">
                <a:latin typeface="+mn-lt"/>
              </a:rPr>
              <a:t> data and AE time </a:t>
            </a:r>
            <a:r>
              <a:rPr lang="it-IT" sz="2400" dirty="0" err="1">
                <a:latin typeface="+mn-lt"/>
              </a:rPr>
              <a:t>occurrence</a:t>
            </a:r>
            <a:endParaRPr lang="it-IT" sz="2400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68ECFE5-1D68-8244-9C14-46EED284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3" y="1973182"/>
            <a:ext cx="11782697" cy="3859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4D47D-D3FA-0B46-88F1-963117700F55}"/>
              </a:ext>
            </a:extLst>
          </p:cNvPr>
          <p:cNvSpPr/>
          <p:nvPr/>
        </p:nvSpPr>
        <p:spPr>
          <a:xfrm>
            <a:off x="698989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9FF005-871C-9546-91F6-9CF97082A3BD}"/>
              </a:ext>
            </a:extLst>
          </p:cNvPr>
          <p:cNvSpPr txBox="1"/>
          <p:nvPr/>
        </p:nvSpPr>
        <p:spPr>
          <a:xfrm>
            <a:off x="857954" y="5542221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King et al., 2021</a:t>
            </a:r>
          </a:p>
        </p:txBody>
      </p:sp>
      <p:pic>
        <p:nvPicPr>
          <p:cNvPr id="8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6E611F91-6DB9-5DDD-E6EF-A081CB0A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AE34-29B2-4C90-900F-3C998594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997" y="874443"/>
            <a:ext cx="9605635" cy="57815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Mechanism Percentages vs increasing Strain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068BF4-56F1-9A4B-9212-6E7B8D7F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8" y="3445420"/>
            <a:ext cx="11378434" cy="3183603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1F072B9-15BF-2B4E-856B-58B432368073}"/>
              </a:ext>
            </a:extLst>
          </p:cNvPr>
          <p:cNvSpPr/>
          <p:nvPr/>
        </p:nvSpPr>
        <p:spPr>
          <a:xfrm>
            <a:off x="941614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DDC47A-580C-6A4F-852C-1B7D538B82D6}"/>
              </a:ext>
            </a:extLst>
          </p:cNvPr>
          <p:cNvSpPr txBox="1"/>
          <p:nvPr/>
        </p:nvSpPr>
        <p:spPr>
          <a:xfrm>
            <a:off x="456027" y="6076335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King et al., 2021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91B4A42-F116-4822-A11C-3E036FE68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24" y="1302285"/>
            <a:ext cx="10081632" cy="2110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dirty="0"/>
              <a:t>1 - </a:t>
            </a:r>
            <a:r>
              <a:rPr lang="en-GB" sz="1800" i="1" dirty="0"/>
              <a:t>Single or multi-periodic </a:t>
            </a:r>
            <a:r>
              <a:rPr lang="en-GB" sz="1800" dirty="0"/>
              <a:t>fracturing related to initial patchiness of dilatant regions. Cycles begin as dominance of  C- and S-type fracturing;</a:t>
            </a:r>
          </a:p>
          <a:p>
            <a:pPr marL="0" indent="0" algn="just">
              <a:buNone/>
            </a:pPr>
            <a:r>
              <a:rPr lang="en-GB" sz="1800" dirty="0"/>
              <a:t>2  - </a:t>
            </a:r>
            <a:r>
              <a:rPr lang="en-GB" sz="1800" i="1" dirty="0"/>
              <a:t>Transitioning</a:t>
            </a:r>
            <a:r>
              <a:rPr lang="en-GB" sz="1800" dirty="0"/>
              <a:t> to bursts of T-type events and crack coalescence; </a:t>
            </a:r>
          </a:p>
          <a:p>
            <a:pPr marL="0" indent="0" algn="just">
              <a:buNone/>
            </a:pPr>
            <a:r>
              <a:rPr lang="en-GB" sz="1800" dirty="0"/>
              <a:t>3 - Single/Multiple episodes of </a:t>
            </a:r>
            <a:r>
              <a:rPr lang="en-GB" sz="1800" i="1" dirty="0"/>
              <a:t>crack growth </a:t>
            </a:r>
            <a:r>
              <a:rPr lang="en-GB" sz="1800" dirty="0"/>
              <a:t>and dynamic failure.  </a:t>
            </a:r>
          </a:p>
          <a:p>
            <a:pPr marL="0" indent="0" algn="just">
              <a:buNone/>
            </a:pPr>
            <a:r>
              <a:rPr lang="en-GB" sz="1800" dirty="0"/>
              <a:t>4 – </a:t>
            </a:r>
            <a:r>
              <a:rPr lang="en-GB" sz="1800" i="1" dirty="0"/>
              <a:t>Low amplitud</a:t>
            </a:r>
            <a:r>
              <a:rPr lang="en-GB" sz="1800" dirty="0"/>
              <a:t>e C and S-type prior to bursts of T-type events well represent </a:t>
            </a:r>
            <a:r>
              <a:rPr lang="en-GB" sz="1800" dirty="0" err="1"/>
              <a:t>foreschocks</a:t>
            </a:r>
            <a:r>
              <a:rPr lang="en-GB" sz="1800" dirty="0"/>
              <a:t> </a:t>
            </a:r>
          </a:p>
          <a:p>
            <a:pPr marL="0" indent="0" algn="just">
              <a:buNone/>
            </a:pPr>
            <a:endParaRPr lang="en-GB" sz="1800" dirty="0"/>
          </a:p>
        </p:txBody>
      </p:sp>
      <p:pic>
        <p:nvPicPr>
          <p:cNvPr id="8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B2DE65DC-6D52-B9BD-AE94-71A3C2E69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551509-8133-FD47-9722-253A431BA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376" y="735533"/>
            <a:ext cx="1835000" cy="28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65C05-A59D-B543-9E1B-B82E2ACF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7" y="910497"/>
            <a:ext cx="10308772" cy="718916"/>
          </a:xfrm>
        </p:spPr>
        <p:txBody>
          <a:bodyPr>
            <a:normAutofit/>
          </a:bodyPr>
          <a:lstStyle/>
          <a:p>
            <a:pPr algn="ctr"/>
            <a:r>
              <a:rPr lang="it-IT" sz="2400" dirty="0" err="1">
                <a:latin typeface="+mn-lt"/>
              </a:rPr>
              <a:t>Velocity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structure</a:t>
            </a:r>
            <a:r>
              <a:rPr lang="it-IT" sz="2400" dirty="0">
                <a:latin typeface="+mn-lt"/>
              </a:rPr>
              <a:t> and </a:t>
            </a:r>
            <a:r>
              <a:rPr lang="it-IT" sz="2400" dirty="0" err="1">
                <a:latin typeface="+mn-lt"/>
              </a:rPr>
              <a:t>Scattering</a:t>
            </a:r>
            <a:r>
              <a:rPr lang="it-IT" sz="2400" dirty="0">
                <a:latin typeface="+mn-lt"/>
              </a:rPr>
              <a:t> vs. </a:t>
            </a:r>
            <a:r>
              <a:rPr lang="it-IT" sz="2400" dirty="0" err="1">
                <a:latin typeface="+mn-lt"/>
              </a:rPr>
              <a:t>incremental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strain</a:t>
            </a:r>
            <a:r>
              <a:rPr lang="it-IT" sz="2400" dirty="0">
                <a:latin typeface="+mn-lt"/>
              </a:rPr>
              <a:t>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6B618B-CF62-8442-8EF3-D539DE74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568"/>
            <a:ext cx="6238742" cy="3074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45DF0D-9C7F-2641-B1EE-6E06DB00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43" y="1809345"/>
            <a:ext cx="5697852" cy="3480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581179-87BA-432F-9FB3-9F80862F915F}"/>
              </a:ext>
            </a:extLst>
          </p:cNvPr>
          <p:cNvSpPr txBox="1"/>
          <p:nvPr/>
        </p:nvSpPr>
        <p:spPr>
          <a:xfrm>
            <a:off x="328748" y="5582028"/>
            <a:ext cx="10843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additional parameters for deformation vs. incremental strain: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Velocity structure is derived from the AE arrival time and hypocentral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Scattering ratio is the ratio of low frequency energy to high frequency content in the AE coda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29E92D7-6943-7841-9CD8-8FECDE6BFA88}"/>
              </a:ext>
            </a:extLst>
          </p:cNvPr>
          <p:cNvSpPr/>
          <p:nvPr/>
        </p:nvSpPr>
        <p:spPr>
          <a:xfrm>
            <a:off x="1084356" y="328503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265755-C176-0342-A8BA-B7ED3AF4D4CD}"/>
              </a:ext>
            </a:extLst>
          </p:cNvPr>
          <p:cNvSpPr txBox="1"/>
          <p:nvPr/>
        </p:nvSpPr>
        <p:spPr>
          <a:xfrm>
            <a:off x="83147" y="5128550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Vinciguerra et al., 2021</a:t>
            </a:r>
          </a:p>
        </p:txBody>
      </p:sp>
      <p:pic>
        <p:nvPicPr>
          <p:cNvPr id="11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3E25995E-65D0-7C2E-1BF1-54622A1FA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0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D38866-165C-4FEE-8027-45FA4DF1E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52066" y="1119694"/>
            <a:ext cx="9087868" cy="538456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1EBE808-D329-4F4E-B96C-F43A36361E0A}"/>
              </a:ext>
            </a:extLst>
          </p:cNvPr>
          <p:cNvSpPr/>
          <p:nvPr/>
        </p:nvSpPr>
        <p:spPr>
          <a:xfrm>
            <a:off x="941614" y="353746"/>
            <a:ext cx="1030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Using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ML to Forecast Ruptures via AE during Rock </a:t>
            </a:r>
            <a:r>
              <a:rPr lang="en-GB" sz="1400" dirty="0">
                <a:solidFill>
                  <a:prstClr val="black"/>
                </a:solidFill>
                <a:latin typeface="Century Gothic" panose="020B0502020202020204"/>
              </a:rPr>
              <a:t>Deformation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886880-8896-2D46-9DF4-5432710D5A48}"/>
              </a:ext>
            </a:extLst>
          </p:cNvPr>
          <p:cNvSpPr txBox="1"/>
          <p:nvPr/>
        </p:nvSpPr>
        <p:spPr>
          <a:xfrm>
            <a:off x="4701227" y="800301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All</a:t>
            </a:r>
            <a:r>
              <a:rPr lang="it-IT" dirty="0"/>
              <a:t> input data for TDNN </a:t>
            </a:r>
          </a:p>
        </p:txBody>
      </p:sp>
      <p:pic>
        <p:nvPicPr>
          <p:cNvPr id="7" name="Picture 2" descr="University Of Birmingham Logo - Uni Of Birmingham Logo Transparent PNG -  1000x250 - Free Download on NicePNG">
            <a:extLst>
              <a:ext uri="{FF2B5EF4-FFF2-40B4-BE49-F238E27FC236}">
                <a16:creationId xmlns:a16="http://schemas.microsoft.com/office/drawing/2014/main" id="{DCA57B84-FA09-A84A-A065-F5E3B179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41" y="91199"/>
            <a:ext cx="1722031" cy="47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794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7635</TotalTime>
  <Words>1519</Words>
  <Application>Microsoft Macintosh PowerPoint</Application>
  <PresentationFormat>Widescreen</PresentationFormat>
  <Paragraphs>100</Paragraphs>
  <Slides>13</Slides>
  <Notes>3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Century Gothic (Body)</vt:lpstr>
      <vt:lpstr>Wingdings</vt:lpstr>
      <vt:lpstr>Gallery</vt:lpstr>
      <vt:lpstr>Image</vt:lpstr>
      <vt:lpstr>CorelPhotoPaint.Image.10</vt:lpstr>
      <vt:lpstr>Using AE based Machine Learning Approaches to Forecast Rupture during Rock Deformation Laboratory Experiments </vt:lpstr>
      <vt:lpstr>What’s an ACOUSTIC EMISSION (AE) and what can it tell us ?</vt:lpstr>
      <vt:lpstr>Motivation and aim</vt:lpstr>
      <vt:lpstr>Presentazione standard di PowerPoint</vt:lpstr>
      <vt:lpstr>Networks Parametrisation and Analysis Method </vt:lpstr>
      <vt:lpstr>Mechanical data and AE time occurrence</vt:lpstr>
      <vt:lpstr>Mechanism Percentages vs increasing Strain</vt:lpstr>
      <vt:lpstr>Velocity structure and Scattering vs. incremental strain  </vt:lpstr>
      <vt:lpstr>Presentazione standard di PowerPoint</vt:lpstr>
      <vt:lpstr>Forecasting dynamic failure</vt:lpstr>
      <vt:lpstr>Our approach almost works, why is this?</vt:lpstr>
      <vt:lpstr>Parameters importance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Damage Indicators and Failure Prediction  with Focal Mechanism Solutions</dc:title>
  <dc:creator>Thomas King</dc:creator>
  <cp:lastModifiedBy>Vinciguerra, Sergio (Dr.)</cp:lastModifiedBy>
  <cp:revision>116</cp:revision>
  <dcterms:created xsi:type="dcterms:W3CDTF">2020-04-24T09:14:31Z</dcterms:created>
  <dcterms:modified xsi:type="dcterms:W3CDTF">2022-05-24T14:24:44Z</dcterms:modified>
</cp:coreProperties>
</file>