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8" r:id="rId4"/>
    <p:sldId id="279" r:id="rId5"/>
    <p:sldId id="280" r:id="rId6"/>
    <p:sldId id="281" r:id="rId7"/>
    <p:sldId id="282" r:id="rId8"/>
    <p:sldId id="284" r:id="rId9"/>
    <p:sldId id="285" r:id="rId10"/>
    <p:sldId id="283" r:id="rId11"/>
    <p:sldId id="272" r:id="rId12"/>
    <p:sldId id="271" r:id="rId13"/>
    <p:sldId id="286" r:id="rId14"/>
    <p:sldId id="278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1DD8F6-C175-4E5B-AC05-E8A0D5A26E88}">
          <p14:sldIdLst>
            <p14:sldId id="256"/>
            <p14:sldId id="257"/>
            <p14:sldId id="288"/>
            <p14:sldId id="279"/>
            <p14:sldId id="280"/>
            <p14:sldId id="281"/>
            <p14:sldId id="282"/>
            <p14:sldId id="284"/>
            <p14:sldId id="285"/>
            <p14:sldId id="283"/>
            <p14:sldId id="272"/>
            <p14:sldId id="271"/>
            <p14:sldId id="286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5" autoAdjust="0"/>
  </p:normalViewPr>
  <p:slideViewPr>
    <p:cSldViewPr>
      <p:cViewPr>
        <p:scale>
          <a:sx n="100" d="100"/>
          <a:sy n="100" d="100"/>
        </p:scale>
        <p:origin x="-946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1179C-A923-4817-A66C-F1C54B55034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FA394-3418-4EB4-859D-1551594FE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5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8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3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9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2977-58F2-42C8-AEBE-6A829161BEED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4E77D-E394-44A4-ACCB-030FE808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7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microsoft.com/office/2007/relationships/hdphoto" Target="../media/hdphoto3.wdp"/><Relationship Id="rId10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microsoft.com/office/2007/relationships/hdphoto" Target="../media/hdphoto6.wdp"/><Relationship Id="rId15" Type="http://schemas.microsoft.com/office/2007/relationships/hdphoto" Target="../media/hdphoto9.wdp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microsoft.com/office/2007/relationships/hdphoto" Target="../media/hdphoto8.wdp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" y="57150"/>
            <a:ext cx="9053216" cy="15388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Core drilling in a low altitude permafrost site from temperate regions. </a:t>
            </a:r>
            <a:endParaRPr lang="en-US" sz="2400" dirty="0"/>
          </a:p>
          <a:p>
            <a:pPr algn="ctr"/>
            <a:r>
              <a:rPr lang="en-US" sz="2400" b="1" dirty="0"/>
              <a:t>Case study: </a:t>
            </a:r>
            <a:r>
              <a:rPr lang="en-US" sz="2400" b="1" dirty="0" err="1"/>
              <a:t>Detunata</a:t>
            </a:r>
            <a:r>
              <a:rPr lang="en-US" sz="2400" b="1" dirty="0"/>
              <a:t> </a:t>
            </a:r>
            <a:r>
              <a:rPr lang="en-US" sz="2400" b="1" dirty="0" err="1"/>
              <a:t>Goală</a:t>
            </a:r>
            <a:r>
              <a:rPr lang="en-US" sz="2400" b="1" dirty="0"/>
              <a:t>, Romanian Carpathians</a:t>
            </a:r>
            <a:endParaRPr lang="en-US" sz="2400" dirty="0"/>
          </a:p>
          <a:p>
            <a:pPr algn="ctr"/>
            <a:endParaRPr lang="ro-RO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sz="1400" dirty="0" smtClean="0">
                <a:latin typeface="Arial" pitchFamily="34" charset="0"/>
                <a:cs typeface="Arial" pitchFamily="34" charset="0"/>
              </a:rPr>
              <a:t>Răzvan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Popescu</a:t>
            </a:r>
            <a:r>
              <a:rPr lang="ro-RO" sz="1400" baseline="30000" dirty="0"/>
              <a:t>1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Alfred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Vespremeanu-Stroe</a:t>
            </a:r>
            <a:r>
              <a:rPr lang="ro-RO" sz="1400" baseline="30000" dirty="0"/>
              <a:t>1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Mirela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Vasile</a:t>
            </a:r>
            <a:r>
              <a:rPr lang="en-US" sz="1400" baseline="30000" dirty="0" smtClean="0"/>
              <a:t>2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Sabina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Calisevici</a:t>
            </a:r>
            <a:r>
              <a:rPr lang="ro-RO" sz="1400" baseline="30000" dirty="0"/>
              <a:t>1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1400" dirty="0">
                <a:latin typeface="Arial" pitchFamily="34" charset="0"/>
                <a:cs typeface="Arial" pitchFamily="34" charset="0"/>
              </a:rPr>
              <a:t>Ilie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Andrian</a:t>
            </a:r>
            <a:r>
              <a:rPr lang="ro-RO" sz="1400" baseline="30000" dirty="0"/>
              <a:t>1</a:t>
            </a:r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sz="1200" baseline="30000" dirty="0"/>
              <a:t>1</a:t>
            </a:r>
            <a:r>
              <a:rPr lang="ro-RO" sz="1200" i="1" dirty="0" smtClean="0">
                <a:latin typeface="Arial" pitchFamily="34" charset="0"/>
                <a:cs typeface="Arial" pitchFamily="34" charset="0"/>
              </a:rPr>
              <a:t>Faculty </a:t>
            </a:r>
            <a:r>
              <a:rPr lang="ro-RO" sz="1200" i="1" dirty="0" smtClean="0">
                <a:latin typeface="Arial" pitchFamily="34" charset="0"/>
                <a:cs typeface="Arial" pitchFamily="34" charset="0"/>
              </a:rPr>
              <a:t>of Geography, University of </a:t>
            </a:r>
            <a:r>
              <a:rPr lang="ro-RO" sz="1200" i="1" dirty="0" smtClean="0">
                <a:latin typeface="Arial" pitchFamily="34" charset="0"/>
                <a:cs typeface="Arial" pitchFamily="34" charset="0"/>
              </a:rPr>
              <a:t>Bucharest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Romania</a:t>
            </a:r>
          </a:p>
          <a:p>
            <a:pPr algn="ctr"/>
            <a:r>
              <a:rPr lang="en-US" sz="1400" baseline="30000" dirty="0" smtClean="0"/>
              <a:t>2</a:t>
            </a:r>
            <a:r>
              <a:rPr lang="ro-RO" sz="1200" i="1" dirty="0" smtClean="0">
                <a:latin typeface="Arial" pitchFamily="34" charset="0"/>
                <a:cs typeface="Arial" pitchFamily="34" charset="0"/>
              </a:rPr>
              <a:t>University </a:t>
            </a:r>
            <a:r>
              <a:rPr lang="ro-RO" sz="1200" i="1" dirty="0">
                <a:latin typeface="Arial" pitchFamily="34" charset="0"/>
                <a:cs typeface="Arial" pitchFamily="34" charset="0"/>
              </a:rPr>
              <a:t>of </a:t>
            </a:r>
            <a:r>
              <a:rPr lang="ro-RO" sz="1200" i="1" dirty="0" smtClean="0">
                <a:latin typeface="Arial" pitchFamily="34" charset="0"/>
                <a:cs typeface="Arial" pitchFamily="34" charset="0"/>
              </a:rPr>
              <a:t>Bucharest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Research Institute, Bucharest, Romania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3"/>
          <p:cNvSpPr>
            <a:spLocks noChangeArrowheads="1"/>
          </p:cNvSpPr>
          <p:nvPr/>
        </p:nvSpPr>
        <p:spPr bwMode="auto">
          <a:xfrm rot="10800000" flipV="1">
            <a:off x="6044903" y="4050030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Research project: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itchFamily="34" charset="0"/>
              </a:rPr>
              <a:t>PN-III-P1-1.1-PD-2019-1275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o-RO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Financed </a:t>
            </a:r>
            <a:r>
              <a:rPr lang="ro-RO" sz="900" dirty="0">
                <a:solidFill>
                  <a:srgbClr val="202124"/>
                </a:solidFill>
                <a:latin typeface="Google Sans"/>
                <a:cs typeface="Arial" pitchFamily="34" charset="0"/>
              </a:rPr>
              <a:t>by </a:t>
            </a: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Romanian Government (UEFISCDI)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43741"/>
            <a:ext cx="1663403" cy="1600542"/>
          </a:xfrm>
          <a:prstGeom prst="rect">
            <a:avLst/>
          </a:prstGeom>
        </p:spPr>
      </p:pic>
      <p:pic>
        <p:nvPicPr>
          <p:cNvPr id="12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6102" y="3873659"/>
            <a:ext cx="1605280" cy="61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3" t="14963" r="27500" b="17926"/>
          <a:stretch/>
        </p:blipFill>
        <p:spPr bwMode="auto">
          <a:xfrm>
            <a:off x="4333273" y="2749402"/>
            <a:ext cx="1284581" cy="107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DJI_02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" y="1765550"/>
            <a:ext cx="3469342" cy="272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96901" y="4535586"/>
            <a:ext cx="6651699" cy="604104"/>
            <a:chOff x="1196901" y="4482246"/>
            <a:chExt cx="6651699" cy="6041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7" t="9958" r="13322" b="78055"/>
            <a:stretch/>
          </p:blipFill>
          <p:spPr bwMode="auto">
            <a:xfrm>
              <a:off x="1196901" y="4482246"/>
              <a:ext cx="6651699" cy="604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406140" y="4933950"/>
              <a:ext cx="434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H:\Diverse\sigla_engleza\faculty_of_geograph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24" y="1764030"/>
            <a:ext cx="1279916" cy="86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8150"/>
            <a:ext cx="783253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120575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Temperature oscillations </a:t>
            </a:r>
            <a:r>
              <a:rPr lang="ro-RO" sz="1400" dirty="0" smtClean="0"/>
              <a:t>at 7, 8, 9 and 10 depths in the borehole between October 2021 and April 2022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99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195804"/>
              </p:ext>
            </p:extLst>
          </p:nvPr>
        </p:nvGraphicFramePr>
        <p:xfrm>
          <a:off x="76199" y="3295650"/>
          <a:ext cx="4634652" cy="1844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5887"/>
                <a:gridCol w="868997"/>
                <a:gridCol w="868997"/>
                <a:gridCol w="1062108"/>
                <a:gridCol w="1158663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SEIS</a:t>
                      </a:r>
                      <a:r>
                        <a:rPr lang="en-US" sz="900" baseline="0" dirty="0" smtClean="0"/>
                        <a:t>-1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Depths</a:t>
                      </a:r>
                      <a:r>
                        <a:rPr lang="ro-RO" sz="900" baseline="0" dirty="0" smtClean="0"/>
                        <a:t> range (m)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Thickness range (m)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800" dirty="0" smtClean="0"/>
                        <a:t>P wave velocity (m/s)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Interpretation</a:t>
                      </a:r>
                      <a:endParaRPr lang="en-US" sz="9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Layer 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0 - 2.5 ( 9)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2.5-9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0-900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Openwork scree layer</a:t>
                      </a:r>
                      <a:endParaRPr lang="en-US" sz="900" dirty="0"/>
                    </a:p>
                  </a:txBody>
                  <a:tcPr/>
                </a:tc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Layer 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2.5</a:t>
                      </a:r>
                      <a:r>
                        <a:rPr lang="ro-RO" sz="900" baseline="0" dirty="0" smtClean="0"/>
                        <a:t> (9) – 20 (30)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16.5</a:t>
                      </a:r>
                      <a:r>
                        <a:rPr lang="ro-RO" sz="900" baseline="0" dirty="0" smtClean="0"/>
                        <a:t>-24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900-2000</a:t>
                      </a:r>
                      <a:r>
                        <a:rPr lang="ro-RO" sz="900" baseline="0" dirty="0" smtClean="0"/>
                        <a:t> (3000)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Low</a:t>
                      </a:r>
                      <a:r>
                        <a:rPr lang="en-US" sz="900" dirty="0" err="1" smtClean="0"/>
                        <a:t>er</a:t>
                      </a:r>
                      <a:r>
                        <a:rPr lang="ro-RO" sz="900" dirty="0" smtClean="0"/>
                        <a:t> porosity</a:t>
                      </a:r>
                      <a:r>
                        <a:rPr lang="ro-RO" sz="900" baseline="0" dirty="0" smtClean="0"/>
                        <a:t> </a:t>
                      </a:r>
                      <a:r>
                        <a:rPr lang="ro-RO" sz="900" dirty="0" smtClean="0"/>
                        <a:t>talus?</a:t>
                      </a:r>
                      <a:endParaRPr lang="en-US" sz="9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Layer 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900" dirty="0" smtClean="0"/>
                        <a:t>20 (30) –</a:t>
                      </a:r>
                      <a:r>
                        <a:rPr lang="ro-RO" sz="900" baseline="0" dirty="0" smtClean="0"/>
                        <a:t> </a:t>
                      </a:r>
                      <a:r>
                        <a:rPr lang="en-US" sz="900" baseline="0" dirty="0" smtClean="0"/>
                        <a:t>25 (36)</a:t>
                      </a:r>
                      <a:r>
                        <a:rPr lang="ro-RO" sz="900" baseline="0" dirty="0" smtClean="0"/>
                        <a:t>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1-10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3000-4000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Transition to bedrock?</a:t>
                      </a:r>
                      <a:endParaRPr lang="en-US" sz="900" dirty="0"/>
                    </a:p>
                  </a:txBody>
                  <a:tcPr/>
                </a:tc>
              </a:tr>
              <a:tr h="22059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Layer 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25 (36) – max</a:t>
                      </a:r>
                      <a:r>
                        <a:rPr lang="en-US" sz="900" baseline="0" dirty="0" smtClean="0"/>
                        <a:t> depth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&gt;4000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Bedrock?</a:t>
                      </a:r>
                      <a:endParaRPr lang="en-US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98217" y="3638550"/>
            <a:ext cx="42957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o-RO" sz="1200" b="1" dirty="0" smtClean="0"/>
              <a:t>SRT indicated the improbable permafrost presence in the upper layer</a:t>
            </a:r>
          </a:p>
          <a:p>
            <a:pPr marL="171450" indent="-171450" algn="ctr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The contact between debris and marls seem to correspond to the 1500-1700 m/s velocities with lower values for the talus and higher values for the marls. However, there is rather a continuous increase in velocities towards deeper layers and not a discontinuity</a:t>
            </a:r>
            <a:endParaRPr lang="en-US" sz="1100" b="1" dirty="0" smtClean="0">
              <a:solidFill>
                <a:srgbClr val="C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5800" y="3051810"/>
            <a:ext cx="3762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Scree stratigraphy in f</a:t>
            </a:r>
            <a:r>
              <a:rPr lang="ro-RO" sz="1200" dirty="0" smtClean="0"/>
              <a:t>urrow (the maximum interest area)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934200" y="2375669"/>
            <a:ext cx="19321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/>
              <a:t>Profile performed in 15 October. Data below 20 m depth are less reliable</a:t>
            </a:r>
            <a:endParaRPr lang="ro-RO" sz="1050" i="1" dirty="0" smtClean="0"/>
          </a:p>
        </p:txBody>
      </p:sp>
      <p:grpSp>
        <p:nvGrpSpPr>
          <p:cNvPr id="91" name="Group 90"/>
          <p:cNvGrpSpPr/>
          <p:nvPr/>
        </p:nvGrpSpPr>
        <p:grpSpPr>
          <a:xfrm>
            <a:off x="6781800" y="233707"/>
            <a:ext cx="2110740" cy="1499843"/>
            <a:chOff x="152400" y="224182"/>
            <a:chExt cx="1577340" cy="1133469"/>
          </a:xfrm>
        </p:grpSpPr>
        <p:pic>
          <p:nvPicPr>
            <p:cNvPr id="92" name="Picture 3" descr="H:\4. CONFERINTE\FGUB 2020\Toate profilel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6184" r="26484" b="8348"/>
            <a:stretch/>
          </p:blipFill>
          <p:spPr bwMode="auto">
            <a:xfrm>
              <a:off x="152400" y="224182"/>
              <a:ext cx="1577340" cy="1133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914400" y="438150"/>
              <a:ext cx="228600" cy="685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Freeform 84"/>
          <p:cNvSpPr/>
          <p:nvPr/>
        </p:nvSpPr>
        <p:spPr>
          <a:xfrm>
            <a:off x="2284683" y="1987784"/>
            <a:ext cx="797313" cy="298240"/>
          </a:xfrm>
          <a:custGeom>
            <a:avLst/>
            <a:gdLst>
              <a:gd name="connsiteX0" fmla="*/ 758237 w 797313"/>
              <a:gd name="connsiteY0" fmla="*/ 8656 h 298240"/>
              <a:gd name="connsiteX1" fmla="*/ 590597 w 797313"/>
              <a:gd name="connsiteY1" fmla="*/ 8656 h 298240"/>
              <a:gd name="connsiteX2" fmla="*/ 422957 w 797313"/>
              <a:gd name="connsiteY2" fmla="*/ 44216 h 298240"/>
              <a:gd name="connsiteX3" fmla="*/ 341677 w 797313"/>
              <a:gd name="connsiteY3" fmla="*/ 145816 h 298240"/>
              <a:gd name="connsiteX4" fmla="*/ 113077 w 797313"/>
              <a:gd name="connsiteY4" fmla="*/ 115336 h 298240"/>
              <a:gd name="connsiteX5" fmla="*/ 31797 w 797313"/>
              <a:gd name="connsiteY5" fmla="*/ 176296 h 298240"/>
              <a:gd name="connsiteX6" fmla="*/ 1317 w 797313"/>
              <a:gd name="connsiteY6" fmla="*/ 242336 h 298240"/>
              <a:gd name="connsiteX7" fmla="*/ 26717 w 797313"/>
              <a:gd name="connsiteY7" fmla="*/ 267736 h 298240"/>
              <a:gd name="connsiteX8" fmla="*/ 204517 w 797313"/>
              <a:gd name="connsiteY8" fmla="*/ 298216 h 298240"/>
              <a:gd name="connsiteX9" fmla="*/ 372157 w 797313"/>
              <a:gd name="connsiteY9" fmla="*/ 272816 h 298240"/>
              <a:gd name="connsiteX10" fmla="*/ 494077 w 797313"/>
              <a:gd name="connsiteY10" fmla="*/ 267736 h 298240"/>
              <a:gd name="connsiteX11" fmla="*/ 580437 w 797313"/>
              <a:gd name="connsiteY11" fmla="*/ 222016 h 298240"/>
              <a:gd name="connsiteX12" fmla="*/ 707437 w 797313"/>
              <a:gd name="connsiteY12" fmla="*/ 171216 h 298240"/>
              <a:gd name="connsiteX13" fmla="*/ 793797 w 797313"/>
              <a:gd name="connsiteY13" fmla="*/ 105176 h 298240"/>
              <a:gd name="connsiteX14" fmla="*/ 758237 w 797313"/>
              <a:gd name="connsiteY14" fmla="*/ 8656 h 29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7313" h="298240">
                <a:moveTo>
                  <a:pt x="758237" y="8656"/>
                </a:moveTo>
                <a:cubicBezTo>
                  <a:pt x="724370" y="-7431"/>
                  <a:pt x="646477" y="2729"/>
                  <a:pt x="590597" y="8656"/>
                </a:cubicBezTo>
                <a:cubicBezTo>
                  <a:pt x="534717" y="14583"/>
                  <a:pt x="464444" y="21356"/>
                  <a:pt x="422957" y="44216"/>
                </a:cubicBezTo>
                <a:cubicBezTo>
                  <a:pt x="381470" y="67076"/>
                  <a:pt x="393324" y="133963"/>
                  <a:pt x="341677" y="145816"/>
                </a:cubicBezTo>
                <a:cubicBezTo>
                  <a:pt x="290030" y="157669"/>
                  <a:pt x="164724" y="110256"/>
                  <a:pt x="113077" y="115336"/>
                </a:cubicBezTo>
                <a:cubicBezTo>
                  <a:pt x="61430" y="120416"/>
                  <a:pt x="50424" y="155129"/>
                  <a:pt x="31797" y="176296"/>
                </a:cubicBezTo>
                <a:cubicBezTo>
                  <a:pt x="13170" y="197463"/>
                  <a:pt x="2164" y="227096"/>
                  <a:pt x="1317" y="242336"/>
                </a:cubicBezTo>
                <a:cubicBezTo>
                  <a:pt x="470" y="257576"/>
                  <a:pt x="-7150" y="258423"/>
                  <a:pt x="26717" y="267736"/>
                </a:cubicBezTo>
                <a:cubicBezTo>
                  <a:pt x="60584" y="277049"/>
                  <a:pt x="146944" y="297369"/>
                  <a:pt x="204517" y="298216"/>
                </a:cubicBezTo>
                <a:cubicBezTo>
                  <a:pt x="262090" y="299063"/>
                  <a:pt x="323897" y="277896"/>
                  <a:pt x="372157" y="272816"/>
                </a:cubicBezTo>
                <a:cubicBezTo>
                  <a:pt x="420417" y="267736"/>
                  <a:pt x="459364" y="276203"/>
                  <a:pt x="494077" y="267736"/>
                </a:cubicBezTo>
                <a:cubicBezTo>
                  <a:pt x="528790" y="259269"/>
                  <a:pt x="544877" y="238103"/>
                  <a:pt x="580437" y="222016"/>
                </a:cubicBezTo>
                <a:cubicBezTo>
                  <a:pt x="615997" y="205929"/>
                  <a:pt x="671877" y="190689"/>
                  <a:pt x="707437" y="171216"/>
                </a:cubicBezTo>
                <a:cubicBezTo>
                  <a:pt x="742997" y="151743"/>
                  <a:pt x="783637" y="130576"/>
                  <a:pt x="793797" y="105176"/>
                </a:cubicBezTo>
                <a:cubicBezTo>
                  <a:pt x="803957" y="79776"/>
                  <a:pt x="792104" y="24743"/>
                  <a:pt x="758237" y="865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 flipH="1" flipV="1">
            <a:off x="2804160" y="2251204"/>
            <a:ext cx="1463040" cy="38704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629024" y="2609670"/>
            <a:ext cx="2080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Higher velocities layer</a:t>
            </a:r>
            <a:r>
              <a:rPr lang="ro-RO" sz="800" i="1" dirty="0" smtClean="0"/>
              <a:t> closer to the surface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2920" y="285750"/>
            <a:ext cx="6150758" cy="2962515"/>
            <a:chOff x="502920" y="142635"/>
            <a:chExt cx="6150758" cy="2962515"/>
          </a:xfrm>
        </p:grpSpPr>
        <p:grpSp>
          <p:nvGrpSpPr>
            <p:cNvPr id="63" name="Group 62"/>
            <p:cNvGrpSpPr/>
            <p:nvPr/>
          </p:nvGrpSpPr>
          <p:grpSpPr>
            <a:xfrm>
              <a:off x="502920" y="142635"/>
              <a:ext cx="6150758" cy="2962515"/>
              <a:chOff x="1379220" y="140970"/>
              <a:chExt cx="6150758" cy="2962515"/>
            </a:xfrm>
          </p:grpSpPr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9220" y="140970"/>
                <a:ext cx="6150758" cy="2962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4305300" y="2135239"/>
                <a:ext cx="1303020" cy="2824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5615940" y="2246771"/>
                <a:ext cx="11353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 smtClean="0"/>
                  <a:t>Low velocities (porous scree?) down to 20 m</a:t>
                </a:r>
                <a:endParaRPr lang="ro-RO" sz="800" i="1" dirty="0" smtClean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502099" y="1581151"/>
              <a:ext cx="76200" cy="587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502099" y="1920659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75260" y="464463"/>
            <a:ext cx="1272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Seismic </a:t>
            </a:r>
            <a:r>
              <a:rPr lang="en-US" sz="1050" b="1" dirty="0" smtClean="0"/>
              <a:t>profile (SEIS01)</a:t>
            </a:r>
            <a:endParaRPr lang="en-US" sz="1050" b="1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225778" y="57150"/>
            <a:ext cx="289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smtClean="0"/>
              <a:t>Comparison with geophysics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1847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5" name="Group 11274"/>
          <p:cNvGrpSpPr/>
          <p:nvPr/>
        </p:nvGrpSpPr>
        <p:grpSpPr>
          <a:xfrm>
            <a:off x="152400" y="224182"/>
            <a:ext cx="1577340" cy="1133469"/>
            <a:chOff x="152400" y="224182"/>
            <a:chExt cx="1577340" cy="1133469"/>
          </a:xfrm>
        </p:grpSpPr>
        <p:pic>
          <p:nvPicPr>
            <p:cNvPr id="133" name="Picture 3" descr="H:\4. CONFERINTE\FGUB 2020\Toate profilel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6184" r="26484" b="8348"/>
            <a:stretch/>
          </p:blipFill>
          <p:spPr bwMode="auto">
            <a:xfrm>
              <a:off x="152400" y="224182"/>
              <a:ext cx="1577340" cy="1133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72" name="Straight Connector 11271"/>
            <p:cNvCxnSpPr/>
            <p:nvPr/>
          </p:nvCxnSpPr>
          <p:spPr>
            <a:xfrm flipV="1">
              <a:off x="849630" y="361950"/>
              <a:ext cx="304800" cy="914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8" name="TextBox 11277"/>
          <p:cNvSpPr txBox="1"/>
          <p:nvPr/>
        </p:nvSpPr>
        <p:spPr>
          <a:xfrm>
            <a:off x="304800" y="281559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200" dirty="0" smtClean="0"/>
              <a:t>The upper layer (0-14 m) has high to very high resistivity values (</a:t>
            </a:r>
            <a:r>
              <a:rPr lang="en-US" sz="1200" dirty="0"/>
              <a:t>17-560 k</a:t>
            </a:r>
            <a:r>
              <a:rPr lang="el-GR" sz="1200" dirty="0"/>
              <a:t>Ω</a:t>
            </a:r>
            <a:r>
              <a:rPr lang="en-US" sz="1200" dirty="0"/>
              <a:t>m) </a:t>
            </a:r>
            <a:r>
              <a:rPr lang="en-US" sz="1200" dirty="0" smtClean="0"/>
              <a:t>in the furrow. However, 560 </a:t>
            </a:r>
            <a:r>
              <a:rPr lang="en-US" sz="1200" dirty="0"/>
              <a:t>k</a:t>
            </a:r>
            <a:r>
              <a:rPr lang="el-GR" sz="1200" dirty="0"/>
              <a:t>Ω</a:t>
            </a:r>
            <a:r>
              <a:rPr lang="en-US" sz="1200" dirty="0"/>
              <a:t>m </a:t>
            </a:r>
            <a:r>
              <a:rPr lang="en-US" sz="1200" dirty="0" smtClean="0"/>
              <a:t>is rather an artifact and some 100 </a:t>
            </a:r>
            <a:r>
              <a:rPr lang="en-US" sz="1200" dirty="0"/>
              <a:t>k</a:t>
            </a:r>
            <a:r>
              <a:rPr lang="el-GR" sz="1200" dirty="0"/>
              <a:t>Ω</a:t>
            </a:r>
            <a:r>
              <a:rPr lang="en-US" sz="1200" dirty="0" smtClean="0"/>
              <a:t>m or 56 </a:t>
            </a:r>
            <a:r>
              <a:rPr lang="en-US" sz="1200" dirty="0"/>
              <a:t>k</a:t>
            </a:r>
            <a:r>
              <a:rPr lang="el-GR" sz="1200" dirty="0"/>
              <a:t>Ω</a:t>
            </a:r>
            <a:r>
              <a:rPr lang="en-US" sz="1200" dirty="0" smtClean="0"/>
              <a:t>m could be the value characterizing the cores.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 smtClean="0"/>
              <a:t>A low resistivity layer (&lt;</a:t>
            </a:r>
            <a:r>
              <a:rPr lang="en-US" sz="1200" dirty="0"/>
              <a:t>1.7 k</a:t>
            </a:r>
            <a:r>
              <a:rPr lang="el-GR" sz="1200" dirty="0"/>
              <a:t>Ω</a:t>
            </a:r>
            <a:r>
              <a:rPr lang="en-US" sz="1200" dirty="0"/>
              <a:t>m</a:t>
            </a:r>
            <a:r>
              <a:rPr lang="en-US" sz="1200" dirty="0" smtClean="0"/>
              <a:t>) occurs below the furrow (&gt;20-25 m) and at the surface in the forest area (northern part);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 smtClean="0"/>
              <a:t>An intermediate layer with values of 5-10 </a:t>
            </a:r>
            <a:r>
              <a:rPr lang="en-US" sz="1200" dirty="0"/>
              <a:t>k</a:t>
            </a:r>
            <a:r>
              <a:rPr lang="el-GR" sz="1200" dirty="0"/>
              <a:t>Ω</a:t>
            </a:r>
            <a:r>
              <a:rPr lang="en-US" sz="1200" dirty="0" smtClean="0"/>
              <a:t>m between the two.</a:t>
            </a:r>
          </a:p>
        </p:txBody>
      </p:sp>
      <p:sp>
        <p:nvSpPr>
          <p:cNvPr id="7185" name="TextBox 7184"/>
          <p:cNvSpPr txBox="1"/>
          <p:nvPr/>
        </p:nvSpPr>
        <p:spPr>
          <a:xfrm>
            <a:off x="4826501" y="2072263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&lt;1.7 k</a:t>
            </a:r>
            <a:r>
              <a:rPr lang="el-GR" sz="1050" dirty="0" smtClean="0"/>
              <a:t>Ω</a:t>
            </a:r>
            <a:r>
              <a:rPr lang="en-US" sz="1050" dirty="0" smtClean="0"/>
              <a:t>m</a:t>
            </a:r>
            <a:endParaRPr lang="en-US" sz="1050" dirty="0"/>
          </a:p>
        </p:txBody>
      </p:sp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37" y="67352"/>
            <a:ext cx="7256063" cy="25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4" name="Freeform 7183"/>
          <p:cNvSpPr/>
          <p:nvPr/>
        </p:nvSpPr>
        <p:spPr>
          <a:xfrm>
            <a:off x="3215640" y="1339463"/>
            <a:ext cx="3985260" cy="754380"/>
          </a:xfrm>
          <a:custGeom>
            <a:avLst/>
            <a:gdLst>
              <a:gd name="connsiteX0" fmla="*/ 0 w 3985260"/>
              <a:gd name="connsiteY0" fmla="*/ 754380 h 754380"/>
              <a:gd name="connsiteX1" fmla="*/ 266700 w 3985260"/>
              <a:gd name="connsiteY1" fmla="*/ 655320 h 754380"/>
              <a:gd name="connsiteX2" fmla="*/ 914400 w 3985260"/>
              <a:gd name="connsiteY2" fmla="*/ 708660 h 754380"/>
              <a:gd name="connsiteX3" fmla="*/ 1348740 w 3985260"/>
              <a:gd name="connsiteY3" fmla="*/ 739140 h 754380"/>
              <a:gd name="connsiteX4" fmla="*/ 1805940 w 3985260"/>
              <a:gd name="connsiteY4" fmla="*/ 647700 h 754380"/>
              <a:gd name="connsiteX5" fmla="*/ 2712720 w 3985260"/>
              <a:gd name="connsiteY5" fmla="*/ 472440 h 754380"/>
              <a:gd name="connsiteX6" fmla="*/ 3177540 w 3985260"/>
              <a:gd name="connsiteY6" fmla="*/ 342900 h 754380"/>
              <a:gd name="connsiteX7" fmla="*/ 3406140 w 3985260"/>
              <a:gd name="connsiteY7" fmla="*/ 297180 h 754380"/>
              <a:gd name="connsiteX8" fmla="*/ 3710940 w 3985260"/>
              <a:gd name="connsiteY8" fmla="*/ 190500 h 754380"/>
              <a:gd name="connsiteX9" fmla="*/ 3916680 w 3985260"/>
              <a:gd name="connsiteY9" fmla="*/ 91440 h 754380"/>
              <a:gd name="connsiteX10" fmla="*/ 3985260 w 3985260"/>
              <a:gd name="connsiteY10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85260" h="754380">
                <a:moveTo>
                  <a:pt x="0" y="754380"/>
                </a:moveTo>
                <a:cubicBezTo>
                  <a:pt x="57150" y="708660"/>
                  <a:pt x="114300" y="662940"/>
                  <a:pt x="266700" y="655320"/>
                </a:cubicBezTo>
                <a:cubicBezTo>
                  <a:pt x="419100" y="647700"/>
                  <a:pt x="914400" y="708660"/>
                  <a:pt x="914400" y="708660"/>
                </a:cubicBezTo>
                <a:cubicBezTo>
                  <a:pt x="1094740" y="722630"/>
                  <a:pt x="1200150" y="749300"/>
                  <a:pt x="1348740" y="739140"/>
                </a:cubicBezTo>
                <a:cubicBezTo>
                  <a:pt x="1497330" y="728980"/>
                  <a:pt x="1805940" y="647700"/>
                  <a:pt x="1805940" y="647700"/>
                </a:cubicBezTo>
                <a:lnTo>
                  <a:pt x="2712720" y="472440"/>
                </a:lnTo>
                <a:cubicBezTo>
                  <a:pt x="2941320" y="421640"/>
                  <a:pt x="3061970" y="372110"/>
                  <a:pt x="3177540" y="342900"/>
                </a:cubicBezTo>
                <a:cubicBezTo>
                  <a:pt x="3293110" y="313690"/>
                  <a:pt x="3317240" y="322580"/>
                  <a:pt x="3406140" y="297180"/>
                </a:cubicBezTo>
                <a:cubicBezTo>
                  <a:pt x="3495040" y="271780"/>
                  <a:pt x="3625850" y="224790"/>
                  <a:pt x="3710940" y="190500"/>
                </a:cubicBezTo>
                <a:cubicBezTo>
                  <a:pt x="3796030" y="156210"/>
                  <a:pt x="3870960" y="123190"/>
                  <a:pt x="3916680" y="91440"/>
                </a:cubicBezTo>
                <a:cubicBezTo>
                  <a:pt x="3962400" y="59690"/>
                  <a:pt x="3973830" y="29845"/>
                  <a:pt x="3985260" y="0"/>
                </a:cubicBezTo>
              </a:path>
            </a:pathLst>
          </a:cu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6" name="Freeform 7185"/>
          <p:cNvSpPr/>
          <p:nvPr/>
        </p:nvSpPr>
        <p:spPr>
          <a:xfrm>
            <a:off x="3252204" y="1347083"/>
            <a:ext cx="3354766" cy="543451"/>
          </a:xfrm>
          <a:custGeom>
            <a:avLst/>
            <a:gdLst>
              <a:gd name="connsiteX0" fmla="*/ 123456 w 3354766"/>
              <a:gd name="connsiteY0" fmla="*/ 236220 h 543451"/>
              <a:gd name="connsiteX1" fmla="*/ 32016 w 3354766"/>
              <a:gd name="connsiteY1" fmla="*/ 381000 h 543451"/>
              <a:gd name="connsiteX2" fmla="*/ 39636 w 3354766"/>
              <a:gd name="connsiteY2" fmla="*/ 449580 h 543451"/>
              <a:gd name="connsiteX3" fmla="*/ 489216 w 3354766"/>
              <a:gd name="connsiteY3" fmla="*/ 449580 h 543451"/>
              <a:gd name="connsiteX4" fmla="*/ 748296 w 3354766"/>
              <a:gd name="connsiteY4" fmla="*/ 464820 h 543451"/>
              <a:gd name="connsiteX5" fmla="*/ 1106436 w 3354766"/>
              <a:gd name="connsiteY5" fmla="*/ 533400 h 543451"/>
              <a:gd name="connsiteX6" fmla="*/ 1548396 w 3354766"/>
              <a:gd name="connsiteY6" fmla="*/ 533400 h 543451"/>
              <a:gd name="connsiteX7" fmla="*/ 2081796 w 3354766"/>
              <a:gd name="connsiteY7" fmla="*/ 441960 h 543451"/>
              <a:gd name="connsiteX8" fmla="*/ 2386596 w 3354766"/>
              <a:gd name="connsiteY8" fmla="*/ 381000 h 543451"/>
              <a:gd name="connsiteX9" fmla="*/ 2645676 w 3354766"/>
              <a:gd name="connsiteY9" fmla="*/ 289560 h 543451"/>
              <a:gd name="connsiteX10" fmla="*/ 2859036 w 3354766"/>
              <a:gd name="connsiteY10" fmla="*/ 266700 h 543451"/>
              <a:gd name="connsiteX11" fmla="*/ 2996196 w 3354766"/>
              <a:gd name="connsiteY11" fmla="*/ 220980 h 543451"/>
              <a:gd name="connsiteX12" fmla="*/ 3110496 w 3354766"/>
              <a:gd name="connsiteY12" fmla="*/ 137160 h 543451"/>
              <a:gd name="connsiteX13" fmla="*/ 3339096 w 3354766"/>
              <a:gd name="connsiteY13" fmla="*/ 83820 h 543451"/>
              <a:gd name="connsiteX14" fmla="*/ 3316236 w 3354766"/>
              <a:gd name="connsiteY14" fmla="*/ 0 h 5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54766" h="543451">
                <a:moveTo>
                  <a:pt x="123456" y="236220"/>
                </a:moveTo>
                <a:cubicBezTo>
                  <a:pt x="84721" y="290830"/>
                  <a:pt x="45986" y="345440"/>
                  <a:pt x="32016" y="381000"/>
                </a:cubicBezTo>
                <a:cubicBezTo>
                  <a:pt x="18046" y="416560"/>
                  <a:pt x="-36564" y="438150"/>
                  <a:pt x="39636" y="449580"/>
                </a:cubicBezTo>
                <a:cubicBezTo>
                  <a:pt x="115836" y="461010"/>
                  <a:pt x="371106" y="447040"/>
                  <a:pt x="489216" y="449580"/>
                </a:cubicBezTo>
                <a:cubicBezTo>
                  <a:pt x="607326" y="452120"/>
                  <a:pt x="645426" y="450850"/>
                  <a:pt x="748296" y="464820"/>
                </a:cubicBezTo>
                <a:cubicBezTo>
                  <a:pt x="851166" y="478790"/>
                  <a:pt x="973086" y="521970"/>
                  <a:pt x="1106436" y="533400"/>
                </a:cubicBezTo>
                <a:cubicBezTo>
                  <a:pt x="1239786" y="544830"/>
                  <a:pt x="1385836" y="548640"/>
                  <a:pt x="1548396" y="533400"/>
                </a:cubicBezTo>
                <a:cubicBezTo>
                  <a:pt x="1710956" y="518160"/>
                  <a:pt x="1942096" y="467360"/>
                  <a:pt x="2081796" y="441960"/>
                </a:cubicBezTo>
                <a:cubicBezTo>
                  <a:pt x="2221496" y="416560"/>
                  <a:pt x="2292616" y="406400"/>
                  <a:pt x="2386596" y="381000"/>
                </a:cubicBezTo>
                <a:cubicBezTo>
                  <a:pt x="2480576" y="355600"/>
                  <a:pt x="2566936" y="308610"/>
                  <a:pt x="2645676" y="289560"/>
                </a:cubicBezTo>
                <a:cubicBezTo>
                  <a:pt x="2724416" y="270510"/>
                  <a:pt x="2800616" y="278130"/>
                  <a:pt x="2859036" y="266700"/>
                </a:cubicBezTo>
                <a:cubicBezTo>
                  <a:pt x="2917456" y="255270"/>
                  <a:pt x="2954286" y="242570"/>
                  <a:pt x="2996196" y="220980"/>
                </a:cubicBezTo>
                <a:cubicBezTo>
                  <a:pt x="3038106" y="199390"/>
                  <a:pt x="3053346" y="160020"/>
                  <a:pt x="3110496" y="137160"/>
                </a:cubicBezTo>
                <a:cubicBezTo>
                  <a:pt x="3167646" y="114300"/>
                  <a:pt x="3304806" y="106680"/>
                  <a:pt x="3339096" y="83820"/>
                </a:cubicBezTo>
                <a:cubicBezTo>
                  <a:pt x="3373386" y="60960"/>
                  <a:pt x="3344811" y="30480"/>
                  <a:pt x="3316236" y="0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3962400" y="1607443"/>
            <a:ext cx="6062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&gt;17 k</a:t>
            </a:r>
            <a:r>
              <a:rPr lang="el-GR" sz="900" dirty="0" smtClean="0"/>
              <a:t>Ω</a:t>
            </a:r>
            <a:r>
              <a:rPr lang="en-US" sz="900" dirty="0" smtClean="0"/>
              <a:t>m</a:t>
            </a:r>
            <a:endParaRPr lang="en-US" sz="900" dirty="0"/>
          </a:p>
        </p:txBody>
      </p:sp>
      <p:sp>
        <p:nvSpPr>
          <p:cNvPr id="172" name="TextBox 171"/>
          <p:cNvSpPr txBox="1"/>
          <p:nvPr/>
        </p:nvSpPr>
        <p:spPr>
          <a:xfrm>
            <a:off x="4289714" y="2087503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&lt;1.7 k</a:t>
            </a:r>
            <a:r>
              <a:rPr lang="el-GR" sz="1000" dirty="0" smtClean="0"/>
              <a:t>Ω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174" name="TextBox 173"/>
          <p:cNvSpPr txBox="1"/>
          <p:nvPr/>
        </p:nvSpPr>
        <p:spPr>
          <a:xfrm>
            <a:off x="5334000" y="2594610"/>
            <a:ext cx="3137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Profile performed in 16 October 2020. </a:t>
            </a:r>
            <a:r>
              <a:rPr lang="en-US" sz="1000" i="1" dirty="0" smtClean="0"/>
              <a:t>RMS error: 10.6</a:t>
            </a:r>
            <a:endParaRPr lang="ro-RO" sz="1000" i="1" dirty="0" smtClean="0"/>
          </a:p>
        </p:txBody>
      </p:sp>
      <p:sp>
        <p:nvSpPr>
          <p:cNvPr id="11283" name="TextBox 11282"/>
          <p:cNvSpPr txBox="1"/>
          <p:nvPr/>
        </p:nvSpPr>
        <p:spPr>
          <a:xfrm>
            <a:off x="304800" y="4059019"/>
            <a:ext cx="8534400" cy="6463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solidFill>
                  <a:srgbClr val="C00000"/>
                </a:solidFill>
              </a:rPr>
              <a:t>- The talus layer is indeed characterized by resistivity values &gt;</a:t>
            </a:r>
            <a:r>
              <a:rPr lang="en-US" sz="1200" dirty="0">
                <a:solidFill>
                  <a:srgbClr val="C00000"/>
                </a:solidFill>
              </a:rPr>
              <a:t>17 k</a:t>
            </a:r>
            <a:r>
              <a:rPr lang="el-GR" sz="1200" dirty="0">
                <a:solidFill>
                  <a:srgbClr val="C00000"/>
                </a:solidFill>
              </a:rPr>
              <a:t>Ω</a:t>
            </a:r>
            <a:r>
              <a:rPr lang="en-US" sz="1200" dirty="0" smtClean="0">
                <a:solidFill>
                  <a:srgbClr val="C00000"/>
                </a:solidFill>
              </a:rPr>
              <a:t>m;</a:t>
            </a:r>
          </a:p>
          <a:p>
            <a:pPr algn="just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- Ice was probably absent on most of the layer at the date of the sounding (middle October) so the high values (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50-100 k</a:t>
            </a:r>
            <a:r>
              <a:rPr lang="el-GR" sz="1200" dirty="0">
                <a:solidFill>
                  <a:schemeClr val="tx2">
                    <a:lumMod val="75000"/>
                  </a:schemeClr>
                </a:solidFill>
              </a:rPr>
              <a:t>Ω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m) were caused by openwork debris.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287" name="Group 11286"/>
          <p:cNvGrpSpPr/>
          <p:nvPr/>
        </p:nvGrpSpPr>
        <p:grpSpPr>
          <a:xfrm>
            <a:off x="4279816" y="1401903"/>
            <a:ext cx="3901524" cy="1066570"/>
            <a:chOff x="4279816" y="1401903"/>
            <a:chExt cx="3901524" cy="1066570"/>
          </a:xfrm>
        </p:grpSpPr>
        <p:grpSp>
          <p:nvGrpSpPr>
            <p:cNvPr id="11282" name="Group 11281"/>
            <p:cNvGrpSpPr/>
            <p:nvPr/>
          </p:nvGrpSpPr>
          <p:grpSpPr>
            <a:xfrm>
              <a:off x="4654817" y="1401903"/>
              <a:ext cx="3526523" cy="1066570"/>
              <a:chOff x="4654817" y="1401903"/>
              <a:chExt cx="3526523" cy="1066570"/>
            </a:xfrm>
          </p:grpSpPr>
          <p:sp>
            <p:nvSpPr>
              <p:cNvPr id="7198" name="TextBox 7197"/>
              <p:cNvSpPr txBox="1"/>
              <p:nvPr/>
            </p:nvSpPr>
            <p:spPr>
              <a:xfrm>
                <a:off x="7114540" y="1945253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700" dirty="0" smtClean="0"/>
                  <a:t>High resistivity cores</a:t>
                </a:r>
              </a:p>
              <a:p>
                <a:pPr algn="just"/>
                <a:r>
                  <a:rPr lang="en-US" sz="700" dirty="0" smtClean="0"/>
                  <a:t>(50-560</a:t>
                </a:r>
                <a:r>
                  <a:rPr lang="en-US" sz="700" dirty="0"/>
                  <a:t> k</a:t>
                </a:r>
                <a:r>
                  <a:rPr lang="el-GR" sz="700" dirty="0"/>
                  <a:t>Ω</a:t>
                </a:r>
                <a:r>
                  <a:rPr lang="en-US" sz="700" dirty="0" smtClean="0"/>
                  <a:t>m) 10-13 m thick below 0 (3) m down to 13-14 m.</a:t>
                </a:r>
                <a:endParaRPr lang="en-US" sz="700" dirty="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21053148">
                <a:off x="4994549" y="1563739"/>
                <a:ext cx="346102" cy="4163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/>
              <p:cNvCxnSpPr>
                <a:endCxn id="119" idx="2"/>
              </p:cNvCxnSpPr>
              <p:nvPr/>
            </p:nvCxnSpPr>
            <p:spPr>
              <a:xfrm flipH="1" flipV="1">
                <a:off x="5200573" y="1977435"/>
                <a:ext cx="506808" cy="34120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5689600" y="2244080"/>
                <a:ext cx="107433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smtClean="0"/>
                  <a:t>Low velocities on SRT profile</a:t>
                </a:r>
                <a:endParaRPr lang="en-US" sz="600" dirty="0"/>
              </a:p>
            </p:txBody>
          </p:sp>
          <p:sp>
            <p:nvSpPr>
              <p:cNvPr id="11279" name="Rounded Rectangle 11278"/>
              <p:cNvSpPr/>
              <p:nvPr/>
            </p:nvSpPr>
            <p:spPr>
              <a:xfrm rot="21008418">
                <a:off x="4654817" y="1572178"/>
                <a:ext cx="1066800" cy="16929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 rot="21174816">
                <a:off x="5787550" y="1401903"/>
                <a:ext cx="393280" cy="16929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0" name="Straight Arrow Connector 7189"/>
              <p:cNvCxnSpPr/>
              <p:nvPr/>
            </p:nvCxnSpPr>
            <p:spPr>
              <a:xfrm flipH="1" flipV="1">
                <a:off x="5538366" y="1640453"/>
                <a:ext cx="1662534" cy="45339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H="1" flipV="1">
                <a:off x="6019800" y="1507103"/>
                <a:ext cx="1181100" cy="58674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Freeform 177"/>
            <p:cNvSpPr/>
            <p:nvPr/>
          </p:nvSpPr>
          <p:spPr>
            <a:xfrm>
              <a:off x="4279816" y="1795462"/>
              <a:ext cx="696304" cy="253692"/>
            </a:xfrm>
            <a:custGeom>
              <a:avLst/>
              <a:gdLst>
                <a:gd name="connsiteX0" fmla="*/ 758237 w 797313"/>
                <a:gd name="connsiteY0" fmla="*/ 8656 h 298240"/>
                <a:gd name="connsiteX1" fmla="*/ 590597 w 797313"/>
                <a:gd name="connsiteY1" fmla="*/ 8656 h 298240"/>
                <a:gd name="connsiteX2" fmla="*/ 422957 w 797313"/>
                <a:gd name="connsiteY2" fmla="*/ 44216 h 298240"/>
                <a:gd name="connsiteX3" fmla="*/ 341677 w 797313"/>
                <a:gd name="connsiteY3" fmla="*/ 145816 h 298240"/>
                <a:gd name="connsiteX4" fmla="*/ 113077 w 797313"/>
                <a:gd name="connsiteY4" fmla="*/ 115336 h 298240"/>
                <a:gd name="connsiteX5" fmla="*/ 31797 w 797313"/>
                <a:gd name="connsiteY5" fmla="*/ 176296 h 298240"/>
                <a:gd name="connsiteX6" fmla="*/ 1317 w 797313"/>
                <a:gd name="connsiteY6" fmla="*/ 242336 h 298240"/>
                <a:gd name="connsiteX7" fmla="*/ 26717 w 797313"/>
                <a:gd name="connsiteY7" fmla="*/ 267736 h 298240"/>
                <a:gd name="connsiteX8" fmla="*/ 204517 w 797313"/>
                <a:gd name="connsiteY8" fmla="*/ 298216 h 298240"/>
                <a:gd name="connsiteX9" fmla="*/ 372157 w 797313"/>
                <a:gd name="connsiteY9" fmla="*/ 272816 h 298240"/>
                <a:gd name="connsiteX10" fmla="*/ 494077 w 797313"/>
                <a:gd name="connsiteY10" fmla="*/ 267736 h 298240"/>
                <a:gd name="connsiteX11" fmla="*/ 580437 w 797313"/>
                <a:gd name="connsiteY11" fmla="*/ 222016 h 298240"/>
                <a:gd name="connsiteX12" fmla="*/ 707437 w 797313"/>
                <a:gd name="connsiteY12" fmla="*/ 171216 h 298240"/>
                <a:gd name="connsiteX13" fmla="*/ 793797 w 797313"/>
                <a:gd name="connsiteY13" fmla="*/ 105176 h 298240"/>
                <a:gd name="connsiteX14" fmla="*/ 758237 w 797313"/>
                <a:gd name="connsiteY14" fmla="*/ 8656 h 29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7313" h="298240">
                  <a:moveTo>
                    <a:pt x="758237" y="8656"/>
                  </a:moveTo>
                  <a:cubicBezTo>
                    <a:pt x="724370" y="-7431"/>
                    <a:pt x="646477" y="2729"/>
                    <a:pt x="590597" y="8656"/>
                  </a:cubicBezTo>
                  <a:cubicBezTo>
                    <a:pt x="534717" y="14583"/>
                    <a:pt x="464444" y="21356"/>
                    <a:pt x="422957" y="44216"/>
                  </a:cubicBezTo>
                  <a:cubicBezTo>
                    <a:pt x="381470" y="67076"/>
                    <a:pt x="393324" y="133963"/>
                    <a:pt x="341677" y="145816"/>
                  </a:cubicBezTo>
                  <a:cubicBezTo>
                    <a:pt x="290030" y="157669"/>
                    <a:pt x="164724" y="110256"/>
                    <a:pt x="113077" y="115336"/>
                  </a:cubicBezTo>
                  <a:cubicBezTo>
                    <a:pt x="61430" y="120416"/>
                    <a:pt x="50424" y="155129"/>
                    <a:pt x="31797" y="176296"/>
                  </a:cubicBezTo>
                  <a:cubicBezTo>
                    <a:pt x="13170" y="197463"/>
                    <a:pt x="2164" y="227096"/>
                    <a:pt x="1317" y="242336"/>
                  </a:cubicBezTo>
                  <a:cubicBezTo>
                    <a:pt x="470" y="257576"/>
                    <a:pt x="-7150" y="258423"/>
                    <a:pt x="26717" y="267736"/>
                  </a:cubicBezTo>
                  <a:cubicBezTo>
                    <a:pt x="60584" y="277049"/>
                    <a:pt x="146944" y="297369"/>
                    <a:pt x="204517" y="298216"/>
                  </a:cubicBezTo>
                  <a:cubicBezTo>
                    <a:pt x="262090" y="299063"/>
                    <a:pt x="323897" y="277896"/>
                    <a:pt x="372157" y="272816"/>
                  </a:cubicBezTo>
                  <a:cubicBezTo>
                    <a:pt x="420417" y="267736"/>
                    <a:pt x="459364" y="276203"/>
                    <a:pt x="494077" y="267736"/>
                  </a:cubicBezTo>
                  <a:cubicBezTo>
                    <a:pt x="528790" y="259269"/>
                    <a:pt x="544877" y="238103"/>
                    <a:pt x="580437" y="222016"/>
                  </a:cubicBezTo>
                  <a:cubicBezTo>
                    <a:pt x="615997" y="205929"/>
                    <a:pt x="671877" y="190689"/>
                    <a:pt x="707437" y="171216"/>
                  </a:cubicBezTo>
                  <a:cubicBezTo>
                    <a:pt x="742997" y="151743"/>
                    <a:pt x="783637" y="130576"/>
                    <a:pt x="793797" y="105176"/>
                  </a:cubicBezTo>
                  <a:cubicBezTo>
                    <a:pt x="803957" y="79776"/>
                    <a:pt x="792104" y="24743"/>
                    <a:pt x="758237" y="8656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4" name="Straight Arrow Connector 183"/>
          <p:cNvCxnSpPr>
            <a:endCxn id="178" idx="11"/>
          </p:cNvCxnSpPr>
          <p:nvPr/>
        </p:nvCxnSpPr>
        <p:spPr>
          <a:xfrm flipH="1" flipV="1">
            <a:off x="4786719" y="1984316"/>
            <a:ext cx="396272" cy="302137"/>
          </a:xfrm>
          <a:prstGeom prst="straightConnector1">
            <a:avLst/>
          </a:prstGeom>
          <a:ln w="63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4556760" y="2282190"/>
            <a:ext cx="1156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Higher velocities on SRT profile</a:t>
            </a:r>
            <a:endParaRPr lang="en-US" sz="600" dirty="0"/>
          </a:p>
        </p:txBody>
      </p:sp>
      <p:grpSp>
        <p:nvGrpSpPr>
          <p:cNvPr id="5" name="Group 4"/>
          <p:cNvGrpSpPr/>
          <p:nvPr/>
        </p:nvGrpSpPr>
        <p:grpSpPr>
          <a:xfrm>
            <a:off x="5398770" y="1507563"/>
            <a:ext cx="45719" cy="403315"/>
            <a:chOff x="2133600" y="1690528"/>
            <a:chExt cx="45719" cy="403315"/>
          </a:xfrm>
        </p:grpSpPr>
        <p:sp>
          <p:nvSpPr>
            <p:cNvPr id="27" name="Rectangle 26"/>
            <p:cNvSpPr/>
            <p:nvPr/>
          </p:nvSpPr>
          <p:spPr>
            <a:xfrm>
              <a:off x="2133600" y="1690528"/>
              <a:ext cx="45719" cy="403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133600" y="1943100"/>
              <a:ext cx="457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59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48878"/>
            <a:ext cx="830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Conclusions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Relatively thin debris layer (12.4 m) with low variability in grain size on top of cretaceous marls;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Poor ice content between 2.6 and 8.83 m even at the beginning of the warm season. Ice found under the form of pure ice lenses and frozen sediment matrix with various ice content;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&gt; 3 m of ice free- and (most probably) unfrozen layer of debris below 8.83 m depth. Not all the talus deposit is affected by frost conditions;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Thermal monitoring system needs to be checked but the continuous negative temperatures at 8 m depth indicate a probability of a thin frozen layer (tens of cm) of perennially frozen ground. Above at 7 m and below at 9 m there is no (continuous) frost;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Transition between basaltic talus and marls correspond to P wave velocities of 1500-1700 m/s (SRT) and to resistivity values of 17 </a:t>
            </a:r>
            <a:r>
              <a:rPr lang="en-US" sz="1400" dirty="0"/>
              <a:t>k</a:t>
            </a:r>
            <a:r>
              <a:rPr lang="el-GR" sz="1400" dirty="0"/>
              <a:t>Ω</a:t>
            </a:r>
            <a:r>
              <a:rPr lang="en-US" sz="1400" dirty="0" smtClean="0"/>
              <a:t>m (ERT). However, ERT is more sensitive to discontinuities in comparison to SRT;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 smtClean="0"/>
              <a:t>ERT cannot </a:t>
            </a:r>
            <a:r>
              <a:rPr lang="en-US" sz="1400" dirty="0"/>
              <a:t>discriminate between porous talus and permafrost but </a:t>
            </a:r>
            <a:r>
              <a:rPr lang="en-US" sz="1400" dirty="0" smtClean="0"/>
              <a:t>SRT is better at this task.</a:t>
            </a:r>
          </a:p>
        </p:txBody>
      </p:sp>
    </p:spTree>
    <p:extLst>
      <p:ext uri="{BB962C8B-B14F-4D97-AF65-F5344CB8AC3E}">
        <p14:creationId xmlns:p14="http://schemas.microsoft.com/office/powerpoint/2010/main" val="196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" y="3562350"/>
            <a:ext cx="50435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Acknowledgements: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o-RO" sz="1400" dirty="0" smtClean="0"/>
              <a:t>Daniel </a:t>
            </a:r>
            <a:r>
              <a:rPr lang="ro-RO" sz="1400" dirty="0" smtClean="0"/>
              <a:t>Neagu</a:t>
            </a:r>
            <a:endParaRPr lang="en-U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Agency of environmental protection  (APM) Alba;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Management </a:t>
            </a:r>
            <a:r>
              <a:rPr lang="en-US" sz="1400" dirty="0" smtClean="0"/>
              <a:t>agency of </a:t>
            </a:r>
            <a:r>
              <a:rPr lang="en-US" sz="1400" dirty="0" smtClean="0"/>
              <a:t>protected natural areas (ANANP) Alba;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/>
              <a:t>Bucium</a:t>
            </a:r>
            <a:r>
              <a:rPr lang="en-US" sz="1400" dirty="0" smtClean="0"/>
              <a:t> commune (Alba County) city hall.</a:t>
            </a:r>
            <a:endParaRPr lang="en-US" sz="1400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 rot="10800000" flipV="1">
            <a:off x="6324601" y="3562350"/>
            <a:ext cx="2743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Research project: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itchFamily="34" charset="0"/>
              </a:rPr>
              <a:t>PN-III-P1-1.1-PD-2019-1275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o-RO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Financed </a:t>
            </a:r>
            <a:r>
              <a:rPr lang="ro-RO" sz="900" dirty="0">
                <a:solidFill>
                  <a:srgbClr val="202124"/>
                </a:solidFill>
                <a:latin typeface="Google Sans"/>
                <a:cs typeface="Arial" pitchFamily="34" charset="0"/>
              </a:rPr>
              <a:t>by </a:t>
            </a:r>
            <a:r>
              <a:rPr lang="ro-RO" sz="900" dirty="0" smtClean="0">
                <a:solidFill>
                  <a:srgbClr val="202124"/>
                </a:solidFill>
                <a:latin typeface="Google Sans"/>
                <a:cs typeface="Arial" pitchFamily="34" charset="0"/>
              </a:rPr>
              <a:t>Romanian Government (UEFISCDI)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33350"/>
            <a:ext cx="111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 smtClean="0"/>
              <a:t>Thank you!</a:t>
            </a:r>
            <a:endParaRPr lang="en-US" sz="1600" dirty="0"/>
          </a:p>
        </p:txBody>
      </p:sp>
      <p:pic>
        <p:nvPicPr>
          <p:cNvPr id="3074" name="Picture 2" descr="H:\5. Proiecte-cercetare\1. PD 2020\foto-video detunata\foraj selecție\IMG_3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36952" r="18141" b="16806"/>
          <a:stretch/>
        </p:blipFill>
        <p:spPr bwMode="auto">
          <a:xfrm>
            <a:off x="316986" y="514350"/>
            <a:ext cx="4407413" cy="27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Razvan\Foto-video\Campanii teren\2021 Octombrie Detunata\WhatsApp Image 2021-10-13 at 11.58.40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"/>
          <a:stretch/>
        </p:blipFill>
        <p:spPr bwMode="auto">
          <a:xfrm>
            <a:off x="4941592" y="528293"/>
            <a:ext cx="3821408" cy="26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06" y="3346311"/>
            <a:ext cx="1649994" cy="15876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53200" y="4171950"/>
            <a:ext cx="2590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- </a:t>
            </a:r>
            <a:r>
              <a:rPr lang="ro-RO" sz="1200" dirty="0" smtClean="0"/>
              <a:t>www.frozencore.unibuc.ro</a:t>
            </a:r>
            <a:endParaRPr lang="en-US" sz="1200" dirty="0"/>
          </a:p>
          <a:p>
            <a:r>
              <a:rPr lang="en-US" sz="1200" dirty="0" smtClean="0"/>
              <a:t>- </a:t>
            </a:r>
            <a:r>
              <a:rPr lang="en-US" sz="1100" dirty="0" smtClean="0"/>
              <a:t>https</a:t>
            </a:r>
            <a:r>
              <a:rPr lang="en-US" sz="1100" dirty="0"/>
              <a:t>://www.facebook.com/Frozencore-100354808760241</a:t>
            </a:r>
          </a:p>
        </p:txBody>
      </p:sp>
    </p:spTree>
    <p:extLst>
      <p:ext uri="{BB962C8B-B14F-4D97-AF65-F5344CB8AC3E}">
        <p14:creationId xmlns:p14="http://schemas.microsoft.com/office/powerpoint/2010/main" val="17498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315" y="529590"/>
            <a:ext cx="16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1" dirty="0" smtClean="0"/>
              <a:t>Objectives: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599" y="4196775"/>
            <a:ext cx="8153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o-RO" sz="1600" dirty="0" smtClean="0">
                <a:solidFill>
                  <a:prstClr val="black"/>
                </a:solidFill>
              </a:rPr>
              <a:t>Instalation of </a:t>
            </a:r>
            <a:r>
              <a:rPr lang="ro-RO" sz="1600" b="1" dirty="0" smtClean="0">
                <a:solidFill>
                  <a:prstClr val="black"/>
                </a:solidFill>
              </a:rPr>
              <a:t>temperature sensors</a:t>
            </a:r>
            <a:r>
              <a:rPr lang="ro-RO" sz="1600" dirty="0" smtClean="0">
                <a:solidFill>
                  <a:prstClr val="black"/>
                </a:solidFill>
              </a:rPr>
              <a:t> </a:t>
            </a:r>
            <a:r>
              <a:rPr lang="ro-RO" sz="1600" b="1" dirty="0" smtClean="0">
                <a:solidFill>
                  <a:prstClr val="black"/>
                </a:solidFill>
              </a:rPr>
              <a:t>in the borehole </a:t>
            </a:r>
            <a:r>
              <a:rPr lang="ro-RO" sz="1600" dirty="0" smtClean="0">
                <a:solidFill>
                  <a:prstClr val="black"/>
                </a:solidFill>
              </a:rPr>
              <a:t>for continuous monitoring of the underground thermal regime.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1" y="2197953"/>
            <a:ext cx="8130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o-RO" sz="1600" dirty="0" smtClean="0">
                <a:solidFill>
                  <a:prstClr val="black"/>
                </a:solidFill>
              </a:rPr>
              <a:t>Describe the </a:t>
            </a:r>
            <a:r>
              <a:rPr lang="ro-RO" sz="1600" b="1" dirty="0" smtClean="0">
                <a:solidFill>
                  <a:prstClr val="black"/>
                </a:solidFill>
              </a:rPr>
              <a:t>stratigraphy</a:t>
            </a:r>
            <a:r>
              <a:rPr lang="ro-RO" sz="1600" dirty="0" smtClean="0">
                <a:solidFill>
                  <a:prstClr val="black"/>
                </a:solidFill>
              </a:rPr>
              <a:t> with focus on: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ro-RO" sz="1600" dirty="0" smtClean="0">
                <a:solidFill>
                  <a:prstClr val="black"/>
                </a:solidFill>
              </a:rPr>
              <a:t>Debris thickness,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ro-RO" sz="1600" dirty="0" smtClean="0">
                <a:solidFill>
                  <a:prstClr val="black"/>
                </a:solidFill>
              </a:rPr>
              <a:t>Ice content;</a:t>
            </a:r>
            <a:endParaRPr lang="ro-RO" sz="1600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74318" y="1291591"/>
            <a:ext cx="8107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o-RO" sz="1600" b="1" dirty="0" smtClean="0">
                <a:solidFill>
                  <a:prstClr val="black"/>
                </a:solidFill>
              </a:rPr>
              <a:t>Drilling and coring</a:t>
            </a:r>
            <a:r>
              <a:rPr lang="ro-RO" sz="1600" dirty="0" smtClean="0">
                <a:solidFill>
                  <a:prstClr val="black"/>
                </a:solidFill>
              </a:rPr>
              <a:t> in the Detunata cold scree susceptible for low altitude permafrost presence;</a:t>
            </a:r>
            <a:endParaRPr lang="ro-RO" sz="16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6219" y="3257550"/>
            <a:ext cx="8145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o-RO" sz="1600" dirty="0" smtClean="0">
                <a:solidFill>
                  <a:prstClr val="black"/>
                </a:solidFill>
              </a:rPr>
              <a:t>Compare the results with </a:t>
            </a:r>
            <a:r>
              <a:rPr lang="ro-RO" sz="1600" b="1" dirty="0" smtClean="0">
                <a:solidFill>
                  <a:prstClr val="black"/>
                </a:solidFill>
              </a:rPr>
              <a:t>geophysical data</a:t>
            </a:r>
            <a:r>
              <a:rPr lang="ro-RO" sz="1600" dirty="0" smtClean="0">
                <a:solidFill>
                  <a:prstClr val="black"/>
                </a:solidFill>
              </a:rPr>
              <a:t> (electrical resistivity tomography - ERT and seismic refraction tomography - SRT);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4668" y="456188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/>
              <a:t>Study site</a:t>
            </a:r>
          </a:p>
          <a:p>
            <a:pPr algn="just"/>
            <a:endParaRPr lang="ro-RO" sz="1200" dirty="0"/>
          </a:p>
          <a:p>
            <a:pPr algn="just"/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200" dirty="0" smtClean="0"/>
              <a:t>Basaltic andesite ridge with talus slope and probably rock glacier at the base;</a:t>
            </a:r>
            <a:endParaRPr lang="en-US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200" dirty="0"/>
              <a:t>Mean annual air temperature of 6-8</a:t>
            </a:r>
            <a:r>
              <a:rPr lang="en-US" sz="1200" dirty="0"/>
              <a:t>°</a:t>
            </a:r>
            <a:r>
              <a:rPr lang="ro-RO" sz="1200" dirty="0"/>
              <a:t>C</a:t>
            </a:r>
            <a:r>
              <a:rPr lang="ro-RO" sz="1200" dirty="0" smtClean="0"/>
              <a:t>;</a:t>
            </a:r>
            <a:endParaRPr lang="en-US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200" dirty="0" smtClean="0"/>
              <a:t>Mean annual ground temperature is </a:t>
            </a:r>
            <a:r>
              <a:rPr lang="en-US" sz="1200" dirty="0" smtClean="0"/>
              <a:t>&lt; 0 °</a:t>
            </a:r>
            <a:r>
              <a:rPr lang="ro-RO" sz="1200" dirty="0" smtClean="0"/>
              <a:t>C</a:t>
            </a:r>
            <a:r>
              <a:rPr lang="en-US" sz="1200" dirty="0" smtClean="0"/>
              <a:t> in the furrow</a:t>
            </a:r>
            <a:r>
              <a:rPr lang="ro-RO" sz="1200" dirty="0" smtClean="0"/>
              <a:t> </a:t>
            </a:r>
            <a:r>
              <a:rPr lang="en-US" sz="1200" dirty="0" smtClean="0"/>
              <a:t>caused by proven </a:t>
            </a:r>
            <a:r>
              <a:rPr lang="en-US" sz="1200" b="1" dirty="0" smtClean="0"/>
              <a:t>c</a:t>
            </a:r>
            <a:r>
              <a:rPr lang="ro-RO" sz="1200" b="1" dirty="0" smtClean="0"/>
              <a:t>himney effec</a:t>
            </a:r>
            <a:r>
              <a:rPr lang="en-US" sz="1200" b="1" dirty="0" smtClean="0"/>
              <a:t>t</a:t>
            </a:r>
            <a:r>
              <a:rPr lang="en-US" sz="1200" dirty="0" smtClean="0"/>
              <a:t>;</a:t>
            </a:r>
            <a:endParaRPr lang="ro-RO" sz="12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438150"/>
            <a:ext cx="6565106" cy="4267200"/>
            <a:chOff x="978694" y="500061"/>
            <a:chExt cx="6958012" cy="45862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1" t="6344" r="897" b="3149"/>
            <a:stretch/>
          </p:blipFill>
          <p:spPr>
            <a:xfrm>
              <a:off x="978694" y="500061"/>
              <a:ext cx="6958012" cy="458628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446093" y="1428750"/>
              <a:ext cx="294128" cy="5334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834091" y="1171574"/>
              <a:ext cx="1061509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o-RO" sz="1000" i="1" dirty="0" smtClean="0"/>
                <a:t>Rock glacier lobe</a:t>
              </a:r>
              <a:endParaRPr lang="en-US" sz="1000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78944" y="1543048"/>
              <a:ext cx="553357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o-RO" sz="1000" i="1" dirty="0" smtClean="0"/>
                <a:t>Furrow</a:t>
              </a:r>
              <a:endParaRPr lang="en-US" sz="1000" i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064429" y="1789269"/>
              <a:ext cx="163072" cy="7134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0" y="4743848"/>
            <a:ext cx="6530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i="1" dirty="0" smtClean="0"/>
              <a:t>T</a:t>
            </a:r>
            <a:r>
              <a:rPr lang="en-US" sz="1400" i="1" dirty="0" err="1" smtClean="0"/>
              <a:t>hermal</a:t>
            </a:r>
            <a:r>
              <a:rPr lang="en-US" sz="1400" i="1" dirty="0" smtClean="0"/>
              <a:t> areas </a:t>
            </a:r>
            <a:r>
              <a:rPr lang="ro-RO" sz="1400" i="1" dirty="0" smtClean="0"/>
              <a:t>in </a:t>
            </a:r>
            <a:r>
              <a:rPr lang="en-US" sz="1400" i="1" dirty="0" smtClean="0"/>
              <a:t>early winter </a:t>
            </a:r>
            <a:r>
              <a:rPr lang="ro-RO" sz="1400" i="1" dirty="0" smtClean="0"/>
              <a:t>of 2020-2021 based on ground therma data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568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5. Proiecte-cercetare\1. PD 2020\Research\DEM_ortofoto\DEM_ORTO_oct_2021\Detunata 3D view oct 2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14169" r="23869" b="3032"/>
          <a:stretch/>
        </p:blipFill>
        <p:spPr bwMode="auto">
          <a:xfrm>
            <a:off x="731520" y="547865"/>
            <a:ext cx="4830455" cy="405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491428" y="2622112"/>
            <a:ext cx="1059492" cy="44035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560320" y="2622112"/>
            <a:ext cx="990600" cy="165955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46120" y="2314335"/>
            <a:ext cx="22760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o-RO" sz="1400" b="1" dirty="0" smtClean="0">
                <a:solidFill>
                  <a:srgbClr val="00B0F0"/>
                </a:solidFill>
              </a:rPr>
              <a:t>Coldest areas of the scree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15" name="Picture 2" descr="G:\Razvan\Laptop backup-Razvan\1. Work-articole\Detunata\Review (2nd time)\Figuri finale\22 noiembrie\Figure 6 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638518"/>
            <a:ext cx="2022035" cy="39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188720" y="1005065"/>
            <a:ext cx="308610" cy="7620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5738" y="757355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chemeClr val="bg1">
                    <a:lumMod val="95000"/>
                  </a:schemeClr>
                </a:solidFill>
              </a:rPr>
              <a:t>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629150"/>
            <a:ext cx="354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i="1" dirty="0" smtClean="0"/>
              <a:t>Ortophoto on DEM of the Detunata cold scree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91778" y="4629150"/>
            <a:ext cx="3448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i="1" dirty="0" smtClean="0"/>
              <a:t>Temperature maps measured with BTS probe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963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39626"/>
            <a:ext cx="5105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1" dirty="0" smtClean="0"/>
              <a:t>Methods</a:t>
            </a:r>
          </a:p>
          <a:p>
            <a:pPr algn="just"/>
            <a:endParaRPr lang="ro-RO" sz="1200" dirty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600" dirty="0" smtClean="0"/>
              <a:t>Drilling and coring using </a:t>
            </a:r>
            <a:r>
              <a:rPr lang="ro-RO" sz="1600" dirty="0"/>
              <a:t>a rolatec RL </a:t>
            </a:r>
            <a:r>
              <a:rPr lang="ro-RO" sz="1600" dirty="0" smtClean="0"/>
              <a:t>400 drilling machine using mix of cold air and water (close to 0 </a:t>
            </a:r>
            <a:r>
              <a:rPr lang="ro-RO" sz="1600" dirty="0" smtClean="0">
                <a:latin typeface="Calibri"/>
                <a:cs typeface="Calibri"/>
              </a:rPr>
              <a:t>°C, 75-25% ratio) cooled by dry ice;</a:t>
            </a:r>
            <a:endParaRPr lang="en-US" sz="16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600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600" dirty="0" smtClean="0"/>
              <a:t>Storing the cores in refrigerator and describing the scree stratigraphy in cold environment;</a:t>
            </a:r>
            <a:endParaRPr lang="en-US" sz="16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ro-RO" sz="1600" dirty="0" smtClean="0"/>
              <a:t>Installation of temperature sensors (Hobo S-TMB </a:t>
            </a:r>
            <a:r>
              <a:rPr lang="en-US" sz="1600" dirty="0" smtClean="0"/>
              <a:t>12-Bit Smart Sensor</a:t>
            </a:r>
            <a:r>
              <a:rPr lang="ro-RO" sz="1600" dirty="0" smtClean="0"/>
              <a:t>) connected to </a:t>
            </a:r>
            <a:r>
              <a:rPr lang="it-IT" sz="1600" dirty="0" smtClean="0"/>
              <a:t>HOBO </a:t>
            </a:r>
            <a:r>
              <a:rPr lang="it-IT" sz="1600" dirty="0"/>
              <a:t>USB Micro Station Data Logger </a:t>
            </a:r>
            <a:r>
              <a:rPr lang="it-IT" sz="1600" dirty="0" smtClean="0"/>
              <a:t>H21</a:t>
            </a:r>
            <a:r>
              <a:rPr lang="ro-RO" sz="1600" dirty="0" smtClean="0"/>
              <a:t>, installed at 16 depths between 0.2 and 15 m.</a:t>
            </a:r>
            <a:endParaRPr lang="en-US" sz="1600" dirty="0" smtClean="0"/>
          </a:p>
          <a:p>
            <a:pPr marL="171450" indent="-171450" algn="just">
              <a:buFont typeface="Arial" pitchFamily="34" charset="0"/>
              <a:buChar char="•"/>
            </a:pPr>
            <a:endParaRPr lang="ro-RO" sz="1200" dirty="0" smtClean="0"/>
          </a:p>
        </p:txBody>
      </p:sp>
      <p:pic>
        <p:nvPicPr>
          <p:cNvPr id="1026" name="Picture 2" descr="H:\5. Proiecte-cercetare\1. PD 2020\foto-video detunata\foraj selecție\IMG_E4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800" y="304800"/>
            <a:ext cx="1323764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5. Proiecte-cercetare\1. PD 2020\foto-video detunata\foraj selecție\IMG_4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36693" y="454818"/>
            <a:ext cx="120015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5. Proiecte-cercetare\1. PD 2020\foto-video detunata\foraj selecție\IMG_4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8000" y="438150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5. Proiecte-cercetare\1. PD 2020\foto-video detunata\foraj selecție\IMG_4128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86" y="1733551"/>
            <a:ext cx="1727199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IMG_E557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9" b="12420"/>
          <a:stretch/>
        </p:blipFill>
        <p:spPr bwMode="auto">
          <a:xfrm>
            <a:off x="7448445" y="1733849"/>
            <a:ext cx="1444095" cy="12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Razvan\Foto-video\Campanii teren\2021 Octombrie Detunata\WhatsApp Image 2021-10-13 at 11.58.39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t="12073" r="3086" b="23922"/>
          <a:stretch/>
        </p:blipFill>
        <p:spPr bwMode="auto">
          <a:xfrm>
            <a:off x="5674359" y="3266440"/>
            <a:ext cx="166579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Razvan\Foto-video\Campanii teren\2021 Octombrie Detunata\WhatsApp Image 2021-10-13 at 11.58.41 (1)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 b="6725"/>
          <a:stretch/>
        </p:blipFill>
        <p:spPr bwMode="auto">
          <a:xfrm>
            <a:off x="7437120" y="3266440"/>
            <a:ext cx="140493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95350"/>
            <a:ext cx="5410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1" dirty="0" smtClean="0"/>
              <a:t>Results</a:t>
            </a:r>
          </a:p>
          <a:p>
            <a:pPr algn="just"/>
            <a:endParaRPr lang="en-US" sz="1200" dirty="0"/>
          </a:p>
          <a:p>
            <a:pPr algn="just"/>
            <a:r>
              <a:rPr lang="ro-RO" b="1" dirty="0" smtClean="0"/>
              <a:t>Internal </a:t>
            </a:r>
            <a:r>
              <a:rPr lang="ro-RO" b="1" dirty="0" smtClean="0"/>
              <a:t>structure of the debris deposits</a:t>
            </a:r>
          </a:p>
          <a:p>
            <a:pPr marL="342900" indent="-342900" algn="just">
              <a:buAutoNum type="arabicPeriod"/>
            </a:pPr>
            <a:endParaRPr lang="ro-RO" b="1" dirty="0" smtClean="0"/>
          </a:p>
          <a:p>
            <a:pPr marL="342900" indent="-342900" algn="just">
              <a:buAutoNum type="arabicPeriod"/>
            </a:pPr>
            <a:endParaRPr lang="ro-RO" b="1" dirty="0" smtClean="0"/>
          </a:p>
          <a:p>
            <a:pPr marL="285750" indent="-285750" algn="just">
              <a:buFontTx/>
              <a:buChar char="-"/>
            </a:pPr>
            <a:r>
              <a:rPr lang="ro-RO" sz="1400" dirty="0" smtClean="0"/>
              <a:t>0-1.05 m: only air was used for drilling and it was not possible to cool it more than 17 </a:t>
            </a:r>
            <a:r>
              <a:rPr lang="ro-RO" sz="1400" dirty="0" smtClean="0">
                <a:latin typeface="Calibri"/>
                <a:cs typeface="Calibri"/>
              </a:rPr>
              <a:t>°C which resulted in destroing the air core bit and crushing and evacuating as dust almost all rocks;</a:t>
            </a:r>
          </a:p>
          <a:p>
            <a:pPr algn="just"/>
            <a:endParaRPr lang="ro-RO" sz="1400" dirty="0" smtClean="0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ro-RO" sz="1400" dirty="0" smtClean="0">
                <a:latin typeface="Calibri"/>
                <a:cs typeface="Calibri"/>
              </a:rPr>
              <a:t>1-2.35: mix of water close </a:t>
            </a:r>
            <a:r>
              <a:rPr lang="ro-RO" sz="1400" dirty="0">
                <a:cs typeface="Calibri"/>
              </a:rPr>
              <a:t>to 0 °C </a:t>
            </a:r>
            <a:r>
              <a:rPr lang="ro-RO" sz="1400" dirty="0" smtClean="0">
                <a:cs typeface="Calibri"/>
              </a:rPr>
              <a:t>with air was used with a new air core bit. No tubes were used for coring. The first cylinder of 10 and 20 cm were recovered. Air between 1.65 and 1.85 m.</a:t>
            </a:r>
            <a:endParaRPr lang="en-US" sz="1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248400" y="114836"/>
            <a:ext cx="1580750" cy="4992364"/>
            <a:chOff x="4267200" y="69711"/>
            <a:chExt cx="1580750" cy="4992364"/>
          </a:xfrm>
        </p:grpSpPr>
        <p:pic>
          <p:nvPicPr>
            <p:cNvPr id="1027" name="Picture 3" descr="F:\Stratigrafie Detunata Foraj 0-2.3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85750"/>
              <a:ext cx="1292267" cy="47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29200" y="69711"/>
              <a:ext cx="818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1200" dirty="0" smtClean="0"/>
                <a:t>Depth (m)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71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Stratigrafie Detunata Fora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879"/>
            <a:ext cx="6248400" cy="49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303520" y="1207770"/>
            <a:ext cx="4572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32050" y="1204978"/>
            <a:ext cx="1905000" cy="53339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7600" y="1489711"/>
            <a:ext cx="1676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50" dirty="0" smtClean="0"/>
              <a:t>Transition between andesitic bazaltic talus and underlying marls at </a:t>
            </a:r>
            <a:r>
              <a:rPr lang="en-US" sz="1050" dirty="0"/>
              <a:t>-</a:t>
            </a:r>
            <a:r>
              <a:rPr lang="ro-RO" sz="1050" b="1" dirty="0" smtClean="0"/>
              <a:t>12.4 m</a:t>
            </a:r>
            <a:endParaRPr lang="en-US" sz="1050" b="1" dirty="0"/>
          </a:p>
        </p:txBody>
      </p:sp>
      <p:sp>
        <p:nvSpPr>
          <p:cNvPr id="4" name="Rectangle 3"/>
          <p:cNvSpPr/>
          <p:nvPr/>
        </p:nvSpPr>
        <p:spPr>
          <a:xfrm>
            <a:off x="1905000" y="68382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73808" y="2120646"/>
            <a:ext cx="381000" cy="984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23488" y="285750"/>
            <a:ext cx="381000" cy="2091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47753" y="2377363"/>
            <a:ext cx="304800" cy="499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8584" y="3105150"/>
            <a:ext cx="304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76624" y="3126011"/>
            <a:ext cx="304800" cy="2495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77640" y="2575426"/>
            <a:ext cx="304800" cy="425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41657" y="1373564"/>
            <a:ext cx="304800" cy="35998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77640" y="1248756"/>
            <a:ext cx="304800" cy="56099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2858" y="2080261"/>
            <a:ext cx="342900" cy="228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99049" y="4312446"/>
            <a:ext cx="342900" cy="1143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5000" y="142875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724531" y="240506"/>
            <a:ext cx="266319" cy="1143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989070" y="3413760"/>
            <a:ext cx="31242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713988" y="3424238"/>
            <a:ext cx="428910" cy="1238855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888456" y="4686302"/>
            <a:ext cx="1676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50" dirty="0" smtClean="0"/>
              <a:t>Lowermost ice at </a:t>
            </a:r>
            <a:r>
              <a:rPr lang="ro-RO" sz="1050" b="1" dirty="0" smtClean="0"/>
              <a:t>-8.83 m</a:t>
            </a:r>
            <a:endParaRPr lang="en-US" sz="1050" b="1" dirty="0"/>
          </a:p>
        </p:txBody>
      </p:sp>
      <p:sp>
        <p:nvSpPr>
          <p:cNvPr id="47" name="Rectangle 46"/>
          <p:cNvSpPr/>
          <p:nvPr/>
        </p:nvSpPr>
        <p:spPr>
          <a:xfrm>
            <a:off x="3990976" y="2088358"/>
            <a:ext cx="304800" cy="35998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4800" y="3424238"/>
            <a:ext cx="266319" cy="1143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9793" y="3363701"/>
            <a:ext cx="6727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50" dirty="0" smtClean="0"/>
              <a:t>Pure ice</a:t>
            </a:r>
            <a:endParaRPr lang="en-US" sz="1050" b="1" dirty="0"/>
          </a:p>
        </p:txBody>
      </p:sp>
      <p:sp>
        <p:nvSpPr>
          <p:cNvPr id="50" name="Rectangle 49"/>
          <p:cNvSpPr/>
          <p:nvPr/>
        </p:nvSpPr>
        <p:spPr>
          <a:xfrm>
            <a:off x="288538" y="3642965"/>
            <a:ext cx="304800" cy="71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23888" y="3548062"/>
            <a:ext cx="1281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50" dirty="0" smtClean="0"/>
              <a:t>Frozen sediments</a:t>
            </a:r>
            <a:endParaRPr lang="en-US" sz="105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45680" y="4591050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Not to scale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9184" y="541369"/>
            <a:ext cx="993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Depth (cm)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90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715" y="124269"/>
            <a:ext cx="1864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First ice layer at -3.2 m</a:t>
            </a:r>
            <a:endParaRPr lang="en-US" sz="1200" dirty="0"/>
          </a:p>
        </p:txBody>
      </p:sp>
      <p:pic>
        <p:nvPicPr>
          <p:cNvPr id="5" name="Picture 4" descr="F:\carote\Analiza Carota Detunata 2021 sesiunea 1\420-510\460 3 c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31912" r="16179" b="29363"/>
          <a:stretch/>
        </p:blipFill>
        <p:spPr bwMode="auto">
          <a:xfrm>
            <a:off x="2938264" y="346857"/>
            <a:ext cx="1481336" cy="15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4394" y="114639"/>
            <a:ext cx="115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 lens -4.6 m m.</a:t>
            </a:r>
            <a:endParaRPr lang="en-US" sz="1200" dirty="0"/>
          </a:p>
        </p:txBody>
      </p:sp>
      <p:pic>
        <p:nvPicPr>
          <p:cNvPr id="7" name="Picture 5" descr="F:\carote\Analiza Carota Detunata 2021 sesiunea 1\420-510\508 3 c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8943" r="16270" b="22247"/>
          <a:stretch/>
        </p:blipFill>
        <p:spPr bwMode="auto">
          <a:xfrm>
            <a:off x="4697455" y="346856"/>
            <a:ext cx="1556231" cy="15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carote\Analiza Carota Detunata 2021 sesiunea 1\305-325 Tub\IMG_E56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118" y="402212"/>
            <a:ext cx="1880084" cy="15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26055" y="91385"/>
            <a:ext cx="1398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 lens at -5.8 m</a:t>
            </a:r>
            <a:endParaRPr lang="en-US" sz="1200" dirty="0"/>
          </a:p>
        </p:txBody>
      </p:sp>
      <p:pic>
        <p:nvPicPr>
          <p:cNvPr id="4099" name="Picture 3" descr="F:\carote\Analiza Carota Detunata 2021 sesiunea 1\520 Punga\IMG_E56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469" y="337605"/>
            <a:ext cx="2001939" cy="21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25469" y="57150"/>
            <a:ext cx="2085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 lens of 5-7 cm at -5.15 m</a:t>
            </a:r>
            <a:endParaRPr lang="en-US" sz="1200" dirty="0"/>
          </a:p>
        </p:txBody>
      </p:sp>
      <p:pic>
        <p:nvPicPr>
          <p:cNvPr id="4100" name="Picture 4" descr="F:\carote\Analiza carote Detunata sesiunea 2\580-700\IMG_566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t="45070" r="19345" b="18551"/>
          <a:stretch/>
        </p:blipFill>
        <p:spPr bwMode="auto">
          <a:xfrm>
            <a:off x="228600" y="2406798"/>
            <a:ext cx="2126870" cy="9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carote\Analiza carote Detunata sesiunea 2\580-700\IMG_566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530597"/>
            <a:ext cx="1683148" cy="12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254061" y="2901667"/>
            <a:ext cx="0" cy="62131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0502" y="2073423"/>
            <a:ext cx="101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 at 6.2 m</a:t>
            </a:r>
            <a:endParaRPr lang="en-US" sz="12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20089" r="16270" b="15178"/>
          <a:stretch/>
        </p:blipFill>
        <p:spPr bwMode="auto">
          <a:xfrm>
            <a:off x="2438400" y="2433089"/>
            <a:ext cx="1981200" cy="242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99483" y="19897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Ice-sediment mixture (ice cemented fine sediments) at 7.5 m</a:t>
            </a:r>
            <a:endParaRPr lang="en-US" sz="12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52" y="3185815"/>
            <a:ext cx="1828800" cy="177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48400" y="272415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Ice-sediment mixture (ice cemented fine sediments) at </a:t>
            </a:r>
            <a:r>
              <a:rPr lang="ro-RO" sz="1200" b="1" dirty="0" smtClean="0"/>
              <a:t>8.83 cm – the lowermost ice</a:t>
            </a:r>
            <a:endParaRPr lang="en-US" sz="1200" b="1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4" t="5113" r="14343" b="16741"/>
          <a:stretch/>
        </p:blipFill>
        <p:spPr bwMode="auto">
          <a:xfrm rot="5400000">
            <a:off x="4066344" y="3008481"/>
            <a:ext cx="2556047" cy="14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37151" y="2156090"/>
            <a:ext cx="101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/>
              <a:t>Ice at 8.6 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37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4. CONFERINTE\2022 EGU\model caro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157"/>
            <a:ext cx="1828800" cy="49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4. CONFERINTE\2022 EGU\Temp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10115"/>
            <a:ext cx="4368490" cy="387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82030" y="2224814"/>
            <a:ext cx="609600" cy="11089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9747" y="221125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100" dirty="0" smtClean="0">
                <a:solidFill>
                  <a:srgbClr val="FF0000"/>
                </a:solidFill>
              </a:rPr>
              <a:t>Wrong temperature data – unknown source of error </a:t>
            </a:r>
            <a:endParaRPr lang="en-US" sz="1100" dirty="0" smtClean="0">
              <a:solidFill>
                <a:srgbClr val="FF0000"/>
              </a:solidFill>
            </a:endParaRPr>
          </a:p>
          <a:p>
            <a:pPr algn="ctr"/>
            <a:r>
              <a:rPr lang="ro-RO" sz="1100" dirty="0" smtClean="0">
                <a:solidFill>
                  <a:srgbClr val="FF0000"/>
                </a:solidFill>
              </a:rPr>
              <a:t>(needs to be checked)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2430789"/>
            <a:ext cx="2286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o-RO" sz="1000" dirty="0" smtClean="0"/>
              <a:t>Data is coherent between 7 and 11 m depth;</a:t>
            </a:r>
          </a:p>
          <a:p>
            <a:pPr marL="171450" indent="-171450" algn="ctr">
              <a:buFont typeface="Arial" pitchFamily="34" charset="0"/>
              <a:buChar char="•"/>
            </a:pPr>
            <a:r>
              <a:rPr lang="ro-RO" sz="1000" dirty="0" smtClean="0"/>
              <a:t>Continuously negative temperatures at -8 m during the 4 months.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3794767" y="1200149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1733" y="363855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7863" y="4717018"/>
            <a:ext cx="376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---&gt; Internal stratigraphy of the debris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58924" y="209550"/>
            <a:ext cx="2231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smtClean="0"/>
              <a:t>Temperature profiles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37732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1190</Words>
  <Application>Microsoft Office PowerPoint</Application>
  <PresentationFormat>On-screen Show (16:9)</PresentationFormat>
  <Paragraphs>143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192</cp:revision>
  <dcterms:created xsi:type="dcterms:W3CDTF">2021-04-23T15:13:38Z</dcterms:created>
  <dcterms:modified xsi:type="dcterms:W3CDTF">2022-05-26T22:41:10Z</dcterms:modified>
</cp:coreProperties>
</file>