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8" d="100"/>
          <a:sy n="128" d="100"/>
        </p:scale>
        <p:origin x="-130" y="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96356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97f3c2a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97f3c2a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bddfa554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bddfa554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bddfa554c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bddfa554c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8b319b49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8b319b49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be0fff62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be0fff62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c37ea22a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c37ea22a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hyperlink" Target="https://twitter.com/DISHABAIDYA1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hyperlink" Target="https://www.linkedin.com/in/disha-baidya-b195121b5?lipi=urn:li:page:d_flagship3_profile_view_base_contact_details;olKEPMeFQLmSfOaUb6ikrA==" TargetMode="External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55108" y="1180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80"/>
              <a:t>Organic matter distribution from the biomass to the soil in grassland,forest and mixed ecosystem</a:t>
            </a:r>
            <a:endParaRPr sz="338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27250" y="24097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380">
                <a:solidFill>
                  <a:schemeClr val="dk1"/>
                </a:solidFill>
              </a:rPr>
              <a:t>Disha Baidya*; Biswajit Roy; Prasanta Sanyal</a:t>
            </a:r>
            <a:endParaRPr sz="138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380">
                <a:solidFill>
                  <a:schemeClr val="dk1"/>
                </a:solidFill>
              </a:rPr>
              <a:t>4th Year BS-MS</a:t>
            </a:r>
            <a:endParaRPr sz="138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380">
                <a:solidFill>
                  <a:schemeClr val="dk1"/>
                </a:solidFill>
              </a:rPr>
              <a:t>Department of Earth Sciences</a:t>
            </a:r>
            <a:endParaRPr sz="138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380">
                <a:solidFill>
                  <a:schemeClr val="dk1"/>
                </a:solidFill>
              </a:rPr>
              <a:t>IISER Kolkata, India</a:t>
            </a:r>
            <a:endParaRPr sz="138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380">
                <a:solidFill>
                  <a:schemeClr val="dk1"/>
                </a:solidFill>
              </a:rPr>
              <a:t>*disha.baidya1999@gmail.com</a:t>
            </a:r>
            <a:endParaRPr sz="1380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88" y="3905225"/>
            <a:ext cx="4310574" cy="10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843925" y="3615300"/>
            <a:ext cx="238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3325" y="3543175"/>
            <a:ext cx="1378650" cy="144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9500" y="3695575"/>
            <a:ext cx="2735901" cy="136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33150" y="2880300"/>
            <a:ext cx="406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is the proxy?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92800" y="3320325"/>
            <a:ext cx="5087100" cy="1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Lipid wax biomarker - n-alkanes.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Source specific.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Terrestrial sources - leaf alkane, microbes, litter.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00">
                <a:solidFill>
                  <a:schemeClr val="dk1"/>
                </a:solidFill>
              </a:rPr>
              <a:t>It is assumed that 90% is contributed by plant organic matter.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endParaRPr sz="1400">
              <a:solidFill>
                <a:schemeClr val="dk1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4350" y="0"/>
            <a:ext cx="3083950" cy="26310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33150" y="2143050"/>
            <a:ext cx="46251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433150" y="1533050"/>
            <a:ext cx="462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happens in the soil?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		</a:t>
            </a:r>
            <a:endParaRPr b="1"/>
          </a:p>
        </p:txBody>
      </p:sp>
      <p:sp>
        <p:nvSpPr>
          <p:cNvPr id="69" name="Google Shape;69;p14"/>
          <p:cNvSpPr txBox="1"/>
          <p:nvPr/>
        </p:nvSpPr>
        <p:spPr>
          <a:xfrm>
            <a:off x="522850" y="255350"/>
            <a:ext cx="5216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Soil Organic Matter</a:t>
            </a:r>
            <a:endParaRPr sz="2500" b="1"/>
          </a:p>
        </p:txBody>
      </p:sp>
      <p:sp>
        <p:nvSpPr>
          <p:cNvPr id="70" name="Google Shape;70;p14"/>
          <p:cNvSpPr txBox="1"/>
          <p:nvPr/>
        </p:nvSpPr>
        <p:spPr>
          <a:xfrm>
            <a:off x="392800" y="737825"/>
            <a:ext cx="4705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Largest terrestrial reservoir</a:t>
            </a:r>
            <a:endParaRPr/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Constitute of plant residues, decomposing organic part, living organism, humus.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392800" y="1988750"/>
            <a:ext cx="4705800" cy="10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Plant organic matter assimilation and sequestration.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Function of the regional environment condition and localised micro environment condition. 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3275" y="2675425"/>
            <a:ext cx="3750727" cy="22613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7715100" y="4874300"/>
            <a:ext cx="1428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Eley and Hren, 2018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98925" y="71650"/>
            <a:ext cx="42603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400" b="1" u="sng">
                <a:solidFill>
                  <a:schemeClr val="dk1"/>
                </a:solidFill>
              </a:rPr>
              <a:t>Study Area and Methodology  </a:t>
            </a:r>
            <a:endParaRPr sz="1400" b="1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1400" b="1">
              <a:solidFill>
                <a:schemeClr val="dk1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1400" y="174000"/>
            <a:ext cx="2037098" cy="195509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8279350" y="918425"/>
            <a:ext cx="84900" cy="99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r="10594"/>
          <a:stretch/>
        </p:blipFill>
        <p:spPr>
          <a:xfrm>
            <a:off x="4435425" y="174000"/>
            <a:ext cx="2330226" cy="20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4359225" y="2144700"/>
            <a:ext cx="2481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Location of three different terrestrial systems from Lower Gangetic plain (Source: Google Earth)</a:t>
            </a:r>
            <a:endParaRPr sz="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6539850" y="2183550"/>
            <a:ext cx="2780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Map of India showing area of interest</a:t>
            </a:r>
            <a:endParaRPr sz="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3946" y="2922225"/>
            <a:ext cx="2208316" cy="17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3684" y="2964699"/>
            <a:ext cx="1919066" cy="16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1963" y="2998412"/>
            <a:ext cx="2603382" cy="168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2105050" y="4646050"/>
            <a:ext cx="2126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Forest ecosystem</a:t>
            </a:r>
            <a:endParaRPr sz="800" b="1"/>
          </a:p>
        </p:txBody>
      </p:sp>
      <p:sp>
        <p:nvSpPr>
          <p:cNvPr id="88" name="Google Shape;88;p15"/>
          <p:cNvSpPr txBox="1"/>
          <p:nvPr/>
        </p:nvSpPr>
        <p:spPr>
          <a:xfrm>
            <a:off x="4231150" y="4646050"/>
            <a:ext cx="2126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Grassland ecosystem</a:t>
            </a:r>
            <a:endParaRPr sz="800" b="1"/>
          </a:p>
        </p:txBody>
      </p:sp>
      <p:sp>
        <p:nvSpPr>
          <p:cNvPr id="89" name="Google Shape;89;p15"/>
          <p:cNvSpPr txBox="1"/>
          <p:nvPr/>
        </p:nvSpPr>
        <p:spPr>
          <a:xfrm>
            <a:off x="6690588" y="4646050"/>
            <a:ext cx="2126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Mixed ecosystem</a:t>
            </a:r>
            <a:endParaRPr sz="800" b="1"/>
          </a:p>
        </p:txBody>
      </p:sp>
      <p:sp>
        <p:nvSpPr>
          <p:cNvPr id="90" name="Google Shape;90;p15"/>
          <p:cNvSpPr/>
          <p:nvPr/>
        </p:nvSpPr>
        <p:spPr>
          <a:xfrm>
            <a:off x="296175" y="1081280"/>
            <a:ext cx="1556700" cy="855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387664" y="1049388"/>
            <a:ext cx="137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Site selection at 3 different ecosystem</a:t>
            </a:r>
            <a:endParaRPr sz="900" b="1"/>
          </a:p>
        </p:txBody>
      </p:sp>
      <p:sp>
        <p:nvSpPr>
          <p:cNvPr id="92" name="Google Shape;92;p15"/>
          <p:cNvSpPr/>
          <p:nvPr/>
        </p:nvSpPr>
        <p:spPr>
          <a:xfrm>
            <a:off x="330436" y="2035795"/>
            <a:ext cx="1556700" cy="855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421926" y="2035795"/>
            <a:ext cx="137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1x1m</a:t>
            </a:r>
            <a:r>
              <a:rPr lang="en" sz="900" b="1" baseline="30000"/>
              <a:t>2 </a:t>
            </a:r>
            <a:r>
              <a:rPr lang="en" sz="900" b="1"/>
              <a:t>grid was selected for sampling</a:t>
            </a:r>
            <a:endParaRPr sz="900" b="1"/>
          </a:p>
        </p:txBody>
      </p:sp>
      <p:sp>
        <p:nvSpPr>
          <p:cNvPr id="94" name="Google Shape;94;p15"/>
          <p:cNvSpPr txBox="1"/>
          <p:nvPr/>
        </p:nvSpPr>
        <p:spPr>
          <a:xfrm>
            <a:off x="336535" y="2922228"/>
            <a:ext cx="147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</p:txBody>
      </p:sp>
      <p:grpSp>
        <p:nvGrpSpPr>
          <p:cNvPr id="95" name="Google Shape;95;p15"/>
          <p:cNvGrpSpPr/>
          <p:nvPr/>
        </p:nvGrpSpPr>
        <p:grpSpPr>
          <a:xfrm>
            <a:off x="2098225" y="482954"/>
            <a:ext cx="2126100" cy="1594583"/>
            <a:chOff x="2119200" y="1017717"/>
            <a:chExt cx="2126100" cy="1594583"/>
          </a:xfrm>
        </p:grpSpPr>
        <p:pic>
          <p:nvPicPr>
            <p:cNvPr id="96" name="Google Shape;96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119200" y="1017717"/>
              <a:ext cx="2126100" cy="159458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7" name="Google Shape;97;p15"/>
            <p:cNvCxnSpPr/>
            <p:nvPr/>
          </p:nvCxnSpPr>
          <p:spPr>
            <a:xfrm flipH="1">
              <a:off x="2577075" y="1498850"/>
              <a:ext cx="43200" cy="94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15"/>
            <p:cNvCxnSpPr/>
            <p:nvPr/>
          </p:nvCxnSpPr>
          <p:spPr>
            <a:xfrm rot="10800000" flipH="1">
              <a:off x="2609500" y="2415350"/>
              <a:ext cx="1218600" cy="32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15"/>
            <p:cNvCxnSpPr/>
            <p:nvPr/>
          </p:nvCxnSpPr>
          <p:spPr>
            <a:xfrm>
              <a:off x="3579950" y="1520400"/>
              <a:ext cx="312600" cy="905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15"/>
            <p:cNvCxnSpPr/>
            <p:nvPr/>
          </p:nvCxnSpPr>
          <p:spPr>
            <a:xfrm>
              <a:off x="2641850" y="1498850"/>
              <a:ext cx="970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" name="Google Shape;101;p15"/>
          <p:cNvSpPr txBox="1"/>
          <p:nvPr/>
        </p:nvSpPr>
        <p:spPr>
          <a:xfrm>
            <a:off x="2104675" y="2183550"/>
            <a:ext cx="203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1x1m</a:t>
            </a:r>
            <a:r>
              <a:rPr lang="en" sz="900" b="1" baseline="30000"/>
              <a:t>2</a:t>
            </a:r>
            <a:r>
              <a:rPr lang="en" sz="900" b="1"/>
              <a:t> grid </a:t>
            </a:r>
            <a:endParaRPr sz="900" b="1"/>
          </a:p>
        </p:txBody>
      </p:sp>
      <p:sp>
        <p:nvSpPr>
          <p:cNvPr id="102" name="Google Shape;102;p15"/>
          <p:cNvSpPr/>
          <p:nvPr/>
        </p:nvSpPr>
        <p:spPr>
          <a:xfrm>
            <a:off x="330275" y="2990325"/>
            <a:ext cx="1556700" cy="949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377400" y="3040800"/>
            <a:ext cx="1476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Randomly collected 7 soil samples from the top surface.</a:t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337050" y="4009850"/>
            <a:ext cx="1556700" cy="7389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377400" y="4042925"/>
            <a:ext cx="1476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Alkanes are extracted from the soil samples and analysed</a:t>
            </a:r>
            <a:endParaRPr sz="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867200" y="2760450"/>
            <a:ext cx="39225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4867200" y="3349950"/>
            <a:ext cx="41958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Odd over even preference-Vegetation source</a:t>
            </a:r>
            <a:endParaRPr/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n-Alkanes abundance vary across different soil samples.</a:t>
            </a:r>
            <a:endParaRPr/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Concentration of alkane in grassland is greater than mixed and forest ecosystem.</a:t>
            </a:r>
            <a:endParaRPr/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Short chain alkanes are higher in grassland and mixed ecosystem than forest ecosystem.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6875" y="1264245"/>
            <a:ext cx="4367125" cy="2114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8" y="0"/>
            <a:ext cx="4776874" cy="214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90" y="2956109"/>
            <a:ext cx="4765210" cy="21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6075" y="0"/>
            <a:ext cx="2127924" cy="14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7200" y="-1"/>
            <a:ext cx="2200200" cy="14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 rot="8404280" flipH="1">
            <a:off x="7435756" y="803164"/>
            <a:ext cx="357569" cy="702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/>
          <p:nvPr/>
        </p:nvSpPr>
        <p:spPr>
          <a:xfrm rot="3429818" flipH="1">
            <a:off x="8285022" y="831265"/>
            <a:ext cx="357405" cy="701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/>
          <p:nvPr/>
        </p:nvSpPr>
        <p:spPr>
          <a:xfrm rot="-4084954" flipH="1">
            <a:off x="6488596" y="258896"/>
            <a:ext cx="357650" cy="701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/>
          <p:nvPr/>
        </p:nvSpPr>
        <p:spPr>
          <a:xfrm rot="-7149998" flipH="1">
            <a:off x="5617787" y="84790"/>
            <a:ext cx="357648" cy="701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/>
        </p:nvSpPr>
        <p:spPr>
          <a:xfrm>
            <a:off x="5131900" y="286300"/>
            <a:ext cx="407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CPI = (C</a:t>
            </a:r>
            <a:r>
              <a:rPr lang="en" sz="1200" b="1" baseline="-25000" dirty="0"/>
              <a:t>23</a:t>
            </a:r>
            <a:r>
              <a:rPr lang="en" sz="1200" b="1" dirty="0"/>
              <a:t>+C</a:t>
            </a:r>
            <a:r>
              <a:rPr lang="en" sz="1200" b="1" baseline="-25000" dirty="0"/>
              <a:t>25</a:t>
            </a:r>
            <a:r>
              <a:rPr lang="en" sz="1200" b="1" dirty="0"/>
              <a:t>+C</a:t>
            </a:r>
            <a:r>
              <a:rPr lang="en" sz="1200" b="1" baseline="-25000" dirty="0"/>
              <a:t>27</a:t>
            </a:r>
            <a:r>
              <a:rPr lang="en" sz="1200" b="1" dirty="0"/>
              <a:t>+C</a:t>
            </a:r>
            <a:r>
              <a:rPr lang="en" sz="1200" b="1" baseline="-25000" dirty="0"/>
              <a:t>29</a:t>
            </a:r>
            <a:r>
              <a:rPr lang="en" sz="1200" b="1" dirty="0"/>
              <a:t>+C</a:t>
            </a:r>
            <a:r>
              <a:rPr lang="en" sz="1200" b="1" baseline="-25000" dirty="0"/>
              <a:t>31</a:t>
            </a:r>
            <a:r>
              <a:rPr lang="en" sz="1200" b="1" dirty="0"/>
              <a:t>+C</a:t>
            </a:r>
            <a:r>
              <a:rPr lang="en" sz="1200" b="1" baseline="-25000" dirty="0"/>
              <a:t>25</a:t>
            </a:r>
            <a:r>
              <a:rPr lang="en" sz="1200" b="1" dirty="0"/>
              <a:t>+C</a:t>
            </a:r>
            <a:r>
              <a:rPr lang="en" sz="1200" b="1" baseline="-25000" dirty="0"/>
              <a:t>27</a:t>
            </a:r>
            <a:r>
              <a:rPr lang="en" sz="1200" b="1" dirty="0"/>
              <a:t>+C</a:t>
            </a:r>
            <a:r>
              <a:rPr lang="en" sz="1200" b="1" baseline="-25000" dirty="0"/>
              <a:t>29</a:t>
            </a:r>
            <a:r>
              <a:rPr lang="en" sz="1200" b="1" dirty="0"/>
              <a:t>+C</a:t>
            </a:r>
            <a:r>
              <a:rPr lang="en" sz="1200" b="1" baseline="-25000" dirty="0"/>
              <a:t>31</a:t>
            </a:r>
            <a:r>
              <a:rPr lang="en" sz="1200" b="1" dirty="0"/>
              <a:t>+C</a:t>
            </a:r>
            <a:r>
              <a:rPr lang="en" sz="1200" b="1" baseline="-25000" dirty="0"/>
              <a:t>33</a:t>
            </a:r>
            <a:r>
              <a:rPr lang="en" sz="1200" b="1" dirty="0"/>
              <a:t>)</a:t>
            </a:r>
            <a:endParaRPr sz="1200" b="1"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290075" y="655600"/>
            <a:ext cx="1886086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/>
              <a:t>2(C</a:t>
            </a:r>
            <a:r>
              <a:rPr lang="en" sz="1200" b="1" baseline="-25000" dirty="0" smtClean="0"/>
              <a:t>24</a:t>
            </a:r>
            <a:r>
              <a:rPr lang="en" sz="1200" b="1" dirty="0" smtClean="0"/>
              <a:t>+C</a:t>
            </a:r>
            <a:r>
              <a:rPr lang="en" sz="1200" b="1" baseline="-25000" dirty="0" smtClean="0"/>
              <a:t>26</a:t>
            </a:r>
            <a:r>
              <a:rPr lang="en" sz="1200" b="1" dirty="0" smtClean="0"/>
              <a:t>+C</a:t>
            </a:r>
            <a:r>
              <a:rPr lang="en" sz="1200" b="1" baseline="-25000" dirty="0" smtClean="0"/>
              <a:t>28</a:t>
            </a:r>
            <a:r>
              <a:rPr lang="en" sz="1200" b="1" dirty="0" smtClean="0"/>
              <a:t>+C</a:t>
            </a:r>
            <a:r>
              <a:rPr lang="en" sz="1200" b="1" baseline="-25000" dirty="0" smtClean="0"/>
              <a:t>30</a:t>
            </a:r>
            <a:r>
              <a:rPr lang="en" sz="1200" b="1" dirty="0" smtClean="0"/>
              <a:t>+C</a:t>
            </a:r>
            <a:r>
              <a:rPr lang="en" sz="1200" b="1" baseline="-25000" dirty="0" smtClean="0"/>
              <a:t>32</a:t>
            </a:r>
            <a:r>
              <a:rPr lang="en" sz="1200" b="1" dirty="0" smtClean="0"/>
              <a:t>)</a:t>
            </a:r>
            <a:endParaRPr sz="1200" b="1" dirty="0"/>
          </a:p>
        </p:txBody>
      </p:sp>
      <p:cxnSp>
        <p:nvCxnSpPr>
          <p:cNvPr id="127" name="Google Shape;127;p17"/>
          <p:cNvCxnSpPr/>
          <p:nvPr/>
        </p:nvCxnSpPr>
        <p:spPr>
          <a:xfrm>
            <a:off x="5712750" y="690125"/>
            <a:ext cx="2986800" cy="1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Google Shape;128;p17"/>
          <p:cNvSpPr txBox="1"/>
          <p:nvPr/>
        </p:nvSpPr>
        <p:spPr>
          <a:xfrm>
            <a:off x="4991850" y="1744700"/>
            <a:ext cx="4073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CPI values in soil under same ecosystem are not consistent.</a:t>
            </a:r>
            <a:endParaRPr sz="160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LMW/HMW shows wide variation within 1x1m</a:t>
            </a:r>
            <a:r>
              <a:rPr lang="en" sz="1600" baseline="30000">
                <a:solidFill>
                  <a:schemeClr val="dk1"/>
                </a:solidFill>
              </a:rPr>
              <a:t>2</a:t>
            </a:r>
            <a:r>
              <a:rPr lang="en" sz="1600">
                <a:solidFill>
                  <a:schemeClr val="dk1"/>
                </a:solidFill>
              </a:rPr>
              <a:t>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Less variation in grassland soils for both CPI and LMW/HMW values.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3170200" y="2242875"/>
            <a:ext cx="108000" cy="7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5156450" y="1089100"/>
            <a:ext cx="322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LMW/HMW = ∑ (C</a:t>
            </a:r>
            <a:r>
              <a:rPr lang="en" sz="1200" b="1" baseline="-25000" dirty="0"/>
              <a:t>17</a:t>
            </a:r>
            <a:r>
              <a:rPr lang="en" sz="1200" b="1" dirty="0"/>
              <a:t>- C</a:t>
            </a:r>
            <a:r>
              <a:rPr lang="en" sz="1200" b="1" baseline="-25000" dirty="0"/>
              <a:t>24</a:t>
            </a:r>
            <a:r>
              <a:rPr lang="en" sz="1200" b="1" dirty="0"/>
              <a:t>)/∑ (C</a:t>
            </a:r>
            <a:r>
              <a:rPr lang="en" sz="1200" b="1" baseline="-25000" dirty="0"/>
              <a:t>25</a:t>
            </a:r>
            <a:r>
              <a:rPr lang="en" sz="1200" b="1" dirty="0"/>
              <a:t>- C</a:t>
            </a:r>
            <a:r>
              <a:rPr lang="en" sz="1200" b="1" baseline="-25000" dirty="0"/>
              <a:t>31</a:t>
            </a:r>
            <a:r>
              <a:rPr lang="en" sz="1200" b="1" dirty="0"/>
              <a:t>)</a:t>
            </a:r>
            <a:endParaRPr sz="1200" b="1" baseline="-25000" dirty="0"/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0" y="3412625"/>
            <a:ext cx="2554401" cy="163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00" y="1665925"/>
            <a:ext cx="2554392" cy="165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5861" y="3409750"/>
            <a:ext cx="2532339" cy="164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39689" y="38475"/>
            <a:ext cx="2446527" cy="151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8763" y="1642026"/>
            <a:ext cx="2446525" cy="16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" y="38470"/>
            <a:ext cx="2594000" cy="160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9">
            <a:alphaModFix/>
          </a:blip>
          <a:srcRect l="66913" t="36212"/>
          <a:stretch/>
        </p:blipFill>
        <p:spPr>
          <a:xfrm>
            <a:off x="7543545" y="3391100"/>
            <a:ext cx="1448053" cy="1683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7"/>
          <p:cNvCxnSpPr/>
          <p:nvPr/>
        </p:nvCxnSpPr>
        <p:spPr>
          <a:xfrm>
            <a:off x="4016825" y="685800"/>
            <a:ext cx="0" cy="598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139" name="Google Shape;139;p17"/>
          <p:cNvCxnSpPr/>
          <p:nvPr/>
        </p:nvCxnSpPr>
        <p:spPr>
          <a:xfrm>
            <a:off x="3973275" y="674925"/>
            <a:ext cx="8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Google Shape;140;p17"/>
          <p:cNvCxnSpPr/>
          <p:nvPr/>
        </p:nvCxnSpPr>
        <p:spPr>
          <a:xfrm>
            <a:off x="3973275" y="1273750"/>
            <a:ext cx="8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7"/>
          <p:cNvCxnSpPr/>
          <p:nvPr/>
        </p:nvCxnSpPr>
        <p:spPr>
          <a:xfrm>
            <a:off x="4321625" y="2786750"/>
            <a:ext cx="0" cy="206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142" name="Google Shape;142;p17"/>
          <p:cNvCxnSpPr/>
          <p:nvPr/>
        </p:nvCxnSpPr>
        <p:spPr>
          <a:xfrm>
            <a:off x="4278100" y="2993450"/>
            <a:ext cx="8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17"/>
          <p:cNvCxnSpPr/>
          <p:nvPr/>
        </p:nvCxnSpPr>
        <p:spPr>
          <a:xfrm>
            <a:off x="4278100" y="2786750"/>
            <a:ext cx="8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7"/>
          <p:cNvCxnSpPr/>
          <p:nvPr/>
        </p:nvCxnSpPr>
        <p:spPr>
          <a:xfrm>
            <a:off x="4060375" y="3864425"/>
            <a:ext cx="0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145" name="Google Shape;145;p17"/>
          <p:cNvCxnSpPr/>
          <p:nvPr/>
        </p:nvCxnSpPr>
        <p:spPr>
          <a:xfrm>
            <a:off x="4027725" y="3853550"/>
            <a:ext cx="6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17"/>
          <p:cNvCxnSpPr/>
          <p:nvPr/>
        </p:nvCxnSpPr>
        <p:spPr>
          <a:xfrm>
            <a:off x="4038600" y="4321625"/>
            <a:ext cx="5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p17"/>
          <p:cNvCxnSpPr/>
          <p:nvPr/>
        </p:nvCxnSpPr>
        <p:spPr>
          <a:xfrm flipH="1" flipV="1">
            <a:off x="2253425" y="3755450"/>
            <a:ext cx="16175" cy="8521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148" name="Google Shape;148;p17"/>
          <p:cNvCxnSpPr/>
          <p:nvPr/>
        </p:nvCxnSpPr>
        <p:spPr>
          <a:xfrm>
            <a:off x="2231575" y="3755575"/>
            <a:ext cx="5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7"/>
          <p:cNvCxnSpPr/>
          <p:nvPr/>
        </p:nvCxnSpPr>
        <p:spPr>
          <a:xfrm>
            <a:off x="2242450" y="4528450"/>
            <a:ext cx="5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17"/>
          <p:cNvCxnSpPr/>
          <p:nvPr/>
        </p:nvCxnSpPr>
        <p:spPr>
          <a:xfrm>
            <a:off x="1426025" y="1959425"/>
            <a:ext cx="0" cy="424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151" name="Google Shape;151;p17"/>
          <p:cNvCxnSpPr/>
          <p:nvPr/>
        </p:nvCxnSpPr>
        <p:spPr>
          <a:xfrm>
            <a:off x="849075" y="304800"/>
            <a:ext cx="0" cy="511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152" name="Google Shape;152;p17"/>
          <p:cNvCxnSpPr/>
          <p:nvPr/>
        </p:nvCxnSpPr>
        <p:spPr>
          <a:xfrm>
            <a:off x="1404250" y="1970325"/>
            <a:ext cx="5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17"/>
          <p:cNvCxnSpPr/>
          <p:nvPr/>
        </p:nvCxnSpPr>
        <p:spPr>
          <a:xfrm>
            <a:off x="827325" y="304800"/>
            <a:ext cx="5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17"/>
          <p:cNvCxnSpPr/>
          <p:nvPr/>
        </p:nvCxnSpPr>
        <p:spPr>
          <a:xfrm>
            <a:off x="827325" y="805550"/>
            <a:ext cx="5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17"/>
          <p:cNvCxnSpPr/>
          <p:nvPr/>
        </p:nvCxnSpPr>
        <p:spPr>
          <a:xfrm>
            <a:off x="1404250" y="2394850"/>
            <a:ext cx="4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691900" y="330025"/>
            <a:ext cx="403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625050" y="1139975"/>
            <a:ext cx="730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OM distribution in soil is not consistent within a specific ecosystem.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Compartmentalization of OM increases as the litter component varies.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Assimilation of OM in the top soil surface is controlled by root activity. 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Microbial community modify plant-OM differently across different </a:t>
            </a:r>
            <a:r>
              <a:rPr lang="en" sz="1600" dirty="0" smtClean="0">
                <a:solidFill>
                  <a:schemeClr val="tx1"/>
                </a:solidFill>
              </a:rPr>
              <a:t>ecosystems.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/>
        </p:nvSpPr>
        <p:spPr>
          <a:xfrm>
            <a:off x="931850" y="2451913"/>
            <a:ext cx="7387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1520000" y="3482925"/>
            <a:ext cx="621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DISHABAIDYA1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linkedin.com/in/disha-baidya-b195121b5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disha.baidya1999@gmail.com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6225" y="3559525"/>
            <a:ext cx="370826" cy="20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9825" y="3743650"/>
            <a:ext cx="208600" cy="2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3516224" cy="19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75075" y="0"/>
            <a:ext cx="3396650" cy="19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9">
            <a:alphaModFix/>
          </a:blip>
          <a:srcRect t="10252" r="20741" b="17492"/>
          <a:stretch/>
        </p:blipFill>
        <p:spPr>
          <a:xfrm>
            <a:off x="6262175" y="0"/>
            <a:ext cx="2881823" cy="198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10">
            <a:alphaModFix/>
          </a:blip>
          <a:srcRect l="28008" t="32257" r="28227" b="32733"/>
          <a:stretch/>
        </p:blipFill>
        <p:spPr>
          <a:xfrm>
            <a:off x="3257667" y="3920275"/>
            <a:ext cx="326006" cy="20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330</Words>
  <Application>Microsoft Office PowerPoint</Application>
  <PresentationFormat>On-screen Show (16:9)</PresentationFormat>
  <Paragraphs>263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Organic matter distribution from the biomass to the soil in grassland,forest and mixed ecosystem</vt:lpstr>
      <vt:lpstr>What is the proxy? </vt:lpstr>
      <vt:lpstr>PowerPoint Presentation</vt:lpstr>
      <vt:lpstr>PowerPoint Presentation</vt:lpstr>
      <vt:lpstr>PowerPoint Presentation</vt:lpstr>
      <vt:lpstr>Conclusions                                                                                                                                        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matter distribution from the biomass to the soil in grassland,forest and mixed ecosystem</dc:title>
  <cp:lastModifiedBy>DISHA</cp:lastModifiedBy>
  <cp:revision>5</cp:revision>
  <dcterms:modified xsi:type="dcterms:W3CDTF">2022-05-23T05:44:34Z</dcterms:modified>
</cp:coreProperties>
</file>