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6" r:id="rId3"/>
    <p:sldId id="259" r:id="rId4"/>
    <p:sldId id="260" r:id="rId5"/>
    <p:sldId id="261" r:id="rId6"/>
    <p:sldId id="262" r:id="rId7"/>
    <p:sldId id="263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0B0D37-AFCF-40CC-8460-073035E78D68}" v="41" dt="2022-05-23T08:39:50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126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36A78-8227-451F-8E87-A8D28E607B7B}" type="datetimeFigureOut">
              <a:rPr lang="en-NZ" smtClean="0"/>
              <a:t>19/05/2022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CCFC5-6B1D-4134-A9F6-0E3212A481D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257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the 2700 km, don’t go into the isotopes. We are in the NZ arc, southernmost part of the TKH subduction zone that we have a continental arc… Talk about the compositions different (next slide)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E8DDC-6FB6-4DB3-B9F9-BEE3FE03802C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791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58FA-153B-4F90-8A44-C1B0A1D76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89D87-9CC3-4F5D-AAEC-25D35CF94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38679-33EF-4625-A894-A3A75806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F72C-0A48-48BF-8A08-FFEB33F3D72E}" type="datetimeFigureOut">
              <a:rPr lang="en-NZ" smtClean="0"/>
              <a:t>19/05/2022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B8D86-F20B-4DE2-99F8-F6BBD5C0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68CA5-AE9A-4C76-B03A-21D12183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F11A-4070-4FBE-A74D-E424A583D4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530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C04A3-642D-4026-9C65-5D6101DB9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7A780-615C-4690-8D2B-917876C71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51823-9F3D-49FB-8CFE-33A309A9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F72C-0A48-48BF-8A08-FFEB33F3D72E}" type="datetimeFigureOut">
              <a:rPr lang="en-NZ" smtClean="0"/>
              <a:t>19/05/2022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F6CB9-CB0C-401A-8234-6D2F53A0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11D4B-BFB9-4954-9F75-D0F976EF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F11A-4070-4FBE-A74D-E424A583D4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56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02436A-0CB4-4EAE-B419-915CEDD4B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C4AB0-B32F-4B05-9F6F-024C202A8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9E7C9-7494-4805-B1D9-15A5369F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F72C-0A48-48BF-8A08-FFEB33F3D72E}" type="datetimeFigureOut">
              <a:rPr lang="en-NZ" smtClean="0"/>
              <a:t>19/05/2022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87347-1C20-4CAB-91D0-AA5F53BB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D0A52-E315-497C-ABD8-CA459E4F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F11A-4070-4FBE-A74D-E424A583D4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793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03BC-FD2E-4562-9750-135F460A0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10FB5-6F67-4051-A647-36BAEE728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67C4A-5800-41B7-B003-009993B1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F72C-0A48-48BF-8A08-FFEB33F3D72E}" type="datetimeFigureOut">
              <a:rPr lang="en-NZ" smtClean="0"/>
              <a:t>19/05/2022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ACA5A-734E-446E-92E5-D496D007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3C33D-BDE7-4CDC-A39E-5D0441DF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F11A-4070-4FBE-A74D-E424A583D4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225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F1AF-E263-46CB-9DB0-E3E282155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DDA10-FE8F-48FC-A6C8-F9975C0D6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1EB62-D410-40EA-A7D2-364482DF5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F72C-0A48-48BF-8A08-FFEB33F3D72E}" type="datetimeFigureOut">
              <a:rPr lang="en-NZ" smtClean="0"/>
              <a:t>19/05/2022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C1A1B-CF98-418A-868B-AC93F3209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D4A98-1AC7-47EA-BA00-05623BBE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F11A-4070-4FBE-A74D-E424A583D4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576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A70E-A947-4412-9C5A-AB665F87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3EAB-DB37-472C-AD50-57D5548CA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08EB9-6A58-4420-A292-328782DC4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58DEE-C93E-486E-8752-1DBAB5026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F72C-0A48-48BF-8A08-FFEB33F3D72E}" type="datetimeFigureOut">
              <a:rPr lang="en-NZ" smtClean="0"/>
              <a:t>19/05/2022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760C9-5004-4873-B0E6-96F18B9C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D32C1-0509-41ED-84FD-8875ED4A5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F11A-4070-4FBE-A74D-E424A583D4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397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1E57D-6886-4534-BF5D-D22E61C9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023B0-E710-4862-B687-DEF04380A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A0634-FD2A-4E7C-9E27-F1B478E1B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A2087-7B6B-48E6-97A1-CFEBECBFD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900A77-1BB1-4288-963B-3E5EBA94E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3B620-CCD0-408C-9A31-69E4AD4A4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F72C-0A48-48BF-8A08-FFEB33F3D72E}" type="datetimeFigureOut">
              <a:rPr lang="en-NZ" smtClean="0"/>
              <a:t>19/05/2022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6ABAC-6DBB-4902-8841-E1858EC8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14BE60-B741-4EAF-B7A3-FC60A4A6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F11A-4070-4FBE-A74D-E424A583D4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324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E818-B0AE-4F94-AA7F-D61B362E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D5401F-C3A4-4D67-ACA2-5FCB4C31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F72C-0A48-48BF-8A08-FFEB33F3D72E}" type="datetimeFigureOut">
              <a:rPr lang="en-NZ" smtClean="0"/>
              <a:t>19/05/2022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C9A3B-C94B-4328-A0CC-020762C9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0A0AE-012F-4E18-9694-7ECAD51E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F11A-4070-4FBE-A74D-E424A583D4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873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7219C8-54F9-4DB6-8A0E-92088C333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F72C-0A48-48BF-8A08-FFEB33F3D72E}" type="datetimeFigureOut">
              <a:rPr lang="en-NZ" smtClean="0"/>
              <a:t>19/05/2022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DBA318-AB2D-4D8B-BC09-B36F3032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8CD74-36A2-4F27-97B2-1CD8F6D0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F11A-4070-4FBE-A74D-E424A583D4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670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ACFF5-D99A-481A-8DCF-E873307A5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E99F8-03B1-44C9-996D-36301FBCC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8CF4D-3B64-49B2-A56D-6E38AEAFE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C8A66-5E07-42C8-BB07-09510CD44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F72C-0A48-48BF-8A08-FFEB33F3D72E}" type="datetimeFigureOut">
              <a:rPr lang="en-NZ" smtClean="0"/>
              <a:t>19/05/2022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E09F9-AD1F-49BF-A293-E485B208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1E93A-663F-4BC8-BFA2-66395D2E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F11A-4070-4FBE-A74D-E424A583D4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724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11AA4-44DF-4F47-ACDD-3EBE1360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D63B7B-EEE2-4DC4-95C4-CCABB3EC2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941E0-83CE-49C7-885E-6E547708B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D57E9-F4B7-41D1-B2A3-D9389C99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F72C-0A48-48BF-8A08-FFEB33F3D72E}" type="datetimeFigureOut">
              <a:rPr lang="en-NZ" smtClean="0"/>
              <a:t>19/05/2022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00F7B-6405-4F89-B5D3-10E72C54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91D57-CB0C-496F-BA9A-25B2A93E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F11A-4070-4FBE-A74D-E424A583D4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250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868D5B-0B79-4AC2-BB92-887AA079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55FF7-57DB-4A59-8EEB-B58D99F29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FD300-7F42-41B2-8F4F-200E15FE2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3F72C-0A48-48BF-8A08-FFEB33F3D72E}" type="datetimeFigureOut">
              <a:rPr lang="en-NZ" smtClean="0"/>
              <a:t>19/05/2022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00064-FBE0-4A8D-80C9-6D74854BE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C0437-FF04-4C12-9448-18E6F01E9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3F11A-4070-4FBE-A74D-E424A583D4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287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ree, sky, outdoor, plant&#10;&#10;Description automatically generated">
            <a:extLst>
              <a:ext uri="{FF2B5EF4-FFF2-40B4-BE49-F238E27FC236}">
                <a16:creationId xmlns:a16="http://schemas.microsoft.com/office/drawing/2014/main" id="{82579190-0638-4CFA-B7FC-2C46BBD47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8785" y="6891"/>
            <a:ext cx="8605114" cy="685799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ADBEC-CED6-400B-9A8A-3B96D4263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-1"/>
            <a:ext cx="4048018" cy="557210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600" dirty="0">
                <a:effectLst/>
              </a:rPr>
              <a:t>Origin of compositional variations of Taupo Volcanic Zone (TVZ) eruption products: crustal differentiation or subduction mélange diapirism?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4FAA6-BC46-410F-8D60-A556BEC91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862" y="5089090"/>
            <a:ext cx="2784296" cy="1650757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800" b="1" dirty="0">
                <a:effectLst/>
              </a:rPr>
              <a:t>Carlos R. Corella Santa Cruz</a:t>
            </a:r>
            <a:r>
              <a:rPr lang="en-US" sz="1800" dirty="0">
                <a:effectLst/>
              </a:rPr>
              <a:t>; Georg F. Zellmer; Claudine H. Stirling; Susanne Straub; Malcolm Reid; Karoly Nemeth; Marco Brenna</a:t>
            </a:r>
          </a:p>
          <a:p>
            <a:pPr algn="l"/>
            <a:endParaRPr lang="en-US" sz="1800" dirty="0"/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BC46DE5E-F2CA-4D87-98BD-7D5995972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08" y="4274040"/>
            <a:ext cx="1934592" cy="257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3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F7BA5-1E68-42AF-94D1-DC16D017B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733"/>
            <a:ext cx="7841318" cy="1325563"/>
          </a:xfrm>
        </p:spPr>
        <p:txBody>
          <a:bodyPr>
            <a:normAutofit/>
          </a:bodyPr>
          <a:lstStyle/>
          <a:p>
            <a:pPr algn="ctr"/>
            <a:r>
              <a:rPr lang="en-NZ" sz="3600" b="1" dirty="0"/>
              <a:t>Tonga-</a:t>
            </a:r>
            <a:r>
              <a:rPr lang="en-NZ" sz="3600" b="1" dirty="0" err="1"/>
              <a:t>Kermadec</a:t>
            </a:r>
            <a:r>
              <a:rPr lang="en-NZ" sz="3600" b="1" dirty="0"/>
              <a:t>-Hikurangi </a:t>
            </a:r>
            <a:br>
              <a:rPr lang="en-NZ" sz="3600" b="1" dirty="0"/>
            </a:br>
            <a:r>
              <a:rPr lang="en-NZ" sz="3600" b="1" dirty="0"/>
              <a:t>subduction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1FF55-0944-4F18-A43F-779D04923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33" y="4658520"/>
            <a:ext cx="5046131" cy="170728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Subduction of the </a:t>
            </a:r>
            <a:r>
              <a:rPr lang="en-US" sz="1800" i="1" dirty="0"/>
              <a:t>c. </a:t>
            </a:r>
            <a:r>
              <a:rPr lang="en-US" sz="1800" dirty="0"/>
              <a:t>15 km thick Hikurangi Plateau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Crustal thickness from </a:t>
            </a:r>
            <a:r>
              <a:rPr lang="en-US" sz="1800" i="1" dirty="0"/>
              <a:t>c</a:t>
            </a:r>
            <a:r>
              <a:rPr lang="en-US" sz="1800" dirty="0"/>
              <a:t>. 15 to 30 km, Torlesse composite terrane, graywackes.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3FC2FE-8D7C-40EA-AD15-9181F4C9E4B3}"/>
              </a:ext>
            </a:extLst>
          </p:cNvPr>
          <p:cNvSpPr/>
          <p:nvPr/>
        </p:nvSpPr>
        <p:spPr>
          <a:xfrm>
            <a:off x="5326950" y="1881863"/>
            <a:ext cx="1668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(Turner </a:t>
            </a:r>
            <a:r>
              <a:rPr lang="en-US" sz="1400" i="1" dirty="0"/>
              <a:t>et al., </a:t>
            </a:r>
            <a:r>
              <a:rPr lang="en-US" sz="1400" dirty="0"/>
              <a:t>1997) </a:t>
            </a:r>
            <a:endParaRPr lang="en-NZ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20BDA4-1BB7-4A23-B87F-8A0D6AFECBC6}"/>
              </a:ext>
            </a:extLst>
          </p:cNvPr>
          <p:cNvSpPr/>
          <p:nvPr/>
        </p:nvSpPr>
        <p:spPr>
          <a:xfrm>
            <a:off x="5326950" y="2376608"/>
            <a:ext cx="28093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(Ewart </a:t>
            </a:r>
            <a:r>
              <a:rPr lang="en-US" sz="1400" i="1" dirty="0"/>
              <a:t>et al., </a:t>
            </a:r>
            <a:r>
              <a:rPr lang="en-US" sz="1400" dirty="0"/>
              <a:t>1977)</a:t>
            </a:r>
          </a:p>
          <a:p>
            <a:r>
              <a:rPr lang="en-US" sz="1400" dirty="0"/>
              <a:t>(Ewart &amp; </a:t>
            </a:r>
            <a:r>
              <a:rPr lang="en-US" sz="1400" dirty="0" err="1"/>
              <a:t>Hawkesworth</a:t>
            </a:r>
            <a:r>
              <a:rPr lang="en-US" sz="1400" dirty="0"/>
              <a:t>, 1987) </a:t>
            </a:r>
          </a:p>
          <a:p>
            <a:r>
              <a:rPr lang="en-US" sz="1400" dirty="0"/>
              <a:t>(</a:t>
            </a:r>
            <a:r>
              <a:rPr lang="en-US" sz="1400" dirty="0" err="1"/>
              <a:t>Regelous</a:t>
            </a:r>
            <a:r>
              <a:rPr lang="en-US" sz="1400" dirty="0"/>
              <a:t> </a:t>
            </a:r>
            <a:r>
              <a:rPr lang="en-US" sz="1400" i="1" dirty="0"/>
              <a:t>et al., </a:t>
            </a:r>
            <a:r>
              <a:rPr lang="en-US" sz="1400" dirty="0"/>
              <a:t>1997)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CD96D2-FBC2-482F-81B5-7F3A53199B63}"/>
              </a:ext>
            </a:extLst>
          </p:cNvPr>
          <p:cNvSpPr/>
          <p:nvPr/>
        </p:nvSpPr>
        <p:spPr>
          <a:xfrm>
            <a:off x="5957141" y="4804528"/>
            <a:ext cx="2016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(Mortimer &amp; Parkinson, 1996)</a:t>
            </a:r>
            <a:endParaRPr lang="en-NZ" sz="1400" dirty="0"/>
          </a:p>
        </p:txBody>
      </p:sp>
      <p:pic>
        <p:nvPicPr>
          <p:cNvPr id="18" name="Picture 17" descr="A close up of a map&#10;&#10;Description automatically generated">
            <a:extLst>
              <a:ext uri="{FF2B5EF4-FFF2-40B4-BE49-F238E27FC236}">
                <a16:creationId xmlns:a16="http://schemas.microsoft.com/office/drawing/2014/main" id="{EC3E8746-299A-4547-A902-A32BB148D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264" y="-8167"/>
            <a:ext cx="4163736" cy="67613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C97AED-0774-46E4-9B9D-C7D5E013398D}"/>
              </a:ext>
            </a:extLst>
          </p:cNvPr>
          <p:cNvSpPr/>
          <p:nvPr/>
        </p:nvSpPr>
        <p:spPr>
          <a:xfrm>
            <a:off x="10546246" y="6462563"/>
            <a:ext cx="1700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(Modified after </a:t>
            </a:r>
            <a:r>
              <a:rPr lang="en-US" sz="1200" dirty="0" err="1"/>
              <a:t>Schellart</a:t>
            </a:r>
            <a:r>
              <a:rPr lang="en-US" sz="1200" dirty="0"/>
              <a:t> </a:t>
            </a:r>
            <a:r>
              <a:rPr lang="en-US" sz="1200" i="1" dirty="0"/>
              <a:t>et al., </a:t>
            </a:r>
            <a:r>
              <a:rPr lang="en-US" sz="1200" dirty="0"/>
              <a:t>2006)</a:t>
            </a:r>
            <a:endParaRPr lang="en-NZ" sz="1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E099D29-6DF1-4D90-A885-5DCBED377EB2}"/>
              </a:ext>
            </a:extLst>
          </p:cNvPr>
          <p:cNvSpPr/>
          <p:nvPr/>
        </p:nvSpPr>
        <p:spPr>
          <a:xfrm rot="1216171">
            <a:off x="8914299" y="4143153"/>
            <a:ext cx="328773" cy="7884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700B770-456E-4DEF-B1FB-7A1A0D268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514739"/>
              </p:ext>
            </p:extLst>
          </p:nvPr>
        </p:nvGraphicFramePr>
        <p:xfrm>
          <a:off x="234786" y="1784579"/>
          <a:ext cx="5046131" cy="2468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09614">
                  <a:extLst>
                    <a:ext uri="{9D8B030D-6E8A-4147-A177-3AD203B41FA5}">
                      <a16:colId xmlns:a16="http://schemas.microsoft.com/office/drawing/2014/main" val="335311440"/>
                    </a:ext>
                  </a:extLst>
                </a:gridCol>
                <a:gridCol w="3436517">
                  <a:extLst>
                    <a:ext uri="{9D8B030D-6E8A-4147-A177-3AD203B41FA5}">
                      <a16:colId xmlns:a16="http://schemas.microsoft.com/office/drawing/2014/main" val="370587140"/>
                    </a:ext>
                  </a:extLst>
                </a:gridCol>
              </a:tblGrid>
              <a:tr h="234512">
                <a:tc>
                  <a:txBody>
                    <a:bodyPr/>
                    <a:lstStyle/>
                    <a:p>
                      <a:r>
                        <a:rPr lang="en-NZ" b="0" dirty="0"/>
                        <a:t>Tonga portion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0" dirty="0"/>
                        <a:t>Basaltic andesites + Andesites ± Dacites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419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Kermadec portion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Basalts, Basaltic andesites ± Dacites ± Rhyolites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070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Hikurangi portion</a:t>
                      </a:r>
                    </a:p>
                    <a:p>
                      <a:r>
                        <a:rPr lang="en-NZ" dirty="0"/>
                        <a:t>(</a:t>
                      </a:r>
                      <a:r>
                        <a:rPr lang="en-NZ" b="1" dirty="0"/>
                        <a:t>TVZ</a:t>
                      </a:r>
                      <a:r>
                        <a:rPr lang="en-NZ" dirty="0"/>
                        <a:t>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Rhyolitic volcanism  &gt; 95% </a:t>
                      </a:r>
                    </a:p>
                    <a:p>
                      <a:r>
                        <a:rPr lang="en-N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Dacitic volcanism &lt; 1%</a:t>
                      </a:r>
                    </a:p>
                    <a:p>
                      <a:r>
                        <a:rPr lang="en-N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Andesitic volcanism &lt; 3%</a:t>
                      </a:r>
                    </a:p>
                    <a:p>
                      <a:r>
                        <a:rPr lang="en-N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Mafic volcanism &lt; 1%</a:t>
                      </a:r>
                      <a:endParaRPr lang="en-NZ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031331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DD37E570-3599-4A52-A02F-14374CC79538}"/>
              </a:ext>
            </a:extLst>
          </p:cNvPr>
          <p:cNvSpPr txBox="1"/>
          <p:nvPr/>
        </p:nvSpPr>
        <p:spPr>
          <a:xfrm>
            <a:off x="5326950" y="3476723"/>
            <a:ext cx="20909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(Cole, 1979)</a:t>
            </a:r>
            <a:endParaRPr lang="en-NZ" sz="1400" dirty="0"/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44090A2C-3F1B-4135-8C80-8A14D75F916B}"/>
              </a:ext>
            </a:extLst>
          </p:cNvPr>
          <p:cNvSpPr/>
          <p:nvPr/>
        </p:nvSpPr>
        <p:spPr>
          <a:xfrm flipV="1">
            <a:off x="287677" y="4253458"/>
            <a:ext cx="658756" cy="1274038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E3B10B-1893-4372-BAF6-EBFF98963226}"/>
              </a:ext>
            </a:extLst>
          </p:cNvPr>
          <p:cNvSpPr/>
          <p:nvPr/>
        </p:nvSpPr>
        <p:spPr>
          <a:xfrm>
            <a:off x="5957141" y="5505422"/>
            <a:ext cx="2016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(Salmon </a:t>
            </a:r>
            <a:r>
              <a:rPr lang="en-US" sz="1400" i="1" dirty="0"/>
              <a:t>et al., </a:t>
            </a:r>
            <a:r>
              <a:rPr lang="en-US" sz="1400" dirty="0"/>
              <a:t>2011)</a:t>
            </a:r>
          </a:p>
          <a:p>
            <a:r>
              <a:rPr lang="en-US" sz="1400" dirty="0"/>
              <a:t>(Price </a:t>
            </a:r>
            <a:r>
              <a:rPr lang="en-US" sz="1400" i="1" dirty="0"/>
              <a:t>et al., </a:t>
            </a:r>
            <a:r>
              <a:rPr lang="en-US" sz="1400" dirty="0"/>
              <a:t>2015)</a:t>
            </a:r>
            <a:endParaRPr lang="en-NZ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4B5879-4615-45E4-846E-1DABFFE5E97B}"/>
              </a:ext>
            </a:extLst>
          </p:cNvPr>
          <p:cNvSpPr txBox="1"/>
          <p:nvPr/>
        </p:nvSpPr>
        <p:spPr>
          <a:xfrm>
            <a:off x="9487700" y="4964133"/>
            <a:ext cx="168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b="1" dirty="0"/>
              <a:t>Hikurangi Plateau</a:t>
            </a:r>
          </a:p>
        </p:txBody>
      </p:sp>
    </p:spTree>
    <p:extLst>
      <p:ext uri="{BB962C8B-B14F-4D97-AF65-F5344CB8AC3E}">
        <p14:creationId xmlns:p14="http://schemas.microsoft.com/office/powerpoint/2010/main" val="411368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7C35B0E-A7C1-4027-9688-FCB002033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0" y="0"/>
            <a:ext cx="5115990" cy="6858000"/>
          </a:xfrm>
          <a:prstGeom prst="rect">
            <a:avLst/>
          </a:prstGeom>
        </p:spPr>
      </p:pic>
      <p:pic>
        <p:nvPicPr>
          <p:cNvPr id="9" name="Picture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40079963-5CF9-4FB7-B890-A1FCE9822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58" y="0"/>
            <a:ext cx="6648960" cy="45973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109C09-032C-4DD1-BE41-3072BA8BDAAA}"/>
              </a:ext>
            </a:extLst>
          </p:cNvPr>
          <p:cNvSpPr txBox="1"/>
          <p:nvPr/>
        </p:nvSpPr>
        <p:spPr>
          <a:xfrm>
            <a:off x="5425833" y="5547892"/>
            <a:ext cx="647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this compositional range generated by AFC in the thin crust?</a:t>
            </a:r>
          </a:p>
        </p:txBody>
      </p:sp>
    </p:spTree>
    <p:extLst>
      <p:ext uri="{BB962C8B-B14F-4D97-AF65-F5344CB8AC3E}">
        <p14:creationId xmlns:p14="http://schemas.microsoft.com/office/powerpoint/2010/main" val="341456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F933519-9508-4E18-93A4-AF22B929A26B}"/>
              </a:ext>
            </a:extLst>
          </p:cNvPr>
          <p:cNvGrpSpPr/>
          <p:nvPr/>
        </p:nvGrpSpPr>
        <p:grpSpPr>
          <a:xfrm>
            <a:off x="27711" y="-193970"/>
            <a:ext cx="7048539" cy="3851564"/>
            <a:chOff x="280471" y="0"/>
            <a:chExt cx="4568931" cy="2496621"/>
          </a:xfrm>
        </p:grpSpPr>
        <p:pic>
          <p:nvPicPr>
            <p:cNvPr id="5" name="Picture 4" descr="Chart, scatter chart&#10;&#10;Description automatically generated">
              <a:extLst>
                <a:ext uri="{FF2B5EF4-FFF2-40B4-BE49-F238E27FC236}">
                  <a16:creationId xmlns:a16="http://schemas.microsoft.com/office/drawing/2014/main" id="{B0E020AD-3876-4D90-9A60-CE2900373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0471" y="0"/>
              <a:ext cx="4402832" cy="2137025"/>
            </a:xfrm>
            <a:prstGeom prst="rect">
              <a:avLst/>
            </a:prstGeom>
          </p:spPr>
        </p:pic>
        <p:pic>
          <p:nvPicPr>
            <p:cNvPr id="10" name="Picture 9" descr="Chart, scatter chart&#10;&#10;Description automatically generated">
              <a:extLst>
                <a:ext uri="{FF2B5EF4-FFF2-40B4-BE49-F238E27FC236}">
                  <a16:creationId xmlns:a16="http://schemas.microsoft.com/office/drawing/2014/main" id="{B62C047D-099E-4EE3-8248-FC72868BD6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0471" y="2137025"/>
              <a:ext cx="4568931" cy="35959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3D74E0-8202-4BDD-825F-410E6C3C1123}"/>
              </a:ext>
            </a:extLst>
          </p:cNvPr>
          <p:cNvGrpSpPr/>
          <p:nvPr/>
        </p:nvGrpSpPr>
        <p:grpSpPr>
          <a:xfrm>
            <a:off x="149626" y="3657594"/>
            <a:ext cx="6832023" cy="3266217"/>
            <a:chOff x="5026428" y="3143318"/>
            <a:chExt cx="5589352" cy="2672128"/>
          </a:xfrm>
        </p:grpSpPr>
        <p:pic>
          <p:nvPicPr>
            <p:cNvPr id="9" name="Picture 8" descr="Chart, diagram, map&#10;&#10;Description automatically generated">
              <a:extLst>
                <a:ext uri="{FF2B5EF4-FFF2-40B4-BE49-F238E27FC236}">
                  <a16:creationId xmlns:a16="http://schemas.microsoft.com/office/drawing/2014/main" id="{975837BB-0C41-4BF3-9F3E-7253C7059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26428" y="3143318"/>
              <a:ext cx="5589352" cy="2246101"/>
            </a:xfrm>
            <a:prstGeom prst="rect">
              <a:avLst/>
            </a:prstGeom>
          </p:spPr>
        </p:pic>
        <p:pic>
          <p:nvPicPr>
            <p:cNvPr id="12" name="Picture 11" descr="Chart, diagram, map&#10;&#10;Description automatically generated">
              <a:extLst>
                <a:ext uri="{FF2B5EF4-FFF2-40B4-BE49-F238E27FC236}">
                  <a16:creationId xmlns:a16="http://schemas.microsoft.com/office/drawing/2014/main" id="{BA634F69-EAD2-481E-8F53-91E7AB7C70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26428" y="5389419"/>
              <a:ext cx="5589352" cy="426027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BCB766-27FA-4680-A745-A65E129F9848}"/>
              </a:ext>
            </a:extLst>
          </p:cNvPr>
          <p:cNvSpPr txBox="1"/>
          <p:nvPr/>
        </p:nvSpPr>
        <p:spPr>
          <a:xfrm>
            <a:off x="7131275" y="483735"/>
            <a:ext cx="52103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different starting compositions (Mafic and intermediate)</a:t>
            </a:r>
          </a:p>
          <a:p>
            <a:endParaRPr lang="en-N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different pressure paths:</a:t>
            </a:r>
          </a:p>
          <a:p>
            <a:r>
              <a:rPr lang="en-N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900-500-200MPa</a:t>
            </a:r>
          </a:p>
          <a:p>
            <a:r>
              <a:rPr lang="en-N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500-200MPa</a:t>
            </a:r>
          </a:p>
          <a:p>
            <a:endParaRPr lang="en-N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different wallrock compositions (Pahau and Kaweka subterranes)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6A18B2-8895-48AD-BAF6-53DD2F6AC614}"/>
              </a:ext>
            </a:extLst>
          </p:cNvPr>
          <p:cNvSpPr txBox="1"/>
          <p:nvPr/>
        </p:nvSpPr>
        <p:spPr>
          <a:xfrm>
            <a:off x="8174181" y="6017107"/>
            <a:ext cx="2687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Ph: Pahau subterrane</a:t>
            </a:r>
          </a:p>
          <a:p>
            <a:r>
              <a:rPr lang="en-NZ" dirty="0"/>
              <a:t>Ka: Kaweka subterrane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14612D-C3FE-466A-974F-05ED44FC4CD4}"/>
              </a:ext>
            </a:extLst>
          </p:cNvPr>
          <p:cNvSpPr/>
          <p:nvPr/>
        </p:nvSpPr>
        <p:spPr>
          <a:xfrm>
            <a:off x="3962400" y="1720840"/>
            <a:ext cx="2635932" cy="734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530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0FB03099-C38F-4E89-AC94-FBB1F34832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858" y="1600200"/>
            <a:ext cx="11930284" cy="3429000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A9E9D5-3417-4358-8094-2A5F9E7B1998}"/>
              </a:ext>
            </a:extLst>
          </p:cNvPr>
          <p:cNvSpPr txBox="1"/>
          <p:nvPr/>
        </p:nvSpPr>
        <p:spPr>
          <a:xfrm>
            <a:off x="4470298" y="706361"/>
            <a:ext cx="3251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/>
              <a:t>Sr and Pb isotopic ratios</a:t>
            </a:r>
          </a:p>
        </p:txBody>
      </p:sp>
    </p:spTree>
    <p:extLst>
      <p:ext uri="{BB962C8B-B14F-4D97-AF65-F5344CB8AC3E}">
        <p14:creationId xmlns:p14="http://schemas.microsoft.com/office/powerpoint/2010/main" val="336412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113FCD2-B3C8-4DF3-9D14-E53D4D453536}"/>
              </a:ext>
            </a:extLst>
          </p:cNvPr>
          <p:cNvSpPr txBox="1"/>
          <p:nvPr/>
        </p:nvSpPr>
        <p:spPr>
          <a:xfrm>
            <a:off x="230079" y="2922393"/>
            <a:ext cx="4252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Subduction erosion in the Hikurangi margin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2AC81-E128-4E6A-A2A2-72A4DB08DACD}"/>
              </a:ext>
            </a:extLst>
          </p:cNvPr>
          <p:cNvSpPr/>
          <p:nvPr/>
        </p:nvSpPr>
        <p:spPr>
          <a:xfrm>
            <a:off x="230079" y="3923522"/>
            <a:ext cx="3791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(Barker </a:t>
            </a:r>
            <a:r>
              <a:rPr lang="en-US" sz="1200" i="1" dirty="0"/>
              <a:t>et al., </a:t>
            </a:r>
            <a:r>
              <a:rPr lang="en-US" sz="1200" dirty="0"/>
              <a:t>2009; </a:t>
            </a:r>
            <a:r>
              <a:rPr lang="en-US" sz="1200" dirty="0" err="1"/>
              <a:t>Collot</a:t>
            </a:r>
            <a:r>
              <a:rPr lang="en-US" sz="1200" dirty="0"/>
              <a:t> and Davy, 1998; </a:t>
            </a:r>
            <a:r>
              <a:rPr lang="en-US" sz="1200" dirty="0" err="1"/>
              <a:t>Collot</a:t>
            </a:r>
            <a:r>
              <a:rPr lang="en-US" sz="1200" dirty="0"/>
              <a:t> </a:t>
            </a:r>
            <a:r>
              <a:rPr lang="en-US" sz="1200" i="1" dirty="0"/>
              <a:t>et al., </a:t>
            </a:r>
            <a:r>
              <a:rPr lang="en-US" sz="1200" dirty="0"/>
              <a:t>1996; Lewis </a:t>
            </a:r>
            <a:r>
              <a:rPr lang="en-US" sz="1200" i="1" dirty="0"/>
              <a:t>et al., </a:t>
            </a:r>
            <a:r>
              <a:rPr lang="en-US" sz="1200" dirty="0"/>
              <a:t>1998, </a:t>
            </a:r>
            <a:r>
              <a:rPr lang="en-US" sz="1200" dirty="0" err="1"/>
              <a:t>Pedley</a:t>
            </a:r>
            <a:r>
              <a:rPr lang="en-US" sz="1200" dirty="0"/>
              <a:t> et al., 2010) </a:t>
            </a:r>
            <a:endParaRPr lang="en-NZ" sz="1200" dirty="0"/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C8945B76-1E8E-4E2E-917E-92D10EE01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91" y="683172"/>
            <a:ext cx="7844254" cy="61609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F7A5DB-4CFC-4A32-8EC0-27D9FFB34456}"/>
              </a:ext>
            </a:extLst>
          </p:cNvPr>
          <p:cNvSpPr txBox="1"/>
          <p:nvPr/>
        </p:nvSpPr>
        <p:spPr>
          <a:xfrm>
            <a:off x="429491" y="65908"/>
            <a:ext cx="1238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Hikurangi mélange diapirs with eroded material involved in the Kermadec Arc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E68992-8DAF-442B-B7D8-4158B7535ABF}"/>
              </a:ext>
            </a:extLst>
          </p:cNvPr>
          <p:cNvSpPr txBox="1"/>
          <p:nvPr/>
        </p:nvSpPr>
        <p:spPr>
          <a:xfrm>
            <a:off x="1016785" y="512361"/>
            <a:ext cx="323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Sr, Pb and Nd isotopic signatures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81D620-E713-490A-8007-18C0D385FBFA}"/>
              </a:ext>
            </a:extLst>
          </p:cNvPr>
          <p:cNvSpPr/>
          <p:nvPr/>
        </p:nvSpPr>
        <p:spPr>
          <a:xfrm>
            <a:off x="2863177" y="743193"/>
            <a:ext cx="17007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(Timm </a:t>
            </a:r>
            <a:r>
              <a:rPr lang="en-US" sz="1200" i="1" dirty="0"/>
              <a:t>et al., </a:t>
            </a:r>
            <a:r>
              <a:rPr lang="en-US" sz="1200" dirty="0"/>
              <a:t>2014)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36863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A5ECFDBC-F266-4DE6-B9A1-156CC4206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" y="1722951"/>
            <a:ext cx="12147046" cy="32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9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BB368-D64E-44ED-8032-6D5B3378F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36" y="2063653"/>
            <a:ext cx="2871095" cy="21271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B9B82-C541-48B9-B455-127B1CF1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332" y="1620307"/>
            <a:ext cx="7770668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effectLst/>
              </a:rPr>
              <a:t>EC-AFC is unable to reproduce the compositional variation.</a:t>
            </a:r>
          </a:p>
          <a:p>
            <a:pPr marL="0" indent="0">
              <a:buNone/>
            </a:pPr>
            <a:endParaRPr lang="en-US" sz="2400" dirty="0">
              <a:effectLst/>
            </a:endParaRPr>
          </a:p>
          <a:p>
            <a:pPr marL="0" indent="0">
              <a:buNone/>
            </a:pPr>
            <a:endParaRPr lang="en-US" sz="2400" dirty="0">
              <a:effectLst/>
            </a:endParaRPr>
          </a:p>
          <a:p>
            <a:r>
              <a:rPr lang="en-US" sz="2400" dirty="0">
                <a:effectLst/>
              </a:rPr>
              <a:t>Inconsistent with the thin continental crust </a:t>
            </a:r>
          </a:p>
          <a:p>
            <a:pPr marL="0" indent="0">
              <a:buNone/>
            </a:pPr>
            <a:endParaRPr lang="en-US" sz="2400" dirty="0">
              <a:effectLst/>
            </a:endParaRPr>
          </a:p>
          <a:p>
            <a:pPr marL="0" indent="0">
              <a:buNone/>
            </a:pPr>
            <a:endParaRPr lang="en-US" sz="2400" dirty="0">
              <a:effectLst/>
            </a:endParaRPr>
          </a:p>
          <a:p>
            <a:r>
              <a:rPr lang="en-US" sz="2400" dirty="0"/>
              <a:t>Subduction erosion and </a:t>
            </a:r>
            <a:r>
              <a:rPr lang="en-US" sz="2400" i="1" dirty="0"/>
              <a:t>mélange</a:t>
            </a:r>
            <a:r>
              <a:rPr lang="en-US" sz="2400" dirty="0"/>
              <a:t> diapirs are a viable alternative model to mix crustal materials into the mafic mantle melts.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BF4F24-6DFF-4168-BE01-1C97C1969EE3}"/>
              </a:ext>
            </a:extLst>
          </p:cNvPr>
          <p:cNvSpPr txBox="1"/>
          <p:nvPr/>
        </p:nvSpPr>
        <p:spPr>
          <a:xfrm>
            <a:off x="10252695" y="6443376"/>
            <a:ext cx="2926080" cy="414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8628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6203</TotalTime>
  <Words>383</Words>
  <Application>Microsoft Office PowerPoint</Application>
  <PresentationFormat>Widescreen</PresentationFormat>
  <Paragraphs>52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Origin of compositional variations of Taupo Volcanic Zone (TVZ) eruption products: crustal differentiation or subduction mélange diapirism?</vt:lpstr>
      <vt:lpstr>Tonga-Kermadec-Hikurangi  subduction zone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 of compositional variations of Taupo Volcanic Zone (TVZ) eruption products: crustal differentiation or subduction mélange diapirism?</dc:title>
  <dc:creator>Carlos Santa Cruz</dc:creator>
  <cp:lastModifiedBy>Carlos Santa Cruz</cp:lastModifiedBy>
  <cp:revision>2</cp:revision>
  <dcterms:created xsi:type="dcterms:W3CDTF">2022-05-19T01:24:22Z</dcterms:created>
  <dcterms:modified xsi:type="dcterms:W3CDTF">2022-05-23T08:47:45Z</dcterms:modified>
</cp:coreProperties>
</file>