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897" r:id="rId4"/>
    <p:sldId id="896" r:id="rId5"/>
    <p:sldId id="898" r:id="rId6"/>
    <p:sldId id="899" r:id="rId7"/>
    <p:sldId id="901" r:id="rId8"/>
    <p:sldId id="900" r:id="rId9"/>
    <p:sldId id="8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" y="2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2680E-A6A2-4329-AA0E-F5FCDABDE360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83E2A-1592-4626-8145-D1D4F07248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46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91C3-6981-4E0C-8460-00FEE23CD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1925F-261B-4C9E-9125-8A5F6CB4B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D98D-DFF2-4994-A52F-3D13AA319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BD2CC-D758-4628-88D0-B7863814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00CC5-B5E4-44E2-B982-CF92A0F2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930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D975-8551-44A0-838A-23222AA1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16ECB-EE8E-4938-9BEC-9CEBBD5E8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6F9CA-A9C9-4D6A-98E9-39FDD227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4F08-68A1-4C2C-97CA-81004579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BB80-81A7-415B-AC24-E38E5E95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9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DB07F-0251-487B-9DBC-8BE1540F5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000B2-91EB-4DE5-8C51-D7BC498DB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C074C-B38C-4FC1-89EC-9C6176F1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C9265-384C-47EC-AF44-DB3BB1DE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1C551-15C5-4171-B1CC-DB5820A5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428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 userDrawn="1">
            <p:ph type="sldNum" sz="quarter" idx="14"/>
          </p:nvPr>
        </p:nvSpPr>
        <p:spPr>
          <a:xfrm>
            <a:off x="9074485" y="6492876"/>
            <a:ext cx="2844800" cy="365125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D89DCEF-8FBE-4071-9F95-71B414598F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8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A11F-A17E-4D89-9B4A-C3AE644F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A6A53-5EFC-47CA-988D-20F040CBA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043F-DBAE-4A6F-BC07-56654629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C7C4A-9F09-4B49-A234-CB808803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53EAF-817B-489D-9398-F5E4A8F7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30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1B23-FCCF-41BC-9CA1-BBA2A0AD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584EC-5E57-4659-916A-5C189443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07EEF-59BA-4932-88AC-8FF492F7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CF0F3-0596-4D84-94ED-199C3FC3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B29CB-27FA-4C3F-9EA1-BA5D9D2E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177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DC1F-9A35-4AC3-9760-44391558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01D6-E854-4B55-A15F-22AE557E3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72203-C68A-4CC2-9F10-096F39DD4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6EE0-623A-4F32-8DB8-1B68AA69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CF96B-00D2-4344-91E4-CFF6E163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B6163-2E88-45BF-9BF0-FE019B2E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364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FD8F-7528-4C00-BE8D-1378166F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9A0DA-292C-4D75-9ADC-20B8B78C2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1B548-1A60-43C0-B1AB-AE6E0D972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703B6-7E59-478B-932B-AF600F1EF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44240-4FF0-4E85-B87D-B842C6F57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964CF-A75B-4CAB-A39E-69539E4B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2AC3A-3CBE-42FE-A260-E033442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938B7-58F0-43C7-AD41-ACEBFFB7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667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A0D6-2DAA-4156-89F9-8025ECEC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46628-18F0-4F1D-B7FF-7D0D10E2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49FF9-6249-41EC-B5A7-BA8B3E2BF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7363A-58F2-43D8-B027-50343003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07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DBB555-8FE1-40D0-A893-12F484C1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E09B8-E37F-4624-A938-19370E48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587D2-9016-4038-9CC1-017F97EE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6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5A43-B1AE-4342-BA82-97BA7CE1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6046A-84F9-41A2-BB0B-0A5CA358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AFBB1-AAD0-4F37-93C0-104FE333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5F3B8-1FAE-422E-B485-89A7EE8B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4561B-4D5B-4723-8025-0167027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B24EA-0683-45FD-81BB-838730BC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28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90AF-233E-47C2-906F-885730EA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7E0446-2B55-474A-AA0B-2A7CC8241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823F8-0867-4F65-A7F3-48210042E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44511-91C6-42FC-A8F2-204E49C2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25A64-D71F-4C5E-BEDB-04FEB435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3DE3A-3ACD-476A-950F-B324B9EB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37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E749F-8BE8-490A-A93F-2A7E0947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DFE79-D211-46AA-B528-6147FD55C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80353-1BFD-47DE-8768-E7D5BB7EB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C0D14-5208-4608-B385-C8A5A1000AEE}" type="datetimeFigureOut">
              <a:rPr lang="en-AU" smtClean="0"/>
              <a:t>24/05/2022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D7774-1AB9-4A13-B080-B100BDC94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F1CDE-168F-428E-8170-89364C3BD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6E030-1B89-4A42-8179-61F2FCD93C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0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avi"/><Relationship Id="rId7" Type="http://schemas.openxmlformats.org/officeDocument/2006/relationships/image" Target="../media/image1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56AFDC4-22A7-4EE9-BA4A-DF41E3D2315B}"/>
              </a:ext>
            </a:extLst>
          </p:cNvPr>
          <p:cNvSpPr txBox="1">
            <a:spLocks/>
          </p:cNvSpPr>
          <p:nvPr/>
        </p:nvSpPr>
        <p:spPr>
          <a:xfrm>
            <a:off x="0" y="490610"/>
            <a:ext cx="12191999" cy="1029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39" tIns="45720" rIns="91439" bIns="45720" rtlCol="0" anchor="ctr">
            <a:noAutofit/>
          </a:bodyPr>
          <a:lstStyle>
            <a:lvl1pPr algn="ctr" defTabSz="91439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3200" b="1" dirty="0"/>
              <a:t>Controlling dynamic splitting of Brazilian disc specimens using</a:t>
            </a:r>
          </a:p>
          <a:p>
            <a:pPr fontAlgn="auto">
              <a:spcAft>
                <a:spcPts val="0"/>
              </a:spcAft>
            </a:pPr>
            <a:r>
              <a:rPr lang="en-AU" sz="3200" b="1" dirty="0"/>
              <a:t>Adelaide University Snapback Indirect Tensile test (AUSBIT)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F3DBD24-0E15-4534-A8CF-94CC2365C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8" y="1897747"/>
            <a:ext cx="10594780" cy="54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en-US" sz="3200" u="sng" dirty="0">
                <a:solidFill>
                  <a:srgbClr val="0000FF"/>
                </a:solidFill>
              </a:rPr>
              <a:t>Giang D. Nguyen,</a:t>
            </a:r>
            <a:r>
              <a:rPr lang="en-US" sz="3200" dirty="0">
                <a:solidFill>
                  <a:srgbClr val="0000FF"/>
                </a:solidFill>
              </a:rPr>
              <a:t> Rupesh Verma, Murat Karakus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BD6B10-63C7-4490-86EF-0129C871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4874" y="4547248"/>
            <a:ext cx="5922252" cy="182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Rupesh VERMA | Research Associate | University of Adelaide, Adelaide |  School of Civil, Environmental &amp; Mining Engineering">
            <a:extLst>
              <a:ext uri="{FF2B5EF4-FFF2-40B4-BE49-F238E27FC236}">
                <a16:creationId xmlns:a16="http://schemas.microsoft.com/office/drawing/2014/main" id="{9DC8DFF5-CAA8-4E97-B762-B2B2A41E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75" y="2447078"/>
            <a:ext cx="1868733" cy="18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r Giang Nguyen | Researcher Profiles">
            <a:extLst>
              <a:ext uri="{FF2B5EF4-FFF2-40B4-BE49-F238E27FC236}">
                <a16:creationId xmlns:a16="http://schemas.microsoft.com/office/drawing/2014/main" id="{FF3611B6-0E20-4B5E-A605-558AF2D4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26" y="2447077"/>
            <a:ext cx="1868733" cy="18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7E459C-FF67-4CAC-902E-339BEAA1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56" y="2447077"/>
            <a:ext cx="1868734" cy="18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7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632012" y="5296000"/>
            <a:ext cx="11113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Popular: easy to prepare &amp; set up; adopted in ISRM standard…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Very brittle behaviour observed: snap-back &amp; dynamic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Storage energy at peak exceeds the dissipative capacity of a single centreline crack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/>
              <a:t>Brazilian disc testing</a:t>
            </a:r>
            <a:endParaRPr lang="en-AU" sz="3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EB1EEB-0F13-4CB4-8DBF-DFB633CA5810}"/>
              </a:ext>
            </a:extLst>
          </p:cNvPr>
          <p:cNvSpPr/>
          <p:nvPr/>
        </p:nvSpPr>
        <p:spPr>
          <a:xfrm>
            <a:off x="430622" y="4803887"/>
            <a:ext cx="2077172" cy="36933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Brazilian disc testing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AU" sz="2000" dirty="0">
              <a:solidFill>
                <a:srgbClr val="0000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3DAC36-DB2C-4130-ACCB-A49F448241FB}"/>
              </a:ext>
            </a:extLst>
          </p:cNvPr>
          <p:cNvGrpSpPr/>
          <p:nvPr/>
        </p:nvGrpSpPr>
        <p:grpSpPr>
          <a:xfrm>
            <a:off x="3261939" y="982126"/>
            <a:ext cx="4801419" cy="3330727"/>
            <a:chOff x="1801854" y="478512"/>
            <a:chExt cx="4801419" cy="33307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5F7474-5A4C-4A44-A992-59C0D133E840}"/>
                </a:ext>
              </a:extLst>
            </p:cNvPr>
            <p:cNvGrpSpPr/>
            <p:nvPr/>
          </p:nvGrpSpPr>
          <p:grpSpPr>
            <a:xfrm>
              <a:off x="2042556" y="478512"/>
              <a:ext cx="4560717" cy="3098669"/>
              <a:chOff x="976155" y="461912"/>
              <a:chExt cx="4560717" cy="309866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B4D2A7D-8720-4AD3-B50E-6C63F0170457}"/>
                  </a:ext>
                </a:extLst>
              </p:cNvPr>
              <p:cNvGrpSpPr/>
              <p:nvPr/>
            </p:nvGrpSpPr>
            <p:grpSpPr>
              <a:xfrm>
                <a:off x="976155" y="461912"/>
                <a:ext cx="4560717" cy="3098669"/>
                <a:chOff x="976155" y="461912"/>
                <a:chExt cx="4560717" cy="3098669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0AE236F-F377-475A-90FC-0E8ACFB74B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76155" y="461912"/>
                  <a:ext cx="4560717" cy="3098669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8CF5864-0CDB-417C-AFB3-24685FBFD7B1}"/>
                    </a:ext>
                  </a:extLst>
                </p:cNvPr>
                <p:cNvSpPr/>
                <p:nvPr/>
              </p:nvSpPr>
              <p:spPr>
                <a:xfrm>
                  <a:off x="3256513" y="593888"/>
                  <a:ext cx="1178351" cy="22907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CC0AB2-8347-4BED-81BB-12ADA4CD092E}"/>
                  </a:ext>
                </a:extLst>
              </p:cNvPr>
              <p:cNvSpPr/>
              <p:nvPr/>
            </p:nvSpPr>
            <p:spPr>
              <a:xfrm>
                <a:off x="4200314" y="2790345"/>
                <a:ext cx="1178351" cy="5090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A327C4-C921-461D-B247-B856151DA0C5}"/>
                </a:ext>
              </a:extLst>
            </p:cNvPr>
            <p:cNvSpPr txBox="1"/>
            <p:nvPr/>
          </p:nvSpPr>
          <p:spPr>
            <a:xfrm>
              <a:off x="2690791" y="3439907"/>
              <a:ext cx="2049264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Displacement (mm)</a:t>
              </a: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6E0EB9-C2D1-4F0A-96AE-E079C51EB3A8}"/>
                </a:ext>
              </a:extLst>
            </p:cNvPr>
            <p:cNvSpPr txBox="1"/>
            <p:nvPr/>
          </p:nvSpPr>
          <p:spPr>
            <a:xfrm rot="16200000">
              <a:off x="1407376" y="1807794"/>
              <a:ext cx="115828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Load (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78AC22-D8F0-4846-8016-578FCC954CAB}"/>
              </a:ext>
            </a:extLst>
          </p:cNvPr>
          <p:cNvGrpSpPr/>
          <p:nvPr/>
        </p:nvGrpSpPr>
        <p:grpSpPr>
          <a:xfrm>
            <a:off x="7494650" y="768086"/>
            <a:ext cx="4474720" cy="2888489"/>
            <a:chOff x="284406" y="3577270"/>
            <a:chExt cx="4089861" cy="2619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3423AA9-F677-47FC-AF35-EF06611C4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6" y="3577270"/>
              <a:ext cx="3400425" cy="26193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5751B11-D2C6-4B92-A77A-0C764A724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3717" y="3824919"/>
              <a:ext cx="590550" cy="212407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FDF309-55E2-4849-B3A9-5C32E2F780BC}"/>
              </a:ext>
            </a:extLst>
          </p:cNvPr>
          <p:cNvGrpSpPr/>
          <p:nvPr/>
        </p:nvGrpSpPr>
        <p:grpSpPr>
          <a:xfrm>
            <a:off x="155562" y="623937"/>
            <a:ext cx="2702149" cy="4133357"/>
            <a:chOff x="171498" y="413730"/>
            <a:chExt cx="2702149" cy="413335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D05A60-F5D8-45F1-8742-14B4D0CE7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98" y="775336"/>
              <a:ext cx="2702149" cy="3771751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D12A45-B5C6-4A75-9264-1C5214532154}"/>
                </a:ext>
              </a:extLst>
            </p:cNvPr>
            <p:cNvCxnSpPr/>
            <p:nvPr/>
          </p:nvCxnSpPr>
          <p:spPr>
            <a:xfrm>
              <a:off x="1353517" y="413730"/>
              <a:ext cx="0" cy="777765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2D28C6-4207-4233-B722-34A7540E5E44}"/>
              </a:ext>
            </a:extLst>
          </p:cNvPr>
          <p:cNvSpPr/>
          <p:nvPr/>
        </p:nvSpPr>
        <p:spPr>
          <a:xfrm>
            <a:off x="4649628" y="4464525"/>
            <a:ext cx="2077172" cy="36933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Snap-back (class II)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7FD651-D2A1-4BA7-9979-E32461D5E07C}"/>
              </a:ext>
            </a:extLst>
          </p:cNvPr>
          <p:cNvSpPr txBox="1"/>
          <p:nvPr/>
        </p:nvSpPr>
        <p:spPr>
          <a:xfrm>
            <a:off x="8977803" y="3987133"/>
            <a:ext cx="1855090" cy="36933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ISRM Standard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523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350561" y="5616165"/>
            <a:ext cx="11113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Fracture in a split second – dynamic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Impossible to be captured and analysed using advanced image based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FF"/>
                </a:solidFill>
              </a:rPr>
              <a:t>How can we slow down the fracturing process?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b="1" dirty="0"/>
              <a:t>Brazilian disc testing: brittle &amp; dynamic </a:t>
            </a:r>
            <a:r>
              <a:rPr lang="en-US" sz="3000" b="1" dirty="0" err="1"/>
              <a:t>behaviour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4996E-8BDF-48FE-9734-FDDF524B6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394" y="569204"/>
            <a:ext cx="5583622" cy="4763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2567D-E992-482E-8934-B99E47FE5C18}"/>
              </a:ext>
            </a:extLst>
          </p:cNvPr>
          <p:cNvSpPr txBox="1"/>
          <p:nvPr/>
        </p:nvSpPr>
        <p:spPr>
          <a:xfrm>
            <a:off x="350561" y="3364750"/>
            <a:ext cx="203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Digital Image Correlation</a:t>
            </a:r>
          </a:p>
          <a:p>
            <a:pPr algn="ctr"/>
            <a:r>
              <a:rPr lang="en-US" sz="1400" b="1" dirty="0"/>
              <a:t>150 </a:t>
            </a:r>
            <a:r>
              <a:rPr lang="en-US" sz="1400" dirty="0"/>
              <a:t>Frames/second</a:t>
            </a:r>
            <a:endParaRPr lang="en-AU" sz="1400" dirty="0"/>
          </a:p>
        </p:txBody>
      </p:sp>
      <p:pic>
        <p:nvPicPr>
          <p:cNvPr id="12" name="4-s-1-10-video-25fps-axial_MGteJy0O">
            <a:hlinkClick r:id="" action="ppaction://media"/>
            <a:extLst>
              <a:ext uri="{FF2B5EF4-FFF2-40B4-BE49-F238E27FC236}">
                <a16:creationId xmlns:a16="http://schemas.microsoft.com/office/drawing/2014/main" id="{28C2E971-D38E-4D2A-9E1F-26D904FDA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160" t="4327" r="29541" b="4124"/>
          <a:stretch/>
        </p:blipFill>
        <p:spPr>
          <a:xfrm>
            <a:off x="103625" y="723743"/>
            <a:ext cx="2637411" cy="2641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3A4174-7F5E-4EE7-B013-5564E75E7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883" y="281468"/>
            <a:ext cx="2000658" cy="3228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6AE8A-5A9F-48C6-B4B4-92ADE466D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48" y="3279227"/>
            <a:ext cx="2732690" cy="27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28FE17-E68B-4A72-A48B-017047DC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61" y="344741"/>
            <a:ext cx="5063399" cy="4953625"/>
          </a:xfrm>
          <a:prstGeom prst="rect">
            <a:avLst/>
          </a:prstGeom>
          <a:ln w="15875">
            <a:noFill/>
            <a:prstDash val="dash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1035270" y="5964652"/>
            <a:ext cx="9854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AUSBIT uses indirect displacement control based on lateral 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Very brittle behaviour with snap-back can be captured successfully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/>
              <a:t>Slowing down fracturing process using AUSBIT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5FB7B-223A-4D29-A6AB-8E86F07A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017" y="668732"/>
            <a:ext cx="5542446" cy="1837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8823A-383B-4AE8-B8BD-FDD8A4E8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2" y="3136451"/>
            <a:ext cx="6397270" cy="2295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846A97-6FB4-4AAB-9F38-345E307FE1BF}"/>
              </a:ext>
            </a:extLst>
          </p:cNvPr>
          <p:cNvSpPr/>
          <p:nvPr/>
        </p:nvSpPr>
        <p:spPr>
          <a:xfrm>
            <a:off x="346842" y="2586600"/>
            <a:ext cx="5129048" cy="369332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Lateral LVDT to provide feedback to load machine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CB855-6D2E-4D8C-B12C-4FCDA3902D6E}"/>
              </a:ext>
            </a:extLst>
          </p:cNvPr>
          <p:cNvSpPr/>
          <p:nvPr/>
        </p:nvSpPr>
        <p:spPr>
          <a:xfrm>
            <a:off x="6668957" y="5298366"/>
            <a:ext cx="5243296" cy="64633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Whole AUSBIT system</a:t>
            </a:r>
          </a:p>
          <a:p>
            <a:pPr algn="ctr"/>
            <a:r>
              <a:rPr lang="en-AU" dirty="0"/>
              <a:t>(Adelaide University Snap Back Indirect Tensile Test)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22FECC-BCF7-4411-97FA-1C30A20417F9}"/>
              </a:ext>
            </a:extLst>
          </p:cNvPr>
          <p:cNvSpPr/>
          <p:nvPr/>
        </p:nvSpPr>
        <p:spPr>
          <a:xfrm>
            <a:off x="1818785" y="5431580"/>
            <a:ext cx="2382910" cy="369332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Patented in Australia</a:t>
            </a:r>
          </a:p>
        </p:txBody>
      </p:sp>
    </p:spTree>
    <p:extLst>
      <p:ext uri="{BB962C8B-B14F-4D97-AF65-F5344CB8AC3E}">
        <p14:creationId xmlns:p14="http://schemas.microsoft.com/office/powerpoint/2010/main" val="7269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893380" y="5976607"/>
            <a:ext cx="10311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Fracturing process with snap-back is over a few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This facilitates the use of advanced image-based instrumentation techniques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/>
              <a:t>AUSBIT vs. conventional tests: much longer duration of fracturing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639AE-3370-4A06-9399-D5A8C139F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36" y="561066"/>
            <a:ext cx="6956359" cy="5490332"/>
          </a:xfrm>
          <a:prstGeom prst="rect">
            <a:avLst/>
          </a:prstGeom>
        </p:spPr>
      </p:pic>
      <p:pic>
        <p:nvPicPr>
          <p:cNvPr id="16" name="4-s-1-10-video-25fps-axial_MGteJy0O">
            <a:hlinkClick r:id="" action="ppaction://media"/>
            <a:extLst>
              <a:ext uri="{FF2B5EF4-FFF2-40B4-BE49-F238E27FC236}">
                <a16:creationId xmlns:a16="http://schemas.microsoft.com/office/drawing/2014/main" id="{2DE66DCA-5FF0-41F1-BB3F-A31BD3D47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160" t="4327" r="29541" b="4124"/>
          <a:stretch/>
        </p:blipFill>
        <p:spPr>
          <a:xfrm>
            <a:off x="8546872" y="545552"/>
            <a:ext cx="2326080" cy="2329249"/>
          </a:xfrm>
          <a:prstGeom prst="rect">
            <a:avLst/>
          </a:prstGeom>
        </p:spPr>
      </p:pic>
      <p:pic>
        <p:nvPicPr>
          <p:cNvPr id="17" name="5-s42-1-15-s60fps-exx_65FWF3ej">
            <a:hlinkClick r:id="" action="ppaction://media"/>
            <a:extLst>
              <a:ext uri="{FF2B5EF4-FFF2-40B4-BE49-F238E27FC236}">
                <a16:creationId xmlns:a16="http://schemas.microsoft.com/office/drawing/2014/main" id="{3F8970AD-F6EA-49AF-AC31-1BD9A48281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524" t="4868" r="11201" b="5398"/>
          <a:stretch/>
        </p:blipFill>
        <p:spPr>
          <a:xfrm>
            <a:off x="8546872" y="3306232"/>
            <a:ext cx="2326080" cy="23042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AC1F25-E39F-4987-AC4F-ECA769F243AE}"/>
              </a:ext>
            </a:extLst>
          </p:cNvPr>
          <p:cNvSpPr txBox="1"/>
          <p:nvPr/>
        </p:nvSpPr>
        <p:spPr>
          <a:xfrm>
            <a:off x="5968652" y="1280896"/>
            <a:ext cx="227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FF"/>
                </a:solidFill>
              </a:rPr>
              <a:t>Conventional </a:t>
            </a:r>
            <a:endParaRPr lang="en-AU" sz="2800" b="1" u="sng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E770A-6A68-444C-90E0-4B0B799EB212}"/>
              </a:ext>
            </a:extLst>
          </p:cNvPr>
          <p:cNvSpPr txBox="1"/>
          <p:nvPr/>
        </p:nvSpPr>
        <p:spPr>
          <a:xfrm>
            <a:off x="8974938" y="5625977"/>
            <a:ext cx="162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Hawkesbury Sandstone</a:t>
            </a:r>
            <a:endParaRPr lang="en-A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D1D31F-AB86-415C-AF4C-0881FAF0E9F1}"/>
              </a:ext>
            </a:extLst>
          </p:cNvPr>
          <p:cNvSpPr txBox="1"/>
          <p:nvPr/>
        </p:nvSpPr>
        <p:spPr>
          <a:xfrm>
            <a:off x="6277309" y="4397610"/>
            <a:ext cx="165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FF"/>
                </a:solidFill>
              </a:rPr>
              <a:t>AUSBIT</a:t>
            </a:r>
            <a:endParaRPr lang="en-AU" sz="28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1828801" y="5964652"/>
            <a:ext cx="8004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Acoustic Emission (AE) is used to detect inelastic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Significant AE activities recorded during snap-back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/>
              <a:t>AUSBIT: proof that it actually works – true snap-back, not unloading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060EB1-1732-4F16-A2B5-2DBA09DF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9" y="413731"/>
            <a:ext cx="9152777" cy="56050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121037-A9B7-44E1-851C-5C350C2D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513" y="499620"/>
            <a:ext cx="1874614" cy="3025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FBE6AF-DE83-45DF-8DD3-322D6C3F4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348" y="3440277"/>
            <a:ext cx="1696779" cy="29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89E6C-70FE-43B1-A772-F80E9FFDA3FE}"/>
              </a:ext>
            </a:extLst>
          </p:cNvPr>
          <p:cNvSpPr/>
          <p:nvPr/>
        </p:nvSpPr>
        <p:spPr>
          <a:xfrm>
            <a:off x="5122139" y="4849472"/>
            <a:ext cx="6948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AUSBIT can capture snap-back in a range of brittle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Both Class I and Class II responses can be captured.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/>
              <a:t>AUSBIT tests on different brittle materials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C6A0F-B0FA-4211-BF3C-17636E5B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" y="508326"/>
            <a:ext cx="5061404" cy="1400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F2BEB-C4CC-4976-8892-3EA999276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7" y="1934658"/>
            <a:ext cx="4745193" cy="13433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48EE96-D819-4150-8E3D-2F73EC7D5131}"/>
              </a:ext>
            </a:extLst>
          </p:cNvPr>
          <p:cNvGrpSpPr/>
          <p:nvPr/>
        </p:nvGrpSpPr>
        <p:grpSpPr>
          <a:xfrm>
            <a:off x="5239407" y="700670"/>
            <a:ext cx="6891859" cy="3367876"/>
            <a:chOff x="2569000" y="2807102"/>
            <a:chExt cx="7263467" cy="34889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E00549-9F9F-4929-92DD-C30821925E49}"/>
                </a:ext>
              </a:extLst>
            </p:cNvPr>
            <p:cNvGrpSpPr/>
            <p:nvPr/>
          </p:nvGrpSpPr>
          <p:grpSpPr>
            <a:xfrm>
              <a:off x="2569000" y="2830418"/>
              <a:ext cx="7263467" cy="3465666"/>
              <a:chOff x="3007620" y="2174636"/>
              <a:chExt cx="7263467" cy="346566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E3B396A-B7EA-46CF-9832-B16D0C584771}"/>
                  </a:ext>
                </a:extLst>
              </p:cNvPr>
              <p:cNvGrpSpPr/>
              <p:nvPr/>
            </p:nvGrpSpPr>
            <p:grpSpPr>
              <a:xfrm>
                <a:off x="3007620" y="2174636"/>
                <a:ext cx="7263467" cy="3465666"/>
                <a:chOff x="2675111" y="1528091"/>
                <a:chExt cx="7263467" cy="3465666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0AF20518-A7F2-4D78-A344-61CB43C4A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75111" y="2091809"/>
                  <a:ext cx="4578493" cy="290194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0E4F55D-5523-4282-B0DF-2D4B6931D308}"/>
                    </a:ext>
                  </a:extLst>
                </p:cNvPr>
                <p:cNvGrpSpPr/>
                <p:nvPr/>
              </p:nvGrpSpPr>
              <p:grpSpPr>
                <a:xfrm>
                  <a:off x="4046203" y="1528091"/>
                  <a:ext cx="5892375" cy="1652809"/>
                  <a:chOff x="6536366" y="3122393"/>
                  <a:chExt cx="5892375" cy="1652809"/>
                </a:xfrm>
              </p:grpSpPr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BC7E496-6B6B-4DCA-8C49-981DFD6BDE5A}"/>
                      </a:ext>
                    </a:extLst>
                  </p:cNvPr>
                  <p:cNvSpPr txBox="1"/>
                  <p:nvPr/>
                </p:nvSpPr>
                <p:spPr>
                  <a:xfrm>
                    <a:off x="9655724" y="3122393"/>
                    <a:ext cx="151311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/>
                      <a:t>Bluestone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B06758A-580D-4DEC-9FB2-557146237A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4963" y="3598717"/>
                    <a:ext cx="120085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/>
                      <a:t>Iranian Granite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25388D9-F793-4D82-902B-3AB26F3A2674}"/>
                      </a:ext>
                    </a:extLst>
                  </p:cNvPr>
                  <p:cNvSpPr txBox="1"/>
                  <p:nvPr/>
                </p:nvSpPr>
                <p:spPr>
                  <a:xfrm>
                    <a:off x="10983365" y="4360540"/>
                    <a:ext cx="1445376" cy="4146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/>
                      <a:t>Sandstone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E6236BF-6C93-4E2D-A086-B6966B900B44}"/>
                      </a:ext>
                    </a:extLst>
                  </p:cNvPr>
                  <p:cNvSpPr txBox="1"/>
                  <p:nvPr/>
                </p:nvSpPr>
                <p:spPr>
                  <a:xfrm>
                    <a:off x="6536366" y="3974088"/>
                    <a:ext cx="151311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/>
                      <a:t>Concrete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4EE40FD-1CAF-48F1-9F9C-3FFD363CC223}"/>
                    </a:ext>
                  </a:extLst>
                </p:cNvPr>
                <p:cNvGrpSpPr/>
                <p:nvPr/>
              </p:nvGrpSpPr>
              <p:grpSpPr>
                <a:xfrm>
                  <a:off x="3362036" y="3228788"/>
                  <a:ext cx="2633182" cy="1213903"/>
                  <a:chOff x="3362036" y="3228788"/>
                  <a:chExt cx="2633182" cy="1213903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4B860B98-A845-4745-9C07-4204538F73DD}"/>
                      </a:ext>
                    </a:extLst>
                  </p:cNvPr>
                  <p:cNvSpPr/>
                  <p:nvPr/>
                </p:nvSpPr>
                <p:spPr>
                  <a:xfrm>
                    <a:off x="3362036" y="3228788"/>
                    <a:ext cx="1440724" cy="1213903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2D722FAA-FEC7-4596-A3F7-F81E5C4546AE}"/>
                      </a:ext>
                    </a:extLst>
                  </p:cNvPr>
                  <p:cNvCxnSpPr/>
                  <p:nvPr/>
                </p:nvCxnSpPr>
                <p:spPr>
                  <a:xfrm>
                    <a:off x="4802760" y="3835739"/>
                    <a:ext cx="119245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98042D-19C1-4E2F-B832-0E3E4089FCA7}"/>
                  </a:ext>
                </a:extLst>
              </p:cNvPr>
              <p:cNvSpPr txBox="1"/>
              <p:nvPr/>
            </p:nvSpPr>
            <p:spPr>
              <a:xfrm>
                <a:off x="4929220" y="4189328"/>
                <a:ext cx="1513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/>
                  <a:t>Rocks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E7596D-A576-4B91-BDD0-B149AA552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247" y="2807102"/>
              <a:ext cx="3778733" cy="2395043"/>
            </a:xfrm>
            <a:prstGeom prst="rect">
              <a:avLst/>
            </a:prstGeom>
            <a:ln w="12700">
              <a:solidFill>
                <a:schemeClr val="tx1"/>
              </a:solidFill>
              <a:prstDash val="dash"/>
            </a:ln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71C4F29-2F61-48EF-A001-F71475DC2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57" y="3318920"/>
            <a:ext cx="4528381" cy="30309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D3F34BE-C546-438B-8F0C-613A2F6CB5EB}"/>
              </a:ext>
            </a:extLst>
          </p:cNvPr>
          <p:cNvSpPr/>
          <p:nvPr/>
        </p:nvSpPr>
        <p:spPr>
          <a:xfrm>
            <a:off x="6829062" y="4052603"/>
            <a:ext cx="3680276" cy="369332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Load-vertical displacement curves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0A150C-313B-405F-8E5E-EA29AB6FE227}"/>
              </a:ext>
            </a:extLst>
          </p:cNvPr>
          <p:cNvSpPr/>
          <p:nvPr/>
        </p:nvSpPr>
        <p:spPr>
          <a:xfrm>
            <a:off x="121377" y="6349674"/>
            <a:ext cx="4673972" cy="369332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Normalised Load-vertical displacement curves</a:t>
            </a:r>
          </a:p>
        </p:txBody>
      </p:sp>
    </p:spTree>
    <p:extLst>
      <p:ext uri="{BB962C8B-B14F-4D97-AF65-F5344CB8AC3E}">
        <p14:creationId xmlns:p14="http://schemas.microsoft.com/office/powerpoint/2010/main" val="3612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B88CA45A-BEDB-4965-8761-6AA38FE1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b="1" dirty="0"/>
              <a:t>AUSBIT tests on different brittle materials</a:t>
            </a:r>
            <a:endParaRPr lang="en-AU" sz="3000" b="1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E11CC36-622F-49AC-AA96-B85D648FDA6D}"/>
              </a:ext>
            </a:extLst>
          </p:cNvPr>
          <p:cNvSpPr txBox="1">
            <a:spLocks/>
          </p:cNvSpPr>
          <p:nvPr/>
        </p:nvSpPr>
        <p:spPr bwMode="auto">
          <a:xfrm>
            <a:off x="9905348" y="6515334"/>
            <a:ext cx="2133600" cy="31410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lang="en-AU" sz="2000" smtClean="0">
                <a:solidFill>
                  <a:srgbClr val="0000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AU" sz="20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ACFD6-639B-4DFC-8085-F85C40D5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4" y="2793567"/>
            <a:ext cx="10060766" cy="9503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F2BA78-C885-453E-A5B7-18A2D1925AAD}"/>
              </a:ext>
            </a:extLst>
          </p:cNvPr>
          <p:cNvGrpSpPr/>
          <p:nvPr/>
        </p:nvGrpSpPr>
        <p:grpSpPr>
          <a:xfrm>
            <a:off x="3985764" y="598838"/>
            <a:ext cx="3194017" cy="2526480"/>
            <a:chOff x="2977994" y="969206"/>
            <a:chExt cx="2522188" cy="25264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859B75-D9D1-4E46-BE4D-18D92F589DC0}"/>
                </a:ext>
              </a:extLst>
            </p:cNvPr>
            <p:cNvGrpSpPr/>
            <p:nvPr/>
          </p:nvGrpSpPr>
          <p:grpSpPr>
            <a:xfrm>
              <a:off x="3046858" y="969206"/>
              <a:ext cx="2453324" cy="2232842"/>
              <a:chOff x="4646029" y="222395"/>
              <a:chExt cx="2453324" cy="22328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24B11C4-01CC-4A70-9309-99F341543C70}"/>
                  </a:ext>
                </a:extLst>
              </p:cNvPr>
              <p:cNvGrpSpPr/>
              <p:nvPr/>
            </p:nvGrpSpPr>
            <p:grpSpPr>
              <a:xfrm>
                <a:off x="4646029" y="222395"/>
                <a:ext cx="2282874" cy="2232842"/>
                <a:chOff x="3470213" y="1069858"/>
                <a:chExt cx="2282874" cy="223284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E97A10F-6025-40AC-B273-114A089B5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24357" y="1537752"/>
                  <a:ext cx="1863454" cy="176494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259D7E7C-7791-4B9A-B21E-4F7FE5DC57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70213" y="1069858"/>
                      <a:ext cx="2282874" cy="5170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dirty="0"/>
                        <a:t>Sandstone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/>
                        <a:t>(UCS </a:t>
                      </a:r>
                      <a14:m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AU" sz="1200" dirty="0"/>
                        <a:t> 50-60 MPa)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AU" sz="1200" dirty="0"/>
                        <a:t>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AU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AU" sz="1200" dirty="0"/>
                        <a:t> 2 MPa )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259D7E7C-7791-4B9A-B21E-4F7FE5DC57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70213" y="1069858"/>
                      <a:ext cx="2282874" cy="51706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27059" b="-9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C0B2A46-32B5-4389-818A-3477BD83D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380739" y="782222"/>
                <a:ext cx="718614" cy="90489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4C094-243B-42AF-9EAF-97BFAF2E66F3}"/>
                </a:ext>
              </a:extLst>
            </p:cNvPr>
            <p:cNvGrpSpPr/>
            <p:nvPr/>
          </p:nvGrpSpPr>
          <p:grpSpPr>
            <a:xfrm>
              <a:off x="2977994" y="2747600"/>
              <a:ext cx="302947" cy="748086"/>
              <a:chOff x="4095204" y="4171790"/>
              <a:chExt cx="302947" cy="7480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16A6237-D509-4BBF-BE2C-BA5F528C7F84}"/>
                  </a:ext>
                </a:extLst>
              </p:cNvPr>
              <p:cNvSpPr/>
              <p:nvPr/>
            </p:nvSpPr>
            <p:spPr>
              <a:xfrm>
                <a:off x="4095204" y="4775943"/>
                <a:ext cx="104765" cy="14393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2809147-C0D4-4764-A1F7-C908A151A4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991" y="4171790"/>
                <a:ext cx="234160" cy="57344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ED5428-BE67-4131-92E4-967A513049DB}"/>
              </a:ext>
            </a:extLst>
          </p:cNvPr>
          <p:cNvGrpSpPr/>
          <p:nvPr/>
        </p:nvGrpSpPr>
        <p:grpSpPr>
          <a:xfrm>
            <a:off x="5940704" y="2985268"/>
            <a:ext cx="4603664" cy="3053443"/>
            <a:chOff x="4623336" y="3355636"/>
            <a:chExt cx="3635330" cy="30534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3A27D8-3CF0-4421-B31F-927F855CFD10}"/>
                </a:ext>
              </a:extLst>
            </p:cNvPr>
            <p:cNvGrpSpPr/>
            <p:nvPr/>
          </p:nvGrpSpPr>
          <p:grpSpPr>
            <a:xfrm>
              <a:off x="4623336" y="3355636"/>
              <a:ext cx="1217144" cy="1011142"/>
              <a:chOff x="4623336" y="3355636"/>
              <a:chExt cx="1217144" cy="1011142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7E43998-245B-4DCB-9303-6EE81D8A8594}"/>
                  </a:ext>
                </a:extLst>
              </p:cNvPr>
              <p:cNvCxnSpPr>
                <a:cxnSpLocks/>
                <a:stCxn id="27" idx="5"/>
              </p:cNvCxnSpPr>
              <p:nvPr/>
            </p:nvCxnSpPr>
            <p:spPr>
              <a:xfrm>
                <a:off x="4712759" y="3478491"/>
                <a:ext cx="1127721" cy="88828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1012165-50EB-486A-BF5A-0EF27B7ED38C}"/>
                  </a:ext>
                </a:extLst>
              </p:cNvPr>
              <p:cNvSpPr/>
              <p:nvPr/>
            </p:nvSpPr>
            <p:spPr>
              <a:xfrm>
                <a:off x="4623336" y="3355636"/>
                <a:ext cx="104765" cy="14393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98F5C1-2BA2-4B82-B5D4-C050AB37550E}"/>
                </a:ext>
              </a:extLst>
            </p:cNvPr>
            <p:cNvGrpSpPr/>
            <p:nvPr/>
          </p:nvGrpSpPr>
          <p:grpSpPr>
            <a:xfrm>
              <a:off x="5655128" y="4181295"/>
              <a:ext cx="2603538" cy="2227784"/>
              <a:chOff x="4009701" y="4298219"/>
              <a:chExt cx="2603538" cy="222778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325C713-E62C-44EA-9568-C74248CBB7AE}"/>
                  </a:ext>
                </a:extLst>
              </p:cNvPr>
              <p:cNvGrpSpPr/>
              <p:nvPr/>
            </p:nvGrpSpPr>
            <p:grpSpPr>
              <a:xfrm>
                <a:off x="4246475" y="4850271"/>
                <a:ext cx="2366764" cy="1675732"/>
                <a:chOff x="5466890" y="675645"/>
                <a:chExt cx="2366764" cy="167573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74B3065C-B790-428A-924A-FA2A0D0D4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6890" y="675645"/>
                  <a:ext cx="1809328" cy="167573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0F1B89E7-75E3-480C-8C63-D53B18A29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flipH="1">
                  <a:off x="7026418" y="898043"/>
                  <a:ext cx="807236" cy="968163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3670AE9-86FB-4E56-AE80-9FAA0C5311ED}"/>
                      </a:ext>
                    </a:extLst>
                  </p:cNvPr>
                  <p:cNvSpPr txBox="1"/>
                  <p:nvPr/>
                </p:nvSpPr>
                <p:spPr>
                  <a:xfrm>
                    <a:off x="4009701" y="4298219"/>
                    <a:ext cx="2282874" cy="5170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en-US" dirty="0"/>
                      <a:t>Iranian Granite</a:t>
                    </a: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en-US" sz="1200" dirty="0"/>
                      <a:t>(UCS </a:t>
                    </a:r>
                    <a14:m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AU" sz="1200" dirty="0"/>
                      <a:t> 110 MPa)</a:t>
                    </a: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en-AU" sz="1200" dirty="0"/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AU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AU" sz="1200" dirty="0"/>
                      <a:t> 5 MPa )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3670AE9-86FB-4E56-AE80-9FAA0C5311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9701" y="4298219"/>
                    <a:ext cx="2282874" cy="5170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7059" b="-9412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F1655A-C7B5-4FCA-9F03-ECF69C443067}"/>
              </a:ext>
            </a:extLst>
          </p:cNvPr>
          <p:cNvGrpSpPr/>
          <p:nvPr/>
        </p:nvGrpSpPr>
        <p:grpSpPr>
          <a:xfrm>
            <a:off x="3243284" y="2975920"/>
            <a:ext cx="3572611" cy="2887995"/>
            <a:chOff x="2391687" y="3346288"/>
            <a:chExt cx="2821149" cy="288799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A209E4-3868-4470-BF03-AF9D0CC07F9B}"/>
                </a:ext>
              </a:extLst>
            </p:cNvPr>
            <p:cNvSpPr/>
            <p:nvPr/>
          </p:nvSpPr>
          <p:spPr>
            <a:xfrm>
              <a:off x="2391687" y="3346288"/>
              <a:ext cx="104765" cy="14393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6C2E0F5-C308-4DAD-8607-BA793AB19026}"/>
                </a:ext>
              </a:extLst>
            </p:cNvPr>
            <p:cNvGrpSpPr/>
            <p:nvPr/>
          </p:nvGrpSpPr>
          <p:grpSpPr>
            <a:xfrm>
              <a:off x="2849159" y="3932681"/>
              <a:ext cx="2363677" cy="2301602"/>
              <a:chOff x="1719211" y="3973828"/>
              <a:chExt cx="2363677" cy="230160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7FEBDD9-E645-4EB5-88E6-1BCE72C115BF}"/>
                  </a:ext>
                </a:extLst>
              </p:cNvPr>
              <p:cNvGrpSpPr/>
              <p:nvPr/>
            </p:nvGrpSpPr>
            <p:grpSpPr>
              <a:xfrm>
                <a:off x="1719211" y="4799811"/>
                <a:ext cx="2363677" cy="1475619"/>
                <a:chOff x="1134043" y="3203616"/>
                <a:chExt cx="2363677" cy="1475619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61C0E2C-5A87-4BDF-BC4A-7C95C2BA56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4043" y="3203616"/>
                  <a:ext cx="1954064" cy="147561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C6C11DB8-59F9-4B48-91AA-D3D86DAACB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12993" y="3203617"/>
                  <a:ext cx="884727" cy="107856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22897AE-2CB5-4920-B68D-83F127D17B5E}"/>
                      </a:ext>
                    </a:extLst>
                  </p:cNvPr>
                  <p:cNvSpPr txBox="1"/>
                  <p:nvPr/>
                </p:nvSpPr>
                <p:spPr>
                  <a:xfrm>
                    <a:off x="2124003" y="3973828"/>
                    <a:ext cx="1516347" cy="5615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en-US" sz="2000" dirty="0"/>
                      <a:t>Concrete</a:t>
                    </a: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en-US" sz="1200" dirty="0"/>
                      <a:t>(UCS </a:t>
                    </a:r>
                    <a14:m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AU" sz="1200" dirty="0"/>
                      <a:t> 30 MPa)</a:t>
                    </a: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en-AU" sz="1200" dirty="0"/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AU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AU" sz="1200" dirty="0"/>
                      <a:t> 3 MPa </a:t>
                    </a:r>
                    <a:r>
                      <a:rPr lang="en-AU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22897AE-2CB5-4920-B68D-83F127D17B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4003" y="3973828"/>
                    <a:ext cx="1516347" cy="56150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29348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1F87E6-9263-4C11-8F21-0520868E92E6}"/>
                </a:ext>
              </a:extLst>
            </p:cNvPr>
            <p:cNvCxnSpPr>
              <a:cxnSpLocks/>
            </p:cNvCxnSpPr>
            <p:nvPr/>
          </p:nvCxnSpPr>
          <p:spPr>
            <a:xfrm>
              <a:off x="2460760" y="3499569"/>
              <a:ext cx="885741" cy="867209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CDF5F1-88D3-4D63-AD3A-BDB08F06ED79}"/>
              </a:ext>
            </a:extLst>
          </p:cNvPr>
          <p:cNvGrpSpPr/>
          <p:nvPr/>
        </p:nvGrpSpPr>
        <p:grpSpPr>
          <a:xfrm>
            <a:off x="7414504" y="564834"/>
            <a:ext cx="3623840" cy="2555900"/>
            <a:chOff x="5787137" y="935202"/>
            <a:chExt cx="2861602" cy="25559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2509CC-7AA4-42FA-AEDF-CF256803A2C3}"/>
                </a:ext>
              </a:extLst>
            </p:cNvPr>
            <p:cNvSpPr/>
            <p:nvPr/>
          </p:nvSpPr>
          <p:spPr>
            <a:xfrm>
              <a:off x="5787137" y="3347169"/>
              <a:ext cx="104765" cy="14393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0936A12-A59C-47C9-95E6-93AC372C1055}"/>
                </a:ext>
              </a:extLst>
            </p:cNvPr>
            <p:cNvGrpSpPr/>
            <p:nvPr/>
          </p:nvGrpSpPr>
          <p:grpSpPr>
            <a:xfrm>
              <a:off x="5891902" y="935202"/>
              <a:ext cx="2756837" cy="2415361"/>
              <a:chOff x="5891902" y="935202"/>
              <a:chExt cx="2756837" cy="241536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0E81D46-B6EC-496E-8A81-56FD3C1D133A}"/>
                  </a:ext>
                </a:extLst>
              </p:cNvPr>
              <p:cNvGrpSpPr/>
              <p:nvPr/>
            </p:nvGrpSpPr>
            <p:grpSpPr>
              <a:xfrm>
                <a:off x="6038497" y="935202"/>
                <a:ext cx="2610242" cy="2266846"/>
                <a:chOff x="5973384" y="932421"/>
                <a:chExt cx="2610242" cy="226684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D90E9BAA-C2F4-417C-B3F7-E20CAF36F0CB}"/>
                    </a:ext>
                  </a:extLst>
                </p:cNvPr>
                <p:cNvGrpSpPr/>
                <p:nvPr/>
              </p:nvGrpSpPr>
              <p:grpSpPr>
                <a:xfrm>
                  <a:off x="6027241" y="1371048"/>
                  <a:ext cx="2556385" cy="1828219"/>
                  <a:chOff x="4709670" y="2400278"/>
                  <a:chExt cx="2556385" cy="1828219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DC31A16E-94D6-4D79-914B-807AADE737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709670" y="2400278"/>
                    <a:ext cx="1863454" cy="182821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B25ACDC0-4DA3-465C-A0FD-8417FB17D2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 flipH="1">
                    <a:off x="6445166" y="2555482"/>
                    <a:ext cx="820889" cy="1022642"/>
                  </a:xfrm>
                  <a:prstGeom prst="rect">
                    <a:avLst/>
                  </a:prstGeom>
                </p:spPr>
              </p:pic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09E4C545-6C1E-4289-809D-8AC9E80970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3384" y="932421"/>
                      <a:ext cx="2282874" cy="5170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dirty="0"/>
                        <a:t>Bluestone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200" dirty="0"/>
                        <a:t>(UCS </a:t>
                      </a:r>
                      <a14:m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AU" sz="1200" dirty="0"/>
                        <a:t> 140 MPa)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AU" sz="1200" dirty="0"/>
                        <a:t>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AU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</m:oMath>
                      </a14:m>
                      <a:r>
                        <a:rPr lang="en-AU" sz="1200" dirty="0"/>
                        <a:t> 10 MPa )</a:t>
                      </a:r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09E4C545-6C1E-4289-809D-8AC9E80970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73384" y="932421"/>
                      <a:ext cx="2282874" cy="517065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t="-28571" b="-10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B6F2C93A-DC9F-4E62-BFDC-AA5022881D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1902" y="2747600"/>
                <a:ext cx="414256" cy="60296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CB4A44-B669-4FF3-B9B9-BCC64DDF4187}"/>
              </a:ext>
            </a:extLst>
          </p:cNvPr>
          <p:cNvGrpSpPr/>
          <p:nvPr/>
        </p:nvGrpSpPr>
        <p:grpSpPr>
          <a:xfrm>
            <a:off x="1094807" y="807779"/>
            <a:ext cx="2890957" cy="2312073"/>
            <a:chOff x="695120" y="1178147"/>
            <a:chExt cx="2282874" cy="231207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89F3B38-30ED-42FF-A0DF-899EED15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4003" y="1887240"/>
              <a:ext cx="765107" cy="98041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A618FBC-ED42-4F2D-9E93-DE634939E7B7}"/>
                </a:ext>
              </a:extLst>
            </p:cNvPr>
            <p:cNvSpPr/>
            <p:nvPr/>
          </p:nvSpPr>
          <p:spPr>
            <a:xfrm>
              <a:off x="1993769" y="3346287"/>
              <a:ext cx="104765" cy="14393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0782765-04B4-43FA-A250-941B2B3D9E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4405" y="2656428"/>
              <a:ext cx="109115" cy="66461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20B6F6-C6D4-48A6-8C77-0E19914E28FB}"/>
                    </a:ext>
                  </a:extLst>
                </p:cNvPr>
                <p:cNvSpPr txBox="1"/>
                <p:nvPr/>
              </p:nvSpPr>
              <p:spPr>
                <a:xfrm>
                  <a:off x="695120" y="1178147"/>
                  <a:ext cx="2282874" cy="517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100"/>
                    </a:lnSpc>
                  </a:pPr>
                  <a:r>
                    <a:rPr lang="en-US" dirty="0"/>
                    <a:t>Coal</a:t>
                  </a:r>
                </a:p>
                <a:p>
                  <a:pPr algn="ctr">
                    <a:lnSpc>
                      <a:spcPts val="1100"/>
                    </a:lnSpc>
                  </a:pPr>
                  <a:r>
                    <a:rPr lang="en-US" sz="1200" dirty="0"/>
                    <a:t>(UCS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AU" sz="1200" dirty="0"/>
                    <a:t> 17 MPa)</a:t>
                  </a:r>
                </a:p>
                <a:p>
                  <a:pPr algn="ctr">
                    <a:lnSpc>
                      <a:spcPts val="1100"/>
                    </a:lnSpc>
                  </a:pPr>
                  <a:r>
                    <a:rPr lang="en-AU" sz="12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AU" sz="1200" dirty="0"/>
                    <a:t> 0.9 MPa )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20B6F6-C6D4-48A6-8C77-0E19914E2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20" y="1178147"/>
                  <a:ext cx="2282874" cy="517065"/>
                </a:xfrm>
                <a:prstGeom prst="rect">
                  <a:avLst/>
                </a:prstGeom>
                <a:blipFill>
                  <a:blip r:embed="rId16"/>
                  <a:stretch>
                    <a:fillRect t="-28571" b="-1071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48AD02BA-9F5A-47D6-A05C-BFB76A1764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42297" y="2497286"/>
            <a:ext cx="1712415" cy="133187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9DD5264-8C1D-40DB-8672-648E2FD5B4B6}"/>
              </a:ext>
            </a:extLst>
          </p:cNvPr>
          <p:cNvGrpSpPr/>
          <p:nvPr/>
        </p:nvGrpSpPr>
        <p:grpSpPr>
          <a:xfrm>
            <a:off x="9294011" y="2985268"/>
            <a:ext cx="2760701" cy="1586192"/>
            <a:chOff x="7169705" y="3355636"/>
            <a:chExt cx="2180016" cy="158619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EDFF2A-FB1F-44A4-8632-0E4ADAAB867C}"/>
                </a:ext>
              </a:extLst>
            </p:cNvPr>
            <p:cNvSpPr/>
            <p:nvPr/>
          </p:nvSpPr>
          <p:spPr>
            <a:xfrm>
              <a:off x="7169705" y="3355636"/>
              <a:ext cx="104765" cy="14393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0E483F1-5CBA-4386-A120-D7D7004CD7A2}"/>
                </a:ext>
              </a:extLst>
            </p:cNvPr>
            <p:cNvCxnSpPr>
              <a:cxnSpLocks/>
            </p:cNvCxnSpPr>
            <p:nvPr/>
          </p:nvCxnSpPr>
          <p:spPr>
            <a:xfrm>
              <a:off x="7262817" y="3499569"/>
              <a:ext cx="976804" cy="89118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52CBAF6-7EE4-46E4-ADD6-667C97A287D3}"/>
                    </a:ext>
                  </a:extLst>
                </p:cNvPr>
                <p:cNvSpPr txBox="1"/>
                <p:nvPr/>
              </p:nvSpPr>
              <p:spPr>
                <a:xfrm>
                  <a:off x="7897542" y="4433997"/>
                  <a:ext cx="1452179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Australian Granite</a:t>
                  </a:r>
                </a:p>
                <a:p>
                  <a:pPr algn="ctr"/>
                  <a:r>
                    <a:rPr lang="en-US" sz="1100" dirty="0"/>
                    <a:t>(UCS </a:t>
                  </a:r>
                  <a14:m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AU" sz="1100" dirty="0"/>
                    <a:t> 180 MPa)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52CBAF6-7EE4-46E4-ADD6-667C97A28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542" y="4433997"/>
                  <a:ext cx="1452179" cy="507831"/>
                </a:xfrm>
                <a:prstGeom prst="rect">
                  <a:avLst/>
                </a:prstGeom>
                <a:blipFill>
                  <a:blip r:embed="rId18"/>
                  <a:stretch>
                    <a:fillRect t="-3614" b="-843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74D102-ADA2-4C2E-ADEB-CC536E25387E}"/>
              </a:ext>
            </a:extLst>
          </p:cNvPr>
          <p:cNvGrpSpPr/>
          <p:nvPr/>
        </p:nvGrpSpPr>
        <p:grpSpPr>
          <a:xfrm>
            <a:off x="838668" y="6129914"/>
            <a:ext cx="10954586" cy="461665"/>
            <a:chOff x="492857" y="6500282"/>
            <a:chExt cx="8650401" cy="46166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75A41EA-584C-4B28-AD01-BD7CC0076920}"/>
                </a:ext>
              </a:extLst>
            </p:cNvPr>
            <p:cNvCxnSpPr>
              <a:cxnSpLocks/>
            </p:cNvCxnSpPr>
            <p:nvPr/>
          </p:nvCxnSpPr>
          <p:spPr>
            <a:xfrm>
              <a:off x="492857" y="6694123"/>
              <a:ext cx="8650401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2611AA-7CB6-4830-98F6-9A68FDB21593}"/>
                </a:ext>
              </a:extLst>
            </p:cNvPr>
            <p:cNvSpPr txBox="1"/>
            <p:nvPr/>
          </p:nvSpPr>
          <p:spPr>
            <a:xfrm>
              <a:off x="1914405" y="6500282"/>
              <a:ext cx="58118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AUSBIT: Applicable to a wide range of brittle materials</a:t>
              </a:r>
              <a:endParaRPr lang="en-AU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AB911B5-5FB9-4193-9414-52582C3EDDE8}"/>
              </a:ext>
            </a:extLst>
          </p:cNvPr>
          <p:cNvGrpSpPr/>
          <p:nvPr/>
        </p:nvGrpSpPr>
        <p:grpSpPr>
          <a:xfrm>
            <a:off x="443447" y="2976801"/>
            <a:ext cx="2786032" cy="3020512"/>
            <a:chOff x="180767" y="3347169"/>
            <a:chExt cx="2200019" cy="302051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5211C7C-60E9-4CB3-8191-58A11CE80D7F}"/>
                </a:ext>
              </a:extLst>
            </p:cNvPr>
            <p:cNvGrpSpPr/>
            <p:nvPr/>
          </p:nvGrpSpPr>
          <p:grpSpPr>
            <a:xfrm>
              <a:off x="398168" y="3347169"/>
              <a:ext cx="1982618" cy="1494427"/>
              <a:chOff x="398168" y="3347169"/>
              <a:chExt cx="1982618" cy="149442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F385DAA-4711-4638-8C55-1542D4584941}"/>
                  </a:ext>
                </a:extLst>
              </p:cNvPr>
              <p:cNvGrpSpPr/>
              <p:nvPr/>
            </p:nvGrpSpPr>
            <p:grpSpPr>
              <a:xfrm>
                <a:off x="1501883" y="3347169"/>
                <a:ext cx="201706" cy="1083118"/>
                <a:chOff x="1501883" y="3347169"/>
                <a:chExt cx="201706" cy="108311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2CA2D39A-E1F5-4234-A5C7-7219821AFD94}"/>
                    </a:ext>
                  </a:extLst>
                </p:cNvPr>
                <p:cNvSpPr/>
                <p:nvPr/>
              </p:nvSpPr>
              <p:spPr>
                <a:xfrm>
                  <a:off x="1598824" y="3347169"/>
                  <a:ext cx="104765" cy="143933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038E3A73-1F32-4DA6-95DD-A8BB77B53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01883" y="3526748"/>
                  <a:ext cx="132509" cy="903539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99C122-DADE-43FA-8F64-EF27A09CC117}"/>
                      </a:ext>
                    </a:extLst>
                  </p:cNvPr>
                  <p:cNvSpPr txBox="1"/>
                  <p:nvPr/>
                </p:nvSpPr>
                <p:spPr>
                  <a:xfrm>
                    <a:off x="398168" y="4449950"/>
                    <a:ext cx="1982618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en-US" dirty="0"/>
                      <a:t>3D Printed Cement Paste</a:t>
                    </a: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en-US" sz="1400" dirty="0"/>
                      <a:t>(Bedding Orientation </a:t>
                    </a:r>
                    <a14:m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a14:m>
                    <a:r>
                      <a:rPr lang="en-AU" sz="14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99C122-DADE-43FA-8F64-EF27A09CC1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168" y="4449950"/>
                    <a:ext cx="1982618" cy="39164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2184" t="-35938" r="-1942" b="-15625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C55DB74-DBC3-4C87-ABAA-76EB8D72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6814" y="4877135"/>
              <a:ext cx="1245829" cy="149054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66201C4-3AC5-4647-BC0E-F2127B584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0767" y="4910744"/>
              <a:ext cx="1357252" cy="829291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EF8D6BE-234D-4CA2-A6FE-4E59DE975B4C}"/>
              </a:ext>
            </a:extLst>
          </p:cNvPr>
          <p:cNvSpPr txBox="1"/>
          <p:nvPr/>
        </p:nvSpPr>
        <p:spPr>
          <a:xfrm>
            <a:off x="5421438" y="1672709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2018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2A633AB-2436-4FB5-BAF1-14C60703FA72}"/>
              </a:ext>
            </a:extLst>
          </p:cNvPr>
          <p:cNvSpPr txBox="1"/>
          <p:nvPr/>
        </p:nvSpPr>
        <p:spPr>
          <a:xfrm>
            <a:off x="8407543" y="1222420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2018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2FF881-415C-49FE-81E3-49A8B0D6A92E}"/>
              </a:ext>
            </a:extLst>
          </p:cNvPr>
          <p:cNvSpPr txBox="1"/>
          <p:nvPr/>
        </p:nvSpPr>
        <p:spPr>
          <a:xfrm>
            <a:off x="8102443" y="4589652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2018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5ABDE2-BF32-4753-A440-4D2094A1F4CF}"/>
              </a:ext>
            </a:extLst>
          </p:cNvPr>
          <p:cNvSpPr txBox="1"/>
          <p:nvPr/>
        </p:nvSpPr>
        <p:spPr>
          <a:xfrm>
            <a:off x="4583575" y="5007942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2019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6C99D53-3DFC-4A33-B73F-A7DF9E3074C0}"/>
              </a:ext>
            </a:extLst>
          </p:cNvPr>
          <p:cNvSpPr txBox="1"/>
          <p:nvPr/>
        </p:nvSpPr>
        <p:spPr>
          <a:xfrm>
            <a:off x="1391474" y="1671789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2020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123902-43F4-4EA6-9A2F-E64E642E39AD}"/>
              </a:ext>
            </a:extLst>
          </p:cNvPr>
          <p:cNvSpPr txBox="1"/>
          <p:nvPr/>
        </p:nvSpPr>
        <p:spPr>
          <a:xfrm>
            <a:off x="532903" y="5466862"/>
            <a:ext cx="770753" cy="338554"/>
          </a:xfrm>
          <a:prstGeom prst="rect">
            <a:avLst/>
          </a:prstGeom>
          <a:solidFill>
            <a:srgbClr val="0000FF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00FF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508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4"/>
          </p:nvPr>
        </p:nvSpPr>
        <p:spPr bwMode="auto">
          <a:xfrm>
            <a:off x="9961540" y="6596010"/>
            <a:ext cx="2133600" cy="25171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21068B-DECF-4758-986E-CBCC84646637}" type="slidenum">
              <a:rPr sz="2000">
                <a:solidFill>
                  <a:srgbClr val="0000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sz="2000" dirty="0">
              <a:solidFill>
                <a:srgbClr val="0000FF"/>
              </a:solidFill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152400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" name="Text Placeholder 4"/>
          <p:cNvSpPr>
            <a:spLocks/>
          </p:cNvSpPr>
          <p:nvPr/>
        </p:nvSpPr>
        <p:spPr bwMode="auto">
          <a:xfrm>
            <a:off x="2045493" y="4961204"/>
            <a:ext cx="7989309" cy="11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chemeClr val="accent1"/>
              </a:buClr>
              <a:buFont typeface="Arial" charset="0"/>
              <a:buNone/>
            </a:pPr>
            <a:r>
              <a:rPr lang="en-AU" sz="4400" dirty="0"/>
              <a:t>Thank you for your attention!!!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DB6E1139-3BF8-4B7C-9D56-4992A7CE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373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000" b="1" dirty="0"/>
              <a:t>AUSBIT: Conclusions</a:t>
            </a:r>
            <a:endParaRPr lang="en-AU" sz="3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3C1C92-616C-486B-B6C8-79DB2497F160}"/>
              </a:ext>
            </a:extLst>
          </p:cNvPr>
          <p:cNvSpPr/>
          <p:nvPr/>
        </p:nvSpPr>
        <p:spPr>
          <a:xfrm>
            <a:off x="388884" y="1037150"/>
            <a:ext cx="1137571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Indirect displacement control must be used to capture snap-back (class-II behaviour). Our AUSBIT seems to be the first to use it for Brazilian disc testing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AUSBIT works well on a range of brittle materials.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It removes or at least minimises dynamic effects, prolongs the fracturing time, and facilitates the use of advanced image-based instrumentation techniques.</a:t>
            </a:r>
          </a:p>
        </p:txBody>
      </p:sp>
    </p:spTree>
    <p:extLst>
      <p:ext uri="{BB962C8B-B14F-4D97-AF65-F5344CB8AC3E}">
        <p14:creationId xmlns:p14="http://schemas.microsoft.com/office/powerpoint/2010/main" val="19173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462</Words>
  <Application>Microsoft Office PowerPoint</Application>
  <PresentationFormat>Widescreen</PresentationFormat>
  <Paragraphs>84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PowerPoint Presentation</vt:lpstr>
      <vt:lpstr>Brazilian disc testing</vt:lpstr>
      <vt:lpstr>Brazilian disc testing: brittle &amp; dynamic behaviour</vt:lpstr>
      <vt:lpstr>Slowing down fracturing process using AUSBIT</vt:lpstr>
      <vt:lpstr>AUSBIT vs. conventional tests: much longer duration of fracturing</vt:lpstr>
      <vt:lpstr>AUSBIT: proof that it actually works – true snap-back, not unloading</vt:lpstr>
      <vt:lpstr>AUSBIT tests on different brittle materials</vt:lpstr>
      <vt:lpstr>AUSBIT tests on different brittle materials</vt:lpstr>
      <vt:lpstr>AUSBIT: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 (CivEng)</dc:creator>
  <cp:lastModifiedBy>Giang Nguyen (CivEng)</cp:lastModifiedBy>
  <cp:revision>150</cp:revision>
  <dcterms:created xsi:type="dcterms:W3CDTF">2022-02-09T23:17:00Z</dcterms:created>
  <dcterms:modified xsi:type="dcterms:W3CDTF">2022-05-24T06:01:24Z</dcterms:modified>
</cp:coreProperties>
</file>