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345" r:id="rId4"/>
    <p:sldId id="355" r:id="rId5"/>
    <p:sldId id="346" r:id="rId6"/>
    <p:sldId id="348" r:id="rId7"/>
    <p:sldId id="349" r:id="rId8"/>
    <p:sldId id="350" r:id="rId9"/>
    <p:sldId id="351" r:id="rId10"/>
    <p:sldId id="354" r:id="rId11"/>
    <p:sldId id="352" r:id="rId12"/>
    <p:sldId id="353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9"/>
    <a:srgbClr val="7B4A45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3" autoAdjust="0"/>
    <p:restoredTop sz="78677" autoAdjust="0"/>
  </p:normalViewPr>
  <p:slideViewPr>
    <p:cSldViewPr snapToGrid="0">
      <p:cViewPr varScale="1">
        <p:scale>
          <a:sx n="55" d="100"/>
          <a:sy n="55" d="100"/>
        </p:scale>
        <p:origin x="6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16DC-0463-4DB6-830E-4224D158AF2A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8788A-88A2-4BF2-9812-5DD9A469BF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31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762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0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04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01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50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3709-D926-420C-B233-39C5616EAE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16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6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  <a:t>effects of differences in land use and/or management (including crop rotation and frequency of cover crops) between individual fields.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76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81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We considered the effective carbon input from the crops, contributing to the buildup of SOC, to be the product of the OC input and the humification coefficient.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81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82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9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8A16-44D0-4638-ACD6-43A88F095A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03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55FED-A3EA-4119-BB5B-DA227F7A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82F6BA-C320-49C5-983E-F95610B2B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8E0F4B-2731-420D-B8C7-1969B5D4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FC8E7C-1413-49C3-AFC0-BDB2F542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371A10-3301-42FB-9326-C8B06E55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98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6EEBE-ED3C-4894-9EBD-CE0D23A1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D25431-8520-43D1-9F64-2485FF79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1750AF-776D-4EBA-8BA9-A9BAB971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BFBE0F-DB4B-451F-B10B-C6655DCE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12D9E-ECBF-4431-897D-C0DBF8B7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2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D7CE91-0164-47B2-95E5-6CF7FB97A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81A2A1-4DB2-42D5-85DE-CBAC2D191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58EF8A-69C2-4C05-B472-86BBD7E3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F9EA55-E424-43AD-969F-AC96183A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D6677-53EF-4403-BAD2-C0ABA361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04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3CFC9-8363-4487-A32C-B1BEBA8F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202011"/>
            <a:ext cx="8655953" cy="60107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222798C-A44D-4340-87A3-6676E71C09B2}"/>
              </a:ext>
            </a:extLst>
          </p:cNvPr>
          <p:cNvCxnSpPr/>
          <p:nvPr userDrawn="1"/>
        </p:nvCxnSpPr>
        <p:spPr>
          <a:xfrm>
            <a:off x="719833" y="803088"/>
            <a:ext cx="10790378" cy="0"/>
          </a:xfrm>
          <a:prstGeom prst="line">
            <a:avLst/>
          </a:prstGeom>
          <a:ln w="38100">
            <a:solidFill>
              <a:srgbClr val="044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CE9A27BC-B0E8-46B7-B1FC-5215B0FCA1B4}"/>
              </a:ext>
            </a:extLst>
          </p:cNvPr>
          <p:cNvSpPr/>
          <p:nvPr userDrawn="1"/>
        </p:nvSpPr>
        <p:spPr>
          <a:xfrm>
            <a:off x="304647" y="-5194"/>
            <a:ext cx="236852" cy="808281"/>
          </a:xfrm>
          <a:prstGeom prst="rect">
            <a:avLst/>
          </a:prstGeom>
          <a:solidFill>
            <a:srgbClr val="04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78"/>
    </mc:Choice>
    <mc:Fallback xmlns="">
      <p:transition advTm="1978"/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6EAE8-EC9E-4C33-8B56-AFD1526E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BA0651-DDE0-47E9-901D-4BA745A81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DB356E-930B-440B-8D26-9571444C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C3186B-BEDC-4F0C-8961-EA796FE8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E1CB8-D35F-4ECD-A2AF-03D3B3AA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A02D6-FD60-4E5F-B6FD-AD60647A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C989FE-73C2-4C35-9EC8-44FAE995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9F3666-516C-4548-ABD3-886BF84B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AE2BB3-A6B2-44FF-926B-50D609E4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E2EA07-77BE-471C-BF58-9FD88D9B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A5A9F-F24E-4AD8-8B71-D7B2C37A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A5972E-1187-44FB-BF04-8B7AEACC8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74C9A3-69BE-4D7D-8BB1-63852BDA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10FDE4-2299-496F-94E8-B7FD43A3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743A53-742E-42D9-A84B-29708127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B48DD5-3FFA-4970-A976-5D91C0C1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7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33A74-4729-4AD1-8303-A23AA585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454556-4265-4CA8-B1DB-30318DCF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73BB42-76FF-436C-BFF6-76586C0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D8A39-31FB-4866-956D-5BCD2EE36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3340EB-FF17-4604-ADF3-EC2FA4C83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6CCC224-D563-4089-8302-C1FDF53E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676D79-22C2-4AE9-9545-9E32227E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3B67C9-271A-46BF-B08A-56D397AC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7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196A5-3992-41E6-9E62-FE853896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719085-DC49-4410-9162-3E9F788A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E05355-2F75-409F-9287-FC9D3C77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9CF2D8-C8A3-4D1A-883F-CD65F9BF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1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75DAB8-0B9B-4421-BE4A-731DCF86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02D034-32A7-479A-AE02-739AA5E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875FCC-7B3C-4B29-B141-AFC757E1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1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23587-F912-43C6-AF00-2A5ADF46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34D082-A815-469A-ABD9-F33895D8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92DECF-8798-442F-85A4-5D5711A7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BCB088-02D5-4765-BF97-FE9476E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AB1EAB-EFD9-4061-9CEF-73E75688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A759D2-7D25-4714-8E0E-9C086230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0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D4563-1F7B-4582-B82D-820DCD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64B3BF-64DD-49B4-8AB6-CF73FA165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4BE060-5FA8-4F62-9119-0B0457F8B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2B1889-7787-43CB-A1E7-F2DB0F67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AE394E-D20A-4234-A855-0F6A2E87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E37C38-E2A7-4847-B376-D65FE9AF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090DCB-FD10-40BD-9948-2F76B6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28F3CC-B05C-439C-84A5-72E54FA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6DE44-9246-41A6-AE1C-522361ECD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1591-7B17-44A4-9EBB-127D5B0D0BCE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53BA1-0862-4129-A790-802B5629E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B85CA-F4B1-4285-BD68-717952548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A9A3-453A-49B5-B529-04D28892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1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yue.zhou@uclouvain.b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hyperlink" Target="mailto:yue.zhou@uclouvain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9A69F2C-3AB4-4EC1-A7F5-7E497175D7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7321" y="329686"/>
            <a:ext cx="11449051" cy="6286500"/>
          </a:xfrm>
          <a:prstGeom prst="rect">
            <a:avLst/>
          </a:prstGeom>
          <a:solidFill>
            <a:srgbClr val="FBFBFB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377">
              <a:defRPr/>
            </a:pPr>
            <a:r>
              <a:rPr lang="en-US" altLang="zh-CN" sz="3191" dirty="0">
                <a:solidFill>
                  <a:prstClr val="white"/>
                </a:solidFill>
              </a:rPr>
              <a:t>for Earth and Climate Research</a:t>
            </a:r>
          </a:p>
          <a:p>
            <a:pPr lvl="0" algn="ctr" defTabSz="914377">
              <a:defRPr/>
            </a:pPr>
            <a:r>
              <a:rPr lang="en-US" altLang="zh-CN" sz="3191" dirty="0">
                <a:solidFill>
                  <a:prstClr val="white"/>
                </a:solidFill>
              </a:rPr>
              <a:t>Place Louis Pasteur 3, b345</a:t>
            </a:r>
          </a:p>
          <a:p>
            <a:pPr lvl="0" algn="ctr" defTabSz="914377">
              <a:defRPr/>
            </a:pPr>
            <a:endParaRPr lang="en-US" altLang="zh-CN" sz="3191" dirty="0">
              <a:solidFill>
                <a:prstClr val="white"/>
              </a:solidFill>
            </a:endParaRPr>
          </a:p>
          <a:p>
            <a:pPr lvl="0" algn="ctr" defTabSz="914377">
              <a:defRPr/>
            </a:pPr>
            <a:r>
              <a:rPr lang="en-US" altLang="zh-CN" sz="3191" dirty="0">
                <a:solidFill>
                  <a:prstClr val="white"/>
                </a:solidFill>
              </a:rPr>
              <a:t>yue.zhou@uclouvain.be</a:t>
            </a:r>
            <a:endParaRPr kumimoji="0" lang="zh-CN" altLang="en-US" sz="319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-106405" y="2586078"/>
            <a:ext cx="887453" cy="887453"/>
            <a:chOff x="-87355" y="2468254"/>
            <a:chExt cx="887453" cy="887453"/>
          </a:xfrm>
        </p:grpSpPr>
        <p:sp>
          <p:nvSpPr>
            <p:cNvPr id="60" name="直角三角形 59"/>
            <p:cNvSpPr/>
            <p:nvPr/>
          </p:nvSpPr>
          <p:spPr>
            <a:xfrm rot="13500000">
              <a:off x="48016" y="2610672"/>
              <a:ext cx="616714" cy="616714"/>
            </a:xfrm>
            <a:prstGeom prst="rtTriangle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直角三角形 60"/>
            <p:cNvSpPr/>
            <p:nvPr/>
          </p:nvSpPr>
          <p:spPr>
            <a:xfrm rot="13500000">
              <a:off x="-87355" y="2468254"/>
              <a:ext cx="887453" cy="887453"/>
            </a:xfrm>
            <a:prstGeom prst="rtTriangle">
              <a:avLst/>
            </a:prstGeom>
            <a:noFill/>
            <a:ln>
              <a:solidFill>
                <a:srgbClr val="004F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H="1">
            <a:off x="11367274" y="2587204"/>
            <a:ext cx="887453" cy="887453"/>
            <a:chOff x="-87355" y="2468254"/>
            <a:chExt cx="887453" cy="887453"/>
          </a:xfrm>
        </p:grpSpPr>
        <p:sp>
          <p:nvSpPr>
            <p:cNvPr id="63" name="直角三角形 62"/>
            <p:cNvSpPr/>
            <p:nvPr/>
          </p:nvSpPr>
          <p:spPr>
            <a:xfrm rot="13500000">
              <a:off x="48016" y="2610672"/>
              <a:ext cx="616714" cy="616714"/>
            </a:xfrm>
            <a:prstGeom prst="rtTriangle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直角三角形 63"/>
            <p:cNvSpPr/>
            <p:nvPr/>
          </p:nvSpPr>
          <p:spPr>
            <a:xfrm rot="13500000">
              <a:off x="-87355" y="2468254"/>
              <a:ext cx="887453" cy="887453"/>
            </a:xfrm>
            <a:prstGeom prst="rtTriangle">
              <a:avLst/>
            </a:prstGeom>
            <a:noFill/>
            <a:ln>
              <a:solidFill>
                <a:srgbClr val="004F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2683791F-8062-46B4-A5A2-6FF63973C804}"/>
              </a:ext>
            </a:extLst>
          </p:cNvPr>
          <p:cNvSpPr txBox="1"/>
          <p:nvPr/>
        </p:nvSpPr>
        <p:spPr>
          <a:xfrm>
            <a:off x="1638564" y="1727738"/>
            <a:ext cx="9271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altLang="zh-CN" sz="4000" b="1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High-resolution soil organic carbon mapping at the field scale in Southern Belgium (Wallonia)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82833" y="4155510"/>
            <a:ext cx="6829425" cy="0"/>
            <a:chOff x="2571750" y="4129351"/>
            <a:chExt cx="6829425" cy="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571750" y="4129351"/>
              <a:ext cx="23431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058025" y="4129351"/>
              <a:ext cx="23431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F15579-61CC-45D9-8C37-97AA2AF6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6" y="4903281"/>
            <a:ext cx="1920067" cy="1438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DB3F6-0A65-4181-BDFA-4D9736E3B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984" y="5158186"/>
            <a:ext cx="1238250" cy="1238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A4199-472B-4681-B99B-AB0F0BAC7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28" y="428615"/>
            <a:ext cx="3007758" cy="81034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4D54120D-8CCA-9B92-83AC-E6943715BF32}"/>
              </a:ext>
            </a:extLst>
          </p:cNvPr>
          <p:cNvSpPr txBox="1"/>
          <p:nvPr/>
        </p:nvSpPr>
        <p:spPr>
          <a:xfrm>
            <a:off x="3754408" y="36907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altLang="zh-CN" sz="2000" b="1" dirty="0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Yue Zhou (yue.zhou@uclouvain.be</a:t>
            </a:r>
            <a:r>
              <a:rPr lang="en-US" altLang="zh-CN" sz="2000" b="1" dirty="0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65652B9-D52F-EE70-74A3-233569C862BD}"/>
              </a:ext>
            </a:extLst>
          </p:cNvPr>
          <p:cNvSpPr txBox="1"/>
          <p:nvPr/>
        </p:nvSpPr>
        <p:spPr>
          <a:xfrm>
            <a:off x="3196914" y="4148595"/>
            <a:ext cx="7210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914377">
              <a:defRPr sz="2000" b="1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nl-NL" altLang="zh-CN" sz="1800" dirty="0"/>
              <a:t>Caroline </a:t>
            </a:r>
            <a:r>
              <a:rPr lang="nl-NL" altLang="zh-CN" sz="1800" dirty="0" err="1"/>
              <a:t>Chartin</a:t>
            </a:r>
            <a:r>
              <a:rPr lang="nl-NL" altLang="zh-CN" sz="1800" dirty="0"/>
              <a:t>, Kristof Van Oost, Bas van </a:t>
            </a:r>
            <a:r>
              <a:rPr lang="nl-NL" altLang="zh-CN" sz="1800" dirty="0" err="1"/>
              <a:t>Wesemael</a:t>
            </a:r>
            <a:endParaRPr lang="zh-CN" altLang="zh-CN" sz="1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8D11531-55EE-1F59-AD93-9621CF3B8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5569" y="359471"/>
            <a:ext cx="1043721" cy="14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FA66E2-400D-486E-AF75-C22C192E0EEA}"/>
              </a:ext>
            </a:extLst>
          </p:cNvPr>
          <p:cNvSpPr/>
          <p:nvPr/>
        </p:nvSpPr>
        <p:spPr>
          <a:xfrm>
            <a:off x="166255" y="1249876"/>
            <a:ext cx="17318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Soil data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9A2CA-DF20-4636-8F1A-710FFF9709BC}"/>
              </a:ext>
            </a:extLst>
          </p:cNvPr>
          <p:cNvSpPr/>
          <p:nvPr/>
        </p:nvSpPr>
        <p:spPr>
          <a:xfrm>
            <a:off x="1898073" y="837944"/>
            <a:ext cx="9809659" cy="602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9DF6E8-44F7-42FE-AA4F-580A5F838631}"/>
              </a:ext>
            </a:extLst>
          </p:cNvPr>
          <p:cNvSpPr/>
          <p:nvPr/>
        </p:nvSpPr>
        <p:spPr>
          <a:xfrm>
            <a:off x="68111" y="1845608"/>
            <a:ext cx="1822792" cy="915842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1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032EB-2C07-416B-83C8-5CF2F4AD5A1B}"/>
              </a:ext>
            </a:extLst>
          </p:cNvPr>
          <p:cNvSpPr/>
          <p:nvPr/>
        </p:nvSpPr>
        <p:spPr>
          <a:xfrm>
            <a:off x="0" y="2986605"/>
            <a:ext cx="1860617" cy="915843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sx="103000" sy="103000" algn="tr" rotWithShape="0">
              <a:prstClr val="black">
                <a:alpha val="52000"/>
              </a:prstClr>
            </a:outerShdw>
          </a:effectLst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Model Development</a:t>
            </a:r>
            <a:endParaRPr lang="zh-CN" altLang="en-US" sz="2400" b="1" dirty="0">
              <a:solidFill>
                <a:schemeClr val="bg1"/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7EDDB1-4B5B-412B-967D-F79BAFC0F7DB}"/>
              </a:ext>
            </a:extLst>
          </p:cNvPr>
          <p:cNvSpPr/>
          <p:nvPr/>
        </p:nvSpPr>
        <p:spPr>
          <a:xfrm>
            <a:off x="68111" y="4360633"/>
            <a:ext cx="1784340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3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02 Methods and Results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DC849E-4165-259A-3E19-527080127944}"/>
              </a:ext>
            </a:extLst>
          </p:cNvPr>
          <p:cNvSpPr txBox="1"/>
          <p:nvPr/>
        </p:nvSpPr>
        <p:spPr>
          <a:xfrm>
            <a:off x="1979435" y="903394"/>
            <a:ext cx="3300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badi" panose="020B0604020104020204" pitchFamily="34" charset="0"/>
              </a:rPr>
              <a:t>Zoomed into the field scale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7E2C056-753A-04F2-BBE4-EBA778247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9"/>
          <a:stretch/>
        </p:blipFill>
        <p:spPr bwMode="auto">
          <a:xfrm>
            <a:off x="1928359" y="1249876"/>
            <a:ext cx="7623956" cy="27630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9C758A2F-E123-C31E-3A2D-53FB22F3C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45840"/>
              </p:ext>
            </p:extLst>
          </p:nvPr>
        </p:nvGraphicFramePr>
        <p:xfrm>
          <a:off x="2047554" y="4627982"/>
          <a:ext cx="9510695" cy="1434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437">
                  <a:extLst>
                    <a:ext uri="{9D8B030D-6E8A-4147-A177-3AD203B41FA5}">
                      <a16:colId xmlns:a16="http://schemas.microsoft.com/office/drawing/2014/main" val="2495854415"/>
                    </a:ext>
                  </a:extLst>
                </a:gridCol>
                <a:gridCol w="1164919">
                  <a:extLst>
                    <a:ext uri="{9D8B030D-6E8A-4147-A177-3AD203B41FA5}">
                      <a16:colId xmlns:a16="http://schemas.microsoft.com/office/drawing/2014/main" val="247090431"/>
                    </a:ext>
                  </a:extLst>
                </a:gridCol>
                <a:gridCol w="1164919">
                  <a:extLst>
                    <a:ext uri="{9D8B030D-6E8A-4147-A177-3AD203B41FA5}">
                      <a16:colId xmlns:a16="http://schemas.microsoft.com/office/drawing/2014/main" val="1987193213"/>
                    </a:ext>
                  </a:extLst>
                </a:gridCol>
                <a:gridCol w="1196808">
                  <a:extLst>
                    <a:ext uri="{9D8B030D-6E8A-4147-A177-3AD203B41FA5}">
                      <a16:colId xmlns:a16="http://schemas.microsoft.com/office/drawing/2014/main" val="1412365882"/>
                    </a:ext>
                  </a:extLst>
                </a:gridCol>
                <a:gridCol w="1329998">
                  <a:extLst>
                    <a:ext uri="{9D8B030D-6E8A-4147-A177-3AD203B41FA5}">
                      <a16:colId xmlns:a16="http://schemas.microsoft.com/office/drawing/2014/main" val="3692965841"/>
                    </a:ext>
                  </a:extLst>
                </a:gridCol>
                <a:gridCol w="1329998">
                  <a:extLst>
                    <a:ext uri="{9D8B030D-6E8A-4147-A177-3AD203B41FA5}">
                      <a16:colId xmlns:a16="http://schemas.microsoft.com/office/drawing/2014/main" val="1123055996"/>
                    </a:ext>
                  </a:extLst>
                </a:gridCol>
                <a:gridCol w="1196808">
                  <a:extLst>
                    <a:ext uri="{9D8B030D-6E8A-4147-A177-3AD203B41FA5}">
                      <a16:colId xmlns:a16="http://schemas.microsoft.com/office/drawing/2014/main" val="3476658983"/>
                    </a:ext>
                  </a:extLst>
                </a:gridCol>
                <a:gridCol w="1196808">
                  <a:extLst>
                    <a:ext uri="{9D8B030D-6E8A-4147-A177-3AD203B41FA5}">
                      <a16:colId xmlns:a16="http://schemas.microsoft.com/office/drawing/2014/main" val="3055568512"/>
                    </a:ext>
                  </a:extLst>
                </a:gridCol>
              </a:tblGrid>
              <a:tr h="3318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 input</a:t>
                      </a:r>
                      <a:endParaRPr lang="zh-CN" sz="110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(kg·C·m</a:t>
                      </a:r>
                      <a:r>
                        <a:rPr lang="en-US" sz="1100" b="1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844126"/>
                  </a:ext>
                </a:extLst>
              </a:tr>
              <a:tr h="219556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Maize silage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wheat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grassland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grassland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grassland</a:t>
                      </a:r>
                      <a:endParaRPr lang="zh-CN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9789053"/>
                  </a:ext>
                </a:extLst>
              </a:tr>
              <a:tr h="219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wheat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Peas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 beet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beans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894940"/>
                  </a:ext>
                </a:extLst>
              </a:tr>
              <a:tr h="331840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wheat (CC)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Flax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wheat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rapeseed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wheat</a:t>
                      </a:r>
                      <a:endParaRPr lang="zh-CN" sz="1100" b="1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760273"/>
                  </a:ext>
                </a:extLst>
              </a:tr>
              <a:tr h="331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wheat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wheat (CC)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Flax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 beet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</a:t>
                      </a:r>
                      <a:endParaRPr lang="zh-CN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888221"/>
                  </a:ext>
                </a:extLst>
              </a:tr>
            </a:tbl>
          </a:graphicData>
        </a:graphic>
      </p:graphicFrame>
      <p:pic>
        <p:nvPicPr>
          <p:cNvPr id="17" name="图片 16">
            <a:extLst>
              <a:ext uri="{FF2B5EF4-FFF2-40B4-BE49-F238E27FC236}">
                <a16:creationId xmlns:a16="http://schemas.microsoft.com/office/drawing/2014/main" id="{1E6E4E0E-079C-43A5-A9AB-C91A9B56C7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5" t="73053"/>
          <a:stretch/>
        </p:blipFill>
        <p:spPr bwMode="auto">
          <a:xfrm>
            <a:off x="9613273" y="1524945"/>
            <a:ext cx="2243379" cy="11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8C38D6D-AC0B-FBCD-AC29-1CFDF5C87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53" r="50475"/>
          <a:stretch/>
        </p:blipFill>
        <p:spPr bwMode="auto">
          <a:xfrm>
            <a:off x="9613273" y="2876312"/>
            <a:ext cx="2243379" cy="11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06AF717-02DF-1B55-A628-FFAE7688B0EE}"/>
              </a:ext>
            </a:extLst>
          </p:cNvPr>
          <p:cNvSpPr txBox="1"/>
          <p:nvPr/>
        </p:nvSpPr>
        <p:spPr>
          <a:xfrm>
            <a:off x="1979435" y="4198909"/>
            <a:ext cx="6776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400" b="0" dirty="0"/>
              <a:t>Crop types and total OC input (include Cover Crop (CC)) over a five-year period. </a:t>
            </a:r>
            <a:endParaRPr lang="zh-CN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5385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FA66E2-400D-486E-AF75-C22C192E0EEA}"/>
              </a:ext>
            </a:extLst>
          </p:cNvPr>
          <p:cNvSpPr/>
          <p:nvPr/>
        </p:nvSpPr>
        <p:spPr>
          <a:xfrm>
            <a:off x="166255" y="1249876"/>
            <a:ext cx="17318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Soil data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9A2CA-DF20-4636-8F1A-710FFF9709BC}"/>
              </a:ext>
            </a:extLst>
          </p:cNvPr>
          <p:cNvSpPr/>
          <p:nvPr/>
        </p:nvSpPr>
        <p:spPr>
          <a:xfrm>
            <a:off x="1898073" y="837944"/>
            <a:ext cx="9809659" cy="602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9DF6E8-44F7-42FE-AA4F-580A5F838631}"/>
              </a:ext>
            </a:extLst>
          </p:cNvPr>
          <p:cNvSpPr/>
          <p:nvPr/>
        </p:nvSpPr>
        <p:spPr>
          <a:xfrm>
            <a:off x="68111" y="1845608"/>
            <a:ext cx="1822792" cy="915842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1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032EB-2C07-416B-83C8-5CF2F4AD5A1B}"/>
              </a:ext>
            </a:extLst>
          </p:cNvPr>
          <p:cNvSpPr/>
          <p:nvPr/>
        </p:nvSpPr>
        <p:spPr>
          <a:xfrm>
            <a:off x="0" y="2986605"/>
            <a:ext cx="1860617" cy="915843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2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7EDDB1-4B5B-412B-967D-F79BAFC0F7DB}"/>
              </a:ext>
            </a:extLst>
          </p:cNvPr>
          <p:cNvSpPr/>
          <p:nvPr/>
        </p:nvSpPr>
        <p:spPr>
          <a:xfrm>
            <a:off x="0" y="4244009"/>
            <a:ext cx="1890903" cy="1032467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sx="103000" sy="103000" algn="tr" rotWithShape="0">
              <a:prstClr val="black">
                <a:alpha val="52000"/>
              </a:prstClr>
            </a:outerShdw>
          </a:effectLst>
        </p:spPr>
        <p:txBody>
          <a:bodyPr lIns="0" rIns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Controlling factors of SOC pattern</a:t>
            </a:r>
            <a:endParaRPr lang="zh-CN" altLang="en-US" sz="2400" b="1" dirty="0">
              <a:solidFill>
                <a:schemeClr val="bg1"/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02 Methods and Results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DC849E-4165-259A-3E19-527080127944}"/>
              </a:ext>
            </a:extLst>
          </p:cNvPr>
          <p:cNvSpPr txBox="1"/>
          <p:nvPr/>
        </p:nvSpPr>
        <p:spPr>
          <a:xfrm>
            <a:off x="1972990" y="1959891"/>
            <a:ext cx="29165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badi" panose="020B0604020104020204" pitchFamily="34" charset="0"/>
              </a:rPr>
              <a:t>Shortcoming: The correlation between the covariates will reduce the reliability of importance. 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149C13-AF84-142E-D438-CCF1CBFF5EC3}"/>
              </a:ext>
            </a:extLst>
          </p:cNvPr>
          <p:cNvSpPr txBox="1"/>
          <p:nvPr/>
        </p:nvSpPr>
        <p:spPr>
          <a:xfrm>
            <a:off x="1972990" y="919892"/>
            <a:ext cx="30123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914377">
              <a:defRPr sz="2000" b="1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800" dirty="0"/>
              <a:t>Generate the relative importance of covariates during the modelling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A299FF-086B-009A-69EB-F2460A8DCBBC}"/>
              </a:ext>
            </a:extLst>
          </p:cNvPr>
          <p:cNvSpPr txBox="1"/>
          <p:nvPr/>
        </p:nvSpPr>
        <p:spPr>
          <a:xfrm>
            <a:off x="5898783" y="910580"/>
            <a:ext cx="5530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914377">
              <a:defRPr sz="2000" b="1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800" dirty="0"/>
              <a:t>Empirical mode decomposition (EMD) can reveal attribute variation at different spatial scales. </a:t>
            </a:r>
          </a:p>
        </p:txBody>
      </p:sp>
      <p:pic>
        <p:nvPicPr>
          <p:cNvPr id="17" name="图片 16" descr="图示&#10;&#10;描述已自动生成">
            <a:extLst>
              <a:ext uri="{FF2B5EF4-FFF2-40B4-BE49-F238E27FC236}">
                <a16:creationId xmlns:a16="http://schemas.microsoft.com/office/drawing/2014/main" id="{FCB1E138-8AB0-9F4E-D16E-D03DFF7E7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59" y="3847972"/>
            <a:ext cx="2823099" cy="2229948"/>
          </a:xfrm>
          <a:prstGeom prst="rect">
            <a:avLst/>
          </a:prstGeom>
        </p:spPr>
      </p:pic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D1BC9FAB-C27D-CC06-8548-313F86A7E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30" y="2410091"/>
            <a:ext cx="7383459" cy="4542436"/>
          </a:xfrm>
          <a:prstGeom prst="rect">
            <a:avLst/>
          </a:prstGeom>
        </p:spPr>
      </p:pic>
      <p:sp>
        <p:nvSpPr>
          <p:cNvPr id="2" name="箭头: 下 1">
            <a:extLst>
              <a:ext uri="{FF2B5EF4-FFF2-40B4-BE49-F238E27FC236}">
                <a16:creationId xmlns:a16="http://schemas.microsoft.com/office/drawing/2014/main" id="{54A0DB58-7BF9-3E16-7835-4A9C7693527B}"/>
              </a:ext>
            </a:extLst>
          </p:cNvPr>
          <p:cNvSpPr/>
          <p:nvPr/>
        </p:nvSpPr>
        <p:spPr>
          <a:xfrm>
            <a:off x="3190821" y="2881856"/>
            <a:ext cx="298174" cy="391407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C6FBCA1-4E8E-6A3B-17D2-F95C0CB9F224}"/>
              </a:ext>
            </a:extLst>
          </p:cNvPr>
          <p:cNvSpPr txBox="1"/>
          <p:nvPr/>
        </p:nvSpPr>
        <p:spPr>
          <a:xfrm>
            <a:off x="5916885" y="1507836"/>
            <a:ext cx="5568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badi" panose="020B0604020104020204" pitchFamily="34" charset="0"/>
              </a:rPr>
              <a:t>Principle: The nonstationary and nonlinear signals are adaptively decomposed into intrinsic mode functions (IMFs) of different frequencies without setting of basic functions. </a:t>
            </a: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5A46B705-44C9-02D4-2B4F-AED0BC9F0A2C}"/>
              </a:ext>
            </a:extLst>
          </p:cNvPr>
          <p:cNvSpPr/>
          <p:nvPr/>
        </p:nvSpPr>
        <p:spPr>
          <a:xfrm>
            <a:off x="8402746" y="2271830"/>
            <a:ext cx="254237" cy="330759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3B3D57-A0DA-2AE9-DE61-867238090299}"/>
              </a:ext>
            </a:extLst>
          </p:cNvPr>
          <p:cNvSpPr/>
          <p:nvPr/>
        </p:nvSpPr>
        <p:spPr>
          <a:xfrm>
            <a:off x="4740430" y="3177540"/>
            <a:ext cx="7383459" cy="574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69C9B05-AC6D-0CB5-B344-3ECCDA24A70E}"/>
              </a:ext>
            </a:extLst>
          </p:cNvPr>
          <p:cNvSpPr/>
          <p:nvPr/>
        </p:nvSpPr>
        <p:spPr>
          <a:xfrm>
            <a:off x="4781744" y="5650753"/>
            <a:ext cx="7383459" cy="574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09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5819"/>
    </mc:Choice>
    <mc:Fallback>
      <p:transition advTm="35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5931060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03 Conclusions and perspectives </a:t>
            </a:r>
          </a:p>
        </p:txBody>
      </p:sp>
      <p:sp>
        <p:nvSpPr>
          <p:cNvPr id="15" name="梯形 6">
            <a:extLst>
              <a:ext uri="{FF2B5EF4-FFF2-40B4-BE49-F238E27FC236}">
                <a16:creationId xmlns:a16="http://schemas.microsoft.com/office/drawing/2014/main" id="{979EDCF5-AAF9-3273-AFF7-24B2D5BC03F6}"/>
              </a:ext>
            </a:extLst>
          </p:cNvPr>
          <p:cNvSpPr/>
          <p:nvPr/>
        </p:nvSpPr>
        <p:spPr>
          <a:xfrm flipV="1">
            <a:off x="6025906" y="1146359"/>
            <a:ext cx="5765049" cy="5324372"/>
          </a:xfrm>
          <a:custGeom>
            <a:avLst/>
            <a:gdLst>
              <a:gd name="connsiteX0" fmla="*/ 0 w 3845406"/>
              <a:gd name="connsiteY0" fmla="*/ 1519653 h 1519653"/>
              <a:gd name="connsiteX1" fmla="*/ 317927 w 3845406"/>
              <a:gd name="connsiteY1" fmla="*/ 0 h 1519653"/>
              <a:gd name="connsiteX2" fmla="*/ 3527479 w 3845406"/>
              <a:gd name="connsiteY2" fmla="*/ 0 h 1519653"/>
              <a:gd name="connsiteX3" fmla="*/ 3845406 w 3845406"/>
              <a:gd name="connsiteY3" fmla="*/ 1519653 h 1519653"/>
              <a:gd name="connsiteX4" fmla="*/ 0 w 3845406"/>
              <a:gd name="connsiteY4" fmla="*/ 1519653 h 1519653"/>
              <a:gd name="connsiteX0" fmla="*/ 0 w 3845406"/>
              <a:gd name="connsiteY0" fmla="*/ 1519653 h 1519653"/>
              <a:gd name="connsiteX1" fmla="*/ 317927 w 3845406"/>
              <a:gd name="connsiteY1" fmla="*/ 0 h 1519653"/>
              <a:gd name="connsiteX2" fmla="*/ 3752205 w 3845406"/>
              <a:gd name="connsiteY2" fmla="*/ 263471 h 1519653"/>
              <a:gd name="connsiteX3" fmla="*/ 3845406 w 3845406"/>
              <a:gd name="connsiteY3" fmla="*/ 1519653 h 1519653"/>
              <a:gd name="connsiteX4" fmla="*/ 0 w 3845406"/>
              <a:gd name="connsiteY4" fmla="*/ 1519653 h 1519653"/>
              <a:gd name="connsiteX0" fmla="*/ 0 w 3891901"/>
              <a:gd name="connsiteY0" fmla="*/ 1783124 h 1783124"/>
              <a:gd name="connsiteX1" fmla="*/ 364422 w 3891901"/>
              <a:gd name="connsiteY1" fmla="*/ 0 h 1783124"/>
              <a:gd name="connsiteX2" fmla="*/ 3798700 w 3891901"/>
              <a:gd name="connsiteY2" fmla="*/ 263471 h 1783124"/>
              <a:gd name="connsiteX3" fmla="*/ 3891901 w 3891901"/>
              <a:gd name="connsiteY3" fmla="*/ 1519653 h 1783124"/>
              <a:gd name="connsiteX4" fmla="*/ 0 w 3891901"/>
              <a:gd name="connsiteY4" fmla="*/ 1783124 h 1783124"/>
              <a:gd name="connsiteX0" fmla="*/ 0 w 3891901"/>
              <a:gd name="connsiteY0" fmla="*/ 1829619 h 1829619"/>
              <a:gd name="connsiteX1" fmla="*/ 364422 w 3891901"/>
              <a:gd name="connsiteY1" fmla="*/ 0 h 1829619"/>
              <a:gd name="connsiteX2" fmla="*/ 3798700 w 3891901"/>
              <a:gd name="connsiteY2" fmla="*/ 309966 h 1829619"/>
              <a:gd name="connsiteX3" fmla="*/ 3891901 w 3891901"/>
              <a:gd name="connsiteY3" fmla="*/ 1566148 h 1829619"/>
              <a:gd name="connsiteX4" fmla="*/ 0 w 3891901"/>
              <a:gd name="connsiteY4" fmla="*/ 1829619 h 1829619"/>
              <a:gd name="connsiteX0" fmla="*/ 0 w 3827144"/>
              <a:gd name="connsiteY0" fmla="*/ 1657824 h 1657824"/>
              <a:gd name="connsiteX1" fmla="*/ 299665 w 3827144"/>
              <a:gd name="connsiteY1" fmla="*/ 0 h 1657824"/>
              <a:gd name="connsiteX2" fmla="*/ 3733943 w 3827144"/>
              <a:gd name="connsiteY2" fmla="*/ 309966 h 1657824"/>
              <a:gd name="connsiteX3" fmla="*/ 3827144 w 3827144"/>
              <a:gd name="connsiteY3" fmla="*/ 1566148 h 1657824"/>
              <a:gd name="connsiteX4" fmla="*/ 0 w 3827144"/>
              <a:gd name="connsiteY4" fmla="*/ 1657824 h 1657824"/>
              <a:gd name="connsiteX0" fmla="*/ 0 w 3827144"/>
              <a:gd name="connsiteY0" fmla="*/ 1423037 h 1423037"/>
              <a:gd name="connsiteX1" fmla="*/ 196054 w 3827144"/>
              <a:gd name="connsiteY1" fmla="*/ 0 h 1423037"/>
              <a:gd name="connsiteX2" fmla="*/ 3733943 w 3827144"/>
              <a:gd name="connsiteY2" fmla="*/ 75179 h 1423037"/>
              <a:gd name="connsiteX3" fmla="*/ 3827144 w 3827144"/>
              <a:gd name="connsiteY3" fmla="*/ 1331361 h 1423037"/>
              <a:gd name="connsiteX4" fmla="*/ 0 w 3827144"/>
              <a:gd name="connsiteY4" fmla="*/ 1423037 h 14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144" h="1423037">
                <a:moveTo>
                  <a:pt x="0" y="1423037"/>
                </a:moveTo>
                <a:lnTo>
                  <a:pt x="196054" y="0"/>
                </a:lnTo>
                <a:lnTo>
                  <a:pt x="3733943" y="75179"/>
                </a:lnTo>
                <a:lnTo>
                  <a:pt x="3827144" y="1331361"/>
                </a:lnTo>
                <a:lnTo>
                  <a:pt x="0" y="1423037"/>
                </a:lnTo>
                <a:close/>
              </a:path>
            </a:pathLst>
          </a:custGeom>
          <a:solidFill>
            <a:srgbClr val="003F88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6">
            <a:extLst>
              <a:ext uri="{FF2B5EF4-FFF2-40B4-BE49-F238E27FC236}">
                <a16:creationId xmlns:a16="http://schemas.microsoft.com/office/drawing/2014/main" id="{05B6932F-4AC9-F1FA-43B0-3127A16AD8AD}"/>
              </a:ext>
            </a:extLst>
          </p:cNvPr>
          <p:cNvSpPr/>
          <p:nvPr/>
        </p:nvSpPr>
        <p:spPr>
          <a:xfrm flipH="1" flipV="1">
            <a:off x="701545" y="1146359"/>
            <a:ext cx="5058030" cy="5330877"/>
          </a:xfrm>
          <a:custGeom>
            <a:avLst/>
            <a:gdLst>
              <a:gd name="connsiteX0" fmla="*/ 0 w 3845406"/>
              <a:gd name="connsiteY0" fmla="*/ 1519653 h 1519653"/>
              <a:gd name="connsiteX1" fmla="*/ 317927 w 3845406"/>
              <a:gd name="connsiteY1" fmla="*/ 0 h 1519653"/>
              <a:gd name="connsiteX2" fmla="*/ 3527479 w 3845406"/>
              <a:gd name="connsiteY2" fmla="*/ 0 h 1519653"/>
              <a:gd name="connsiteX3" fmla="*/ 3845406 w 3845406"/>
              <a:gd name="connsiteY3" fmla="*/ 1519653 h 1519653"/>
              <a:gd name="connsiteX4" fmla="*/ 0 w 3845406"/>
              <a:gd name="connsiteY4" fmla="*/ 1519653 h 1519653"/>
              <a:gd name="connsiteX0" fmla="*/ 0 w 3845406"/>
              <a:gd name="connsiteY0" fmla="*/ 1519653 h 1519653"/>
              <a:gd name="connsiteX1" fmla="*/ 317927 w 3845406"/>
              <a:gd name="connsiteY1" fmla="*/ 0 h 1519653"/>
              <a:gd name="connsiteX2" fmla="*/ 3752205 w 3845406"/>
              <a:gd name="connsiteY2" fmla="*/ 263471 h 1519653"/>
              <a:gd name="connsiteX3" fmla="*/ 3845406 w 3845406"/>
              <a:gd name="connsiteY3" fmla="*/ 1519653 h 1519653"/>
              <a:gd name="connsiteX4" fmla="*/ 0 w 3845406"/>
              <a:gd name="connsiteY4" fmla="*/ 1519653 h 1519653"/>
              <a:gd name="connsiteX0" fmla="*/ 0 w 3891901"/>
              <a:gd name="connsiteY0" fmla="*/ 1783124 h 1783124"/>
              <a:gd name="connsiteX1" fmla="*/ 364422 w 3891901"/>
              <a:gd name="connsiteY1" fmla="*/ 0 h 1783124"/>
              <a:gd name="connsiteX2" fmla="*/ 3798700 w 3891901"/>
              <a:gd name="connsiteY2" fmla="*/ 263471 h 1783124"/>
              <a:gd name="connsiteX3" fmla="*/ 3891901 w 3891901"/>
              <a:gd name="connsiteY3" fmla="*/ 1519653 h 1783124"/>
              <a:gd name="connsiteX4" fmla="*/ 0 w 3891901"/>
              <a:gd name="connsiteY4" fmla="*/ 1783124 h 1783124"/>
              <a:gd name="connsiteX0" fmla="*/ 0 w 3891901"/>
              <a:gd name="connsiteY0" fmla="*/ 1829619 h 1829619"/>
              <a:gd name="connsiteX1" fmla="*/ 364422 w 3891901"/>
              <a:gd name="connsiteY1" fmla="*/ 0 h 1829619"/>
              <a:gd name="connsiteX2" fmla="*/ 3798700 w 3891901"/>
              <a:gd name="connsiteY2" fmla="*/ 309966 h 1829619"/>
              <a:gd name="connsiteX3" fmla="*/ 3891901 w 3891901"/>
              <a:gd name="connsiteY3" fmla="*/ 1566148 h 1829619"/>
              <a:gd name="connsiteX4" fmla="*/ 0 w 3891901"/>
              <a:gd name="connsiteY4" fmla="*/ 1829619 h 1829619"/>
              <a:gd name="connsiteX0" fmla="*/ 0 w 3827144"/>
              <a:gd name="connsiteY0" fmla="*/ 1657824 h 1657824"/>
              <a:gd name="connsiteX1" fmla="*/ 299665 w 3827144"/>
              <a:gd name="connsiteY1" fmla="*/ 0 h 1657824"/>
              <a:gd name="connsiteX2" fmla="*/ 3733943 w 3827144"/>
              <a:gd name="connsiteY2" fmla="*/ 309966 h 1657824"/>
              <a:gd name="connsiteX3" fmla="*/ 3827144 w 3827144"/>
              <a:gd name="connsiteY3" fmla="*/ 1566148 h 1657824"/>
              <a:gd name="connsiteX4" fmla="*/ 0 w 3827144"/>
              <a:gd name="connsiteY4" fmla="*/ 1657824 h 1657824"/>
              <a:gd name="connsiteX0" fmla="*/ 0 w 3827144"/>
              <a:gd name="connsiteY0" fmla="*/ 1423037 h 1423037"/>
              <a:gd name="connsiteX1" fmla="*/ 196054 w 3827144"/>
              <a:gd name="connsiteY1" fmla="*/ 0 h 1423037"/>
              <a:gd name="connsiteX2" fmla="*/ 3733943 w 3827144"/>
              <a:gd name="connsiteY2" fmla="*/ 75179 h 1423037"/>
              <a:gd name="connsiteX3" fmla="*/ 3827144 w 3827144"/>
              <a:gd name="connsiteY3" fmla="*/ 1331361 h 1423037"/>
              <a:gd name="connsiteX4" fmla="*/ 0 w 3827144"/>
              <a:gd name="connsiteY4" fmla="*/ 1423037 h 14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144" h="1423037">
                <a:moveTo>
                  <a:pt x="0" y="1423037"/>
                </a:moveTo>
                <a:lnTo>
                  <a:pt x="196054" y="0"/>
                </a:lnTo>
                <a:lnTo>
                  <a:pt x="3733943" y="75179"/>
                </a:lnTo>
                <a:lnTo>
                  <a:pt x="3827144" y="1331361"/>
                </a:lnTo>
                <a:lnTo>
                  <a:pt x="0" y="1423037"/>
                </a:lnTo>
                <a:close/>
              </a:path>
            </a:pathLst>
          </a:custGeom>
          <a:solidFill>
            <a:srgbClr val="003F88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1FBF23A-1873-F7F5-951B-2C4350047553}"/>
              </a:ext>
            </a:extLst>
          </p:cNvPr>
          <p:cNvGrpSpPr/>
          <p:nvPr/>
        </p:nvGrpSpPr>
        <p:grpSpPr>
          <a:xfrm>
            <a:off x="1636344" y="969270"/>
            <a:ext cx="2896524" cy="694518"/>
            <a:chOff x="2080078" y="1301607"/>
            <a:chExt cx="2896524" cy="69451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E93ADF8-E83F-017B-13A4-9E85D40FC2D5}"/>
                </a:ext>
              </a:extLst>
            </p:cNvPr>
            <p:cNvGrpSpPr/>
            <p:nvPr/>
          </p:nvGrpSpPr>
          <p:grpSpPr>
            <a:xfrm>
              <a:off x="2080078" y="1301607"/>
              <a:ext cx="2896524" cy="694518"/>
              <a:chOff x="1162373" y="1563389"/>
              <a:chExt cx="4703732" cy="4951709"/>
            </a:xfrm>
          </p:grpSpPr>
          <p:sp>
            <p:nvSpPr>
              <p:cNvPr id="22" name="梯形 6">
                <a:extLst>
                  <a:ext uri="{FF2B5EF4-FFF2-40B4-BE49-F238E27FC236}">
                    <a16:creationId xmlns:a16="http://schemas.microsoft.com/office/drawing/2014/main" id="{23480B81-86A7-588A-1A3C-E3153AEF9334}"/>
                  </a:ext>
                </a:extLst>
              </p:cNvPr>
              <p:cNvSpPr/>
              <p:nvPr/>
            </p:nvSpPr>
            <p:spPr>
              <a:xfrm flipV="1">
                <a:off x="1162373" y="1563389"/>
                <a:ext cx="4657241" cy="4951709"/>
              </a:xfrm>
              <a:custGeom>
                <a:avLst/>
                <a:gdLst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527479 w 3845406"/>
                  <a:gd name="connsiteY2" fmla="*/ 0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752205 w 3845406"/>
                  <a:gd name="connsiteY2" fmla="*/ 263471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91901"/>
                  <a:gd name="connsiteY0" fmla="*/ 1783124 h 1783124"/>
                  <a:gd name="connsiteX1" fmla="*/ 364422 w 3891901"/>
                  <a:gd name="connsiteY1" fmla="*/ 0 h 1783124"/>
                  <a:gd name="connsiteX2" fmla="*/ 3798700 w 3891901"/>
                  <a:gd name="connsiteY2" fmla="*/ 263471 h 1783124"/>
                  <a:gd name="connsiteX3" fmla="*/ 3891901 w 3891901"/>
                  <a:gd name="connsiteY3" fmla="*/ 1519653 h 1783124"/>
                  <a:gd name="connsiteX4" fmla="*/ 0 w 3891901"/>
                  <a:gd name="connsiteY4" fmla="*/ 1783124 h 1783124"/>
                  <a:gd name="connsiteX0" fmla="*/ 0 w 3891901"/>
                  <a:gd name="connsiteY0" fmla="*/ 1829619 h 1829619"/>
                  <a:gd name="connsiteX1" fmla="*/ 364422 w 3891901"/>
                  <a:gd name="connsiteY1" fmla="*/ 0 h 1829619"/>
                  <a:gd name="connsiteX2" fmla="*/ 3798700 w 3891901"/>
                  <a:gd name="connsiteY2" fmla="*/ 309966 h 1829619"/>
                  <a:gd name="connsiteX3" fmla="*/ 3891901 w 3891901"/>
                  <a:gd name="connsiteY3" fmla="*/ 1566148 h 1829619"/>
                  <a:gd name="connsiteX4" fmla="*/ 0 w 3891901"/>
                  <a:gd name="connsiteY4" fmla="*/ 1829619 h 182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1901" h="1829619">
                    <a:moveTo>
                      <a:pt x="0" y="1829619"/>
                    </a:moveTo>
                    <a:lnTo>
                      <a:pt x="364422" y="0"/>
                    </a:lnTo>
                    <a:lnTo>
                      <a:pt x="3798700" y="309966"/>
                    </a:lnTo>
                    <a:lnTo>
                      <a:pt x="3891901" y="1566148"/>
                    </a:lnTo>
                    <a:lnTo>
                      <a:pt x="0" y="1829619"/>
                    </a:lnTo>
                    <a:close/>
                  </a:path>
                </a:pathLst>
              </a:custGeom>
              <a:noFill/>
              <a:ln w="38100">
                <a:solidFill>
                  <a:srgbClr val="003F88">
                    <a:alpha val="1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梯形 6">
                <a:extLst>
                  <a:ext uri="{FF2B5EF4-FFF2-40B4-BE49-F238E27FC236}">
                    <a16:creationId xmlns:a16="http://schemas.microsoft.com/office/drawing/2014/main" id="{7291096D-9CC2-9928-7F7B-19364A9BA179}"/>
                  </a:ext>
                </a:extLst>
              </p:cNvPr>
              <p:cNvSpPr/>
              <p:nvPr/>
            </p:nvSpPr>
            <p:spPr>
              <a:xfrm flipH="1" flipV="1">
                <a:off x="1286356" y="1893696"/>
                <a:ext cx="4579749" cy="4460608"/>
              </a:xfrm>
              <a:custGeom>
                <a:avLst/>
                <a:gdLst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527479 w 3845406"/>
                  <a:gd name="connsiteY2" fmla="*/ 0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752205 w 3845406"/>
                  <a:gd name="connsiteY2" fmla="*/ 263471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91901"/>
                  <a:gd name="connsiteY0" fmla="*/ 1783124 h 1783124"/>
                  <a:gd name="connsiteX1" fmla="*/ 364422 w 3891901"/>
                  <a:gd name="connsiteY1" fmla="*/ 0 h 1783124"/>
                  <a:gd name="connsiteX2" fmla="*/ 3798700 w 3891901"/>
                  <a:gd name="connsiteY2" fmla="*/ 263471 h 1783124"/>
                  <a:gd name="connsiteX3" fmla="*/ 3891901 w 3891901"/>
                  <a:gd name="connsiteY3" fmla="*/ 1519653 h 1783124"/>
                  <a:gd name="connsiteX4" fmla="*/ 0 w 3891901"/>
                  <a:gd name="connsiteY4" fmla="*/ 1783124 h 1783124"/>
                  <a:gd name="connsiteX0" fmla="*/ 0 w 3891901"/>
                  <a:gd name="connsiteY0" fmla="*/ 1829619 h 1829619"/>
                  <a:gd name="connsiteX1" fmla="*/ 364422 w 3891901"/>
                  <a:gd name="connsiteY1" fmla="*/ 0 h 1829619"/>
                  <a:gd name="connsiteX2" fmla="*/ 3798700 w 3891901"/>
                  <a:gd name="connsiteY2" fmla="*/ 309966 h 1829619"/>
                  <a:gd name="connsiteX3" fmla="*/ 3891901 w 3891901"/>
                  <a:gd name="connsiteY3" fmla="*/ 1566148 h 1829619"/>
                  <a:gd name="connsiteX4" fmla="*/ 0 w 3891901"/>
                  <a:gd name="connsiteY4" fmla="*/ 1829619 h 1829619"/>
                  <a:gd name="connsiteX0" fmla="*/ 0 w 3827144"/>
                  <a:gd name="connsiteY0" fmla="*/ 1657824 h 1657824"/>
                  <a:gd name="connsiteX1" fmla="*/ 299665 w 3827144"/>
                  <a:gd name="connsiteY1" fmla="*/ 0 h 1657824"/>
                  <a:gd name="connsiteX2" fmla="*/ 3733943 w 3827144"/>
                  <a:gd name="connsiteY2" fmla="*/ 309966 h 1657824"/>
                  <a:gd name="connsiteX3" fmla="*/ 3827144 w 3827144"/>
                  <a:gd name="connsiteY3" fmla="*/ 1566148 h 1657824"/>
                  <a:gd name="connsiteX4" fmla="*/ 0 w 3827144"/>
                  <a:gd name="connsiteY4" fmla="*/ 1657824 h 1657824"/>
                  <a:gd name="connsiteX0" fmla="*/ 0 w 3827144"/>
                  <a:gd name="connsiteY0" fmla="*/ 1423037 h 1423037"/>
                  <a:gd name="connsiteX1" fmla="*/ 196054 w 3827144"/>
                  <a:gd name="connsiteY1" fmla="*/ 0 h 1423037"/>
                  <a:gd name="connsiteX2" fmla="*/ 3733943 w 3827144"/>
                  <a:gd name="connsiteY2" fmla="*/ 75179 h 1423037"/>
                  <a:gd name="connsiteX3" fmla="*/ 3827144 w 3827144"/>
                  <a:gd name="connsiteY3" fmla="*/ 1331361 h 1423037"/>
                  <a:gd name="connsiteX4" fmla="*/ 0 w 3827144"/>
                  <a:gd name="connsiteY4" fmla="*/ 1423037 h 142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7144" h="1423037">
                    <a:moveTo>
                      <a:pt x="0" y="1423037"/>
                    </a:moveTo>
                    <a:lnTo>
                      <a:pt x="196054" y="0"/>
                    </a:lnTo>
                    <a:lnTo>
                      <a:pt x="3733943" y="75179"/>
                    </a:lnTo>
                    <a:lnTo>
                      <a:pt x="3827144" y="1331361"/>
                    </a:lnTo>
                    <a:lnTo>
                      <a:pt x="0" y="1423037"/>
                    </a:lnTo>
                    <a:close/>
                  </a:path>
                </a:pathLst>
              </a:custGeom>
              <a:solidFill>
                <a:srgbClr val="003F8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266307-D4C4-725B-4D8F-ACD998A48892}"/>
                </a:ext>
              </a:extLst>
            </p:cNvPr>
            <p:cNvSpPr txBox="1"/>
            <p:nvPr/>
          </p:nvSpPr>
          <p:spPr>
            <a:xfrm>
              <a:off x="2156740" y="1450799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Abadi" panose="020B0604020104020204" pitchFamily="34" charset="0"/>
                </a:rPr>
                <a:t>Conclusion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7FA8057-8310-BC69-BCE1-2D70AC963609}"/>
              </a:ext>
            </a:extLst>
          </p:cNvPr>
          <p:cNvGrpSpPr/>
          <p:nvPr/>
        </p:nvGrpSpPr>
        <p:grpSpPr>
          <a:xfrm>
            <a:off x="7582470" y="885869"/>
            <a:ext cx="2896524" cy="713089"/>
            <a:chOff x="2080078" y="1301607"/>
            <a:chExt cx="2896524" cy="713089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C0582FB-9FCB-1286-4ABD-CF01E374D3D1}"/>
                </a:ext>
              </a:extLst>
            </p:cNvPr>
            <p:cNvGrpSpPr/>
            <p:nvPr/>
          </p:nvGrpSpPr>
          <p:grpSpPr>
            <a:xfrm>
              <a:off x="2080078" y="1301607"/>
              <a:ext cx="2896524" cy="694518"/>
              <a:chOff x="1162373" y="1563389"/>
              <a:chExt cx="4703732" cy="4951709"/>
            </a:xfrm>
          </p:grpSpPr>
          <p:sp>
            <p:nvSpPr>
              <p:cNvPr id="31" name="梯形 6">
                <a:extLst>
                  <a:ext uri="{FF2B5EF4-FFF2-40B4-BE49-F238E27FC236}">
                    <a16:creationId xmlns:a16="http://schemas.microsoft.com/office/drawing/2014/main" id="{F63439F6-5742-7B13-FBFE-56E3D1A44533}"/>
                  </a:ext>
                </a:extLst>
              </p:cNvPr>
              <p:cNvSpPr/>
              <p:nvPr/>
            </p:nvSpPr>
            <p:spPr>
              <a:xfrm flipV="1">
                <a:off x="1162373" y="1563389"/>
                <a:ext cx="4657241" cy="4951709"/>
              </a:xfrm>
              <a:custGeom>
                <a:avLst/>
                <a:gdLst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527479 w 3845406"/>
                  <a:gd name="connsiteY2" fmla="*/ 0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752205 w 3845406"/>
                  <a:gd name="connsiteY2" fmla="*/ 263471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91901"/>
                  <a:gd name="connsiteY0" fmla="*/ 1783124 h 1783124"/>
                  <a:gd name="connsiteX1" fmla="*/ 364422 w 3891901"/>
                  <a:gd name="connsiteY1" fmla="*/ 0 h 1783124"/>
                  <a:gd name="connsiteX2" fmla="*/ 3798700 w 3891901"/>
                  <a:gd name="connsiteY2" fmla="*/ 263471 h 1783124"/>
                  <a:gd name="connsiteX3" fmla="*/ 3891901 w 3891901"/>
                  <a:gd name="connsiteY3" fmla="*/ 1519653 h 1783124"/>
                  <a:gd name="connsiteX4" fmla="*/ 0 w 3891901"/>
                  <a:gd name="connsiteY4" fmla="*/ 1783124 h 1783124"/>
                  <a:gd name="connsiteX0" fmla="*/ 0 w 3891901"/>
                  <a:gd name="connsiteY0" fmla="*/ 1829619 h 1829619"/>
                  <a:gd name="connsiteX1" fmla="*/ 364422 w 3891901"/>
                  <a:gd name="connsiteY1" fmla="*/ 0 h 1829619"/>
                  <a:gd name="connsiteX2" fmla="*/ 3798700 w 3891901"/>
                  <a:gd name="connsiteY2" fmla="*/ 309966 h 1829619"/>
                  <a:gd name="connsiteX3" fmla="*/ 3891901 w 3891901"/>
                  <a:gd name="connsiteY3" fmla="*/ 1566148 h 1829619"/>
                  <a:gd name="connsiteX4" fmla="*/ 0 w 3891901"/>
                  <a:gd name="connsiteY4" fmla="*/ 1829619 h 182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1901" h="1829619">
                    <a:moveTo>
                      <a:pt x="0" y="1829619"/>
                    </a:moveTo>
                    <a:lnTo>
                      <a:pt x="364422" y="0"/>
                    </a:lnTo>
                    <a:lnTo>
                      <a:pt x="3798700" y="309966"/>
                    </a:lnTo>
                    <a:lnTo>
                      <a:pt x="3891901" y="1566148"/>
                    </a:lnTo>
                    <a:lnTo>
                      <a:pt x="0" y="1829619"/>
                    </a:lnTo>
                    <a:close/>
                  </a:path>
                </a:pathLst>
              </a:custGeom>
              <a:noFill/>
              <a:ln w="38100">
                <a:solidFill>
                  <a:srgbClr val="003F88">
                    <a:alpha val="1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梯形 6">
                <a:extLst>
                  <a:ext uri="{FF2B5EF4-FFF2-40B4-BE49-F238E27FC236}">
                    <a16:creationId xmlns:a16="http://schemas.microsoft.com/office/drawing/2014/main" id="{A39804E7-B619-2A27-8A4C-51D0AD469EC1}"/>
                  </a:ext>
                </a:extLst>
              </p:cNvPr>
              <p:cNvSpPr/>
              <p:nvPr/>
            </p:nvSpPr>
            <p:spPr>
              <a:xfrm flipH="1" flipV="1">
                <a:off x="1286356" y="1893696"/>
                <a:ext cx="4579749" cy="4460608"/>
              </a:xfrm>
              <a:custGeom>
                <a:avLst/>
                <a:gdLst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527479 w 3845406"/>
                  <a:gd name="connsiteY2" fmla="*/ 0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45406"/>
                  <a:gd name="connsiteY0" fmla="*/ 1519653 h 1519653"/>
                  <a:gd name="connsiteX1" fmla="*/ 317927 w 3845406"/>
                  <a:gd name="connsiteY1" fmla="*/ 0 h 1519653"/>
                  <a:gd name="connsiteX2" fmla="*/ 3752205 w 3845406"/>
                  <a:gd name="connsiteY2" fmla="*/ 263471 h 1519653"/>
                  <a:gd name="connsiteX3" fmla="*/ 3845406 w 3845406"/>
                  <a:gd name="connsiteY3" fmla="*/ 1519653 h 1519653"/>
                  <a:gd name="connsiteX4" fmla="*/ 0 w 3845406"/>
                  <a:gd name="connsiteY4" fmla="*/ 1519653 h 1519653"/>
                  <a:gd name="connsiteX0" fmla="*/ 0 w 3891901"/>
                  <a:gd name="connsiteY0" fmla="*/ 1783124 h 1783124"/>
                  <a:gd name="connsiteX1" fmla="*/ 364422 w 3891901"/>
                  <a:gd name="connsiteY1" fmla="*/ 0 h 1783124"/>
                  <a:gd name="connsiteX2" fmla="*/ 3798700 w 3891901"/>
                  <a:gd name="connsiteY2" fmla="*/ 263471 h 1783124"/>
                  <a:gd name="connsiteX3" fmla="*/ 3891901 w 3891901"/>
                  <a:gd name="connsiteY3" fmla="*/ 1519653 h 1783124"/>
                  <a:gd name="connsiteX4" fmla="*/ 0 w 3891901"/>
                  <a:gd name="connsiteY4" fmla="*/ 1783124 h 1783124"/>
                  <a:gd name="connsiteX0" fmla="*/ 0 w 3891901"/>
                  <a:gd name="connsiteY0" fmla="*/ 1829619 h 1829619"/>
                  <a:gd name="connsiteX1" fmla="*/ 364422 w 3891901"/>
                  <a:gd name="connsiteY1" fmla="*/ 0 h 1829619"/>
                  <a:gd name="connsiteX2" fmla="*/ 3798700 w 3891901"/>
                  <a:gd name="connsiteY2" fmla="*/ 309966 h 1829619"/>
                  <a:gd name="connsiteX3" fmla="*/ 3891901 w 3891901"/>
                  <a:gd name="connsiteY3" fmla="*/ 1566148 h 1829619"/>
                  <a:gd name="connsiteX4" fmla="*/ 0 w 3891901"/>
                  <a:gd name="connsiteY4" fmla="*/ 1829619 h 1829619"/>
                  <a:gd name="connsiteX0" fmla="*/ 0 w 3827144"/>
                  <a:gd name="connsiteY0" fmla="*/ 1657824 h 1657824"/>
                  <a:gd name="connsiteX1" fmla="*/ 299665 w 3827144"/>
                  <a:gd name="connsiteY1" fmla="*/ 0 h 1657824"/>
                  <a:gd name="connsiteX2" fmla="*/ 3733943 w 3827144"/>
                  <a:gd name="connsiteY2" fmla="*/ 309966 h 1657824"/>
                  <a:gd name="connsiteX3" fmla="*/ 3827144 w 3827144"/>
                  <a:gd name="connsiteY3" fmla="*/ 1566148 h 1657824"/>
                  <a:gd name="connsiteX4" fmla="*/ 0 w 3827144"/>
                  <a:gd name="connsiteY4" fmla="*/ 1657824 h 1657824"/>
                  <a:gd name="connsiteX0" fmla="*/ 0 w 3827144"/>
                  <a:gd name="connsiteY0" fmla="*/ 1423037 h 1423037"/>
                  <a:gd name="connsiteX1" fmla="*/ 196054 w 3827144"/>
                  <a:gd name="connsiteY1" fmla="*/ 0 h 1423037"/>
                  <a:gd name="connsiteX2" fmla="*/ 3733943 w 3827144"/>
                  <a:gd name="connsiteY2" fmla="*/ 75179 h 1423037"/>
                  <a:gd name="connsiteX3" fmla="*/ 3827144 w 3827144"/>
                  <a:gd name="connsiteY3" fmla="*/ 1331361 h 1423037"/>
                  <a:gd name="connsiteX4" fmla="*/ 0 w 3827144"/>
                  <a:gd name="connsiteY4" fmla="*/ 1423037 h 142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7144" h="1423037">
                    <a:moveTo>
                      <a:pt x="0" y="1423037"/>
                    </a:moveTo>
                    <a:lnTo>
                      <a:pt x="196054" y="0"/>
                    </a:lnTo>
                    <a:lnTo>
                      <a:pt x="3733943" y="75179"/>
                    </a:lnTo>
                    <a:lnTo>
                      <a:pt x="3827144" y="1331361"/>
                    </a:lnTo>
                    <a:lnTo>
                      <a:pt x="0" y="1423037"/>
                    </a:lnTo>
                    <a:close/>
                  </a:path>
                </a:pathLst>
              </a:custGeom>
              <a:solidFill>
                <a:srgbClr val="003F8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24EDD87-A6A1-C9C4-8C44-1C2238A18CD4}"/>
                </a:ext>
              </a:extLst>
            </p:cNvPr>
            <p:cNvSpPr txBox="1"/>
            <p:nvPr/>
          </p:nvSpPr>
          <p:spPr>
            <a:xfrm>
              <a:off x="2139697" y="1306810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latin typeface="Abadi" panose="020B0604020104020204" pitchFamily="34" charset="0"/>
                </a:defRPr>
              </a:lvl1pPr>
            </a:lstStyle>
            <a:p>
              <a:r>
                <a:rPr lang="en-US" altLang="zh-CN" sz="2000" dirty="0"/>
                <a:t>Limitations &amp;</a:t>
              </a:r>
            </a:p>
            <a:p>
              <a:r>
                <a:rPr lang="en-US" altLang="zh-CN" sz="2000" dirty="0"/>
                <a:t>Future work</a:t>
              </a:r>
              <a:endParaRPr lang="zh-CN" altLang="en-US" sz="2000" dirty="0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3997BDEE-E052-3D63-F5D1-CBD63D186C41}"/>
              </a:ext>
            </a:extLst>
          </p:cNvPr>
          <p:cNvSpPr txBox="1"/>
          <p:nvPr/>
        </p:nvSpPr>
        <p:spPr>
          <a:xfrm>
            <a:off x="6283005" y="2228574"/>
            <a:ext cx="4055166" cy="1421415"/>
          </a:xfrm>
          <a:prstGeom prst="rect">
            <a:avLst/>
          </a:prstGeom>
          <a:noFill/>
        </p:spPr>
        <p:txBody>
          <a:bodyPr wrap="square" lIns="0" rIns="0" rtlCol="0" anchor="ctr">
            <a:normAutofit/>
          </a:bodyPr>
          <a:lstStyle/>
          <a:p>
            <a:pPr marL="171450" indent="-171450">
              <a:lnSpc>
                <a:spcPct val="125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70841FD-B44B-32EF-06E4-FD4B4957BF63}"/>
              </a:ext>
            </a:extLst>
          </p:cNvPr>
          <p:cNvSpPr/>
          <p:nvPr/>
        </p:nvSpPr>
        <p:spPr>
          <a:xfrm>
            <a:off x="791543" y="1792539"/>
            <a:ext cx="46838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GBM model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of the variance in the SOC contents for Wallonia</a:t>
            </a:r>
          </a:p>
          <a:p>
            <a:pPr marL="342900" indent="-342900">
              <a:buAutoNum type="arabicPeriod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Farm-scale maps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can provide more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accurate SOC contents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for each field, and document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management practices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AutoNum type="arabicPeriod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crop rotation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conversion to grassland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 sowing of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cover crops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all contribute to organic carbon accumulation.</a:t>
            </a:r>
          </a:p>
          <a:p>
            <a:pPr marL="342900" indent="-342900">
              <a:buAutoNum type="arabicPeriod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Climate, topography and soil texture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factors shape the distribution of SOC contents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across the Walloon region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differences between fields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are more likely to be generated by differences in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organic carbon inputs from crop residues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EA8F64B-9A78-1ED2-A0C5-04F0B78E9C75}"/>
              </a:ext>
            </a:extLst>
          </p:cNvPr>
          <p:cNvSpPr/>
          <p:nvPr/>
        </p:nvSpPr>
        <p:spPr>
          <a:xfrm>
            <a:off x="6881624" y="2228574"/>
            <a:ext cx="4264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Proper sampling strategy,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declustering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of the data or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spatial cross-validation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should be explored further.</a:t>
            </a:r>
          </a:p>
          <a:p>
            <a:pPr marL="342900" indent="-342900">
              <a:buAutoNum type="arabicPeriod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Try to identify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tillage or no tillage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at field-scale with satellite images.</a:t>
            </a:r>
          </a:p>
          <a:p>
            <a:pPr marL="342900" indent="-342900">
              <a:buAutoNum type="arabicPeriod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Not all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management practices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(irrigations/fertilizer/livestock) have been considered.</a:t>
            </a:r>
          </a:p>
        </p:txBody>
      </p:sp>
    </p:spTree>
    <p:extLst>
      <p:ext uri="{BB962C8B-B14F-4D97-AF65-F5344CB8AC3E}">
        <p14:creationId xmlns:p14="http://schemas.microsoft.com/office/powerpoint/2010/main" val="27346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9A69F2C-3AB4-4EC1-A7F5-7E497175D7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52425" y="304801"/>
            <a:ext cx="11449051" cy="6286500"/>
          </a:xfrm>
          <a:prstGeom prst="rect">
            <a:avLst/>
          </a:prstGeom>
          <a:solidFill>
            <a:srgbClr val="FBFBFB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-106405" y="2586078"/>
            <a:ext cx="887453" cy="887453"/>
            <a:chOff x="-87355" y="2468254"/>
            <a:chExt cx="887453" cy="887453"/>
          </a:xfrm>
        </p:grpSpPr>
        <p:sp>
          <p:nvSpPr>
            <p:cNvPr id="60" name="直角三角形 59"/>
            <p:cNvSpPr/>
            <p:nvPr/>
          </p:nvSpPr>
          <p:spPr>
            <a:xfrm rot="13500000">
              <a:off x="48016" y="2610672"/>
              <a:ext cx="616714" cy="616714"/>
            </a:xfrm>
            <a:prstGeom prst="rtTriangle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直角三角形 60"/>
            <p:cNvSpPr/>
            <p:nvPr/>
          </p:nvSpPr>
          <p:spPr>
            <a:xfrm rot="13500000">
              <a:off x="-87355" y="2468254"/>
              <a:ext cx="887453" cy="887453"/>
            </a:xfrm>
            <a:prstGeom prst="rtTriangle">
              <a:avLst/>
            </a:prstGeom>
            <a:noFill/>
            <a:ln>
              <a:solidFill>
                <a:srgbClr val="004F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H="1">
            <a:off x="11367274" y="2587204"/>
            <a:ext cx="887453" cy="887453"/>
            <a:chOff x="-87355" y="2468254"/>
            <a:chExt cx="887453" cy="887453"/>
          </a:xfrm>
        </p:grpSpPr>
        <p:sp>
          <p:nvSpPr>
            <p:cNvPr id="63" name="直角三角形 62"/>
            <p:cNvSpPr/>
            <p:nvPr/>
          </p:nvSpPr>
          <p:spPr>
            <a:xfrm rot="13500000">
              <a:off x="48016" y="2610672"/>
              <a:ext cx="616714" cy="616714"/>
            </a:xfrm>
            <a:prstGeom prst="rtTriangle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直角三角形 63"/>
            <p:cNvSpPr/>
            <p:nvPr/>
          </p:nvSpPr>
          <p:spPr>
            <a:xfrm rot="13500000">
              <a:off x="-87355" y="2468254"/>
              <a:ext cx="887453" cy="887453"/>
            </a:xfrm>
            <a:prstGeom prst="rtTriangle">
              <a:avLst/>
            </a:prstGeom>
            <a:noFill/>
            <a:ln>
              <a:solidFill>
                <a:srgbClr val="004F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2683791F-8062-46B4-A5A2-6FF63973C804}"/>
              </a:ext>
            </a:extLst>
          </p:cNvPr>
          <p:cNvSpPr txBox="1"/>
          <p:nvPr/>
        </p:nvSpPr>
        <p:spPr>
          <a:xfrm>
            <a:off x="1194359" y="2024909"/>
            <a:ext cx="9721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 for the attention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文本框 13">
            <a:extLst>
              <a:ext uri="{FF2B5EF4-FFF2-40B4-BE49-F238E27FC236}">
                <a16:creationId xmlns:a16="http://schemas.microsoft.com/office/drawing/2014/main" id="{A360A289-EAF8-4474-A195-3234F452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68" y="4942702"/>
            <a:ext cx="4278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Acknowledgment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99904" y="5131212"/>
            <a:ext cx="6829425" cy="0"/>
            <a:chOff x="2571750" y="4129351"/>
            <a:chExt cx="6829425" cy="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571750" y="4129351"/>
              <a:ext cx="23431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058025" y="4129351"/>
              <a:ext cx="23431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DC43F5C0-9963-4416-9C77-A76E536C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91" y="541669"/>
            <a:ext cx="1685120" cy="1262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CDA47-0478-44E2-B7C1-8D2B373E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752" y="5268038"/>
            <a:ext cx="1137609" cy="1237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40691-8B6F-46A7-A7F7-C4BAE1B2E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082" y="5404187"/>
            <a:ext cx="1527512" cy="965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09F5F-8A31-4075-9CE8-13D3864D0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207" y="5412606"/>
            <a:ext cx="2579922" cy="101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F5CAC0-1FFB-4289-8BB3-1A12986290D1}"/>
              </a:ext>
            </a:extLst>
          </p:cNvPr>
          <p:cNvSpPr/>
          <p:nvPr/>
        </p:nvSpPr>
        <p:spPr>
          <a:xfrm>
            <a:off x="2984811" y="3543120"/>
            <a:ext cx="30700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4377"/>
            <a:r>
              <a:rPr lang="en-US" sz="1600" dirty="0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yue.zhou@uclouvain.be</a:t>
            </a:r>
            <a:endParaRPr lang="en-US" sz="1600" dirty="0">
              <a:solidFill>
                <a:srgbClr val="004F8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r" defTabSz="914377"/>
            <a:r>
              <a:rPr lang="en-US" sz="1600" dirty="0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Earth and Life Institute </a:t>
            </a:r>
          </a:p>
          <a:p>
            <a:pPr algn="r" defTabSz="914377"/>
            <a:r>
              <a:rPr lang="fr-FR" sz="1600" dirty="0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Place Louis Pasteur 3, b345</a:t>
            </a:r>
            <a:endParaRPr lang="en-US" sz="1600" dirty="0">
              <a:solidFill>
                <a:srgbClr val="004F8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6BA3CCF-8105-4039-B2F6-44D1E0AD45AE}"/>
              </a:ext>
            </a:extLst>
          </p:cNvPr>
          <p:cNvSpPr/>
          <p:nvPr/>
        </p:nvSpPr>
        <p:spPr>
          <a:xfrm>
            <a:off x="4699671" y="3110165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solidFill>
                  <a:srgbClr val="666666"/>
                </a:solidFill>
                <a:latin typeface="Montserrat" panose="00000500000000000000" pitchFamily="50" charset="0"/>
              </a:rPr>
              <a:t>More info: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FF408-67B7-4A6B-8A39-6B2A2021E4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932" y="2884489"/>
            <a:ext cx="1467318" cy="14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4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C9A69F2C-3AB4-4EC1-A7F5-7E497175D7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52425" y="304801"/>
            <a:ext cx="11449051" cy="6286500"/>
          </a:xfrm>
          <a:prstGeom prst="rect">
            <a:avLst/>
          </a:prstGeom>
          <a:solidFill>
            <a:srgbClr val="FBFBFB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49059" y="1903945"/>
            <a:ext cx="755071" cy="600524"/>
            <a:chOff x="6683955" y="1148407"/>
            <a:chExt cx="755070" cy="600524"/>
          </a:xfrm>
        </p:grpSpPr>
        <p:sp>
          <p:nvSpPr>
            <p:cNvPr id="11" name="菱形 10"/>
            <p:cNvSpPr/>
            <p:nvPr/>
          </p:nvSpPr>
          <p:spPr>
            <a:xfrm>
              <a:off x="6761228" y="1148407"/>
              <a:ext cx="600525" cy="600524"/>
            </a:xfrm>
            <a:prstGeom prst="diamond">
              <a:avLst/>
            </a:prstGeom>
            <a:solidFill>
              <a:srgbClr val="004F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83955" y="1264003"/>
              <a:ext cx="75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3E032463-6DF5-4283-8AF2-AE4E9A071BE4}"/>
              </a:ext>
            </a:extLst>
          </p:cNvPr>
          <p:cNvSpPr txBox="1"/>
          <p:nvPr/>
        </p:nvSpPr>
        <p:spPr>
          <a:xfrm>
            <a:off x="6781403" y="1994404"/>
            <a:ext cx="308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49059" y="2972404"/>
            <a:ext cx="755071" cy="600524"/>
            <a:chOff x="6683955" y="2148097"/>
            <a:chExt cx="755070" cy="600524"/>
          </a:xfrm>
        </p:grpSpPr>
        <p:sp>
          <p:nvSpPr>
            <p:cNvPr id="89" name="菱形 88"/>
            <p:cNvSpPr/>
            <p:nvPr/>
          </p:nvSpPr>
          <p:spPr>
            <a:xfrm>
              <a:off x="6761228" y="2148097"/>
              <a:ext cx="600525" cy="600524"/>
            </a:xfrm>
            <a:prstGeom prst="diamond">
              <a:avLst/>
            </a:prstGeom>
            <a:solidFill>
              <a:srgbClr val="004F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683955" y="2263693"/>
              <a:ext cx="75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D9EAF3EB-2C29-4A05-AB27-C0A6B32182B7}"/>
              </a:ext>
            </a:extLst>
          </p:cNvPr>
          <p:cNvSpPr txBox="1"/>
          <p:nvPr/>
        </p:nvSpPr>
        <p:spPr>
          <a:xfrm>
            <a:off x="6704130" y="3093279"/>
            <a:ext cx="350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Methods and results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49059" y="4028779"/>
            <a:ext cx="755071" cy="600524"/>
            <a:chOff x="6683955" y="3147787"/>
            <a:chExt cx="755070" cy="600524"/>
          </a:xfrm>
        </p:grpSpPr>
        <p:sp>
          <p:nvSpPr>
            <p:cNvPr id="92" name="菱形 91"/>
            <p:cNvSpPr/>
            <p:nvPr/>
          </p:nvSpPr>
          <p:spPr>
            <a:xfrm>
              <a:off x="6761228" y="3147787"/>
              <a:ext cx="600525" cy="600524"/>
            </a:xfrm>
            <a:prstGeom prst="diamond">
              <a:avLst/>
            </a:prstGeom>
            <a:solidFill>
              <a:srgbClr val="004F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683955" y="3263383"/>
              <a:ext cx="755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01265E42-0BAD-4D86-BEF8-E6C1428EB60D}"/>
              </a:ext>
            </a:extLst>
          </p:cNvPr>
          <p:cNvSpPr txBox="1"/>
          <p:nvPr/>
        </p:nvSpPr>
        <p:spPr>
          <a:xfrm>
            <a:off x="6704130" y="3943662"/>
            <a:ext cx="3505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Conclusions and perspectives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4F8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7" name="任意多边形 106"/>
          <p:cNvSpPr/>
          <p:nvPr/>
        </p:nvSpPr>
        <p:spPr>
          <a:xfrm rot="13500000">
            <a:off x="-1230996" y="-246184"/>
            <a:ext cx="7350368" cy="7350368"/>
          </a:xfrm>
          <a:custGeom>
            <a:avLst/>
            <a:gdLst>
              <a:gd name="connsiteX0" fmla="*/ 7350368 w 7350368"/>
              <a:gd name="connsiteY0" fmla="*/ 4297053 h 7350368"/>
              <a:gd name="connsiteX1" fmla="*/ 4297052 w 7350368"/>
              <a:gd name="connsiteY1" fmla="*/ 7350368 h 7350368"/>
              <a:gd name="connsiteX2" fmla="*/ 2446236 w 7350368"/>
              <a:gd name="connsiteY2" fmla="*/ 5499552 h 7350368"/>
              <a:gd name="connsiteX3" fmla="*/ 1867788 w 7350368"/>
              <a:gd name="connsiteY3" fmla="*/ 5499552 h 7350368"/>
              <a:gd name="connsiteX4" fmla="*/ 1867788 w 7350368"/>
              <a:gd name="connsiteY4" fmla="*/ 4921104 h 7350368"/>
              <a:gd name="connsiteX5" fmla="*/ 0 w 7350368"/>
              <a:gd name="connsiteY5" fmla="*/ 3053316 h 7350368"/>
              <a:gd name="connsiteX6" fmla="*/ 3053315 w 7350368"/>
              <a:gd name="connsiteY6" fmla="*/ 0 h 735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0368" h="7350368">
                <a:moveTo>
                  <a:pt x="7350368" y="4297053"/>
                </a:moveTo>
                <a:lnTo>
                  <a:pt x="4297052" y="7350368"/>
                </a:lnTo>
                <a:lnTo>
                  <a:pt x="2446236" y="5499552"/>
                </a:lnTo>
                <a:lnTo>
                  <a:pt x="1867788" y="5499552"/>
                </a:lnTo>
                <a:lnTo>
                  <a:pt x="1867788" y="4921104"/>
                </a:lnTo>
                <a:lnTo>
                  <a:pt x="0" y="3053316"/>
                </a:lnTo>
                <a:lnTo>
                  <a:pt x="3053315" y="0"/>
                </a:lnTo>
                <a:close/>
              </a:path>
            </a:pathLst>
          </a:custGeom>
          <a:solidFill>
            <a:srgbClr val="004F8A">
              <a:alpha val="88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631672" y="3131145"/>
            <a:ext cx="3625032" cy="595710"/>
            <a:chOff x="1146733" y="2685765"/>
            <a:chExt cx="3625032" cy="595711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683791F-8062-46B4-A5A2-6FF63973C804}"/>
                </a:ext>
              </a:extLst>
            </p:cNvPr>
            <p:cNvSpPr txBox="1"/>
            <p:nvPr/>
          </p:nvSpPr>
          <p:spPr>
            <a:xfrm>
              <a:off x="1229299" y="2696701"/>
              <a:ext cx="3399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CONTENTS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1146733" y="2685765"/>
              <a:ext cx="3625032" cy="584776"/>
              <a:chOff x="1146733" y="2633516"/>
              <a:chExt cx="3625032" cy="584776"/>
            </a:xfrm>
          </p:grpSpPr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2683791F-8062-46B4-A5A2-6FF63973C804}"/>
                  </a:ext>
                </a:extLst>
              </p:cNvPr>
              <p:cNvSpPr txBox="1"/>
              <p:nvPr/>
            </p:nvSpPr>
            <p:spPr>
              <a:xfrm>
                <a:off x="1718796" y="2633516"/>
                <a:ext cx="23806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BFBF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1146733" y="2936840"/>
                <a:ext cx="3625032" cy="9581"/>
                <a:chOff x="1136640" y="2939405"/>
                <a:chExt cx="3625032" cy="9581"/>
              </a:xfrm>
            </p:grpSpPr>
            <p:cxnSp>
              <p:nvCxnSpPr>
                <p:cNvPr id="100" name="直接连接符 99"/>
                <p:cNvCxnSpPr/>
                <p:nvPr/>
              </p:nvCxnSpPr>
              <p:spPr>
                <a:xfrm>
                  <a:off x="1136640" y="2939405"/>
                  <a:ext cx="572063" cy="0"/>
                </a:xfrm>
                <a:prstGeom prst="line">
                  <a:avLst/>
                </a:prstGeom>
                <a:ln>
                  <a:solidFill>
                    <a:srgbClr val="FBFBF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>
                  <a:off x="4189609" y="2948986"/>
                  <a:ext cx="572063" cy="0"/>
                </a:xfrm>
                <a:prstGeom prst="line">
                  <a:avLst/>
                </a:prstGeom>
                <a:ln>
                  <a:solidFill>
                    <a:srgbClr val="FBFBFB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" name="组合 30"/>
          <p:cNvGrpSpPr/>
          <p:nvPr/>
        </p:nvGrpSpPr>
        <p:grpSpPr>
          <a:xfrm>
            <a:off x="4775174" y="2831451"/>
            <a:ext cx="624967" cy="1233199"/>
            <a:chOff x="4820043" y="2829118"/>
            <a:chExt cx="624966" cy="1233198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4820043" y="2829118"/>
              <a:ext cx="624966" cy="618932"/>
            </a:xfrm>
            <a:prstGeom prst="line">
              <a:avLst/>
            </a:prstGeom>
            <a:ln w="12700">
              <a:solidFill>
                <a:srgbClr val="1B60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4820043" y="3443384"/>
              <a:ext cx="624966" cy="618932"/>
            </a:xfrm>
            <a:prstGeom prst="line">
              <a:avLst/>
            </a:prstGeom>
            <a:ln w="12700">
              <a:solidFill>
                <a:srgbClr val="1B60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0A92771-3BB8-4D98-8659-39AED868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4" y="6157176"/>
            <a:ext cx="1669079" cy="3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5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/>
              <a:t>01  Introduction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81832DA-BF58-FB85-EB7B-EE854A7630A2}"/>
              </a:ext>
            </a:extLst>
          </p:cNvPr>
          <p:cNvSpPr txBox="1"/>
          <p:nvPr/>
        </p:nvSpPr>
        <p:spPr>
          <a:xfrm>
            <a:off x="6210300" y="911703"/>
            <a:ext cx="5773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914377">
              <a:defRPr sz="2000" b="1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nl-NL" altLang="zh-CN" sz="1800" dirty="0"/>
              <a:t>Digital </a:t>
            </a:r>
            <a:r>
              <a:rPr lang="nl-NL" altLang="zh-CN" sz="1800" dirty="0" err="1"/>
              <a:t>soil</a:t>
            </a:r>
            <a:r>
              <a:rPr lang="nl-NL" altLang="zh-CN" sz="1800" dirty="0"/>
              <a:t> </a:t>
            </a:r>
            <a:r>
              <a:rPr lang="nl-NL" altLang="zh-CN" sz="1800" dirty="0" err="1"/>
              <a:t>mapping</a:t>
            </a:r>
            <a:r>
              <a:rPr lang="nl-NL" altLang="zh-CN" sz="1800" dirty="0"/>
              <a:t> (DSM) </a:t>
            </a:r>
            <a:r>
              <a:rPr lang="nl-NL" altLang="zh-CN" sz="1800" dirty="0" err="1"/>
              <a:t>and</a:t>
            </a:r>
            <a:r>
              <a:rPr lang="en-US" altLang="zh-CN" sz="1600" b="0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800" dirty="0"/>
              <a:t>SCORPAN model</a:t>
            </a:r>
            <a:endParaRPr lang="zh-CN" altLang="zh-CN" sz="18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DDE9053-D8AC-4BFC-E84D-9537D314DD4D}"/>
              </a:ext>
            </a:extLst>
          </p:cNvPr>
          <p:cNvSpPr txBox="1"/>
          <p:nvPr/>
        </p:nvSpPr>
        <p:spPr>
          <a:xfrm>
            <a:off x="455101" y="911703"/>
            <a:ext cx="4975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914377">
              <a:defRPr sz="2000" b="1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nl-NL" altLang="zh-CN" sz="1800" dirty="0" err="1"/>
              <a:t>Importance</a:t>
            </a:r>
            <a:r>
              <a:rPr lang="nl-NL" altLang="zh-CN" sz="1800" dirty="0"/>
              <a:t> of </a:t>
            </a:r>
            <a:r>
              <a:rPr lang="nl-NL" altLang="zh-CN" sz="1800" dirty="0" err="1"/>
              <a:t>Soil</a:t>
            </a:r>
            <a:r>
              <a:rPr lang="nl-NL" altLang="zh-CN" sz="1800" dirty="0"/>
              <a:t> </a:t>
            </a:r>
            <a:r>
              <a:rPr lang="nl-NL" altLang="zh-CN" sz="1800" dirty="0" err="1"/>
              <a:t>Organic</a:t>
            </a:r>
            <a:r>
              <a:rPr lang="nl-NL" altLang="zh-CN" sz="1800" dirty="0"/>
              <a:t> Carbon (SOC)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12939C0-22B5-5C00-7651-E12DA446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01" y="2904227"/>
            <a:ext cx="1518095" cy="3838200"/>
          </a:xfrm>
          <a:prstGeom prst="rect">
            <a:avLst/>
          </a:prstGeom>
        </p:spPr>
      </p:pic>
      <p:pic>
        <p:nvPicPr>
          <p:cNvPr id="28" name="Picture 2" descr="https://www.4p1000.org/sites/all/themes/fpm/img/logo-light.png">
            <a:extLst>
              <a:ext uri="{FF2B5EF4-FFF2-40B4-BE49-F238E27FC236}">
                <a16:creationId xmlns:a16="http://schemas.microsoft.com/office/drawing/2014/main" id="{F115187C-328F-2853-9516-B7741219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40" y="3583934"/>
            <a:ext cx="1202705" cy="12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31164E0-0DD1-F522-46FB-D19F06FCC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267" y="4786639"/>
            <a:ext cx="3025245" cy="195578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6E21224-7378-A4DB-0726-A8657F6E8EEF}"/>
              </a:ext>
            </a:extLst>
          </p:cNvPr>
          <p:cNvSpPr txBox="1"/>
          <p:nvPr/>
        </p:nvSpPr>
        <p:spPr>
          <a:xfrm>
            <a:off x="5874328" y="2835164"/>
            <a:ext cx="454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SOC(x) = f (s, c, o, r, p, a, n) 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191BF23-169D-0ABC-F4B3-DE29935BC019}"/>
              </a:ext>
            </a:extLst>
          </p:cNvPr>
          <p:cNvSpPr txBox="1"/>
          <p:nvPr/>
        </p:nvSpPr>
        <p:spPr>
          <a:xfrm>
            <a:off x="455101" y="1332697"/>
            <a:ext cx="52659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Soils constitute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largest terrestrial carbon pool.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Soil organic matte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 is a main factor in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aggregate stability, water retention and mineralization of nutrients.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8D771B4-3879-F721-DD62-3EE980F1A8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-1" r="88" b="2198"/>
          <a:stretch/>
        </p:blipFill>
        <p:spPr>
          <a:xfrm>
            <a:off x="5900737" y="1294584"/>
            <a:ext cx="1636513" cy="80100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75B0944-4BF5-6935-94F9-D1B511E7E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636" y="1390742"/>
            <a:ext cx="1495425" cy="7048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E8F96E-9EA4-A811-1C23-4608743412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7832" y="1347357"/>
            <a:ext cx="1276350" cy="676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7C16FB-DBCD-8268-2CF6-D28FB3A1C7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7112" y="1631910"/>
            <a:ext cx="533400" cy="219075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997E2750-F86F-E5EA-0C9C-B26F2247953A}"/>
              </a:ext>
            </a:extLst>
          </p:cNvPr>
          <p:cNvSpPr txBox="1"/>
          <p:nvPr/>
        </p:nvSpPr>
        <p:spPr>
          <a:xfrm>
            <a:off x="7609868" y="2069798"/>
            <a:ext cx="1635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covariates </a:t>
            </a:r>
            <a:endParaRPr lang="zh-CN" altLang="en-US" sz="16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D3AD7AC-FDCA-F00F-AE00-92E387D32622}"/>
              </a:ext>
            </a:extLst>
          </p:cNvPr>
          <p:cNvSpPr txBox="1"/>
          <p:nvPr/>
        </p:nvSpPr>
        <p:spPr>
          <a:xfrm>
            <a:off x="10127673" y="2067598"/>
            <a:ext cx="2064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Soil property maps</a:t>
            </a:r>
            <a:endParaRPr lang="zh-CN" altLang="en-US" sz="16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ACBACF6-15A6-34EF-7A21-8CC1E36C45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35" t="1089"/>
          <a:stretch/>
        </p:blipFill>
        <p:spPr>
          <a:xfrm>
            <a:off x="9531928" y="1746763"/>
            <a:ext cx="718223" cy="334866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A8DF5D86-5D95-75B1-E876-A83BB2DD7BD8}"/>
              </a:ext>
            </a:extLst>
          </p:cNvPr>
          <p:cNvSpPr txBox="1"/>
          <p:nvPr/>
        </p:nvSpPr>
        <p:spPr>
          <a:xfrm>
            <a:off x="9008021" y="1230490"/>
            <a:ext cx="19013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zh-CN" dirty="0"/>
              <a:t>statistical algorithm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4C95900-2883-F5BF-1658-8BEFE9E60CB1}"/>
              </a:ext>
            </a:extLst>
          </p:cNvPr>
          <p:cNvSpPr txBox="1"/>
          <p:nvPr/>
        </p:nvSpPr>
        <p:spPr>
          <a:xfrm>
            <a:off x="6159699" y="2176032"/>
            <a:ext cx="10609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Soil data</a:t>
            </a:r>
            <a:endParaRPr lang="zh-CN" altLang="en-US" sz="16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DD42AAC-52ED-058B-97D8-6929BE17D8FC}"/>
              </a:ext>
            </a:extLst>
          </p:cNvPr>
          <p:cNvSpPr txBox="1"/>
          <p:nvPr/>
        </p:nvSpPr>
        <p:spPr>
          <a:xfrm>
            <a:off x="5700127" y="3609538"/>
            <a:ext cx="652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E5DCFBE-B1FC-4A96-5B69-C648F0BA773B}"/>
              </a:ext>
            </a:extLst>
          </p:cNvPr>
          <p:cNvSpPr txBox="1"/>
          <p:nvPr/>
        </p:nvSpPr>
        <p:spPr>
          <a:xfrm>
            <a:off x="6242320" y="3916194"/>
            <a:ext cx="1044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A8E3AB3-8961-4849-8D93-9237B9C7EEE9}"/>
              </a:ext>
            </a:extLst>
          </p:cNvPr>
          <p:cNvSpPr txBox="1"/>
          <p:nvPr/>
        </p:nvSpPr>
        <p:spPr>
          <a:xfrm>
            <a:off x="7215879" y="3684837"/>
            <a:ext cx="147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AEC6894-8678-1279-B6AF-4DC6E89C73F5}"/>
              </a:ext>
            </a:extLst>
          </p:cNvPr>
          <p:cNvSpPr txBox="1"/>
          <p:nvPr/>
        </p:nvSpPr>
        <p:spPr>
          <a:xfrm>
            <a:off x="8201567" y="3947396"/>
            <a:ext cx="1044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DF1A83E-1B41-BA75-B382-08D568792F6B}"/>
              </a:ext>
            </a:extLst>
          </p:cNvPr>
          <p:cNvSpPr txBox="1"/>
          <p:nvPr/>
        </p:nvSpPr>
        <p:spPr>
          <a:xfrm>
            <a:off x="8975152" y="3794204"/>
            <a:ext cx="1202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Parent material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64ACFD9-B1C6-0439-C80D-815C13F44E28}"/>
              </a:ext>
            </a:extLst>
          </p:cNvPr>
          <p:cNvSpPr txBox="1"/>
          <p:nvPr/>
        </p:nvSpPr>
        <p:spPr>
          <a:xfrm>
            <a:off x="9988424" y="3860473"/>
            <a:ext cx="1044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zh-CN" altLang="en-US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EDAB578-0516-D5F9-BFC2-C23F0348D52D}"/>
              </a:ext>
            </a:extLst>
          </p:cNvPr>
          <p:cNvSpPr txBox="1"/>
          <p:nvPr/>
        </p:nvSpPr>
        <p:spPr>
          <a:xfrm>
            <a:off x="10589776" y="3555757"/>
            <a:ext cx="1202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14DBA115-CA5F-49F4-EE80-B68BE827D8B4}"/>
              </a:ext>
            </a:extLst>
          </p:cNvPr>
          <p:cNvCxnSpPr>
            <a:cxnSpLocks/>
          </p:cNvCxnSpPr>
          <p:nvPr/>
        </p:nvCxnSpPr>
        <p:spPr>
          <a:xfrm flipH="1">
            <a:off x="6210300" y="3294687"/>
            <a:ext cx="1399568" cy="2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B031CBA1-2399-5C9D-E8F6-9A6FB5B8EC63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6764464" y="3265451"/>
            <a:ext cx="1126873" cy="65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736384F2-E6BE-7373-9571-172BEB9A3D32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955367" y="3279265"/>
            <a:ext cx="347762" cy="405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524E49D4-AABD-AE9B-AF57-013FA1E65A32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8583427" y="3333629"/>
            <a:ext cx="140284" cy="613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51A04AA5-95F1-ED16-B1E0-FBC12062830C}"/>
              </a:ext>
            </a:extLst>
          </p:cNvPr>
          <p:cNvCxnSpPr>
            <a:cxnSpLocks/>
          </p:cNvCxnSpPr>
          <p:nvPr/>
        </p:nvCxnSpPr>
        <p:spPr>
          <a:xfrm>
            <a:off x="8946295" y="3333629"/>
            <a:ext cx="440649" cy="48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0AFC80A0-D5D5-ABDD-03E2-F986A608CD2D}"/>
              </a:ext>
            </a:extLst>
          </p:cNvPr>
          <p:cNvCxnSpPr>
            <a:cxnSpLocks/>
          </p:cNvCxnSpPr>
          <p:nvPr/>
        </p:nvCxnSpPr>
        <p:spPr>
          <a:xfrm>
            <a:off x="9316400" y="3313201"/>
            <a:ext cx="933751" cy="517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FBDDB5C7-7792-991B-ECE6-799E94E30CE4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9674089" y="3260297"/>
            <a:ext cx="1517040" cy="295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FABABCA9-2374-F77B-71AE-AB979E01A04D}"/>
              </a:ext>
            </a:extLst>
          </p:cNvPr>
          <p:cNvSpPr txBox="1"/>
          <p:nvPr/>
        </p:nvSpPr>
        <p:spPr>
          <a:xfrm>
            <a:off x="5333493" y="4840187"/>
            <a:ext cx="18209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b="0" dirty="0"/>
              <a:t>Including </a:t>
            </a:r>
            <a:r>
              <a:rPr lang="en-US" altLang="zh-CN" dirty="0"/>
              <a:t>land cover</a:t>
            </a:r>
            <a:r>
              <a:rPr lang="en-US" altLang="zh-CN" b="0" dirty="0"/>
              <a:t> and natural </a:t>
            </a:r>
            <a:r>
              <a:rPr lang="en-US" altLang="zh-CN" dirty="0"/>
              <a:t>vegetatio</a:t>
            </a:r>
            <a:r>
              <a:rPr lang="en-US" altLang="zh-CN" b="0" dirty="0"/>
              <a:t>n or </a:t>
            </a:r>
            <a:r>
              <a:rPr lang="en-US" altLang="zh-CN" dirty="0"/>
              <a:t>fauna</a:t>
            </a:r>
            <a:r>
              <a:rPr lang="en-US" altLang="zh-CN" b="0" dirty="0"/>
              <a:t> or </a:t>
            </a:r>
            <a:r>
              <a:rPr lang="en-US" altLang="zh-CN" dirty="0"/>
              <a:t>human activity</a:t>
            </a:r>
            <a:endParaRPr lang="zh-CN" altLang="en-US" dirty="0"/>
          </a:p>
        </p:txBody>
      </p:sp>
      <p:sp>
        <p:nvSpPr>
          <p:cNvPr id="91" name="左大括号 90">
            <a:extLst>
              <a:ext uri="{FF2B5EF4-FFF2-40B4-BE49-F238E27FC236}">
                <a16:creationId xmlns:a16="http://schemas.microsoft.com/office/drawing/2014/main" id="{FB4719C2-88C7-6CF6-5359-106D2496ED1B}"/>
              </a:ext>
            </a:extLst>
          </p:cNvPr>
          <p:cNvSpPr/>
          <p:nvPr/>
        </p:nvSpPr>
        <p:spPr>
          <a:xfrm>
            <a:off x="6983123" y="4978162"/>
            <a:ext cx="232756" cy="1228592"/>
          </a:xfrm>
          <a:prstGeom prst="leftBrace">
            <a:avLst>
              <a:gd name="adj1" fmla="val 74850"/>
              <a:gd name="adj2" fmla="val 514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BF142EB2-59DC-F29F-15A0-3604A8AFDE7D}"/>
              </a:ext>
            </a:extLst>
          </p:cNvPr>
          <p:cNvCxnSpPr>
            <a:cxnSpLocks/>
          </p:cNvCxnSpPr>
          <p:nvPr/>
        </p:nvCxnSpPr>
        <p:spPr>
          <a:xfrm flipH="1">
            <a:off x="7010400" y="4071029"/>
            <a:ext cx="779248" cy="752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11A2DBE3-F3AC-EB09-611E-BCF54FA32473}"/>
              </a:ext>
            </a:extLst>
          </p:cNvPr>
          <p:cNvSpPr txBox="1"/>
          <p:nvPr/>
        </p:nvSpPr>
        <p:spPr>
          <a:xfrm>
            <a:off x="7232451" y="4899293"/>
            <a:ext cx="49595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b="0" dirty="0"/>
              <a:t>Normalized difference vegetation index (</a:t>
            </a:r>
            <a:r>
              <a:rPr lang="en-US" altLang="zh-CN" dirty="0"/>
              <a:t>NDVI</a:t>
            </a:r>
            <a:r>
              <a:rPr lang="en-US" altLang="zh-CN" b="0" dirty="0"/>
              <a:t>) </a:t>
            </a:r>
          </a:p>
          <a:p>
            <a:r>
              <a:rPr lang="en-US" altLang="zh-CN" b="0" dirty="0"/>
              <a:t>Net primary productivity (</a:t>
            </a:r>
            <a:r>
              <a:rPr lang="en-US" altLang="zh-CN" dirty="0"/>
              <a:t>NPP</a:t>
            </a:r>
            <a:r>
              <a:rPr lang="en-US" altLang="zh-CN" b="0" dirty="0"/>
              <a:t>)</a:t>
            </a:r>
          </a:p>
          <a:p>
            <a:r>
              <a:rPr lang="en-US" altLang="zh-CN" dirty="0"/>
              <a:t>land use </a:t>
            </a:r>
            <a:r>
              <a:rPr lang="en-US" altLang="zh-CN" b="0" dirty="0"/>
              <a:t>or </a:t>
            </a:r>
            <a:r>
              <a:rPr lang="en-US" altLang="zh-CN" dirty="0"/>
              <a:t>vegetation types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Anthropogenic activities</a:t>
            </a:r>
            <a:r>
              <a:rPr lang="en-US" altLang="zh-CN" b="0" dirty="0">
                <a:solidFill>
                  <a:srgbClr val="FF0000"/>
                </a:solidFill>
              </a:rPr>
              <a:t>?</a:t>
            </a:r>
            <a:r>
              <a:rPr lang="en-US" altLang="zh-CN" b="0" dirty="0"/>
              <a:t> (e.g.  </a:t>
            </a:r>
            <a:r>
              <a:rPr lang="en-US" altLang="zh-CN" dirty="0"/>
              <a:t>crop rotation, cover crops, tillage</a:t>
            </a:r>
            <a:r>
              <a:rPr lang="en-US" altLang="zh-CN" b="0" dirty="0"/>
              <a:t>)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307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/>
              <a:t>01  Introduction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5E4D275-9913-5BF3-4FF3-250DF8E9C2FB}"/>
              </a:ext>
            </a:extLst>
          </p:cNvPr>
          <p:cNvSpPr txBox="1"/>
          <p:nvPr/>
        </p:nvSpPr>
        <p:spPr>
          <a:xfrm>
            <a:off x="718218" y="975679"/>
            <a:ext cx="1040698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914377">
              <a:defRPr sz="2000" b="1">
                <a:solidFill>
                  <a:srgbClr val="004F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dirty="0"/>
              <a:t>GOALS:</a:t>
            </a:r>
          </a:p>
          <a:p>
            <a:endParaRPr lang="en-US" altLang="zh-CN" sz="2400" b="0" dirty="0"/>
          </a:p>
          <a:p>
            <a:pPr marL="342900" indent="-342900">
              <a:buAutoNum type="arabicPeriod"/>
            </a:pPr>
            <a:r>
              <a:rPr lang="en-US" altLang="zh-CN" sz="2400" b="0" dirty="0">
                <a:solidFill>
                  <a:schemeClr val="tx1"/>
                </a:solidFill>
              </a:rPr>
              <a:t>Construct a </a:t>
            </a:r>
            <a:r>
              <a:rPr lang="en-US" altLang="zh-CN" sz="2400" dirty="0">
                <a:solidFill>
                  <a:schemeClr val="tx1"/>
                </a:solidFill>
              </a:rPr>
              <a:t>new covariate </a:t>
            </a:r>
            <a:r>
              <a:rPr lang="en-US" altLang="zh-CN" sz="2400" b="0" dirty="0">
                <a:solidFill>
                  <a:schemeClr val="tx1"/>
                </a:solidFill>
              </a:rPr>
              <a:t>(organic carbon input from the crops) to represent land management.</a:t>
            </a:r>
          </a:p>
          <a:p>
            <a:pPr marL="342900" indent="-342900">
              <a:buAutoNum type="arabicPeriod"/>
            </a:pPr>
            <a:endParaRPr lang="en-US" altLang="zh-CN" sz="2400" b="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0" dirty="0">
                <a:solidFill>
                  <a:schemeClr val="tx1"/>
                </a:solidFill>
              </a:rPr>
              <a:t>Use all </a:t>
            </a:r>
            <a:r>
              <a:rPr lang="en-US" altLang="zh-CN" sz="2400" dirty="0">
                <a:solidFill>
                  <a:schemeClr val="tx1"/>
                </a:solidFill>
              </a:rPr>
              <a:t>covariates </a:t>
            </a:r>
            <a:r>
              <a:rPr lang="en-US" altLang="zh-CN" sz="2400" b="0" dirty="0">
                <a:solidFill>
                  <a:schemeClr val="tx1"/>
                </a:solidFill>
              </a:rPr>
              <a:t>related to the </a:t>
            </a:r>
            <a:r>
              <a:rPr lang="en-US" altLang="zh-CN" sz="2400" b="0" dirty="0" err="1">
                <a:solidFill>
                  <a:schemeClr val="tx1"/>
                </a:solidFill>
              </a:rPr>
              <a:t>Scorpan</a:t>
            </a:r>
            <a:r>
              <a:rPr lang="en-US" altLang="zh-CN" sz="2400" b="0" dirty="0">
                <a:solidFill>
                  <a:schemeClr val="tx1"/>
                </a:solidFill>
              </a:rPr>
              <a:t> model to build a </a:t>
            </a:r>
            <a:r>
              <a:rPr lang="en-US" altLang="zh-CN" sz="2400" dirty="0">
                <a:solidFill>
                  <a:schemeClr val="tx1"/>
                </a:solidFill>
              </a:rPr>
              <a:t>SOC model </a:t>
            </a:r>
            <a:r>
              <a:rPr lang="en-US" altLang="zh-CN" sz="2400" b="0" dirty="0">
                <a:solidFill>
                  <a:schemeClr val="tx1"/>
                </a:solidFill>
              </a:rPr>
              <a:t>and </a:t>
            </a:r>
            <a:r>
              <a:rPr lang="en-US" altLang="zh-CN" sz="2400" dirty="0">
                <a:solidFill>
                  <a:schemeClr val="tx1"/>
                </a:solidFill>
              </a:rPr>
              <a:t>create SOC maps </a:t>
            </a:r>
            <a:r>
              <a:rPr lang="en-US" altLang="zh-CN" sz="2400" b="0" dirty="0">
                <a:solidFill>
                  <a:schemeClr val="tx1"/>
                </a:solidFill>
              </a:rPr>
              <a:t>with</a:t>
            </a:r>
            <a:r>
              <a:rPr lang="en-US" altLang="zh-CN" sz="2400" dirty="0">
                <a:solidFill>
                  <a:schemeClr val="tx1"/>
                </a:solidFill>
              </a:rPr>
              <a:t> high-resolution remote sensing data.</a:t>
            </a:r>
          </a:p>
          <a:p>
            <a:pPr marL="342900" indent="-342900">
              <a:buAutoNum type="arabicPeriod"/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0" dirty="0">
                <a:solidFill>
                  <a:schemeClr val="tx1"/>
                </a:solidFill>
              </a:rPr>
              <a:t>Evaluate the </a:t>
            </a:r>
            <a:r>
              <a:rPr lang="en-US" altLang="zh-CN" sz="2400" dirty="0">
                <a:solidFill>
                  <a:schemeClr val="tx1"/>
                </a:solidFill>
              </a:rPr>
              <a:t>covariates</a:t>
            </a:r>
            <a:r>
              <a:rPr lang="en-US" altLang="zh-CN" sz="2400" b="0" dirty="0">
                <a:solidFill>
                  <a:schemeClr val="tx1"/>
                </a:solidFill>
              </a:rPr>
              <a:t> together with the scale at which they </a:t>
            </a:r>
            <a:r>
              <a:rPr lang="en-US" altLang="zh-CN" sz="2400" dirty="0">
                <a:solidFill>
                  <a:schemeClr val="tx1"/>
                </a:solidFill>
              </a:rPr>
              <a:t>influence the SOC distribution.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6AE9B5D-68CA-DF06-AA98-6BFCECCA1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71" y="4819448"/>
            <a:ext cx="5810093" cy="1730775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3D98231E-50DD-7EA0-B602-C00B75B236FF}"/>
              </a:ext>
            </a:extLst>
          </p:cNvPr>
          <p:cNvSpPr txBox="1"/>
          <p:nvPr/>
        </p:nvSpPr>
        <p:spPr>
          <a:xfrm>
            <a:off x="8977745" y="6578024"/>
            <a:ext cx="2812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4F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(Google Earth Engine website)</a:t>
            </a:r>
            <a:endParaRPr lang="zh-CN" altLang="en-US" sz="1200" dirty="0">
              <a:solidFill>
                <a:srgbClr val="004F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FA66E2-400D-486E-AF75-C22C192E0EEA}"/>
              </a:ext>
            </a:extLst>
          </p:cNvPr>
          <p:cNvSpPr/>
          <p:nvPr/>
        </p:nvSpPr>
        <p:spPr>
          <a:xfrm>
            <a:off x="166255" y="1249876"/>
            <a:ext cx="1731818" cy="473087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sx="103000" sy="103000" algn="tr" rotWithShape="0">
              <a:prstClr val="black">
                <a:alpha val="52000"/>
              </a:prstClr>
            </a:outerShdw>
          </a:effectLst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Soil data</a:t>
            </a:r>
            <a:endParaRPr lang="zh-CN" altLang="en-US" sz="2400" b="1" dirty="0">
              <a:solidFill>
                <a:schemeClr val="bg1"/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9A2CA-DF20-4636-8F1A-710FFF9709BC}"/>
              </a:ext>
            </a:extLst>
          </p:cNvPr>
          <p:cNvSpPr/>
          <p:nvPr/>
        </p:nvSpPr>
        <p:spPr>
          <a:xfrm>
            <a:off x="1898073" y="837944"/>
            <a:ext cx="9809659" cy="602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9DF6E8-44F7-42FE-AA4F-580A5F838631}"/>
              </a:ext>
            </a:extLst>
          </p:cNvPr>
          <p:cNvSpPr/>
          <p:nvPr/>
        </p:nvSpPr>
        <p:spPr>
          <a:xfrm>
            <a:off x="29659" y="2287014"/>
            <a:ext cx="19381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1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032EB-2C07-416B-83C8-5CF2F4AD5A1B}"/>
              </a:ext>
            </a:extLst>
          </p:cNvPr>
          <p:cNvSpPr/>
          <p:nvPr/>
        </p:nvSpPr>
        <p:spPr>
          <a:xfrm>
            <a:off x="-8166" y="3183016"/>
            <a:ext cx="19381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2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7EDDB1-4B5B-412B-967D-F79BAFC0F7DB}"/>
              </a:ext>
            </a:extLst>
          </p:cNvPr>
          <p:cNvSpPr/>
          <p:nvPr/>
        </p:nvSpPr>
        <p:spPr>
          <a:xfrm>
            <a:off x="68723" y="4253036"/>
            <a:ext cx="1784340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3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02 Methods and Results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pic>
        <p:nvPicPr>
          <p:cNvPr id="24" name="图片 23" descr="地图&#10;&#10;描述已自动生成">
            <a:extLst>
              <a:ext uri="{FF2B5EF4-FFF2-40B4-BE49-F238E27FC236}">
                <a16:creationId xmlns:a16="http://schemas.microsoft.com/office/drawing/2014/main" id="{902E2D5E-3A62-0760-6B68-4BCB551D8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1"/>
          <a:stretch/>
        </p:blipFill>
        <p:spPr bwMode="auto">
          <a:xfrm>
            <a:off x="1989317" y="1026842"/>
            <a:ext cx="6737683" cy="4785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226D0888-0710-3BFE-AE4B-101C15B45544}"/>
              </a:ext>
            </a:extLst>
          </p:cNvPr>
          <p:cNvSpPr/>
          <p:nvPr/>
        </p:nvSpPr>
        <p:spPr>
          <a:xfrm>
            <a:off x="8727000" y="3419559"/>
            <a:ext cx="35543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77"/>
            <a:r>
              <a:rPr lang="en-US" dirty="0" err="1">
                <a:latin typeface="Abadi" panose="020B06040201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Wallon</a:t>
            </a:r>
            <a:r>
              <a:rPr lang="en-US" dirty="0">
                <a:latin typeface="Abadi" panose="020B06040201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region: south of Belgium</a:t>
            </a:r>
          </a:p>
          <a:p>
            <a:pPr defTabSz="914377"/>
            <a:endParaRPr lang="en-US" dirty="0">
              <a:latin typeface="Abadi" panose="020B06040201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914377"/>
            <a:r>
              <a:rPr lang="en-US" dirty="0">
                <a:latin typeface="Abadi" panose="020B06040201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Soil samples: 497</a:t>
            </a:r>
          </a:p>
          <a:p>
            <a:pPr defTabSz="914377"/>
            <a:r>
              <a:rPr lang="en-US" dirty="0" err="1">
                <a:latin typeface="Abadi" panose="020B06040201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Colleted</a:t>
            </a:r>
            <a:r>
              <a:rPr lang="en-US" dirty="0">
                <a:latin typeface="Abadi" panose="020B06040201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during 2015-2019</a:t>
            </a:r>
          </a:p>
          <a:p>
            <a:pPr defTabSz="914377"/>
            <a:endParaRPr lang="en-US" dirty="0">
              <a:latin typeface="Abadi" panose="020B06040201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914377"/>
            <a:r>
              <a:rPr lang="en-US" dirty="0">
                <a:latin typeface="Abadi" panose="020B06040201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Conditioned Latin Hypercube Sampling </a:t>
            </a:r>
          </a:p>
          <a:p>
            <a:pPr defTabSz="914377"/>
            <a:r>
              <a:rPr lang="en-US" dirty="0">
                <a:latin typeface="Abadi" panose="020B06040201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30% validation samples</a:t>
            </a:r>
          </a:p>
        </p:txBody>
      </p:sp>
    </p:spTree>
    <p:extLst>
      <p:ext uri="{BB962C8B-B14F-4D97-AF65-F5344CB8AC3E}">
        <p14:creationId xmlns:p14="http://schemas.microsoft.com/office/powerpoint/2010/main" val="674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FA66E2-400D-486E-AF75-C22C192E0EEA}"/>
              </a:ext>
            </a:extLst>
          </p:cNvPr>
          <p:cNvSpPr/>
          <p:nvPr/>
        </p:nvSpPr>
        <p:spPr>
          <a:xfrm>
            <a:off x="166255" y="1249876"/>
            <a:ext cx="17318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Soil data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9A2CA-DF20-4636-8F1A-710FFF9709BC}"/>
              </a:ext>
            </a:extLst>
          </p:cNvPr>
          <p:cNvSpPr/>
          <p:nvPr/>
        </p:nvSpPr>
        <p:spPr>
          <a:xfrm>
            <a:off x="1898073" y="837944"/>
            <a:ext cx="9809659" cy="602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9DF6E8-44F7-42FE-AA4F-580A5F838631}"/>
              </a:ext>
            </a:extLst>
          </p:cNvPr>
          <p:cNvSpPr/>
          <p:nvPr/>
        </p:nvSpPr>
        <p:spPr>
          <a:xfrm>
            <a:off x="68111" y="1924186"/>
            <a:ext cx="1822792" cy="915842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sx="103000" sy="103000" algn="tr" rotWithShape="0">
              <a:prstClr val="black">
                <a:alpha val="52000"/>
              </a:prstClr>
            </a:outerShdw>
          </a:effectLst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Prepare the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covariates</a:t>
            </a:r>
            <a:endParaRPr lang="zh-CN" altLang="en-US" sz="2400" b="1" dirty="0">
              <a:solidFill>
                <a:schemeClr val="bg1"/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032EB-2C07-416B-83C8-5CF2F4AD5A1B}"/>
              </a:ext>
            </a:extLst>
          </p:cNvPr>
          <p:cNvSpPr/>
          <p:nvPr/>
        </p:nvSpPr>
        <p:spPr>
          <a:xfrm>
            <a:off x="-8166" y="3442096"/>
            <a:ext cx="19381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2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7EDDB1-4B5B-412B-967D-F79BAFC0F7DB}"/>
              </a:ext>
            </a:extLst>
          </p:cNvPr>
          <p:cNvSpPr/>
          <p:nvPr/>
        </p:nvSpPr>
        <p:spPr>
          <a:xfrm>
            <a:off x="68111" y="4360633"/>
            <a:ext cx="1784340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3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02 Methods and Results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E89BA4-984B-5BBE-869E-863EFEFF442E}"/>
              </a:ext>
            </a:extLst>
          </p:cNvPr>
          <p:cNvSpPr txBox="1"/>
          <p:nvPr/>
        </p:nvSpPr>
        <p:spPr>
          <a:xfrm>
            <a:off x="2255551" y="1144125"/>
            <a:ext cx="9094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badi" panose="020B0604020104020204" pitchFamily="34" charset="0"/>
              </a:rPr>
              <a:t>OC input to the soil = OC input from the crop residues (OC) *  humification coefficient (HC)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29B9B2A-F1AD-2137-08E5-3D8E5DA97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2150"/>
              </p:ext>
            </p:extLst>
          </p:nvPr>
        </p:nvGraphicFramePr>
        <p:xfrm>
          <a:off x="9675126" y="1484261"/>
          <a:ext cx="2350619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782">
                  <a:extLst>
                    <a:ext uri="{9D8B030D-6E8A-4147-A177-3AD203B41FA5}">
                      <a16:colId xmlns:a16="http://schemas.microsoft.com/office/drawing/2014/main" val="1024548781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4137432923"/>
                    </a:ext>
                  </a:extLst>
                </a:gridCol>
                <a:gridCol w="531490">
                  <a:extLst>
                    <a:ext uri="{9D8B030D-6E8A-4147-A177-3AD203B41FA5}">
                      <a16:colId xmlns:a16="http://schemas.microsoft.com/office/drawing/2014/main" val="415750462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badi" panose="020B0604020104020204" pitchFamily="34" charset="0"/>
                        </a:rPr>
                        <a:t>Crop type</a:t>
                      </a:r>
                      <a:endParaRPr lang="zh-CN" sz="120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badi" panose="020B0604020104020204" pitchFamily="34" charset="0"/>
                        </a:rPr>
                        <a:t>OC</a:t>
                      </a:r>
                      <a:endParaRPr lang="zh-CN" sz="120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badi" panose="020B0604020104020204" pitchFamily="34" charset="0"/>
                        </a:rPr>
                        <a:t>HC</a:t>
                      </a:r>
                      <a:endParaRPr lang="zh-CN" sz="120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16293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Grassland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2.90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0.31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41019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Winter barley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2.24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0.31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16755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Spring barley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1.88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0.31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2641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Winter wheat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2.08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0.31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183963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Spring wheat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2.08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0.31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9590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Maize grain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3.20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0.31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523166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Maize silage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1.25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80734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26744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>
                          <a:effectLst/>
                          <a:latin typeface="Abadi" panose="020B0604020104020204" pitchFamily="34" charset="0"/>
                        </a:rPr>
                        <a:t>Cover crops</a:t>
                      </a:r>
                      <a:endParaRPr lang="zh-CN" sz="1200" b="0" kern="10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1.46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00" dirty="0">
                          <a:effectLst/>
                          <a:latin typeface="Abadi" panose="020B0604020104020204" pitchFamily="34" charset="0"/>
                        </a:rPr>
                        <a:t>0.31</a:t>
                      </a:r>
                      <a:endParaRPr lang="zh-CN" sz="1200" b="0" kern="100" dirty="0">
                        <a:effectLst/>
                        <a:latin typeface="Abadi" panose="020B0604020104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150245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DD5DFE5F-A9D3-BE11-2824-D42B8FB86058}"/>
              </a:ext>
            </a:extLst>
          </p:cNvPr>
          <p:cNvSpPr txBox="1"/>
          <p:nvPr/>
        </p:nvSpPr>
        <p:spPr>
          <a:xfrm>
            <a:off x="2039714" y="3377796"/>
            <a:ext cx="909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Main crops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: The website of the Walloon Region (https://geoportail.wallonie.be/)</a:t>
            </a:r>
          </a:p>
          <a:p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Cover crops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: Identify it based on NDVI ti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 series data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29475B-4513-4712-CCBD-CE02C7FBDA98}"/>
              </a:ext>
            </a:extLst>
          </p:cNvPr>
          <p:cNvSpPr txBox="1"/>
          <p:nvPr/>
        </p:nvSpPr>
        <p:spPr>
          <a:xfrm>
            <a:off x="1890903" y="3012116"/>
            <a:ext cx="1722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Abadi" panose="020B0604020104020204" pitchFamily="34" charset="0"/>
              </a:defRPr>
            </a:lvl1pPr>
          </a:lstStyle>
          <a:p>
            <a:r>
              <a:rPr lang="en-US" altLang="zh-CN" dirty="0"/>
              <a:t>Data source: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64AD55-F8F1-0415-13B1-42BEEB51A8DB}"/>
              </a:ext>
            </a:extLst>
          </p:cNvPr>
          <p:cNvSpPr txBox="1"/>
          <p:nvPr/>
        </p:nvSpPr>
        <p:spPr>
          <a:xfrm>
            <a:off x="1929952" y="856546"/>
            <a:ext cx="1722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badi" panose="020B0604020104020204" pitchFamily="34" charset="0"/>
              </a:rPr>
              <a:t>Algorithm:</a:t>
            </a:r>
          </a:p>
        </p:txBody>
      </p:sp>
      <p:pic>
        <p:nvPicPr>
          <p:cNvPr id="21" name="图片 20" descr="图表&#10;&#10;描述已自动生成">
            <a:extLst>
              <a:ext uri="{FF2B5EF4-FFF2-40B4-BE49-F238E27FC236}">
                <a16:creationId xmlns:a16="http://schemas.microsoft.com/office/drawing/2014/main" id="{4A52364A-A652-833A-A2A1-F7E88813B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34" y="4040100"/>
            <a:ext cx="5665132" cy="2826278"/>
          </a:xfrm>
          <a:prstGeom prst="rect">
            <a:avLst/>
          </a:prstGeom>
          <a:noFill/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ED6419A7-FFBD-2182-992C-A5E42D4C8356}"/>
              </a:ext>
            </a:extLst>
          </p:cNvPr>
          <p:cNvGrpSpPr/>
          <p:nvPr/>
        </p:nvGrpSpPr>
        <p:grpSpPr>
          <a:xfrm>
            <a:off x="3412161" y="1594483"/>
            <a:ext cx="5808511" cy="959874"/>
            <a:chOff x="2984385" y="1397877"/>
            <a:chExt cx="6107079" cy="1097112"/>
          </a:xfrm>
        </p:grpSpPr>
        <p:pic>
          <p:nvPicPr>
            <p:cNvPr id="9" name="图片 8" descr="图示&#10;&#10;描述已自动生成">
              <a:extLst>
                <a:ext uri="{FF2B5EF4-FFF2-40B4-BE49-F238E27FC236}">
                  <a16:creationId xmlns:a16="http://schemas.microsoft.com/office/drawing/2014/main" id="{3454C5A3-E7B8-9273-90EF-AC8D3124D4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4" t="71750" r="68381" b="15074"/>
            <a:stretch/>
          </p:blipFill>
          <p:spPr>
            <a:xfrm>
              <a:off x="4275507" y="1727362"/>
              <a:ext cx="805071" cy="646331"/>
            </a:xfrm>
            <a:prstGeom prst="rect">
              <a:avLst/>
            </a:prstGeom>
          </p:spPr>
        </p:pic>
        <p:pic>
          <p:nvPicPr>
            <p:cNvPr id="29" name="图片 28" descr="图示&#10;&#10;描述已自动生成">
              <a:extLst>
                <a:ext uri="{FF2B5EF4-FFF2-40B4-BE49-F238E27FC236}">
                  <a16:creationId xmlns:a16="http://schemas.microsoft.com/office/drawing/2014/main" id="{A884B7CA-5987-C55C-C25E-B83E9A9D4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" t="71870" r="81666" b="15422"/>
            <a:stretch/>
          </p:blipFill>
          <p:spPr>
            <a:xfrm>
              <a:off x="2984385" y="1697972"/>
              <a:ext cx="1336098" cy="669567"/>
            </a:xfrm>
            <a:prstGeom prst="rect">
              <a:avLst/>
            </a:prstGeom>
          </p:spPr>
        </p:pic>
        <p:pic>
          <p:nvPicPr>
            <p:cNvPr id="30" name="图片 29" descr="图示&#10;&#10;描述已自动生成">
              <a:extLst>
                <a:ext uri="{FF2B5EF4-FFF2-40B4-BE49-F238E27FC236}">
                  <a16:creationId xmlns:a16="http://schemas.microsoft.com/office/drawing/2014/main" id="{C8B299A7-44A1-C8CE-CC91-0BD5814D12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4" t="71750" r="68381" b="15074"/>
            <a:stretch/>
          </p:blipFill>
          <p:spPr>
            <a:xfrm>
              <a:off x="5035603" y="1717786"/>
              <a:ext cx="768850" cy="646331"/>
            </a:xfrm>
            <a:prstGeom prst="rect">
              <a:avLst/>
            </a:prstGeom>
          </p:spPr>
        </p:pic>
        <p:pic>
          <p:nvPicPr>
            <p:cNvPr id="31" name="图片 30" descr="图示&#10;&#10;描述已自动生成">
              <a:extLst>
                <a:ext uri="{FF2B5EF4-FFF2-40B4-BE49-F238E27FC236}">
                  <a16:creationId xmlns:a16="http://schemas.microsoft.com/office/drawing/2014/main" id="{2BFCE44B-EE58-D2A0-C026-E86EC737B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71870" r="87581" b="15863"/>
            <a:stretch/>
          </p:blipFill>
          <p:spPr>
            <a:xfrm>
              <a:off x="5854901" y="1716927"/>
              <a:ext cx="1058521" cy="646331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6937726-E097-4E66-0593-155E4EAF3D67}"/>
                </a:ext>
              </a:extLst>
            </p:cNvPr>
            <p:cNvSpPr/>
            <p:nvPr/>
          </p:nvSpPr>
          <p:spPr>
            <a:xfrm>
              <a:off x="3065164" y="2363258"/>
              <a:ext cx="6026300" cy="131731"/>
            </a:xfrm>
            <a:prstGeom prst="rect">
              <a:avLst/>
            </a:prstGeom>
            <a:solidFill>
              <a:srgbClr val="7B4A45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 descr="图示&#10;&#10;描述已自动生成">
              <a:extLst>
                <a:ext uri="{FF2B5EF4-FFF2-40B4-BE49-F238E27FC236}">
                  <a16:creationId xmlns:a16="http://schemas.microsoft.com/office/drawing/2014/main" id="{5DB78B1C-D83F-97D9-0AC6-4FC82258C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4" t="79070" r="28397" b="15257"/>
            <a:stretch/>
          </p:blipFill>
          <p:spPr>
            <a:xfrm>
              <a:off x="6906252" y="2075593"/>
              <a:ext cx="1618879" cy="278089"/>
            </a:xfrm>
            <a:prstGeom prst="rect">
              <a:avLst/>
            </a:prstGeom>
          </p:spPr>
        </p:pic>
        <p:pic>
          <p:nvPicPr>
            <p:cNvPr id="37" name="图片 36" descr="图示&#10;&#10;描述已自动生成">
              <a:extLst>
                <a:ext uri="{FF2B5EF4-FFF2-40B4-BE49-F238E27FC236}">
                  <a16:creationId xmlns:a16="http://schemas.microsoft.com/office/drawing/2014/main" id="{9B92CCBD-37A3-C729-3D00-EAAB2F480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80" t="7843" r="1706" b="64044"/>
            <a:stretch/>
          </p:blipFill>
          <p:spPr>
            <a:xfrm>
              <a:off x="7871519" y="1397877"/>
              <a:ext cx="1219945" cy="955805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25B4C41-0E48-3254-7714-7FFEFDF40467}"/>
              </a:ext>
            </a:extLst>
          </p:cNvPr>
          <p:cNvSpPr txBox="1"/>
          <p:nvPr/>
        </p:nvSpPr>
        <p:spPr>
          <a:xfrm>
            <a:off x="3876628" y="2548725"/>
            <a:ext cx="5420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badi" panose="020B0604020104020204" pitchFamily="34" charset="0"/>
              </a:rPr>
              <a:t>Wheat            Soybean             Wheat      Cover crop        Maize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D5F9C74-E9F2-F1B7-8E75-D02EA22E608A}"/>
              </a:ext>
            </a:extLst>
          </p:cNvPr>
          <p:cNvSpPr txBox="1"/>
          <p:nvPr/>
        </p:nvSpPr>
        <p:spPr>
          <a:xfrm>
            <a:off x="2203015" y="1942109"/>
            <a:ext cx="1088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4F89"/>
                </a:solidFill>
                <a:latin typeface="Abadi" panose="020B0604020104020204" pitchFamily="34" charset="0"/>
              </a:rPr>
              <a:t>One field</a:t>
            </a:r>
            <a:endParaRPr lang="zh-CN" altLang="en-US" dirty="0">
              <a:solidFill>
                <a:srgbClr val="004F89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248DC0E-EC3B-A3D3-C837-42D23C32F028}"/>
              </a:ext>
            </a:extLst>
          </p:cNvPr>
          <p:cNvSpPr txBox="1"/>
          <p:nvPr/>
        </p:nvSpPr>
        <p:spPr>
          <a:xfrm>
            <a:off x="7483335" y="862967"/>
            <a:ext cx="6130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(Soil Service of Belgium &amp; Ghent University, 2006)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6BAAD7D-785E-F2C3-0036-B982C338FF38}"/>
              </a:ext>
            </a:extLst>
          </p:cNvPr>
          <p:cNvSpPr txBox="1"/>
          <p:nvPr/>
        </p:nvSpPr>
        <p:spPr>
          <a:xfrm>
            <a:off x="6949674" y="2801142"/>
            <a:ext cx="27026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defRPr>
            </a:lvl1pPr>
          </a:lstStyle>
          <a:p>
            <a:r>
              <a:rPr lang="en-US" altLang="zh-CN" sz="1400" dirty="0"/>
              <a:t>(blog.umd.edu/</a:t>
            </a:r>
            <a:r>
              <a:rPr lang="en-US" altLang="zh-CN" sz="1400" dirty="0" err="1"/>
              <a:t>agronomynews</a:t>
            </a:r>
            <a:r>
              <a:rPr lang="en-US" altLang="zh-CN" sz="1400" dirty="0"/>
              <a:t>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328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FA66E2-400D-486E-AF75-C22C192E0EEA}"/>
              </a:ext>
            </a:extLst>
          </p:cNvPr>
          <p:cNvSpPr/>
          <p:nvPr/>
        </p:nvSpPr>
        <p:spPr>
          <a:xfrm>
            <a:off x="166255" y="1249876"/>
            <a:ext cx="17318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Soil data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9A2CA-DF20-4636-8F1A-710FFF9709BC}"/>
              </a:ext>
            </a:extLst>
          </p:cNvPr>
          <p:cNvSpPr/>
          <p:nvPr/>
        </p:nvSpPr>
        <p:spPr>
          <a:xfrm>
            <a:off x="1898073" y="837944"/>
            <a:ext cx="9809659" cy="602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9DF6E8-44F7-42FE-AA4F-580A5F838631}"/>
              </a:ext>
            </a:extLst>
          </p:cNvPr>
          <p:cNvSpPr/>
          <p:nvPr/>
        </p:nvSpPr>
        <p:spPr>
          <a:xfrm>
            <a:off x="68111" y="1845608"/>
            <a:ext cx="1822792" cy="915842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sx="103000" sy="103000" algn="tr" rotWithShape="0">
              <a:prstClr val="black">
                <a:alpha val="52000"/>
              </a:prstClr>
            </a:outerShdw>
          </a:effectLst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Prepare the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covariates</a:t>
            </a:r>
            <a:endParaRPr lang="zh-CN" altLang="en-US" sz="2400" b="1" dirty="0">
              <a:solidFill>
                <a:schemeClr val="bg1"/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032EB-2C07-416B-83C8-5CF2F4AD5A1B}"/>
              </a:ext>
            </a:extLst>
          </p:cNvPr>
          <p:cNvSpPr/>
          <p:nvPr/>
        </p:nvSpPr>
        <p:spPr>
          <a:xfrm>
            <a:off x="0" y="3315497"/>
            <a:ext cx="19381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2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7EDDB1-4B5B-412B-967D-F79BAFC0F7DB}"/>
              </a:ext>
            </a:extLst>
          </p:cNvPr>
          <p:cNvSpPr/>
          <p:nvPr/>
        </p:nvSpPr>
        <p:spPr>
          <a:xfrm>
            <a:off x="68111" y="4360633"/>
            <a:ext cx="1784340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3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02 Methods and Results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D5DFE5F-A9D3-BE11-2824-D42B8FB86058}"/>
              </a:ext>
            </a:extLst>
          </p:cNvPr>
          <p:cNvSpPr txBox="1"/>
          <p:nvPr/>
        </p:nvSpPr>
        <p:spPr>
          <a:xfrm>
            <a:off x="2255551" y="1371172"/>
            <a:ext cx="909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Obtained NDVI data during 2015-2019 for 169,512 agricultural fields in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Wallon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region based on Google Earth Engine platform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29475B-4513-4712-CCBD-CE02C7FBDA98}"/>
              </a:ext>
            </a:extLst>
          </p:cNvPr>
          <p:cNvSpPr txBox="1"/>
          <p:nvPr/>
        </p:nvSpPr>
        <p:spPr>
          <a:xfrm>
            <a:off x="1936525" y="2334564"/>
            <a:ext cx="1722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Abadi" panose="020B0604020104020204" pitchFamily="34" charset="0"/>
              </a:defRPr>
            </a:lvl1pPr>
          </a:lstStyle>
          <a:p>
            <a:r>
              <a:rPr lang="en-US" altLang="zh-CN" dirty="0"/>
              <a:t>Covariates map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64AD55-F8F1-0415-13B1-42BEEB51A8DB}"/>
              </a:ext>
            </a:extLst>
          </p:cNvPr>
          <p:cNvSpPr txBox="1"/>
          <p:nvPr/>
        </p:nvSpPr>
        <p:spPr>
          <a:xfrm>
            <a:off x="1965047" y="880544"/>
            <a:ext cx="1722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badi" panose="020B0604020104020204" pitchFamily="34" charset="0"/>
              </a:rPr>
              <a:t>Procedure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6D40531-2F90-C48A-0F25-74D1D3E1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927" y="1782999"/>
            <a:ext cx="1295967" cy="73623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8B4EBE6-4B72-6E69-4952-D5DA24A98B99}"/>
              </a:ext>
            </a:extLst>
          </p:cNvPr>
          <p:cNvGrpSpPr/>
          <p:nvPr/>
        </p:nvGrpSpPr>
        <p:grpSpPr>
          <a:xfrm>
            <a:off x="2075698" y="2979653"/>
            <a:ext cx="9922538" cy="2997803"/>
            <a:chOff x="1936525" y="2703896"/>
            <a:chExt cx="9922538" cy="2997803"/>
          </a:xfrm>
        </p:grpSpPr>
        <p:pic>
          <p:nvPicPr>
            <p:cNvPr id="22" name="图片 21" descr="地图&#10;&#10;描述已自动生成">
              <a:extLst>
                <a:ext uri="{FF2B5EF4-FFF2-40B4-BE49-F238E27FC236}">
                  <a16:creationId xmlns:a16="http://schemas.microsoft.com/office/drawing/2014/main" id="{4ABDA4AE-264E-93AE-96D4-5B390D7F5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" r="2728" b="50254"/>
            <a:stretch/>
          </p:blipFill>
          <p:spPr bwMode="auto">
            <a:xfrm>
              <a:off x="1936525" y="2703896"/>
              <a:ext cx="4942043" cy="291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图片 22" descr="地图&#10;&#10;描述已自动生成">
              <a:extLst>
                <a:ext uri="{FF2B5EF4-FFF2-40B4-BE49-F238E27FC236}">
                  <a16:creationId xmlns:a16="http://schemas.microsoft.com/office/drawing/2014/main" id="{7D15A215-9063-D576-B15E-7DC9EDBC1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t="50254"/>
            <a:stretch/>
          </p:blipFill>
          <p:spPr bwMode="auto">
            <a:xfrm>
              <a:off x="6917020" y="2710848"/>
              <a:ext cx="4942043" cy="29908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544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FA66E2-400D-486E-AF75-C22C192E0EEA}"/>
              </a:ext>
            </a:extLst>
          </p:cNvPr>
          <p:cNvSpPr/>
          <p:nvPr/>
        </p:nvSpPr>
        <p:spPr>
          <a:xfrm>
            <a:off x="166255" y="1249876"/>
            <a:ext cx="17318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Soil data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9A2CA-DF20-4636-8F1A-710FFF9709BC}"/>
              </a:ext>
            </a:extLst>
          </p:cNvPr>
          <p:cNvSpPr/>
          <p:nvPr/>
        </p:nvSpPr>
        <p:spPr>
          <a:xfrm>
            <a:off x="1898073" y="837944"/>
            <a:ext cx="9809659" cy="602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9DF6E8-44F7-42FE-AA4F-580A5F838631}"/>
              </a:ext>
            </a:extLst>
          </p:cNvPr>
          <p:cNvSpPr/>
          <p:nvPr/>
        </p:nvSpPr>
        <p:spPr>
          <a:xfrm>
            <a:off x="68111" y="1845608"/>
            <a:ext cx="1822792" cy="915842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1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032EB-2C07-416B-83C8-5CF2F4AD5A1B}"/>
              </a:ext>
            </a:extLst>
          </p:cNvPr>
          <p:cNvSpPr/>
          <p:nvPr/>
        </p:nvSpPr>
        <p:spPr>
          <a:xfrm>
            <a:off x="0" y="2986605"/>
            <a:ext cx="1860617" cy="915843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sx="103000" sy="103000" algn="tr" rotWithShape="0">
              <a:prstClr val="black">
                <a:alpha val="52000"/>
              </a:prstClr>
            </a:outerShdw>
          </a:effectLst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Model Development</a:t>
            </a:r>
            <a:endParaRPr lang="zh-CN" altLang="en-US" sz="2400" b="1" dirty="0">
              <a:solidFill>
                <a:schemeClr val="bg1"/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7EDDB1-4B5B-412B-967D-F79BAFC0F7DB}"/>
              </a:ext>
            </a:extLst>
          </p:cNvPr>
          <p:cNvSpPr/>
          <p:nvPr/>
        </p:nvSpPr>
        <p:spPr>
          <a:xfrm>
            <a:off x="68111" y="4360633"/>
            <a:ext cx="1784340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3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02 Methods and Results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64AD55-F8F1-0415-13B1-42BEEB51A8DB}"/>
              </a:ext>
            </a:extLst>
          </p:cNvPr>
          <p:cNvSpPr txBox="1"/>
          <p:nvPr/>
        </p:nvSpPr>
        <p:spPr>
          <a:xfrm>
            <a:off x="1905243" y="919892"/>
            <a:ext cx="8026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badi" panose="020B0604020104020204" pitchFamily="34" charset="0"/>
              </a:rPr>
              <a:t>Gradient Boosting Machine (GBM)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110324-78A8-72B8-6D4F-EF9F83D55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78" y="1983410"/>
            <a:ext cx="4556084" cy="148024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3DC849E-4165-259A-3E19-527080127944}"/>
              </a:ext>
            </a:extLst>
          </p:cNvPr>
          <p:cNvSpPr txBox="1"/>
          <p:nvPr/>
        </p:nvSpPr>
        <p:spPr>
          <a:xfrm>
            <a:off x="8938346" y="955713"/>
            <a:ext cx="2117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badi" panose="020B0604020104020204" pitchFamily="34" charset="0"/>
              </a:rPr>
              <a:t>Model accuracy</a:t>
            </a:r>
          </a:p>
        </p:txBody>
      </p: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E3D62D32-4668-9FA6-1FCB-98C296F6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50820"/>
              </p:ext>
            </p:extLst>
          </p:nvPr>
        </p:nvGraphicFramePr>
        <p:xfrm>
          <a:off x="2077294" y="4736550"/>
          <a:ext cx="4776435" cy="1938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764">
                  <a:extLst>
                    <a:ext uri="{9D8B030D-6E8A-4147-A177-3AD203B41FA5}">
                      <a16:colId xmlns:a16="http://schemas.microsoft.com/office/drawing/2014/main" val="1265214541"/>
                    </a:ext>
                  </a:extLst>
                </a:gridCol>
                <a:gridCol w="1759527">
                  <a:extLst>
                    <a:ext uri="{9D8B030D-6E8A-4147-A177-3AD203B41FA5}">
                      <a16:colId xmlns:a16="http://schemas.microsoft.com/office/drawing/2014/main" val="3261170616"/>
                    </a:ext>
                  </a:extLst>
                </a:gridCol>
                <a:gridCol w="1510144">
                  <a:extLst>
                    <a:ext uri="{9D8B030D-6E8A-4147-A177-3AD203B41FA5}">
                      <a16:colId xmlns:a16="http://schemas.microsoft.com/office/drawing/2014/main" val="3506893621"/>
                    </a:ext>
                  </a:extLst>
                </a:gridCol>
              </a:tblGrid>
              <a:tr h="48162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b="0" kern="100">
                          <a:effectLst/>
                          <a:latin typeface="Abadi" panose="020B0604020104020204" pitchFamily="34" charset="0"/>
                        </a:rPr>
                        <a:t>Hyperparameters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0" kern="100" dirty="0">
                          <a:effectLst/>
                          <a:latin typeface="Abadi" panose="020B0604020104020204" pitchFamily="34" charset="0"/>
                        </a:rPr>
                        <a:t>Names in </a:t>
                      </a:r>
                      <a:r>
                        <a:rPr lang="en-US" sz="1600" b="0" kern="100" dirty="0" err="1">
                          <a:effectLst/>
                          <a:latin typeface="Abadi" panose="020B0604020104020204" pitchFamily="34" charset="0"/>
                        </a:rPr>
                        <a:t>gbm</a:t>
                      </a:r>
                      <a:r>
                        <a:rPr lang="en-US" sz="1600" b="0" kern="100" dirty="0">
                          <a:effectLst/>
                          <a:latin typeface="Abadi" panose="020B0604020104020204" pitchFamily="34" charset="0"/>
                        </a:rPr>
                        <a:t> package</a:t>
                      </a:r>
                      <a:endParaRPr lang="zh-CN" sz="1600" b="0" kern="1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0" kern="100">
                          <a:effectLst/>
                          <a:latin typeface="Abadi" panose="020B0604020104020204" pitchFamily="34" charset="0"/>
                        </a:rPr>
                        <a:t>Values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838823"/>
                  </a:ext>
                </a:extLst>
              </a:tr>
              <a:tr h="36916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0" kern="100">
                          <a:effectLst/>
                          <a:latin typeface="Abadi" panose="020B0604020104020204" pitchFamily="34" charset="0"/>
                        </a:rPr>
                        <a:t>Shrinkage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b="0" kern="100">
                          <a:effectLst/>
                          <a:latin typeface="Abadi" panose="020B0604020104020204" pitchFamily="34" charset="0"/>
                        </a:rPr>
                        <a:t>shrinkage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0" kern="100" dirty="0">
                          <a:effectLst/>
                          <a:latin typeface="Abadi" panose="020B0604020104020204" pitchFamily="34" charset="0"/>
                        </a:rPr>
                        <a:t>(0.01, 0.05, 0.1)</a:t>
                      </a:r>
                      <a:endParaRPr lang="zh-CN" sz="1200" b="0" kern="1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014482"/>
                  </a:ext>
                </a:extLst>
              </a:tr>
              <a:tr h="3343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b="0" kern="100">
                          <a:effectLst/>
                          <a:latin typeface="Abadi" panose="020B0604020104020204" pitchFamily="34" charset="0"/>
                        </a:rPr>
                        <a:t>Depth of interaction 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b="0" kern="100">
                          <a:effectLst/>
                          <a:latin typeface="Abadi" panose="020B0604020104020204" pitchFamily="34" charset="0"/>
                        </a:rPr>
                        <a:t>interaction.depth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0" kern="100" dirty="0">
                          <a:effectLst/>
                          <a:latin typeface="Abadi" panose="020B0604020104020204" pitchFamily="34" charset="0"/>
                        </a:rPr>
                        <a:t>(3, 5, 7)</a:t>
                      </a:r>
                      <a:endParaRPr lang="zh-CN" sz="1200" b="0" kern="1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173610"/>
                  </a:ext>
                </a:extLst>
              </a:tr>
              <a:tr h="40397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b="0" kern="100">
                          <a:effectLst/>
                          <a:latin typeface="Abadi" panose="020B0604020104020204" pitchFamily="34" charset="0"/>
                        </a:rPr>
                        <a:t>fraction of bagging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0" kern="100" dirty="0" err="1">
                          <a:effectLst/>
                          <a:latin typeface="Abadi" panose="020B0604020104020204" pitchFamily="34" charset="0"/>
                        </a:rPr>
                        <a:t>bag.fraction</a:t>
                      </a:r>
                      <a:endParaRPr lang="zh-CN" sz="1600" b="0" kern="1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0" kern="100" dirty="0">
                          <a:effectLst/>
                          <a:latin typeface="Abadi" panose="020B0604020104020204" pitchFamily="34" charset="0"/>
                        </a:rPr>
                        <a:t>(0.6, 0.8, 1)</a:t>
                      </a:r>
                      <a:endParaRPr lang="zh-CN" sz="1200" b="0" kern="1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789357"/>
                  </a:ext>
                </a:extLst>
              </a:tr>
              <a:tr h="33435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600" b="0" kern="100">
                          <a:effectLst/>
                          <a:latin typeface="Abadi" panose="020B0604020104020204" pitchFamily="34" charset="0"/>
                        </a:rPr>
                        <a:t>trees terminal nodes</a:t>
                      </a:r>
                      <a:endParaRPr lang="zh-CN" sz="1600" b="0" kern="10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b="0" kern="100" dirty="0" err="1">
                          <a:effectLst/>
                          <a:latin typeface="Abadi" panose="020B0604020104020204" pitchFamily="34" charset="0"/>
                        </a:rPr>
                        <a:t>n.minobsinnode</a:t>
                      </a:r>
                      <a:endParaRPr lang="zh-CN" sz="1600" b="0" kern="1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400" b="0" kern="100" dirty="0">
                          <a:effectLst/>
                          <a:latin typeface="Abadi" panose="020B0604020104020204" pitchFamily="34" charset="0"/>
                        </a:rPr>
                        <a:t>(6, 8, 10)</a:t>
                      </a:r>
                      <a:endParaRPr lang="zh-CN" sz="1200" b="0" kern="1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519024"/>
                  </a:ext>
                </a:extLst>
              </a:tr>
            </a:tbl>
          </a:graphicData>
        </a:graphic>
      </p:graphicFrame>
      <p:pic>
        <p:nvPicPr>
          <p:cNvPr id="28" name="Picture 6" descr="C:\Users\yuezhou\AppData\Local\Microsoft\Windows\INetCache\Content.MSO\ABB8F2BB.tmp">
            <a:extLst>
              <a:ext uri="{FF2B5EF4-FFF2-40B4-BE49-F238E27FC236}">
                <a16:creationId xmlns:a16="http://schemas.microsoft.com/office/drawing/2014/main" id="{F731904C-1352-FB7E-4BD3-49A6E4B6C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44" y="1419119"/>
            <a:ext cx="4049354" cy="394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98D38D9-A7A5-17F2-A841-3331B261BD8D}"/>
              </a:ext>
            </a:extLst>
          </p:cNvPr>
          <p:cNvSpPr txBox="1"/>
          <p:nvPr/>
        </p:nvSpPr>
        <p:spPr>
          <a:xfrm>
            <a:off x="4641693" y="3011437"/>
            <a:ext cx="2212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defRPr>
            </a:lvl1pPr>
          </a:lstStyle>
          <a:p>
            <a:r>
              <a:rPr lang="en-US" altLang="zh-CN" sz="1200" dirty="0"/>
              <a:t>(UC Business Analytics R Programming Guide, 2018)</a:t>
            </a:r>
            <a:endParaRPr lang="zh-CN" altLang="en-US" sz="1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2DCA7F4-EA42-D5BD-DD26-75F805223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364" y="899331"/>
            <a:ext cx="814702" cy="55671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B2F772CC-A5F2-F511-31F5-06CCA813DE72}"/>
              </a:ext>
            </a:extLst>
          </p:cNvPr>
          <p:cNvSpPr txBox="1"/>
          <p:nvPr/>
        </p:nvSpPr>
        <p:spPr>
          <a:xfrm>
            <a:off x="1890903" y="1342960"/>
            <a:ext cx="4556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 highly flexible and powerful machine learning technique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F8331F5-281F-371E-7421-E711C039383F}"/>
              </a:ext>
            </a:extLst>
          </p:cNvPr>
          <p:cNvSpPr txBox="1"/>
          <p:nvPr/>
        </p:nvSpPr>
        <p:spPr>
          <a:xfrm>
            <a:off x="2077294" y="3584953"/>
            <a:ext cx="4832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b="1" i="1" dirty="0" err="1"/>
              <a:t>gbm</a:t>
            </a:r>
            <a:r>
              <a:rPr lang="en-US" altLang="zh-CN" b="1" dirty="0"/>
              <a:t> R package</a:t>
            </a:r>
          </a:p>
          <a:p>
            <a:r>
              <a:rPr lang="en-US" altLang="zh-CN" b="1" dirty="0"/>
              <a:t>A grid search </a:t>
            </a:r>
            <a:r>
              <a:rPr lang="en-US" altLang="zh-CN" dirty="0"/>
              <a:t>to iterate every combination of hyperparameter values 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3B6ECAB-8934-2A25-BFF9-AA9FEA05A1FF}"/>
              </a:ext>
            </a:extLst>
          </p:cNvPr>
          <p:cNvSpPr txBox="1"/>
          <p:nvPr/>
        </p:nvSpPr>
        <p:spPr>
          <a:xfrm>
            <a:off x="7501479" y="5581219"/>
            <a:ext cx="4556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Our prediction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(R</a:t>
            </a:r>
            <a:r>
              <a:rPr lang="en-US" altLang="zh-CN" sz="1800" baseline="30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0.77)</a:t>
            </a:r>
            <a:r>
              <a:rPr lang="en-US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outperformed previous models 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(R</a:t>
            </a:r>
            <a:r>
              <a:rPr lang="en-US" altLang="zh-CN" sz="1800" baseline="30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range from 0.02 to 0.7)</a:t>
            </a:r>
            <a:r>
              <a:rPr lang="en-US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applied in similar regions or at the similar scale. </a:t>
            </a:r>
          </a:p>
        </p:txBody>
      </p:sp>
    </p:spTree>
    <p:extLst>
      <p:ext uri="{BB962C8B-B14F-4D97-AF65-F5344CB8AC3E}">
        <p14:creationId xmlns:p14="http://schemas.microsoft.com/office/powerpoint/2010/main" val="21001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AFA66E2-400D-486E-AF75-C22C192E0EEA}"/>
              </a:ext>
            </a:extLst>
          </p:cNvPr>
          <p:cNvSpPr/>
          <p:nvPr/>
        </p:nvSpPr>
        <p:spPr>
          <a:xfrm>
            <a:off x="166255" y="1249876"/>
            <a:ext cx="1731818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Soil data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69A2CA-DF20-4636-8F1A-710FFF9709BC}"/>
              </a:ext>
            </a:extLst>
          </p:cNvPr>
          <p:cNvSpPr/>
          <p:nvPr/>
        </p:nvSpPr>
        <p:spPr>
          <a:xfrm>
            <a:off x="1898073" y="837944"/>
            <a:ext cx="9809659" cy="60200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9DF6E8-44F7-42FE-AA4F-580A5F838631}"/>
              </a:ext>
            </a:extLst>
          </p:cNvPr>
          <p:cNvSpPr/>
          <p:nvPr/>
        </p:nvSpPr>
        <p:spPr>
          <a:xfrm>
            <a:off x="68111" y="1845608"/>
            <a:ext cx="1822792" cy="915842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1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8032EB-2C07-416B-83C8-5CF2F4AD5A1B}"/>
              </a:ext>
            </a:extLst>
          </p:cNvPr>
          <p:cNvSpPr/>
          <p:nvPr/>
        </p:nvSpPr>
        <p:spPr>
          <a:xfrm>
            <a:off x="0" y="2986605"/>
            <a:ext cx="1860617" cy="915843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sx="103000" sy="103000" algn="tr" rotWithShape="0">
              <a:prstClr val="black">
                <a:alpha val="52000"/>
              </a:prstClr>
            </a:outerShdw>
          </a:effectLst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Model Development</a:t>
            </a:r>
            <a:endParaRPr lang="zh-CN" altLang="en-US" sz="2400" b="1" dirty="0">
              <a:solidFill>
                <a:schemeClr val="bg1"/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7EDDB1-4B5B-412B-967D-F79BAFC0F7DB}"/>
              </a:ext>
            </a:extLst>
          </p:cNvPr>
          <p:cNvSpPr/>
          <p:nvPr/>
        </p:nvSpPr>
        <p:spPr>
          <a:xfrm>
            <a:off x="68111" y="4360633"/>
            <a:ext cx="1784340" cy="473087"/>
          </a:xfrm>
          <a:prstGeom prst="rect">
            <a:avLst/>
          </a:prstGeom>
        </p:spPr>
        <p:txBody>
          <a:bodyPr lIns="0" r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  <a:cs typeface="+mj-cs"/>
              </a:rPr>
              <a:t>Goal 3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5F14AAC9-ACB0-49FC-A6EE-6BDA13EC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18" y="115573"/>
            <a:ext cx="4379075" cy="6010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02 Methods and Results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64AD55-F8F1-0415-13B1-42BEEB51A8DB}"/>
              </a:ext>
            </a:extLst>
          </p:cNvPr>
          <p:cNvSpPr txBox="1"/>
          <p:nvPr/>
        </p:nvSpPr>
        <p:spPr>
          <a:xfrm>
            <a:off x="1905243" y="866373"/>
            <a:ext cx="8026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badi" panose="020B0604020104020204" pitchFamily="34" charset="0"/>
              </a:rPr>
              <a:t>Mapping SOC content at 30 m resolution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DC849E-4165-259A-3E19-527080127944}"/>
              </a:ext>
            </a:extLst>
          </p:cNvPr>
          <p:cNvSpPr txBox="1"/>
          <p:nvPr/>
        </p:nvSpPr>
        <p:spPr>
          <a:xfrm>
            <a:off x="5739233" y="1575453"/>
            <a:ext cx="28036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Global distribution of SOC: </a:t>
            </a:r>
            <a:r>
              <a:rPr lang="en-US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increasing first and then decreasing from northwest to southeast, with a mean value of 28.4 g·kg</a:t>
            </a:r>
            <a:r>
              <a:rPr lang="en-US" altLang="zh-CN" baseline="300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−1</a:t>
            </a:r>
            <a:r>
              <a:rPr lang="en-US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 descr="地图&#10;&#10;描述已自动生成">
            <a:extLst>
              <a:ext uri="{FF2B5EF4-FFF2-40B4-BE49-F238E27FC236}">
                <a16:creationId xmlns:a16="http://schemas.microsoft.com/office/drawing/2014/main" id="{5B20826F-ED36-B465-2F8C-6919BB4D7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3" b="41061"/>
          <a:stretch/>
        </p:blipFill>
        <p:spPr bwMode="auto">
          <a:xfrm>
            <a:off x="1943695" y="1473014"/>
            <a:ext cx="3622734" cy="451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53A6A97-A9AB-4D54-A067-C1CBAFEAD7B3}"/>
              </a:ext>
            </a:extLst>
          </p:cNvPr>
          <p:cNvSpPr txBox="1"/>
          <p:nvPr/>
        </p:nvSpPr>
        <p:spPr>
          <a:xfrm>
            <a:off x="5733381" y="3732320"/>
            <a:ext cx="29083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Detailed SOC map : </a:t>
            </a:r>
            <a:r>
              <a:rPr lang="en-US" altLang="zh-CN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Compared our maps to published open-access SOC maps of the Walloon region, the distinction between fields is clearer in our map. 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98C899A-B07E-4CD4-29D0-7E5FA37E56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" r="48527"/>
          <a:stretch/>
        </p:blipFill>
        <p:spPr bwMode="auto">
          <a:xfrm>
            <a:off x="8707105" y="1259947"/>
            <a:ext cx="3110102" cy="525513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箭头: 下 17">
            <a:extLst>
              <a:ext uri="{FF2B5EF4-FFF2-40B4-BE49-F238E27FC236}">
                <a16:creationId xmlns:a16="http://schemas.microsoft.com/office/drawing/2014/main" id="{6587FD74-1A24-BC38-1E65-EE6D950A5270}"/>
              </a:ext>
            </a:extLst>
          </p:cNvPr>
          <p:cNvSpPr/>
          <p:nvPr/>
        </p:nvSpPr>
        <p:spPr>
          <a:xfrm rot="5400000">
            <a:off x="5371631" y="2347148"/>
            <a:ext cx="298174" cy="391407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1E7A390A-9BFD-A25D-EBE0-50EB2FEE5B8F}"/>
              </a:ext>
            </a:extLst>
          </p:cNvPr>
          <p:cNvSpPr/>
          <p:nvPr/>
        </p:nvSpPr>
        <p:spPr>
          <a:xfrm rot="16200000">
            <a:off x="8328994" y="3726776"/>
            <a:ext cx="298174" cy="391407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19"/>
    </mc:Choice>
    <mc:Fallback xmlns="">
      <p:transition advTm="35819"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1077</Words>
  <Application>Microsoft Office PowerPoint</Application>
  <PresentationFormat>宽屏</PresentationFormat>
  <Paragraphs>238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等线 Light</vt:lpstr>
      <vt:lpstr>微软雅黑</vt:lpstr>
      <vt:lpstr>Abadi</vt:lpstr>
      <vt:lpstr>Arial</vt:lpstr>
      <vt:lpstr>Arial</vt:lpstr>
      <vt:lpstr>Calibri</vt:lpstr>
      <vt:lpstr>Montserrat</vt:lpstr>
      <vt:lpstr>Times New Roman</vt:lpstr>
      <vt:lpstr>1_Office 主题​​</vt:lpstr>
      <vt:lpstr>PowerPoint 演示文稿</vt:lpstr>
      <vt:lpstr>PowerPoint 演示文稿</vt:lpstr>
      <vt:lpstr>01  Introduction</vt:lpstr>
      <vt:lpstr>01  Introduction</vt:lpstr>
      <vt:lpstr>02 Methods and Results</vt:lpstr>
      <vt:lpstr>02 Methods and Results</vt:lpstr>
      <vt:lpstr>02 Methods and Results</vt:lpstr>
      <vt:lpstr>02 Methods and Results</vt:lpstr>
      <vt:lpstr>02 Methods and Results</vt:lpstr>
      <vt:lpstr>02 Methods and Results</vt:lpstr>
      <vt:lpstr>02 Methods and Results</vt:lpstr>
      <vt:lpstr>03 Conclusions and perspectives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向天歌演示</dc:creator>
  <cp:keywords>www.51pptmoban.com</cp:keywords>
  <cp:lastModifiedBy>Yue</cp:lastModifiedBy>
  <cp:revision>72</cp:revision>
  <dcterms:created xsi:type="dcterms:W3CDTF">2017-12-27T12:43:05Z</dcterms:created>
  <dcterms:modified xsi:type="dcterms:W3CDTF">2022-05-25T11:59:52Z</dcterms:modified>
</cp:coreProperties>
</file>