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58" r:id="rId3"/>
    <p:sldId id="261" r:id="rId4"/>
    <p:sldId id="270" r:id="rId5"/>
    <p:sldId id="259" r:id="rId6"/>
    <p:sldId id="272" r:id="rId7"/>
    <p:sldId id="268" r:id="rId8"/>
    <p:sldId id="262" r:id="rId9"/>
    <p:sldId id="27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7B38B-22BE-4472-BC24-750C7357601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ADEAC-EE37-4AF6-811C-4FC32E07D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5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6806-2656-338B-72F4-C4334CED5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8BDA3-CF12-6F9E-FA26-63308B4F0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F49AA-04F8-4C4A-24CB-DC1F25D8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55FA-59BB-490D-8C9E-F86A1698605A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9C53E-C05D-D30F-88AF-8777284D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7754A-2378-B893-1460-F6F55DAB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3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A7C03-1C21-F6B3-6678-34E74861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D25F8-96D2-1139-6D2A-E4F2F3C2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2A3DE-8154-703E-0813-DC0EB4D2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5374-64A4-46F1-B902-786B670ED8AD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9701B-C928-ACD5-1758-18F3C938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14979-873A-A924-EF51-1B03E8EE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7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76E33-886C-5C4A-136C-FF5A1E14F1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EAFBD-F98B-94D9-9E34-D295CB91A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A884F-B917-7EB2-AF15-2A6C6320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8A72-C88E-4F5D-A991-084971C02E57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C8B26-E570-BD9A-741D-D6B2A6B0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94543-FF18-0CD4-6AD7-3316125C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5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8328-89FB-1294-AB20-5050B73B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EB1B9-6829-5511-5215-BF71EA0CB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870CF-F75B-11A1-ADD9-4355E31F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BFDE-7CF1-4B58-87DC-5AFA2CCA5D9C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1562F-FD10-FA3C-DE81-EF5DEAB7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20B18-9656-1438-19D5-80EC73D36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7C90-017B-EF60-565E-E8D016E5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A1D5A-D08D-EDBC-A56B-AEEFCE14E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CDD3B-CCDB-1276-EA2D-C9D59434D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8C812-D417-43F8-990F-19CC14993E03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9A425-6013-A6A0-AED1-433DC6E7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53439-B248-DAA1-45C1-58F1A02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3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9375C-ABEC-A778-22F4-6551CF29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C707C-3F2D-54A0-8AC4-7050D2020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74B92-C6D5-EE9E-4D0A-669DDC02F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F3884-BA34-B831-CA1B-40E5D334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6EFB-4AB1-4688-A549-B4741796EBD8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B681C-E544-B33B-3381-C805D49D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C84D3-98F5-6F81-4F5E-73F41294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4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69C2-9F29-7B48-9FAF-6C77B6C9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F8AE3-4640-BC58-A794-3239C221B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841D5-C374-DBBD-1D73-695C3FEAE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30114-4902-6041-077A-0B99F26056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629C5-C95D-4732-3559-ACFA0696D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1D9420-4091-2F59-5D51-CDFBE429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A3A4-6342-4B08-B3E1-B4A0EF21F59C}" type="datetime1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D7321-77BB-5303-547D-536B16C8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AB35B-F0BF-02FC-E4AA-49648EB3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F97D8-0B5E-C188-8F19-C0B1C4A9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9DE2A-18BC-A3FD-155D-6B204578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0FD1-0552-441D-967B-230F6BB4B1E9}" type="datetime1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4A21B-C1AC-B6CA-B62D-A4E113CA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71FCC-941D-3E81-CCE7-7868E208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6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35778-CCC6-B36D-E57C-28412E214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9365-08D6-410D-BF31-FD235403ACBA}" type="datetime1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25729-2C73-96AE-F609-3E067F7A8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9FDBE-E57F-6D0B-6CFD-2848D23E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92F2-F13C-7014-EFF9-92C2E6572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05002-1815-C6FF-1AAC-201ACBEC1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AB02D-A9DB-7470-2582-82CAAAB83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BB3AA-2038-99ED-97CE-D19C7956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46F-E93D-481B-AEB8-925C6362288D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8A518-29A2-0044-8778-E7725AC7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D6C4D-BD9B-4216-E036-332DC1D9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1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8632A-0E0E-32BC-C4D4-27D877974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70B060-48F4-1849-53F4-E9E2A643E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18B9C-526E-8600-6385-2DB7E430B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374A0-5FA8-3623-8793-D554CA33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4A1-900A-46EE-A2FF-A3BEE48378A4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61FE9-4271-4689-5552-C9E78E22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30D10-6C52-E7F1-D8B9-2FE93E25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5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702325-3F78-E3B2-EA25-B63D3630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AC897-0825-43DD-6EB5-1C3DE530C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B56E5-B480-1AE4-D0E7-B7D19A364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62C32-2BB7-4E9D-8FA1-6F0787CCBC1C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4FCB4-8D3C-F27F-E86D-2D282D4B0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E938D-8E42-59AB-77E2-45BC78BDB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E09CC-E00F-4A9D-A5CC-606595F62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70C8-CFEE-A131-9C5E-5E1EB5C44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744" y="1415710"/>
            <a:ext cx="11317574" cy="2387600"/>
          </a:xfrm>
        </p:spPr>
        <p:txBody>
          <a:bodyPr>
            <a:noAutofit/>
          </a:bodyPr>
          <a:lstStyle/>
          <a:p>
            <a:br>
              <a:rPr lang="en-US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4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 effects of stream water velocity, streambed celerity, and particle properties on microplastic deposition in streams 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FA775-84FB-0101-E31F-B7C95BF17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333" y="5282272"/>
            <a:ext cx="9431333" cy="165576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Verena Levy Sturm, Silvia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Gobrecht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Roy Bernstein, and Shai Arnon</a:t>
            </a:r>
            <a:endParaRPr lang="he-I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Zuckerberg Institute for Water Research, Ben-Gurion University of the Negev, Israel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7BD5FEB-7959-DD0A-AFC4-AD6187DCBB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8" y="192549"/>
            <a:ext cx="2776825" cy="123700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3D85A99-5D7B-D4F6-6A9A-0E3F02C80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61" y="245867"/>
            <a:ext cx="3708095" cy="12656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B2CDE-9DDC-C56F-BBCB-02F536D7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356350"/>
            <a:ext cx="2743200" cy="365125"/>
          </a:xfrm>
        </p:spPr>
        <p:txBody>
          <a:bodyPr/>
          <a:lstStyle/>
          <a:p>
            <a:fld id="{40BBD9CB-8BE7-4663-AD8E-0C0E1DC9F4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2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0A01-80C8-0B6C-264C-70C8D59F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  <a:r>
              <a:rPr lang="de-DE" dirty="0"/>
              <a:t> - Funding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60524-E9AE-11B3-5D31-5EFBA1E44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pPr marL="0" indent="0">
              <a:buNone/>
            </a:pPr>
            <a:r>
              <a:rPr lang="de-DE" dirty="0"/>
              <a:t>Israel Science </a:t>
            </a:r>
            <a:r>
              <a:rPr lang="de-DE" dirty="0" err="1"/>
              <a:t>Foundation</a:t>
            </a:r>
            <a:endParaRPr lang="de-DE" dirty="0"/>
          </a:p>
          <a:p>
            <a:pPr marL="0" indent="0">
              <a:buNone/>
            </a:pPr>
            <a:r>
              <a:rPr lang="en-US" dirty="0"/>
              <a:t>ISF #</a:t>
            </a:r>
            <a:r>
              <a:rPr lang="en-IL" dirty="0"/>
              <a:t>647/21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35332-15EA-99EE-9322-2D027F0A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356350"/>
            <a:ext cx="2743200" cy="365125"/>
          </a:xfrm>
        </p:spPr>
        <p:txBody>
          <a:bodyPr/>
          <a:lstStyle/>
          <a:p>
            <a:fld id="{40BBD9CB-8BE7-4663-AD8E-0C0E1DC9F4B7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4" descr="Israel Science Foundation | MIGAL - Galilee Research Institute">
            <a:extLst>
              <a:ext uri="{FF2B5EF4-FFF2-40B4-BE49-F238E27FC236}">
                <a16:creationId xmlns:a16="http://schemas.microsoft.com/office/drawing/2014/main" id="{41FA117B-44B2-7225-F5D0-372D034E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13" y="1690688"/>
            <a:ext cx="2689887" cy="268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44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D63F-A66E-4B18-7DB5-F4A0E765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41"/>
            <a:ext cx="10515600" cy="1325563"/>
          </a:xfrm>
        </p:spPr>
        <p:txBody>
          <a:bodyPr/>
          <a:lstStyle/>
          <a:p>
            <a:r>
              <a:rPr lang="de-DE" dirty="0" err="1"/>
              <a:t>Bedforms</a:t>
            </a:r>
            <a:endParaRPr lang="en-US" dirty="0"/>
          </a:p>
        </p:txBody>
      </p:sp>
      <p:pic>
        <p:nvPicPr>
          <p:cNvPr id="5" name="Content Placeholder 4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EE042392-CF26-2962-C85E-5A1507B65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45" y="1144988"/>
            <a:ext cx="10845214" cy="56521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B314D-36CB-0E2B-0640-4FACEF2C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432040"/>
            <a:ext cx="2743200" cy="365125"/>
          </a:xfrm>
        </p:spPr>
        <p:txBody>
          <a:bodyPr/>
          <a:lstStyle/>
          <a:p>
            <a:fld id="{40BBD9CB-8BE7-4663-AD8E-0C0E1DC9F4B7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BF863-B9F4-DC8A-AB2C-DB06AC4E1049}"/>
              </a:ext>
            </a:extLst>
          </p:cNvPr>
          <p:cNvSpPr txBox="1"/>
          <p:nvPr/>
        </p:nvSpPr>
        <p:spPr>
          <a:xfrm>
            <a:off x="657841" y="5231711"/>
            <a:ext cx="10725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Our objective was to study the mechanism of particle deposition in moving bedforms</a:t>
            </a:r>
            <a:endParaRPr lang="en-I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2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8993-3F11-0359-8647-5170A5B6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13" y="-19223"/>
            <a:ext cx="10515600" cy="1325563"/>
          </a:xfrm>
        </p:spPr>
        <p:txBody>
          <a:bodyPr/>
          <a:lstStyle/>
          <a:p>
            <a:r>
              <a:rPr lang="de-DE" dirty="0"/>
              <a:t>We use </a:t>
            </a:r>
            <a:r>
              <a:rPr lang="de-DE" dirty="0" err="1"/>
              <a:t>pre-prepared</a:t>
            </a:r>
            <a:r>
              <a:rPr lang="de-DE" dirty="0"/>
              <a:t> </a:t>
            </a:r>
            <a:r>
              <a:rPr lang="de-DE" dirty="0" err="1"/>
              <a:t>fibers</a:t>
            </a:r>
            <a:r>
              <a:rPr lang="de-DE" dirty="0"/>
              <a:t>- </a:t>
            </a:r>
            <a:endParaRPr lang="en-US" dirty="0"/>
          </a:p>
        </p:txBody>
      </p:sp>
      <p:pic>
        <p:nvPicPr>
          <p:cNvPr id="20" name="Picture 19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B3C1279D-E8EF-5D82-7AC7-7E69C9010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5"/>
          <a:stretch/>
        </p:blipFill>
        <p:spPr>
          <a:xfrm>
            <a:off x="8421507" y="4126576"/>
            <a:ext cx="3541619" cy="26395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28CC30-D11A-F8A0-2697-0A86C7B5D1B2}"/>
              </a:ext>
            </a:extLst>
          </p:cNvPr>
          <p:cNvSpPr txBox="1"/>
          <p:nvPr/>
        </p:nvSpPr>
        <p:spPr>
          <a:xfrm>
            <a:off x="351413" y="248672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25 </a:t>
            </a:r>
            <a:r>
              <a:rPr lang="el-GR" sz="4800" b="1" dirty="0"/>
              <a:t>μ</a:t>
            </a:r>
            <a:r>
              <a:rPr lang="en-GB" sz="4800" b="1" dirty="0"/>
              <a:t>m</a:t>
            </a:r>
            <a:endParaRPr lang="en-US" sz="4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EC8485-D401-B740-4808-C12D000D03AC}"/>
              </a:ext>
            </a:extLst>
          </p:cNvPr>
          <p:cNvSpPr txBox="1"/>
          <p:nvPr/>
        </p:nvSpPr>
        <p:spPr>
          <a:xfrm>
            <a:off x="6324600" y="2529167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100 </a:t>
            </a:r>
            <a:r>
              <a:rPr lang="el-GR" sz="4800" b="1" dirty="0"/>
              <a:t>μ</a:t>
            </a:r>
            <a:r>
              <a:rPr lang="en-GB" sz="4800" b="1" dirty="0"/>
              <a:t>m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9D8518-A6B3-2A31-EA2C-2B4B97A2619E}"/>
              </a:ext>
            </a:extLst>
          </p:cNvPr>
          <p:cNvSpPr txBox="1"/>
          <p:nvPr/>
        </p:nvSpPr>
        <p:spPr>
          <a:xfrm>
            <a:off x="351413" y="488711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200 </a:t>
            </a:r>
            <a:r>
              <a:rPr lang="el-GR" sz="4800" b="1" dirty="0"/>
              <a:t>μ</a:t>
            </a:r>
            <a:r>
              <a:rPr lang="en-GB" sz="4800" b="1" dirty="0"/>
              <a:t>m</a:t>
            </a:r>
            <a:endParaRPr lang="en-US" sz="4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15326D-BCAF-E6C9-02DD-BD39B083AC13}"/>
              </a:ext>
            </a:extLst>
          </p:cNvPr>
          <p:cNvSpPr txBox="1"/>
          <p:nvPr/>
        </p:nvSpPr>
        <p:spPr>
          <a:xfrm>
            <a:off x="6124575" y="4887115"/>
            <a:ext cx="253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2000 </a:t>
            </a:r>
            <a:r>
              <a:rPr lang="el-GR" sz="4800" b="1" dirty="0"/>
              <a:t>μ</a:t>
            </a:r>
            <a:r>
              <a:rPr lang="en-GB" sz="4800" b="1" dirty="0"/>
              <a:t>m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78" y="1409074"/>
            <a:ext cx="3529749" cy="2639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06" y="1409075"/>
            <a:ext cx="3541620" cy="2639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78" y="4129070"/>
            <a:ext cx="3523440" cy="26370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47DADC-58C1-7B33-9BE7-C497AB06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0BBD9CB-8BE7-4663-AD8E-0C0E1DC9F4B7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05CA6-C6BB-C4B8-25E3-2FDA0018B916}"/>
              </a:ext>
            </a:extLst>
          </p:cNvPr>
          <p:cNvSpPr txBox="1"/>
          <p:nvPr/>
        </p:nvSpPr>
        <p:spPr>
          <a:xfrm>
            <a:off x="7748117" y="198469"/>
            <a:ext cx="3541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PET, PP</a:t>
            </a:r>
            <a:r>
              <a:rPr lang="de-DE" sz="4800" b="1" dirty="0"/>
              <a:t>, PA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885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A8ECEA4-2E73-3B1D-6C85-B67E9F188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26463" b="28072"/>
          <a:stretch/>
        </p:blipFill>
        <p:spPr>
          <a:xfrm>
            <a:off x="9798" y="2086011"/>
            <a:ext cx="12182202" cy="3705044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07CD6C-D0C1-821E-F299-FD688DB0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81" y="241201"/>
            <a:ext cx="10515600" cy="1325563"/>
          </a:xfrm>
        </p:spPr>
        <p:txBody>
          <a:bodyPr/>
          <a:lstStyle/>
          <a:p>
            <a:r>
              <a:rPr lang="de-DE" dirty="0"/>
              <a:t>Flume Experiment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612047-0CA8-7226-3627-D5D6CB0415ED}"/>
              </a:ext>
            </a:extLst>
          </p:cNvPr>
          <p:cNvCxnSpPr>
            <a:cxnSpLocks/>
          </p:cNvCxnSpPr>
          <p:nvPr/>
        </p:nvCxnSpPr>
        <p:spPr>
          <a:xfrm>
            <a:off x="1324613" y="2757134"/>
            <a:ext cx="8830379" cy="963557"/>
          </a:xfrm>
          <a:prstGeom prst="straightConnector1">
            <a:avLst/>
          </a:prstGeom>
          <a:ln w="28575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4111A2-BE65-0F54-16DE-E0184729D9DB}"/>
              </a:ext>
            </a:extLst>
          </p:cNvPr>
          <p:cNvSpPr txBox="1"/>
          <p:nvPr/>
        </p:nvSpPr>
        <p:spPr>
          <a:xfrm>
            <a:off x="5327572" y="3098206"/>
            <a:ext cx="824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6 m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E5583B-E68D-1373-A9CE-3B540D437371}"/>
              </a:ext>
            </a:extLst>
          </p:cNvPr>
          <p:cNvSpPr txBox="1"/>
          <p:nvPr/>
        </p:nvSpPr>
        <p:spPr>
          <a:xfrm>
            <a:off x="6073456" y="2001823"/>
            <a:ext cx="198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Water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737E8-4C84-F0A5-A581-C4E962CBF140}"/>
              </a:ext>
            </a:extLst>
          </p:cNvPr>
          <p:cNvSpPr txBox="1"/>
          <p:nvPr/>
        </p:nvSpPr>
        <p:spPr>
          <a:xfrm>
            <a:off x="2066500" y="4936247"/>
            <a:ext cx="198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Sediment</a:t>
            </a:r>
            <a:endParaRPr lang="en-US" sz="3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A9A800-F9E1-24F3-72B0-41875D27A704}"/>
              </a:ext>
            </a:extLst>
          </p:cNvPr>
          <p:cNvCxnSpPr>
            <a:cxnSpLocks/>
          </p:cNvCxnSpPr>
          <p:nvPr/>
        </p:nvCxnSpPr>
        <p:spPr>
          <a:xfrm>
            <a:off x="7065220" y="2512193"/>
            <a:ext cx="1458827" cy="1426340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E30966-B258-E7E1-7780-7951A5309A8B}"/>
              </a:ext>
            </a:extLst>
          </p:cNvPr>
          <p:cNvCxnSpPr>
            <a:cxnSpLocks/>
          </p:cNvCxnSpPr>
          <p:nvPr/>
        </p:nvCxnSpPr>
        <p:spPr>
          <a:xfrm flipV="1">
            <a:off x="3058263" y="3559871"/>
            <a:ext cx="1068417" cy="1502386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F9FF382-D29A-BFD2-1057-52EDE5AF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356350"/>
            <a:ext cx="2743200" cy="365125"/>
          </a:xfrm>
        </p:spPr>
        <p:txBody>
          <a:bodyPr/>
          <a:lstStyle/>
          <a:p>
            <a:fld id="{964E09CC-E00F-4A9D-A5CC-606595F626EA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34305124-7761-A113-9DC7-B761DF5F568E}"/>
              </a:ext>
            </a:extLst>
          </p:cNvPr>
          <p:cNvSpPr/>
          <p:nvPr/>
        </p:nvSpPr>
        <p:spPr>
          <a:xfrm rot="5400000">
            <a:off x="9601490" y="1788731"/>
            <a:ext cx="1344256" cy="1983526"/>
          </a:xfrm>
          <a:prstGeom prst="ben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E99F0-2FAB-D402-9DD7-0AFF3BD6C1DE}"/>
              </a:ext>
            </a:extLst>
          </p:cNvPr>
          <p:cNvSpPr txBox="1"/>
          <p:nvPr/>
        </p:nvSpPr>
        <p:spPr>
          <a:xfrm>
            <a:off x="8872639" y="1544410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MP slug addition</a:t>
            </a:r>
            <a:endParaRPr lang="en-IL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64D52-919E-32A0-1E46-4A84092A1EFB}"/>
              </a:ext>
            </a:extLst>
          </p:cNvPr>
          <p:cNvSpPr txBox="1"/>
          <p:nvPr/>
        </p:nvSpPr>
        <p:spPr>
          <a:xfrm>
            <a:off x="7289402" y="5521022"/>
            <a:ext cx="198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Pump</a:t>
            </a:r>
            <a:endParaRPr lang="en-US" sz="3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EE90EE-E472-A26A-D23C-16E07D7E0760}"/>
              </a:ext>
            </a:extLst>
          </p:cNvPr>
          <p:cNvCxnSpPr>
            <a:cxnSpLocks/>
          </p:cNvCxnSpPr>
          <p:nvPr/>
        </p:nvCxnSpPr>
        <p:spPr>
          <a:xfrm flipV="1">
            <a:off x="7794633" y="4609656"/>
            <a:ext cx="729414" cy="997039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56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ye 0.53, 07.05.22, 2.5dye amount, every 5 sec, play 0.1 sec">
            <a:hlinkClick r:id="" action="ppaction://media"/>
            <a:extLst>
              <a:ext uri="{FF2B5EF4-FFF2-40B4-BE49-F238E27FC236}">
                <a16:creationId xmlns:a16="http://schemas.microsoft.com/office/drawing/2014/main" id="{A0DB28D8-45AF-CAEB-F93F-EF2761F31B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95" y="-19538"/>
            <a:ext cx="11963400" cy="672926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8F93DB-8F6E-35F2-1FF1-C3C6C9468739}"/>
              </a:ext>
            </a:extLst>
          </p:cNvPr>
          <p:cNvSpPr/>
          <p:nvPr/>
        </p:nvSpPr>
        <p:spPr>
          <a:xfrm>
            <a:off x="19050" y="-209600"/>
            <a:ext cx="12326963" cy="2783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729FF-6AB2-6828-34B4-5788F86996AA}"/>
              </a:ext>
            </a:extLst>
          </p:cNvPr>
          <p:cNvSpPr/>
          <p:nvPr/>
        </p:nvSpPr>
        <p:spPr>
          <a:xfrm>
            <a:off x="134531" y="1244369"/>
            <a:ext cx="1039942" cy="5465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2D77A-3560-89CE-0CCF-6EFDF4F35E50}"/>
              </a:ext>
            </a:extLst>
          </p:cNvPr>
          <p:cNvSpPr/>
          <p:nvPr/>
        </p:nvSpPr>
        <p:spPr>
          <a:xfrm>
            <a:off x="10945794" y="1244369"/>
            <a:ext cx="1227722" cy="5613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9D12C-8264-7F2A-D9EE-74E84023D980}"/>
              </a:ext>
            </a:extLst>
          </p:cNvPr>
          <p:cNvSpPr/>
          <p:nvPr/>
        </p:nvSpPr>
        <p:spPr>
          <a:xfrm>
            <a:off x="925339" y="5322604"/>
            <a:ext cx="10842548" cy="1387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4F5B6-CAC6-1375-3BE1-CB6EC7A7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42" y="53767"/>
            <a:ext cx="10515600" cy="1325563"/>
          </a:xfrm>
        </p:spPr>
        <p:txBody>
          <a:bodyPr/>
          <a:lstStyle/>
          <a:p>
            <a:r>
              <a:rPr lang="en-US" dirty="0"/>
              <a:t>Bed Movement and Water Exchange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B5D118-0BE6-237C-B4DE-443F0C1B1D1A}"/>
              </a:ext>
            </a:extLst>
          </p:cNvPr>
          <p:cNvCxnSpPr>
            <a:cxnSpLocks/>
          </p:cNvCxnSpPr>
          <p:nvPr/>
        </p:nvCxnSpPr>
        <p:spPr>
          <a:xfrm>
            <a:off x="9352439" y="5171864"/>
            <a:ext cx="141972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AACBDD-F8F3-2CE2-85A2-42E426ED693C}"/>
              </a:ext>
            </a:extLst>
          </p:cNvPr>
          <p:cNvSpPr txBox="1"/>
          <p:nvPr/>
        </p:nvSpPr>
        <p:spPr>
          <a:xfrm>
            <a:off x="9542331" y="4725588"/>
            <a:ext cx="10399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00" b="1" dirty="0">
                <a:solidFill>
                  <a:schemeClr val="bg1"/>
                </a:solidFill>
              </a:rPr>
              <a:t>10 cm</a:t>
            </a:r>
            <a:endParaRPr lang="en-US" sz="23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188C3D-3259-3984-0CDB-BFC7F12BC766}"/>
              </a:ext>
            </a:extLst>
          </p:cNvPr>
          <p:cNvSpPr txBox="1"/>
          <p:nvPr/>
        </p:nvSpPr>
        <p:spPr>
          <a:xfrm>
            <a:off x="5627484" y="2678447"/>
            <a:ext cx="239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Flow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B5C10E-8E19-24A5-2B36-FD7F9194CB6C}"/>
              </a:ext>
            </a:extLst>
          </p:cNvPr>
          <p:cNvCxnSpPr>
            <a:cxnSpLocks/>
          </p:cNvCxnSpPr>
          <p:nvPr/>
        </p:nvCxnSpPr>
        <p:spPr>
          <a:xfrm flipH="1">
            <a:off x="5246178" y="3139734"/>
            <a:ext cx="1491916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A99E1A-CFED-CE77-F43A-EDEAD5F7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356350"/>
            <a:ext cx="2743200" cy="365125"/>
          </a:xfrm>
        </p:spPr>
        <p:txBody>
          <a:bodyPr/>
          <a:lstStyle/>
          <a:p>
            <a:fld id="{40BBD9CB-8BE7-4663-AD8E-0C0E1DC9F4B7}" type="slidenum">
              <a:rPr lang="en-US" smtClean="0"/>
              <a:t>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69AD7-A403-01A4-25CB-E3F1919EFA62}"/>
              </a:ext>
            </a:extLst>
          </p:cNvPr>
          <p:cNvSpPr txBox="1"/>
          <p:nvPr/>
        </p:nvSpPr>
        <p:spPr>
          <a:xfrm>
            <a:off x="6248445" y="1167702"/>
            <a:ext cx="4724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Velocity ~ 0.5 m/s</a:t>
            </a:r>
          </a:p>
          <a:p>
            <a:r>
              <a:rPr lang="de-DE" sz="4000" b="1" dirty="0"/>
              <a:t>Celerity ~ 0.45 m/h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4424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A612-F2E1-2651-BD9C-85CBDB32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56" y="136525"/>
            <a:ext cx="11921544" cy="1325563"/>
          </a:xfrm>
        </p:spPr>
        <p:txBody>
          <a:bodyPr/>
          <a:lstStyle/>
          <a:p>
            <a:r>
              <a:rPr lang="de-DE" dirty="0"/>
              <a:t>Clay </a:t>
            </a:r>
            <a:r>
              <a:rPr lang="de-DE" dirty="0" err="1"/>
              <a:t>Deposit</a:t>
            </a:r>
            <a:r>
              <a:rPr lang="de-DE" dirty="0"/>
              <a:t> Below </a:t>
            </a:r>
            <a:r>
              <a:rPr lang="de-DE" dirty="0" err="1"/>
              <a:t>the</a:t>
            </a:r>
            <a:r>
              <a:rPr lang="de-DE" dirty="0"/>
              <a:t> Moving </a:t>
            </a:r>
            <a:r>
              <a:rPr lang="de-DE" dirty="0" err="1"/>
              <a:t>Fraction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51915-AFCC-583F-BDEA-DA050982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356350"/>
            <a:ext cx="2743200" cy="365125"/>
          </a:xfrm>
        </p:spPr>
        <p:txBody>
          <a:bodyPr/>
          <a:lstStyle/>
          <a:p>
            <a:fld id="{40BBD9CB-8BE7-4663-AD8E-0C0E1DC9F4B7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B06BD0-B0B3-946A-48F1-AA6836165FC8}"/>
              </a:ext>
            </a:extLst>
          </p:cNvPr>
          <p:cNvCxnSpPr>
            <a:cxnSpLocks/>
          </p:cNvCxnSpPr>
          <p:nvPr/>
        </p:nvCxnSpPr>
        <p:spPr>
          <a:xfrm>
            <a:off x="9448002" y="5338166"/>
            <a:ext cx="14855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2E32FF-1669-4592-4FCC-73B6DC83519D}"/>
              </a:ext>
            </a:extLst>
          </p:cNvPr>
          <p:cNvSpPr txBox="1"/>
          <p:nvPr/>
        </p:nvSpPr>
        <p:spPr>
          <a:xfrm>
            <a:off x="4670494" y="3841333"/>
            <a:ext cx="10399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00" b="1" dirty="0">
                <a:solidFill>
                  <a:schemeClr val="bg1"/>
                </a:solidFill>
              </a:rPr>
              <a:t>10 cm</a:t>
            </a:r>
            <a:endParaRPr lang="en-US" sz="23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16A6ED9-B8A3-05CD-22E0-3F806123C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30"/>
          <a:stretch/>
        </p:blipFill>
        <p:spPr>
          <a:xfrm>
            <a:off x="445157" y="1786963"/>
            <a:ext cx="11301685" cy="42445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824446-8F7F-2206-7C49-80F84485BF8A}"/>
              </a:ext>
            </a:extLst>
          </p:cNvPr>
          <p:cNvCxnSpPr>
            <a:cxnSpLocks/>
          </p:cNvCxnSpPr>
          <p:nvPr/>
        </p:nvCxnSpPr>
        <p:spPr>
          <a:xfrm>
            <a:off x="9463768" y="5578360"/>
            <a:ext cx="167822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9C477D-471B-9CDA-9B07-8D3EB1FF4DF9}"/>
              </a:ext>
            </a:extLst>
          </p:cNvPr>
          <p:cNvSpPr txBox="1"/>
          <p:nvPr/>
        </p:nvSpPr>
        <p:spPr>
          <a:xfrm>
            <a:off x="9893585" y="5132084"/>
            <a:ext cx="10399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00" b="1" dirty="0">
                <a:solidFill>
                  <a:schemeClr val="bg1"/>
                </a:solidFill>
              </a:rPr>
              <a:t>10 cm</a:t>
            </a:r>
            <a:endParaRPr lang="en-US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6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01372-4437-6F17-6DE3-1D59BC63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356015"/>
            <a:ext cx="2743200" cy="365125"/>
          </a:xfrm>
        </p:spPr>
        <p:txBody>
          <a:bodyPr/>
          <a:lstStyle/>
          <a:p>
            <a:fld id="{964E09CC-E00F-4A9D-A5CC-606595F626EA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88FFF96E-1E34-A3FB-B301-A60859E25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43654" r="10319"/>
          <a:stretch/>
        </p:blipFill>
        <p:spPr>
          <a:xfrm>
            <a:off x="400474" y="2267810"/>
            <a:ext cx="11067001" cy="445961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6F3B18-53B8-0EFD-6A98-476FB0E43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58" y="506285"/>
            <a:ext cx="12602471" cy="1325563"/>
          </a:xfrm>
        </p:spPr>
        <p:txBody>
          <a:bodyPr>
            <a:normAutofit/>
          </a:bodyPr>
          <a:lstStyle/>
          <a:p>
            <a:r>
              <a:rPr lang="de-DE" sz="4000" dirty="0" err="1"/>
              <a:t>Particles</a:t>
            </a:r>
            <a:r>
              <a:rPr lang="de-DE" sz="4000" dirty="0"/>
              <a:t> </a:t>
            </a:r>
            <a:r>
              <a:rPr lang="de-DE" sz="4000" dirty="0" err="1"/>
              <a:t>Deposit</a:t>
            </a:r>
            <a:r>
              <a:rPr lang="de-DE" sz="4000" dirty="0"/>
              <a:t> Below </a:t>
            </a:r>
            <a:r>
              <a:rPr lang="de-DE" sz="4000" dirty="0" err="1"/>
              <a:t>the</a:t>
            </a:r>
            <a:r>
              <a:rPr lang="de-DE" sz="4000" dirty="0"/>
              <a:t> Moving </a:t>
            </a:r>
            <a:r>
              <a:rPr lang="de-DE" sz="4000" dirty="0" err="1"/>
              <a:t>Fraction</a:t>
            </a:r>
            <a:r>
              <a:rPr lang="de-DE" sz="4000" dirty="0"/>
              <a:t> of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Bed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E293E-FC57-2C00-3524-1600320D29C3}"/>
              </a:ext>
            </a:extLst>
          </p:cNvPr>
          <p:cNvSpPr txBox="1"/>
          <p:nvPr/>
        </p:nvSpPr>
        <p:spPr>
          <a:xfrm>
            <a:off x="5211201" y="2396384"/>
            <a:ext cx="1114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Flow</a:t>
            </a:r>
            <a:endParaRPr lang="en-US" sz="28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BE774A-524B-9157-63EE-3AA3CD01D46D}"/>
              </a:ext>
            </a:extLst>
          </p:cNvPr>
          <p:cNvCxnSpPr>
            <a:cxnSpLocks/>
          </p:cNvCxnSpPr>
          <p:nvPr/>
        </p:nvCxnSpPr>
        <p:spPr>
          <a:xfrm flipH="1">
            <a:off x="5246178" y="3139734"/>
            <a:ext cx="1491916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7118E2E-7AE1-7B49-3F52-8CF104BCF979}"/>
              </a:ext>
            </a:extLst>
          </p:cNvPr>
          <p:cNvCxnSpPr>
            <a:cxnSpLocks/>
          </p:cNvCxnSpPr>
          <p:nvPr/>
        </p:nvCxnSpPr>
        <p:spPr>
          <a:xfrm>
            <a:off x="5211201" y="2919604"/>
            <a:ext cx="111464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34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7111-E686-C9D7-5E14-58ADDE1AE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94" y="72865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Time zero</a:t>
            </a:r>
            <a:endParaRPr lang="en-US" sz="3600" dirty="0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F2739BC-F750-E132-E51B-DF2B310C0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4" y="1683882"/>
            <a:ext cx="5276684" cy="503759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0BA8870-C9C4-CD41-B035-39E3D14F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391466"/>
            <a:ext cx="2743200" cy="365125"/>
          </a:xfrm>
        </p:spPr>
        <p:txBody>
          <a:bodyPr/>
          <a:lstStyle/>
          <a:p>
            <a:fld id="{40BBD9CB-8BE7-4663-AD8E-0C0E1DC9F4B7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Content Placeholder 4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BDF9858C-200B-7243-C748-EE9EA9871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46" y="1683882"/>
            <a:ext cx="5292520" cy="503759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B685E4-E1CC-BDB7-563C-AED5C600CB45}"/>
              </a:ext>
            </a:extLst>
          </p:cNvPr>
          <p:cNvSpPr txBox="1">
            <a:spLocks/>
          </p:cNvSpPr>
          <p:nvPr/>
        </p:nvSpPr>
        <p:spPr>
          <a:xfrm>
            <a:off x="6379598" y="785454"/>
            <a:ext cx="3511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After 5 days</a:t>
            </a:r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308E2C-1FEF-1ACD-ADF2-F4773234D744}"/>
              </a:ext>
            </a:extLst>
          </p:cNvPr>
          <p:cNvSpPr txBox="1">
            <a:spLocks/>
          </p:cNvSpPr>
          <p:nvPr/>
        </p:nvSpPr>
        <p:spPr>
          <a:xfrm>
            <a:off x="441574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Reduction of Particles in </a:t>
            </a:r>
            <a:r>
              <a:rPr lang="en-GB" dirty="0" err="1"/>
              <a:t>Streamwater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88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0BA8870-C9C4-CD41-B035-39E3D14F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00" y="6331505"/>
            <a:ext cx="2743200" cy="365125"/>
          </a:xfrm>
        </p:spPr>
        <p:txBody>
          <a:bodyPr/>
          <a:lstStyle/>
          <a:p>
            <a:fld id="{40BBD9CB-8BE7-4663-AD8E-0C0E1DC9F4B7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308E2C-1FEF-1ACD-ADF2-F4773234D744}"/>
              </a:ext>
            </a:extLst>
          </p:cNvPr>
          <p:cNvSpPr txBox="1">
            <a:spLocks/>
          </p:cNvSpPr>
          <p:nvPr/>
        </p:nvSpPr>
        <p:spPr>
          <a:xfrm>
            <a:off x="669040" y="-2227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Summary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C7F954-822E-7FA2-6E11-19F580BFF70E}"/>
              </a:ext>
            </a:extLst>
          </p:cNvPr>
          <p:cNvSpPr txBox="1"/>
          <p:nvPr/>
        </p:nvSpPr>
        <p:spPr>
          <a:xfrm>
            <a:off x="643282" y="2253800"/>
            <a:ext cx="10567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Our preliminary experimental and modeling results suggest that deposition of microplastic due to bed movement is a significant mechanism </a:t>
            </a:r>
            <a:r>
              <a:rPr lang="en-US" sz="4400"/>
              <a:t>of burial.</a:t>
            </a:r>
            <a:endParaRPr lang="en-IL" sz="4400" dirty="0"/>
          </a:p>
        </p:txBody>
      </p:sp>
    </p:spTree>
    <p:extLst>
      <p:ext uri="{BB962C8B-B14F-4D97-AF65-F5344CB8AC3E}">
        <p14:creationId xmlns:p14="http://schemas.microsoft.com/office/powerpoint/2010/main" val="1372465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Widescreen</PresentationFormat>
  <Paragraphs>46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  The effects of stream water velocity, streambed celerity, and particle properties on microplastic deposition in streams </vt:lpstr>
      <vt:lpstr>Bedforms</vt:lpstr>
      <vt:lpstr>We use pre-prepared fibers- </vt:lpstr>
      <vt:lpstr>Flume Experiment</vt:lpstr>
      <vt:lpstr>Bed Movement and Water Exchange</vt:lpstr>
      <vt:lpstr>Clay Deposit Below the Moving Fraction of the Bed</vt:lpstr>
      <vt:lpstr>Particles Deposit Below the Moving Fraction of the Bed</vt:lpstr>
      <vt:lpstr>Time zero</vt:lpstr>
      <vt:lpstr>PowerPoint Presentation</vt:lpstr>
      <vt:lpstr>Acknowledgment - Funding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stream water velocity, streambed celerity, and particle properties on microplastic deposition in streams</dc:title>
  <dc:creator>Verena Sturm</dc:creator>
  <cp:lastModifiedBy>Verena Sturm</cp:lastModifiedBy>
  <cp:revision>38</cp:revision>
  <dcterms:created xsi:type="dcterms:W3CDTF">2022-05-15T14:15:59Z</dcterms:created>
  <dcterms:modified xsi:type="dcterms:W3CDTF">2022-05-23T04:11:04Z</dcterms:modified>
</cp:coreProperties>
</file>