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1"/>
  </p:handoutMasterIdLst>
  <p:sldIdLst>
    <p:sldId id="275" r:id="rId2"/>
    <p:sldId id="325" r:id="rId3"/>
    <p:sldId id="270" r:id="rId4"/>
    <p:sldId id="345" r:id="rId5"/>
    <p:sldId id="340" r:id="rId6"/>
    <p:sldId id="341" r:id="rId7"/>
    <p:sldId id="342" r:id="rId8"/>
    <p:sldId id="346" r:id="rId9"/>
    <p:sldId id="343" r:id="rId10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754" y="6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90" y="2130425"/>
            <a:ext cx="10364220" cy="1470025"/>
          </a:xfrm>
        </p:spPr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980" y="3886200"/>
            <a:ext cx="853524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2403E-2633-AB49-ADBA-25E0CA6DB4FE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0163C-6BD6-4E46-8428-28096096DC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2403E-2633-AB49-ADBA-25E0CA6DB4FE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0163C-6BD6-4E46-8428-28096096DC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40070" y="274638"/>
            <a:ext cx="274347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60" y="274638"/>
            <a:ext cx="802719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2403E-2633-AB49-ADBA-25E0CA6DB4FE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0163C-6BD6-4E46-8428-28096096DC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60" y="274638"/>
            <a:ext cx="1097388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60" y="6245225"/>
            <a:ext cx="2845080" cy="47625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6010" y="6245225"/>
            <a:ext cx="3861180" cy="47625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8460" y="6245225"/>
            <a:ext cx="2845080" cy="476250"/>
          </a:xfrm>
        </p:spPr>
        <p:txBody>
          <a:bodyPr/>
          <a:lstStyle>
            <a:lvl1pPr>
              <a:defRPr/>
            </a:lvl1pPr>
          </a:lstStyle>
          <a:p>
            <a:fld id="{033DDE7F-327B-0C49-B51A-C75E5AB4F4FF}" type="slidenum">
              <a:rPr lang="el-GR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形用户界面&#10;&#10;中度可信度描述已自动生成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1430"/>
            <a:ext cx="3748405" cy="100774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dirty="0"/>
              <a:t>Click to edit Master text styles</a:t>
            </a:r>
          </a:p>
          <a:p>
            <a:pPr lvl="1"/>
            <a:r>
              <a:rPr lang="el-GR" dirty="0"/>
              <a:t>Second level</a:t>
            </a:r>
          </a:p>
          <a:p>
            <a:pPr lvl="2"/>
            <a:r>
              <a:rPr lang="el-GR" dirty="0"/>
              <a:t>Third level</a:t>
            </a:r>
          </a:p>
          <a:p>
            <a:pPr lvl="3"/>
            <a:r>
              <a:rPr lang="el-GR" dirty="0"/>
              <a:t>Fourth level</a:t>
            </a:r>
          </a:p>
          <a:p>
            <a:pPr lvl="4"/>
            <a:r>
              <a:rPr lang="el-GR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2403E-2633-AB49-ADBA-25E0CA6DB4FE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0163C-6BD6-4E46-8428-28096096DCE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38695" y="0"/>
            <a:ext cx="4853940" cy="10191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79" y="4406900"/>
            <a:ext cx="1036422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179" y="2906713"/>
            <a:ext cx="1036422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2403E-2633-AB49-ADBA-25E0CA6DB4FE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0163C-6BD6-4E46-8428-28096096DCE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38695" y="0"/>
            <a:ext cx="4853940" cy="10191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60" y="1600200"/>
            <a:ext cx="538533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8210" y="1600200"/>
            <a:ext cx="538533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2403E-2633-AB49-ADBA-25E0CA6DB4FE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0163C-6BD6-4E46-8428-28096096DC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60" y="1535113"/>
            <a:ext cx="538744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60" y="2174875"/>
            <a:ext cx="538744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977" y="1535113"/>
            <a:ext cx="538956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977" y="2174875"/>
            <a:ext cx="538956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2403E-2633-AB49-ADBA-25E0CA6DB4FE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0163C-6BD6-4E46-8428-28096096DC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2403E-2633-AB49-ADBA-25E0CA6DB4FE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0163C-6BD6-4E46-8428-28096096DC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2403E-2633-AB49-ADBA-25E0CA6DB4FE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0163C-6BD6-4E46-8428-28096096DC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60" y="273050"/>
            <a:ext cx="401147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03" y="273050"/>
            <a:ext cx="681633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60" y="1435100"/>
            <a:ext cx="401147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2403E-2633-AB49-ADBA-25E0CA6DB4FE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0163C-6BD6-4E46-8428-28096096DC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953" y="4800600"/>
            <a:ext cx="73159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953" y="612775"/>
            <a:ext cx="731592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953" y="5367338"/>
            <a:ext cx="73159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2403E-2633-AB49-ADBA-25E0CA6DB4FE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0163C-6BD6-4E46-8428-28096096DC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60" y="274638"/>
            <a:ext cx="109738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60" y="1600200"/>
            <a:ext cx="109738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/>
              <a:t>Click to edit Master text styles</a:t>
            </a:r>
          </a:p>
          <a:p>
            <a:pPr lvl="1"/>
            <a:r>
              <a:rPr lang="el-GR" dirty="0"/>
              <a:t>Second level</a:t>
            </a:r>
          </a:p>
          <a:p>
            <a:pPr lvl="2"/>
            <a:r>
              <a:rPr lang="el-GR" dirty="0"/>
              <a:t>Third level</a:t>
            </a:r>
          </a:p>
          <a:p>
            <a:pPr lvl="3"/>
            <a:r>
              <a:rPr lang="el-GR" dirty="0"/>
              <a:t>Fourth level</a:t>
            </a:r>
          </a:p>
          <a:p>
            <a:pPr lvl="4"/>
            <a:r>
              <a:rPr lang="el-GR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60" y="6356350"/>
            <a:ext cx="2845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2403E-2633-AB49-ADBA-25E0CA6DB4FE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6010" y="6356350"/>
            <a:ext cx="38611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8460" y="6356350"/>
            <a:ext cx="2845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0163C-6BD6-4E46-8428-28096096DCE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3.m4a"/><Relationship Id="rId7" Type="http://schemas.openxmlformats.org/officeDocument/2006/relationships/image" Target="../media/image6.jpeg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2" Type="http://schemas.microsoft.com/office/2007/relationships/media" Target="../media/media9.m4a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857132" y="1038910"/>
            <a:ext cx="10477736" cy="5139869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en-US" altLang="zh-CN" sz="3200" dirty="0">
                <a:ln w="6350">
                  <a:noFill/>
                </a:ln>
                <a:latin typeface="微软雅黑" panose="020B0503020204020204" charset="-122"/>
                <a:ea typeface="微软雅黑" panose="020B0503020204020204" charset="-122"/>
                <a:sym typeface="+mn-ea"/>
              </a:rPr>
              <a:t>Distribution Characteristics of Auroral Kilometric Radiation in Earth’s Northern and Southern hemispheres based on Arase satellite and the Van Allen Probes</a:t>
            </a:r>
            <a:endParaRPr lang="en-US" sz="3200" b="1" dirty="0"/>
          </a:p>
          <a:p>
            <a:pPr algn="ctr"/>
            <a:endParaRPr lang="de-DE" sz="2400" dirty="0"/>
          </a:p>
          <a:p>
            <a:pPr algn="ctr"/>
            <a:r>
              <a:rPr lang="en-US" sz="2400" dirty="0"/>
              <a:t> </a:t>
            </a:r>
            <a:r>
              <a:rPr lang="en-US" sz="2000" b="1" dirty="0">
                <a:sym typeface="+mn-ea"/>
              </a:rPr>
              <a:t>Jiawen Tang</a:t>
            </a:r>
            <a:r>
              <a:rPr lang="en-US" sz="2000" b="1" baseline="30000" dirty="0">
                <a:sym typeface="+mn-ea"/>
              </a:rPr>
              <a:t>1</a:t>
            </a:r>
            <a:r>
              <a:rPr lang="en-US" sz="2000" b="1" dirty="0">
                <a:sym typeface="+mn-ea"/>
              </a:rPr>
              <a:t> </a:t>
            </a:r>
            <a:r>
              <a:rPr lang="en-US" sz="2000" dirty="0">
                <a:sym typeface="+mn-ea"/>
              </a:rPr>
              <a:t>, </a:t>
            </a:r>
            <a:r>
              <a:rPr lang="en-US" sz="2000" dirty="0"/>
              <a:t>Fuliang </a:t>
            </a:r>
            <a:r>
              <a:rPr lang="en-US" sz="2000" dirty="0">
                <a:sym typeface="+mn-ea"/>
              </a:rPr>
              <a:t>Xiao</a:t>
            </a:r>
            <a:r>
              <a:rPr lang="en-US" sz="2000" baseline="30000" dirty="0"/>
              <a:t>1,2</a:t>
            </a:r>
            <a:r>
              <a:rPr lang="en-US" sz="2000" dirty="0"/>
              <a:t>, </a:t>
            </a:r>
            <a:r>
              <a:rPr lang="en-US" sz="2000" dirty="0">
                <a:sym typeface="+mn-ea"/>
              </a:rPr>
              <a:t>Sai Zhang</a:t>
            </a:r>
            <a:r>
              <a:rPr lang="en-US" sz="2000" baseline="30000" dirty="0"/>
              <a:t>1,2</a:t>
            </a:r>
            <a:r>
              <a:rPr lang="en-US" sz="2000" dirty="0"/>
              <a:t>, </a:t>
            </a:r>
            <a:r>
              <a:rPr lang="en-US" sz="2000" dirty="0">
                <a:sym typeface="+mn-ea"/>
              </a:rPr>
              <a:t>Qinghua Zhou</a:t>
            </a:r>
            <a:r>
              <a:rPr lang="en-US" sz="2000" baseline="30000" dirty="0">
                <a:sym typeface="+mn-ea"/>
              </a:rPr>
              <a:t>1,2</a:t>
            </a:r>
            <a:r>
              <a:rPr lang="en-US" sz="2000" dirty="0">
                <a:sym typeface="+mn-ea"/>
              </a:rPr>
              <a:t>, </a:t>
            </a:r>
            <a:r>
              <a:rPr lang="en-US" sz="2000" dirty="0"/>
              <a:t>Si </a:t>
            </a:r>
            <a:r>
              <a:rPr lang="en-US" sz="2000" dirty="0">
                <a:sym typeface="+mn-ea"/>
              </a:rPr>
              <a:t>Liu</a:t>
            </a:r>
            <a:r>
              <a:rPr lang="en-US" sz="2000" baseline="30000" dirty="0"/>
              <a:t>1</a:t>
            </a:r>
            <a:r>
              <a:rPr lang="en-US" sz="2000" dirty="0"/>
              <a:t>, Yihua </a:t>
            </a:r>
            <a:r>
              <a:rPr lang="en-US" sz="2000" dirty="0">
                <a:sym typeface="+mn-ea"/>
              </a:rPr>
              <a:t>He</a:t>
            </a:r>
            <a:r>
              <a:rPr lang="en-US" sz="2000" baseline="30000" dirty="0"/>
              <a:t>1</a:t>
            </a:r>
            <a:r>
              <a:rPr lang="en-US" sz="2000" dirty="0"/>
              <a:t>, </a:t>
            </a:r>
            <a:r>
              <a:rPr lang="en-US" sz="2000" dirty="0">
                <a:sym typeface="+mn-ea"/>
              </a:rPr>
              <a:t>Qiwu Yang</a:t>
            </a:r>
            <a:r>
              <a:rPr lang="en-US" sz="2000" baseline="30000" dirty="0">
                <a:sym typeface="+mn-ea"/>
              </a:rPr>
              <a:t>1,2</a:t>
            </a:r>
            <a:r>
              <a:rPr lang="en-US" sz="2000" dirty="0"/>
              <a:t>, Yoshiya Kasahara</a:t>
            </a:r>
            <a:r>
              <a:rPr lang="en-US" sz="2000" baseline="30000" dirty="0">
                <a:sym typeface="+mn-ea"/>
              </a:rPr>
              <a:t>3</a:t>
            </a:r>
            <a:r>
              <a:rPr lang="en-US" sz="2000" dirty="0"/>
              <a:t>, Yoshizumi Miyoshi</a:t>
            </a:r>
            <a:r>
              <a:rPr lang="en-US" sz="2000" baseline="30000" dirty="0">
                <a:sym typeface="+mn-ea"/>
              </a:rPr>
              <a:t>4</a:t>
            </a:r>
            <a:r>
              <a:rPr lang="en-US" sz="2000" dirty="0"/>
              <a:t> , Atsushi Kumamoto</a:t>
            </a:r>
            <a:r>
              <a:rPr lang="en-US" sz="2000" baseline="30000" dirty="0">
                <a:sym typeface="+mn-ea"/>
              </a:rPr>
              <a:t>5</a:t>
            </a:r>
            <a:r>
              <a:rPr lang="en-US" sz="2000" dirty="0"/>
              <a:t>, Yosuke Nakamura</a:t>
            </a:r>
            <a:r>
              <a:rPr lang="en-US" sz="2000" baseline="30000" dirty="0">
                <a:sym typeface="+mn-ea"/>
              </a:rPr>
              <a:t>6</a:t>
            </a:r>
            <a:r>
              <a:rPr lang="en-US" sz="2000" dirty="0"/>
              <a:t>, Fuminori Tsuchiya</a:t>
            </a:r>
            <a:r>
              <a:rPr lang="en-US" sz="2000" baseline="30000" dirty="0">
                <a:sym typeface="+mn-ea"/>
              </a:rPr>
              <a:t>5</a:t>
            </a:r>
            <a:r>
              <a:rPr lang="en-US" sz="2000" dirty="0"/>
              <a:t>, Iku Shinohara</a:t>
            </a:r>
            <a:r>
              <a:rPr lang="en-US" sz="2000" baseline="30000" dirty="0">
                <a:sym typeface="+mn-ea"/>
              </a:rPr>
              <a:t>6</a:t>
            </a:r>
            <a:r>
              <a:rPr lang="en-US" sz="2000" dirty="0"/>
              <a:t>, Satoko Nakamura</a:t>
            </a:r>
            <a:r>
              <a:rPr lang="en-US" sz="2000" baseline="30000" dirty="0">
                <a:sym typeface="+mn-ea"/>
              </a:rPr>
              <a:t>4</a:t>
            </a:r>
            <a:r>
              <a:rPr lang="en-US" sz="2000" dirty="0"/>
              <a:t> </a:t>
            </a:r>
          </a:p>
          <a:p>
            <a:pPr algn="ctr"/>
            <a:r>
              <a:rPr lang="en-US" sz="1400" dirty="0"/>
              <a:t>[1] {</a:t>
            </a:r>
            <a:r>
              <a:rPr lang="en-US" altLang="zh-CN" sz="1400" dirty="0"/>
              <a:t>Changsha University of Science &amp; Technology, School of Physics &amp; Electronic Science, China</a:t>
            </a:r>
            <a:r>
              <a:rPr lang="en-US" sz="1400" dirty="0"/>
              <a:t>}</a:t>
            </a:r>
          </a:p>
          <a:p>
            <a:pPr algn="ctr"/>
            <a:r>
              <a:rPr lang="en-US" sz="1400" dirty="0"/>
              <a:t>[2] {</a:t>
            </a:r>
            <a:r>
              <a:rPr lang="en-US" altLang="zh-CN" sz="1400" dirty="0"/>
              <a:t>Hunan Province Higher Education Key Laboratory of Modeling and Monitoring on the Near-Earth Electromagnetic Environments, Changsha University of Science and Technology, Changsha, China </a:t>
            </a:r>
            <a:r>
              <a:rPr lang="en-US" sz="1400" dirty="0"/>
              <a:t>}</a:t>
            </a:r>
          </a:p>
          <a:p>
            <a:pPr algn="ctr"/>
            <a:r>
              <a:rPr lang="en-US" sz="1400" dirty="0"/>
              <a:t>[3]Graduate School of Natural Science and Technology, Kanazawa University, Kakuma-machi, Kanazawa 920-1192, Japan</a:t>
            </a:r>
          </a:p>
          <a:p>
            <a:pPr algn="ctr"/>
            <a:r>
              <a:rPr lang="en-US" sz="1400" dirty="0"/>
              <a:t>[4]Institute for Space-Earth Environmental Research, Nagoya University, Nagoya 464-8601, Japan </a:t>
            </a:r>
          </a:p>
          <a:p>
            <a:pPr algn="ctr"/>
            <a:r>
              <a:rPr lang="en-US" sz="1400" dirty="0"/>
              <a:t>[5]Tohoku University, 6-3, Aoba, Aramaki, Aoba, Sendai 980-8578, Japan</a:t>
            </a:r>
          </a:p>
          <a:p>
            <a:pPr algn="ctr"/>
            <a:r>
              <a:rPr lang="en-US" sz="1400" dirty="0"/>
              <a:t>[6]Institute of Space and Astronautical Science, Japan Aerospace Exploration Agency, JAXA, 3-1-1</a:t>
            </a:r>
          </a:p>
          <a:p>
            <a:pPr algn="ctr"/>
            <a:r>
              <a:rPr lang="en-US" sz="1400" dirty="0"/>
              <a:t>Yoshinodai, Chuo-ku, Sagamihara, Kanagawa 252-5210, Japan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06697" y="6259081"/>
            <a:ext cx="914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  EGU 2022, Sharing Online	                   </a:t>
            </a:r>
            <a:r>
              <a:rPr lang="is-IS" dirty="0"/>
              <a:t>ST2.</a:t>
            </a:r>
            <a:r>
              <a:rPr lang="en-US" altLang="is-IS" dirty="0"/>
              <a:t>8</a:t>
            </a:r>
            <a:r>
              <a:rPr lang="is-IS" dirty="0"/>
              <a:t>, </a:t>
            </a:r>
            <a:r>
              <a:rPr lang="en-US" altLang="zh-CN" dirty="0"/>
              <a:t>3288</a:t>
            </a:r>
            <a:r>
              <a:rPr lang="is-IS" dirty="0"/>
              <a:t>, </a:t>
            </a:r>
            <a:r>
              <a:rPr lang="en-US" altLang="zh-CN" dirty="0"/>
              <a:t>Tue</a:t>
            </a:r>
            <a:r>
              <a:rPr lang="en-US" dirty="0"/>
              <a:t>., 24 </a:t>
            </a:r>
            <a:r>
              <a:rPr lang="en-US" altLang="zh-CN" dirty="0"/>
              <a:t>May </a:t>
            </a:r>
            <a:r>
              <a:rPr lang="en-US" dirty="0"/>
              <a:t>2022, 14:00-15:45</a:t>
            </a:r>
          </a:p>
        </p:txBody>
      </p:sp>
      <p:pic>
        <p:nvPicPr>
          <p:cNvPr id="5" name="音频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220"/>
    </mc:Choice>
    <mc:Fallback xmlns="">
      <p:transition spd="slow" advTm="242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792980" y="969645"/>
            <a:ext cx="21361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/>
              <a:t>Outline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497330" y="2272030"/>
            <a:ext cx="944689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sz="2800" b="1" dirty="0"/>
              <a:t>Introduction </a:t>
            </a:r>
            <a:r>
              <a:rPr lang="en-US" altLang="zh-CN" sz="2800" b="1" dirty="0">
                <a:sym typeface="+mn-ea"/>
              </a:rPr>
              <a:t>on Auroral Kilometric Radiation (AKR)</a:t>
            </a:r>
          </a:p>
          <a:p>
            <a:pPr marL="342900" indent="-342900">
              <a:buAutoNum type="arabicPeriod"/>
            </a:pPr>
            <a:endParaRPr lang="en-US" altLang="zh-CN" sz="2800" b="1" dirty="0"/>
          </a:p>
          <a:p>
            <a:pPr marL="342900" indent="-342900">
              <a:buAutoNum type="arabicPeriod" startAt="2"/>
            </a:pPr>
            <a:r>
              <a:rPr lang="en-US" altLang="zh-CN" sz="2800" b="1" dirty="0"/>
              <a:t>Observations of Arase </a:t>
            </a:r>
            <a:r>
              <a:rPr lang="en-US" altLang="zh-CN" sz="2800" b="1" dirty="0">
                <a:sym typeface="+mn-ea"/>
              </a:rPr>
              <a:t>satellite</a:t>
            </a:r>
            <a:r>
              <a:rPr lang="en-US" altLang="zh-CN" sz="2800" b="1" dirty="0"/>
              <a:t> and Van Allen Probes</a:t>
            </a:r>
          </a:p>
          <a:p>
            <a:pPr marL="342900" indent="-342900">
              <a:buAutoNum type="arabicPeriod" startAt="2"/>
            </a:pPr>
            <a:endParaRPr lang="en-US" altLang="zh-CN" sz="2800" b="1" dirty="0"/>
          </a:p>
          <a:p>
            <a:pPr marL="342900" indent="-342900">
              <a:buAutoNum type="arabicPeriod" startAt="3"/>
            </a:pPr>
            <a:r>
              <a:rPr lang="en-US" altLang="zh-CN" sz="2800" b="1" dirty="0">
                <a:sym typeface="+mn-ea"/>
              </a:rPr>
              <a:t>Statistical results</a:t>
            </a:r>
          </a:p>
          <a:p>
            <a:pPr marL="342900" indent="-342900">
              <a:buAutoNum type="arabicPeriod" startAt="3"/>
            </a:pPr>
            <a:endParaRPr lang="en-US" altLang="zh-CN" sz="2800" b="1" dirty="0"/>
          </a:p>
          <a:p>
            <a:pPr marL="342900" indent="-342900">
              <a:buAutoNum type="arabicPeriod" startAt="3"/>
            </a:pPr>
            <a:r>
              <a:rPr lang="en-US" altLang="zh-CN" sz="2800" b="1" dirty="0"/>
              <a:t>Summary</a:t>
            </a:r>
          </a:p>
          <a:p>
            <a:pPr marL="342900" indent="-342900">
              <a:buAutoNum type="arabicPeriod"/>
            </a:pPr>
            <a:endParaRPr lang="en-US" altLang="zh-CN" sz="2800" b="1" dirty="0"/>
          </a:p>
        </p:txBody>
      </p:sp>
      <p:pic>
        <p:nvPicPr>
          <p:cNvPr id="2" name="音频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68"/>
    </mc:Choice>
    <mc:Fallback xmlns="">
      <p:transition spd="slow" advTm="52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2250" y="1321274"/>
            <a:ext cx="3919855" cy="50082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098" y="1257775"/>
            <a:ext cx="4151630" cy="5135245"/>
          </a:xfrm>
          <a:prstGeom prst="rect">
            <a:avLst/>
          </a:prstGeom>
        </p:spPr>
      </p:pic>
      <p:sp>
        <p:nvSpPr>
          <p:cNvPr id="13332" name="Rectangle 20"/>
          <p:cNvSpPr>
            <a:spLocks noChangeArrowheads="1"/>
          </p:cNvSpPr>
          <p:nvPr/>
        </p:nvSpPr>
        <p:spPr bwMode="auto">
          <a:xfrm>
            <a:off x="4159728" y="551020"/>
            <a:ext cx="4176713" cy="70675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algn="l" defTabSz="457200" rtl="0" eaLnBrk="1" latinLnBrk="0" hangingPunct="1">
              <a:lnSpc>
                <a:spcPct val="100000"/>
              </a:lnSpc>
              <a:buClrTx/>
              <a:buSzTx/>
              <a:buFontTx/>
              <a:buNone/>
            </a:pPr>
            <a:r>
              <a:rPr kumimoji="0" lang="en-US" altLang="zh-CN" sz="4000" b="1" i="0" u="none" strike="noStrike" kern="1200" cap="none" spc="0" normalizeH="0" baseline="0" dirty="0">
                <a:solidFill>
                  <a:schemeClr val="tx1"/>
                </a:solidFill>
                <a:cs typeface="+mn-cs"/>
              </a:rPr>
              <a:t>Introduction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57983" y="6459220"/>
            <a:ext cx="34518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figure 1. (Ergun </a:t>
            </a:r>
            <a:r>
              <a:rPr lang="en-US" altLang="zh-CN" sz="2000" b="1" i="1" dirty="0"/>
              <a:t>et al</a:t>
            </a:r>
            <a:r>
              <a:rPr lang="en-US" altLang="zh-CN" sz="2000" b="1" dirty="0"/>
              <a:t>., 1998)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500245" y="6432390"/>
            <a:ext cx="34518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figure 2. (</a:t>
            </a:r>
            <a:r>
              <a:rPr lang="en-US" altLang="zh-CN" sz="2000" b="1" dirty="0" err="1"/>
              <a:t>Kurth</a:t>
            </a:r>
            <a:r>
              <a:rPr lang="en-US" altLang="zh-CN" sz="2000" b="1" dirty="0"/>
              <a:t> </a:t>
            </a:r>
            <a:r>
              <a:rPr lang="en-US" altLang="zh-CN" sz="2000" b="1" i="1" dirty="0"/>
              <a:t>et al</a:t>
            </a:r>
            <a:r>
              <a:rPr lang="en-US" altLang="zh-CN" sz="2000" b="1" dirty="0"/>
              <a:t>., 2015)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47182" y="2377596"/>
            <a:ext cx="4029075" cy="28956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8732042" y="5402577"/>
            <a:ext cx="34518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figure 3. (Zhao </a:t>
            </a:r>
            <a:r>
              <a:rPr lang="en-US" altLang="zh-CN" sz="2000" b="1" i="1" dirty="0"/>
              <a:t>et al</a:t>
            </a:r>
            <a:r>
              <a:rPr lang="en-US" altLang="zh-CN" sz="2000" b="1" dirty="0"/>
              <a:t>., 2019)</a:t>
            </a:r>
          </a:p>
        </p:txBody>
      </p:sp>
      <p:pic>
        <p:nvPicPr>
          <p:cNvPr id="11" name="音频 1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104"/>
    </mc:Choice>
    <mc:Fallback xmlns="">
      <p:transition spd="slow" advTm="441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谱图"/>
          <p:cNvPicPr>
            <a:picLocks noChangeAspect="1"/>
          </p:cNvPicPr>
          <p:nvPr/>
        </p:nvPicPr>
        <p:blipFill>
          <a:blip r:embed="rId4"/>
          <a:srcRect b="12278"/>
          <a:stretch>
            <a:fillRect/>
          </a:stretch>
        </p:blipFill>
        <p:spPr>
          <a:xfrm>
            <a:off x="3265170" y="1187450"/>
            <a:ext cx="5140960" cy="4885690"/>
          </a:xfrm>
          <a:prstGeom prst="rect">
            <a:avLst/>
          </a:prstGeom>
        </p:spPr>
      </p:pic>
      <p:sp>
        <p:nvSpPr>
          <p:cNvPr id="13332" name="Rectangle 20"/>
          <p:cNvSpPr>
            <a:spLocks noChangeArrowheads="1"/>
          </p:cNvSpPr>
          <p:nvPr/>
        </p:nvSpPr>
        <p:spPr bwMode="auto">
          <a:xfrm>
            <a:off x="4229100" y="668973"/>
            <a:ext cx="4176713" cy="70675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algn="l" defTabSz="457200" rtl="0" eaLnBrk="1" latinLnBrk="0" hangingPunct="1">
              <a:lnSpc>
                <a:spcPct val="100000"/>
              </a:lnSpc>
              <a:buClrTx/>
              <a:buSzTx/>
              <a:buFontTx/>
              <a:buNone/>
            </a:pPr>
            <a:r>
              <a:rPr kumimoji="0" lang="en-US" altLang="zh-CN" sz="4000" b="1" i="0" u="none" strike="noStrike" kern="1200" cap="none" spc="0" normalizeH="0" baseline="0" dirty="0">
                <a:solidFill>
                  <a:schemeClr val="tx1"/>
                </a:solidFill>
                <a:cs typeface="+mn-cs"/>
              </a:rPr>
              <a:t>Observation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038225" y="5890895"/>
            <a:ext cx="10647045" cy="755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/>
              <a:t>figure 4. Observations from the Arase satellite and Van Allen Probes on 23 Jun  2018. (a) T</a:t>
            </a:r>
            <a:r>
              <a:rPr lang="en-US" altLang="zh-CN" dirty="0">
                <a:sym typeface="+mn-ea"/>
              </a:rPr>
              <a:t>he Arase satellite. (b) </a:t>
            </a:r>
            <a:r>
              <a:rPr lang="en-US" altLang="zh-CN" dirty="0" err="1">
                <a:sym typeface="+mn-ea"/>
              </a:rPr>
              <a:t>VAPa</a:t>
            </a:r>
            <a:r>
              <a:rPr lang="en-US" altLang="zh-CN" dirty="0">
                <a:sym typeface="+mn-ea"/>
              </a:rPr>
              <a:t>. (c) </a:t>
            </a:r>
            <a:r>
              <a:rPr lang="en-US" altLang="zh-CN" dirty="0" err="1">
                <a:sym typeface="+mn-ea"/>
              </a:rPr>
              <a:t>VAPb</a:t>
            </a:r>
            <a:r>
              <a:rPr lang="en-US" altLang="zh-CN" dirty="0">
                <a:sym typeface="+mn-ea"/>
              </a:rPr>
              <a:t>.</a:t>
            </a:r>
            <a:endParaRPr lang="zh-CN" altLang="en-US" dirty="0">
              <a:sym typeface="+mn-ea"/>
            </a:endParaRPr>
          </a:p>
        </p:txBody>
      </p:sp>
      <p:pic>
        <p:nvPicPr>
          <p:cNvPr id="10" name="音频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655"/>
    </mc:Choice>
    <mc:Fallback xmlns="">
      <p:transition spd="slow" advTm="276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793615" y="720725"/>
            <a:ext cx="21361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/>
              <a:t>Results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rcRect b="12571"/>
          <a:stretch>
            <a:fillRect/>
          </a:stretch>
        </p:blipFill>
        <p:spPr>
          <a:xfrm>
            <a:off x="1114425" y="1490980"/>
            <a:ext cx="5913755" cy="439991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038225" y="5890895"/>
            <a:ext cx="10647045" cy="755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/>
              <a:t>figure 5. (a) The number of AKR samples in the northern hemisphere as a function of MLT and λ. (b) The occurrence rate in the northern hemisphere. (c-d) The same as (a-b) except for the southern hemisphere.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7591425" y="2422000"/>
                <a:ext cx="3922395" cy="20389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000" dirty="0">
                    <a:solidFill>
                      <a:srgbClr val="FF0000"/>
                    </a:solidFill>
                  </a:rPr>
                  <a:t>Northern hemisphere: MLT = 18-22 and Mlat = 20°-30°.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dirty="0">
                    <a:solidFill>
                      <a:srgbClr val="FF0000"/>
                    </a:solidFill>
                  </a:rPr>
                  <a:t>Southern hemisphere: MLT = 23-05 and |Mlat</a:t>
                </a:r>
                <a14:m>
                  <m:oMath xmlns:m="http://schemas.openxmlformats.org/officeDocument/2006/math">
                    <m:r>
                      <a:rPr lang="en-US" altLang="zh-CN" sz="2000" b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altLang="zh-CN" sz="2000" dirty="0">
                    <a:solidFill>
                      <a:srgbClr val="FF0000"/>
                    </a:solidFill>
                  </a:rPr>
                  <a:t> = 20°-35°.</a:t>
                </a:r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1425" y="2422000"/>
                <a:ext cx="3922395" cy="2038985"/>
              </a:xfrm>
              <a:prstGeom prst="rect">
                <a:avLst/>
              </a:prstGeom>
              <a:blipFill rotWithShape="1">
                <a:blip r:embed="rId5"/>
                <a:stretch>
                  <a:fillRect t="-5" b="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音频 9">
            <a:hlinkClick r:id="" action="ppaction://media"/>
            <a:extLst>
              <a:ext uri="{FF2B5EF4-FFF2-40B4-BE49-F238E27FC236}">
                <a16:creationId xmlns:a16="http://schemas.microsoft.com/office/drawing/2014/main" id="{689B7C1F-A7C1-5BF3-A331-048BC066D6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11"/>
    </mc:Choice>
    <mc:Fallback xmlns="">
      <p:transition spd="slow" advTm="303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080" y="1028699"/>
            <a:ext cx="10189210" cy="36893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793615" y="635317"/>
            <a:ext cx="21361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/>
              <a:t>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989965" y="4396207"/>
                <a:ext cx="10533380" cy="1118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dirty="0"/>
                  <a:t>figure 6. (a) The number of AKR samples with different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zh-CN" dirty="0"/>
                  <a:t> in the northern hemisphere (blue) and southern hemisphere (red). (b) The averaged wave amplitude with different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zh-CN" dirty="0"/>
                  <a:t> in the northern hemisphere (blue) and southern hemisphere (red).</a:t>
                </a:r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965" y="4396207"/>
                <a:ext cx="10533380" cy="1118768"/>
              </a:xfrm>
              <a:prstGeom prst="rect">
                <a:avLst/>
              </a:prstGeom>
              <a:blipFill rotWithShape="1">
                <a:blip r:embed="rId5"/>
                <a:stretch>
                  <a:fillRect t="-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/>
          <p:cNvSpPr txBox="1"/>
          <p:nvPr/>
        </p:nvSpPr>
        <p:spPr>
          <a:xfrm>
            <a:off x="989965" y="5422381"/>
            <a:ext cx="107359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Northern hemisphere: 62% wave samples in the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2" charset="-122"/>
              </a:rPr>
              <a:t>frequency range of  ≤ 300 kHz.</a:t>
            </a:r>
          </a:p>
          <a:p>
            <a:r>
              <a:rPr lang="en-US" altLang="zh-CN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2" charset="-122"/>
              </a:rPr>
              <a:t>Southern hemisphere: 57%</a:t>
            </a:r>
            <a:r>
              <a:rPr lang="en-US" altLang="zh-CN" dirty="0">
                <a:solidFill>
                  <a:srgbClr val="FF0000"/>
                </a:solidFill>
              </a:rPr>
              <a:t> wave samples in the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2" charset="-122"/>
              </a:rPr>
              <a:t>frequency range of  &gt; 300 kHz.</a:t>
            </a:r>
          </a:p>
          <a:p>
            <a:r>
              <a:rPr lang="zh-CN" altLang="en-US" sz="1800" dirty="0">
                <a:solidFill>
                  <a:srgbClr val="FF0000"/>
                </a:solidFill>
              </a:rPr>
              <a:t>Wave amplitudes in lower frequencies (≤ 150 kHz) in the northern hemisphere are greater than those in the southern hemisphere. Wave amplitudes in higher frequency (&gt; 150 kHz) in the northern hemisphere are smaller than those in the southern hemisphere.</a:t>
            </a:r>
            <a:r>
              <a:rPr lang="en-US" altLang="zh-CN" sz="1800" dirty="0">
                <a:solidFill>
                  <a:srgbClr val="FF0000"/>
                </a:solidFill>
              </a:rPr>
              <a:t> </a:t>
            </a:r>
          </a:p>
          <a:p>
            <a:endParaRPr lang="zh-CN" altLang="en-US" sz="1800" dirty="0">
              <a:solidFill>
                <a:srgbClr val="FF0000"/>
              </a:solidFill>
            </a:endParaRPr>
          </a:p>
          <a:p>
            <a:endParaRPr lang="en-US" altLang="zh-CN" sz="1800" b="0" dirty="0">
              <a:solidFill>
                <a:schemeClr val="tx1"/>
              </a:solidFill>
              <a:latin typeface="Times New Roman" panose="02020603050405020304" charset="0"/>
              <a:ea typeface="黑体" panose="02010609060101010101" pitchFamily="2" charset="-122"/>
            </a:endParaRPr>
          </a:p>
          <a:p>
            <a:endParaRPr lang="zh-CN" altLang="en-US" dirty="0"/>
          </a:p>
        </p:txBody>
      </p:sp>
      <p:pic>
        <p:nvPicPr>
          <p:cNvPr id="7" name="音频 6">
            <a:hlinkClick r:id="" action="ppaction://media"/>
            <a:extLst>
              <a:ext uri="{FF2B5EF4-FFF2-40B4-BE49-F238E27FC236}">
                <a16:creationId xmlns:a16="http://schemas.microsoft.com/office/drawing/2014/main" id="{34FE064B-EC6C-94F9-DD2A-C10FC1D21F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031"/>
    </mc:Choice>
    <mc:Fallback xmlns="">
      <p:transition spd="slow" advTm="610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617720" y="720725"/>
            <a:ext cx="23114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/>
              <a:t>Summary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67080" y="1662430"/>
            <a:ext cx="10873105" cy="369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charset="0"/>
                <a:ea typeface="黑体" panose="02010609060101010101" pitchFamily="2" charset="-122"/>
                <a:sym typeface="+mn-ea"/>
              </a:rPr>
              <a:t>Relatively high occurrence rates (&gt; 20%) in the northern hemisphere occur on pre-midnight and in the southern hemisphere occur on after-midnight. </a:t>
            </a:r>
          </a:p>
          <a:p>
            <a:pPr>
              <a:lnSpc>
                <a:spcPct val="130000"/>
              </a:lnSpc>
            </a:pPr>
            <a:endParaRPr lang="en-US" altLang="zh-CN" sz="2000" b="0" dirty="0">
              <a:solidFill>
                <a:schemeClr val="tx1"/>
              </a:solidFill>
              <a:latin typeface="Times New Roman" panose="02020603050405020304" charset="0"/>
              <a:ea typeface="黑体" panose="02010609060101010101" pitchFamily="2" charset="-122"/>
              <a:sym typeface="+mn-ea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000" b="0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pitchFamily="2" charset="-122"/>
              </a:rPr>
              <a:t>More wave samples in the northern (62%) or southern (57%) hemisphere can be observed in the low (≤ 300 kHz) or high (&gt; 300 kHz) frequency range.</a:t>
            </a:r>
          </a:p>
          <a:p>
            <a:pPr>
              <a:lnSpc>
                <a:spcPct val="130000"/>
              </a:lnSpc>
            </a:pPr>
            <a:endParaRPr lang="zh-CN" altLang="en-US" sz="2000" dirty="0"/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Wave amplitudes in lower frequencies (≤ 150 kHz) in the northern hemisphere are greater than those in the southern hemisphere. Wave amplitudes in higher frequency (&gt; 150 kHz) in the northern hemisphere are smaller than those in the southern hemisphere.</a:t>
            </a:r>
            <a:r>
              <a:rPr lang="en-US" altLang="zh-CN" sz="2000" dirty="0"/>
              <a:t> </a:t>
            </a:r>
            <a:endParaRPr lang="zh-CN" altLang="en-US" sz="2000" dirty="0"/>
          </a:p>
        </p:txBody>
      </p:sp>
      <p:pic>
        <p:nvPicPr>
          <p:cNvPr id="7" name="音频 6">
            <a:hlinkClick r:id="" action="ppaction://media"/>
            <a:extLst>
              <a:ext uri="{FF2B5EF4-FFF2-40B4-BE49-F238E27FC236}">
                <a16:creationId xmlns:a16="http://schemas.microsoft.com/office/drawing/2014/main" id="{CF821FAC-EF24-0CDA-DFF2-0222BC0BBF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182"/>
    </mc:Choice>
    <mc:Fallback xmlns="">
      <p:transition spd="slow" advTm="541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446270" y="831850"/>
            <a:ext cx="2697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/>
              <a:t>Discussion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762125" y="2113121"/>
            <a:ext cx="8943975" cy="3322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rgbClr val="000000"/>
                </a:solidFill>
                <a:effectLst/>
                <a:cs typeface="+mn-lt"/>
              </a:rPr>
              <a:t>the propagation of AKR in the magnetosphere (the plasma density)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rgbClr val="000000"/>
                </a:solidFill>
                <a:effectLst/>
                <a:cs typeface="+mn-lt"/>
              </a:rPr>
              <a:t>the source conditions (solar wind condition, IMF condition, field aligned current system or polar region plasma condition). </a:t>
            </a:r>
            <a:endParaRPr lang="zh-CN" altLang="en-US" sz="2800" dirty="0">
              <a:cs typeface="+mn-lt"/>
            </a:endParaRPr>
          </a:p>
        </p:txBody>
      </p:sp>
      <p:pic>
        <p:nvPicPr>
          <p:cNvPr id="10" name="音频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529"/>
    </mc:Choice>
    <mc:Fallback xmlns="">
      <p:transition spd="slow" advTm="235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156710" y="1016000"/>
            <a:ext cx="30403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/>
              <a:t>Contact  Me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320165" y="1946592"/>
            <a:ext cx="10498455" cy="299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4800" b="1" dirty="0" err="1">
                <a:latin typeface="Times New Roman" panose="02020603050405020304" charset="0"/>
                <a:cs typeface="Times New Roman" panose="02020603050405020304" charset="0"/>
              </a:rPr>
              <a:t>Jiawen</a:t>
            </a:r>
            <a:r>
              <a:rPr lang="en-US" altLang="zh-CN" sz="4800" b="1" dirty="0">
                <a:latin typeface="Times New Roman" panose="02020603050405020304" charset="0"/>
                <a:cs typeface="Times New Roman" panose="02020603050405020304" charset="0"/>
              </a:rPr>
              <a:t> Tang</a:t>
            </a:r>
          </a:p>
          <a:p>
            <a:pPr>
              <a:lnSpc>
                <a:spcPct val="140000"/>
              </a:lnSpc>
            </a:pPr>
            <a:r>
              <a:rPr lang="en-US" altLang="zh-CN" sz="4800" b="1" dirty="0">
                <a:latin typeface="Times New Roman" panose="02020603050405020304" charset="0"/>
                <a:cs typeface="Times New Roman" panose="02020603050405020304" charset="0"/>
              </a:rPr>
              <a:t>Email</a:t>
            </a:r>
            <a:r>
              <a:rPr lang="zh-CN" altLang="en-US" sz="4800" b="1" dirty="0">
                <a:latin typeface="Times New Roman" panose="02020603050405020304" charset="0"/>
                <a:cs typeface="Times New Roman" panose="02020603050405020304" charset="0"/>
              </a:rPr>
              <a:t>：</a:t>
            </a:r>
            <a:r>
              <a:rPr lang="en-US" altLang="zh-CN" sz="4800" b="1" dirty="0">
                <a:latin typeface="Times New Roman" panose="02020603050405020304" charset="0"/>
                <a:cs typeface="Times New Roman" panose="02020603050405020304" charset="0"/>
              </a:rPr>
              <a:t>tang.lucy@foxmail.com</a:t>
            </a:r>
          </a:p>
          <a:p>
            <a:endParaRPr lang="en-US" altLang="zh-CN" sz="5400" dirty="0"/>
          </a:p>
        </p:txBody>
      </p:sp>
      <p:sp>
        <p:nvSpPr>
          <p:cNvPr id="4" name="PA_文本框 42"/>
          <p:cNvSpPr txBox="1"/>
          <p:nvPr>
            <p:custDataLst>
              <p:tags r:id="rId1"/>
            </p:custDataLst>
          </p:nvPr>
        </p:nvSpPr>
        <p:spPr>
          <a:xfrm>
            <a:off x="1320165" y="4365307"/>
            <a:ext cx="9832975" cy="82994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dist"/>
            <a:r>
              <a:rPr lang="en-US" sz="4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Thank you for paying attention !</a:t>
            </a:r>
            <a:endParaRPr lang="en-US" altLang="zh-CN" sz="4800" b="1" dirty="0">
              <a:ln w="6350">
                <a:noFill/>
              </a:ln>
              <a:solidFill>
                <a:schemeClr val="tx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</p:txBody>
      </p:sp>
      <p:pic>
        <p:nvPicPr>
          <p:cNvPr id="5" name="音频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88"/>
    </mc:Choice>
    <mc:Fallback xmlns="">
      <p:transition spd="slow" advTm="90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TQ5M2NhMTM5ZTE3YmE3MThhYTIxNThkOTU3Yzk3NDQ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528,&quot;width&quot;:7704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665</Words>
  <Application>Microsoft Office PowerPoint</Application>
  <PresentationFormat>宽屏</PresentationFormat>
  <Paragraphs>48</Paragraphs>
  <Slides>9</Slides>
  <Notes>0</Notes>
  <HiddenSlides>0</HiddenSlides>
  <MMClips>9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5" baseType="lpstr">
      <vt:lpstr>微软雅黑</vt:lpstr>
      <vt:lpstr>Arial</vt:lpstr>
      <vt:lpstr>Calibri</vt:lpstr>
      <vt:lpstr>Cambria Math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Quantifying Outer Belt Electron Radial Diffusion based on Van Allen Probes Data and Test Particle Simulation</dc:title>
  <dc:creator>TES</dc:creator>
  <cp:lastModifiedBy>tang guo</cp:lastModifiedBy>
  <cp:revision>234</cp:revision>
  <dcterms:created xsi:type="dcterms:W3CDTF">2016-04-08T15:55:00Z</dcterms:created>
  <dcterms:modified xsi:type="dcterms:W3CDTF">2022-05-24T02:45:57Z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E32F8A9578384844A9D3E6699601A0CB</vt:lpwstr>
  </property>
  <property fmtid="{D5CDD505-2E9C-101B-9397-08002B2CF9AE}" pid="3" name="KSOProductBuildVer">
    <vt:lpwstr>2052-11.1.0.11744</vt:lpwstr>
  </property>
</Properties>
</file>