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6" r:id="rId6"/>
  </p:sldMasterIdLst>
  <p:notesMasterIdLst>
    <p:notesMasterId r:id="rId17"/>
  </p:notesMasterIdLst>
  <p:sldIdLst>
    <p:sldId id="268" r:id="rId7"/>
    <p:sldId id="381" r:id="rId8"/>
    <p:sldId id="382" r:id="rId9"/>
    <p:sldId id="384" r:id="rId10"/>
    <p:sldId id="389" r:id="rId11"/>
    <p:sldId id="390" r:id="rId12"/>
    <p:sldId id="391" r:id="rId13"/>
    <p:sldId id="357" r:id="rId14"/>
    <p:sldId id="364" r:id="rId15"/>
    <p:sldId id="3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312" userDrawn="1">
          <p15:clr>
            <a:srgbClr val="A4A3A4"/>
          </p15:clr>
        </p15:guide>
        <p15:guide id="2" orient="horz" pos="3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98"/>
    <a:srgbClr val="7A0000"/>
    <a:srgbClr val="00A6B6"/>
    <a:srgbClr val="09FF38"/>
    <a:srgbClr val="FF3399"/>
    <a:srgbClr val="1900D6"/>
    <a:srgbClr val="13B1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1746" autoAdjust="0"/>
  </p:normalViewPr>
  <p:slideViewPr>
    <p:cSldViewPr snapToGrid="0" snapToObjects="1">
      <p:cViewPr varScale="1">
        <p:scale>
          <a:sx n="56" d="100"/>
          <a:sy n="56" d="100"/>
        </p:scale>
        <p:origin x="1296" y="72"/>
      </p:cViewPr>
      <p:guideLst>
        <p:guide pos="6312"/>
        <p:guide orient="horz" pos="3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A8AFD-BCA5-0F40-B12A-03C02F08D0D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9FDE2-797B-454F-B658-773C4FF1F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2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FDE2-797B-454F-B658-773C4FF1F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FDE2-797B-454F-B658-773C4FF1F9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FDE2-797B-454F-B658-773C4FF1F9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76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FDE2-797B-454F-B658-773C4FF1F9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55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9FDE2-797B-454F-B658-773C4FF1F9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6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8" y="3418114"/>
            <a:ext cx="5504297" cy="495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/>
              <a:t>Insert subtitle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8" y="2731752"/>
            <a:ext cx="7224609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8" y="6100990"/>
            <a:ext cx="3024569" cy="31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## Month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ntent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5241473" cy="1314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328229" y="2389854"/>
            <a:ext cx="5241473" cy="1314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2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7" y="3993194"/>
            <a:ext cx="5241473" cy="1314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3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328229" y="3993194"/>
            <a:ext cx="5241473" cy="1314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4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Full Colour B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0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8" y="3418114"/>
            <a:ext cx="5504297" cy="495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8" y="2731752"/>
            <a:ext cx="7224609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2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8" y="3418114"/>
            <a:ext cx="5504297" cy="495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8" y="2731752"/>
            <a:ext cx="7224609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8" y="3418114"/>
            <a:ext cx="5504297" cy="495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8" y="2731752"/>
            <a:ext cx="7224609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8" y="3418114"/>
            <a:ext cx="5504297" cy="495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8" y="2731752"/>
            <a:ext cx="7224609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8" y="3418114"/>
            <a:ext cx="5504297" cy="495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8" y="2731752"/>
            <a:ext cx="7224609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 dirty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Colour 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64029" y="2389855"/>
            <a:ext cx="3164052" cy="326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585099" y="2389854"/>
            <a:ext cx="3164054" cy="3261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1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Colour B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4027" y="1382662"/>
            <a:ext cx="655818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rgbClr val="007298"/>
                </a:solidFill>
                <a:latin typeface="Roboto Black" charset="0"/>
                <a:ea typeface="Roboto Black" charset="0"/>
                <a:cs typeface="Roboto Black" charset="0"/>
              </a:defRPr>
            </a:lvl1pPr>
            <a:lvl2pPr marL="4572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2pPr>
            <a:lvl3pPr marL="9144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3pPr>
            <a:lvl4pPr marL="13716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4pPr>
            <a:lvl5pPr marL="1828800" indent="0">
              <a:buNone/>
              <a:defRPr sz="3800" b="1" i="0">
                <a:latin typeface="Roboto Black" charset="0"/>
                <a:ea typeface="Roboto Black" charset="0"/>
                <a:cs typeface="Roboto Black" charset="0"/>
              </a:defRPr>
            </a:lvl5pPr>
          </a:lstStyle>
          <a:p>
            <a:pPr lvl="0"/>
            <a:r>
              <a:rPr lang="en-GB"/>
              <a:t>Insert </a:t>
            </a:r>
            <a:r>
              <a:rPr lang="en-GB" dirty="0"/>
              <a:t>title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4027" y="2389854"/>
            <a:ext cx="6558185" cy="1077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Text 1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64025" y="3822055"/>
            <a:ext cx="6558185" cy="446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rgbClr val="00A6B6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Subtitle: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charset="0"/>
              <a:buChar char="•"/>
              <a:defRPr sz="1800" b="0" i="0" baseline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64027" y="6100990"/>
            <a:ext cx="5302820" cy="299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baseline="0">
                <a:solidFill>
                  <a:srgbClr val="007298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2pPr>
            <a:lvl3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3pPr>
            <a:lvl4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400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r>
              <a:rPr lang="en-GB" dirty="0"/>
              <a:t>1 | Presentation name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spc="150" baseline="0">
          <a:solidFill>
            <a:schemeClr val="tx1"/>
          </a:solidFill>
          <a:latin typeface="Roboto Black" charset="0"/>
          <a:ea typeface="Roboto Black" charset="0"/>
          <a:cs typeface="Robot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 baseline="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6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0" r:id="rId4"/>
    <p:sldLayoutId id="214748366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spc="150" baseline="0">
          <a:solidFill>
            <a:schemeClr val="tx1"/>
          </a:solidFill>
          <a:latin typeface="Roboto Black" charset="0"/>
          <a:ea typeface="Roboto Black" charset="0"/>
          <a:cs typeface="Robot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Roboto Light" charset="0"/>
          <a:ea typeface="Roboto Light" charset="0"/>
          <a:cs typeface="Roboto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3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19.pn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12" Type="http://schemas.openxmlformats.org/officeDocument/2006/relationships/image" Target="../media/image1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9822" y="271849"/>
            <a:ext cx="2561086" cy="87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BCCCF-A46F-40CE-87D1-0578C4EBFA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822" y="271849"/>
            <a:ext cx="10870069" cy="2164063"/>
          </a:xfrm>
          <a:solidFill>
            <a:schemeClr val="bg1">
              <a:alpha val="35000"/>
            </a:schemeClr>
          </a:solidFill>
        </p:spPr>
        <p:txBody>
          <a:bodyPr/>
          <a:lstStyle/>
          <a:p>
            <a:pPr algn="ctr"/>
            <a:r>
              <a:rPr lang="en-AU" sz="3200" dirty="0" smtClean="0"/>
              <a:t>How </a:t>
            </a:r>
            <a:r>
              <a:rPr lang="en-AU" sz="3200" dirty="0"/>
              <a:t>important are annual tree stem methane emissions to the total wetland flux? A seasonal case study of subtropical lowland </a:t>
            </a:r>
            <a:r>
              <a:rPr lang="en-AU" sz="3200" i="1" dirty="0"/>
              <a:t>Melaleuca</a:t>
            </a:r>
            <a:r>
              <a:rPr lang="en-AU" sz="3200" dirty="0"/>
              <a:t> forest.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64024" y="4268761"/>
            <a:ext cx="6558185" cy="107741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21" y="1928537"/>
            <a:ext cx="3576681" cy="2682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2" y="1928537"/>
            <a:ext cx="3595666" cy="2696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94" y="1928537"/>
            <a:ext cx="3552577" cy="2664433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52037" y="4746650"/>
            <a:ext cx="11555080" cy="121301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/>
              <a:t>Luke Jeffrey</a:t>
            </a:r>
            <a:r>
              <a:rPr lang="en-US" sz="2400" b="1" baseline="30000" dirty="0" smtClean="0"/>
              <a:t>1</a:t>
            </a:r>
            <a:r>
              <a:rPr lang="en-US" sz="2400" dirty="0" smtClean="0"/>
              <a:t>, </a:t>
            </a:r>
            <a:r>
              <a:rPr lang="en-AU" dirty="0" smtClean="0"/>
              <a:t>Charly Moras</a:t>
            </a:r>
            <a:r>
              <a:rPr lang="en-US" baseline="30000" dirty="0"/>
              <a:t>1</a:t>
            </a:r>
            <a:r>
              <a:rPr lang="en-AU" dirty="0" smtClean="0"/>
              <a:t>, </a:t>
            </a:r>
            <a:r>
              <a:rPr lang="en-AU" dirty="0"/>
              <a:t>Douglas </a:t>
            </a:r>
            <a:r>
              <a:rPr lang="en-AU" dirty="0" smtClean="0"/>
              <a:t>Tait</a:t>
            </a:r>
            <a:r>
              <a:rPr lang="en-US" baseline="30000" dirty="0"/>
              <a:t> 1</a:t>
            </a:r>
            <a:r>
              <a:rPr lang="en-AU" dirty="0" smtClean="0"/>
              <a:t>, </a:t>
            </a:r>
            <a:r>
              <a:rPr lang="en-AU" dirty="0"/>
              <a:t>Mitch </a:t>
            </a:r>
            <a:r>
              <a:rPr lang="en-AU" dirty="0" smtClean="0"/>
              <a:t>Call</a:t>
            </a:r>
            <a:r>
              <a:rPr lang="en-US" baseline="30000" dirty="0"/>
              <a:t> 1</a:t>
            </a:r>
            <a:r>
              <a:rPr lang="en-AU" dirty="0" smtClean="0"/>
              <a:t>, </a:t>
            </a:r>
            <a:r>
              <a:rPr lang="en-AU" dirty="0"/>
              <a:t>Dylan </a:t>
            </a:r>
            <a:r>
              <a:rPr lang="en-AU" dirty="0" err="1" smtClean="0"/>
              <a:t>Laicher</a:t>
            </a:r>
            <a:r>
              <a:rPr lang="en-US" baseline="30000" dirty="0"/>
              <a:t> 1</a:t>
            </a:r>
            <a:r>
              <a:rPr lang="en-AU" dirty="0" smtClean="0"/>
              <a:t>,</a:t>
            </a:r>
          </a:p>
          <a:p>
            <a:pPr marL="0" indent="0" algn="ctr">
              <a:buNone/>
            </a:pPr>
            <a:r>
              <a:rPr lang="en-AU" dirty="0" smtClean="0"/>
              <a:t>James Sippo</a:t>
            </a:r>
            <a:r>
              <a:rPr lang="en-US" baseline="30000" dirty="0"/>
              <a:t> 1</a:t>
            </a:r>
            <a:r>
              <a:rPr lang="en-AU" dirty="0" smtClean="0"/>
              <a:t>, Sebastian Euler</a:t>
            </a:r>
            <a:r>
              <a:rPr lang="en-US" baseline="30000" dirty="0"/>
              <a:t> 1</a:t>
            </a:r>
            <a:r>
              <a:rPr lang="en-AU" dirty="0" smtClean="0"/>
              <a:t>, Scott Johnston</a:t>
            </a:r>
            <a:r>
              <a:rPr lang="en-US" baseline="30000" dirty="0"/>
              <a:t> 1</a:t>
            </a:r>
            <a:r>
              <a:rPr lang="en-AU" dirty="0" smtClean="0"/>
              <a:t> &amp; Damien Maher</a:t>
            </a:r>
            <a:r>
              <a:rPr lang="en-US" baseline="30000" dirty="0"/>
              <a:t> 1</a:t>
            </a:r>
            <a:r>
              <a:rPr lang="en-AU" dirty="0" smtClean="0"/>
              <a:t>. </a:t>
            </a:r>
          </a:p>
          <a:p>
            <a:pPr marL="0" indent="0" algn="ctr">
              <a:buNone/>
            </a:pPr>
            <a:r>
              <a:rPr lang="en-US" sz="1400" baseline="30000" dirty="0"/>
              <a:t>1 </a:t>
            </a:r>
            <a:r>
              <a:rPr lang="en-AU" sz="1400" dirty="0" smtClean="0"/>
              <a:t>Faculty of Science and Engineering, Southern Cross University, Lismore Australia.</a:t>
            </a:r>
            <a:endParaRPr lang="en-US" sz="1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135" y="5993062"/>
            <a:ext cx="2321201" cy="702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42" y="6010668"/>
            <a:ext cx="2523275" cy="686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" y="6010668"/>
            <a:ext cx="2210360" cy="7074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23599" y="6215461"/>
            <a:ext cx="163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latin typeface="+mj-lt"/>
              </a:rPr>
              <a:t>@</a:t>
            </a:r>
            <a:r>
              <a:rPr lang="en-AU" sz="1200" dirty="0" err="1" smtClean="0">
                <a:latin typeface="+mj-lt"/>
              </a:rPr>
              <a:t>Luke_Jeffrey</a:t>
            </a:r>
            <a:endParaRPr lang="en-AU" sz="1200" dirty="0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0" y="6181163"/>
            <a:ext cx="345596" cy="345596"/>
          </a:xfrm>
          <a:prstGeom prst="rect">
            <a:avLst/>
          </a:prstGeom>
          <a:solidFill>
            <a:schemeClr val="tx2">
              <a:alpha val="0"/>
            </a:schemeClr>
          </a:solidFill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22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701"/>
            <a:ext cx="12192000" cy="60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664027" y="419960"/>
            <a:ext cx="6558183" cy="573088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4027" y="1142993"/>
            <a:ext cx="8885326" cy="4898868"/>
          </a:xfrm>
        </p:spPr>
        <p:txBody>
          <a:bodyPr/>
          <a:lstStyle/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#</a:t>
            </a:r>
            <a:r>
              <a:rPr lang="en-US" sz="2000" dirty="0" err="1" smtClean="0"/>
              <a:t>Treethane</a:t>
            </a:r>
            <a:r>
              <a:rPr lang="en-US" sz="2000" dirty="0" smtClean="0"/>
              <a:t> is a new research frontier</a:t>
            </a:r>
            <a:r>
              <a:rPr lang="en-US" sz="2000" baseline="30000" dirty="0" smtClean="0"/>
              <a:t>1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Wetland trees 10-50%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source</a:t>
            </a:r>
            <a:r>
              <a:rPr lang="en-US" sz="2000" baseline="30000" dirty="0" smtClean="0"/>
              <a:t>2-5</a:t>
            </a:r>
            <a:endParaRPr lang="en-US" sz="2000" dirty="0" smtClean="0"/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Hydrological, seasonal, redox oscillations</a:t>
            </a:r>
            <a:r>
              <a:rPr lang="en-US" sz="2000" baseline="30000" dirty="0" smtClean="0"/>
              <a:t>2,6</a:t>
            </a:r>
            <a:endParaRPr lang="en-US" sz="2000" baseline="30000" dirty="0"/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Long term studies are scarce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Quantify annual tree stem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fluxes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Quantify soil / water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fluxes</a:t>
            </a:r>
            <a:endParaRPr lang="en-US" sz="2000" dirty="0"/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Determine drivers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Constrain importance of tree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pathway.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445274" y="5796500"/>
            <a:ext cx="11577098" cy="88259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000" b="1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Barba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J.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 et al.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Methane emissions from tree stems: a new frontier in the global carbon cycle.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New </a:t>
            </a:r>
            <a:r>
              <a:rPr lang="en-US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Phytologist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222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18-28 (2019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en-US" sz="1000" b="1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Jeffrey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L. C., Maher, D. T., Tait, D. R., Euler, S. &amp; Johnston, S. G. Tree stem methane emissions from subtropical lowland forest (Melaleuca quinquenervia) regulated by local and seasonal hydrology.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Biogeochemistry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151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273-290 (2020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en-US" sz="1000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Pangala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S. R.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 et al.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Large emissions from floodplain trees close the Amazon methane budget.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Nature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552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230 (2017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en-US" sz="1000" b="1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Pangala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S. R., Moore, S.,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Hornibrook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E. R. &amp; Gauci, V. Trees are major conduits for methane egress from tropical forested wetlands.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New </a:t>
            </a:r>
            <a:r>
              <a:rPr lang="en-US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Phytologist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197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524-531 (2013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en-US" sz="1000" b="1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Sjögersten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S.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 et al.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Methane emissions from tree stems in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neotropical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peatlands.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New </a:t>
            </a:r>
            <a:r>
              <a:rPr lang="en-US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Phytologist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225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769-781, 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doi.org/10.1111/nph.16178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(2020</a:t>
            </a:r>
            <a:r>
              <a:rPr lang="en-US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en-US" sz="1000" baseline="30000" dirty="0" smtClean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en-AU" sz="1000" dirty="0" err="1" smtClean="0">
                <a:latin typeface="Arial" panose="020B0604020202020204" pitchFamily="34" charset="0"/>
              </a:rPr>
              <a:t>Pitz</a:t>
            </a:r>
            <a:r>
              <a:rPr lang="en-AU" sz="1000" dirty="0">
                <a:latin typeface="Arial" panose="020B0604020202020204" pitchFamily="34" charset="0"/>
              </a:rPr>
              <a:t>, S. L., Megonigal, J. P., Chang, C. H., &amp; </a:t>
            </a:r>
            <a:r>
              <a:rPr lang="en-AU" sz="1000" dirty="0" err="1">
                <a:latin typeface="Arial" panose="020B0604020202020204" pitchFamily="34" charset="0"/>
              </a:rPr>
              <a:t>Szlavecz</a:t>
            </a:r>
            <a:r>
              <a:rPr lang="en-AU" sz="1000" dirty="0">
                <a:latin typeface="Arial" panose="020B0604020202020204" pitchFamily="34" charset="0"/>
              </a:rPr>
              <a:t>, K. (2018). Methane fluxes from tree stems and soils along a habitat gradient. </a:t>
            </a:r>
            <a:r>
              <a:rPr lang="en-AU" sz="1000" i="1" dirty="0">
                <a:latin typeface="Arial" panose="020B0604020202020204" pitchFamily="34" charset="0"/>
              </a:rPr>
              <a:t>Biogeochemistry</a:t>
            </a:r>
            <a:r>
              <a:rPr lang="en-AU" sz="1000" dirty="0">
                <a:latin typeface="Arial" panose="020B0604020202020204" pitchFamily="34" charset="0"/>
              </a:rPr>
              <a:t>, </a:t>
            </a:r>
            <a:r>
              <a:rPr lang="en-AU" sz="1000" i="1" dirty="0">
                <a:latin typeface="Arial" panose="020B0604020202020204" pitchFamily="34" charset="0"/>
              </a:rPr>
              <a:t>137</a:t>
            </a:r>
            <a:r>
              <a:rPr lang="en-AU" sz="1000" dirty="0">
                <a:latin typeface="Arial" panose="020B0604020202020204" pitchFamily="34" charset="0"/>
              </a:rPr>
              <a:t>(3), 307-320.</a:t>
            </a:r>
            <a:endParaRPr lang="en-AU" sz="1000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664026" y="2821686"/>
            <a:ext cx="6558183" cy="573088"/>
          </a:xfrm>
        </p:spPr>
        <p:txBody>
          <a:bodyPr/>
          <a:lstStyle/>
          <a:p>
            <a:r>
              <a:rPr lang="en-US" dirty="0" smtClean="0"/>
              <a:t>Aim</a:t>
            </a:r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57" y="1031526"/>
            <a:ext cx="5843126" cy="2457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823" y="3411749"/>
            <a:ext cx="5639193" cy="2106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76" y="1044564"/>
            <a:ext cx="6357885" cy="44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664027" y="311570"/>
            <a:ext cx="6558183" cy="573088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4027" y="993048"/>
            <a:ext cx="7780258" cy="5404099"/>
          </a:xfrm>
        </p:spPr>
        <p:txBody>
          <a:bodyPr/>
          <a:lstStyle/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Topo-hydro-gradient (L,T,U)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30 </a:t>
            </a:r>
            <a:r>
              <a:rPr lang="en-US" sz="2000" dirty="0"/>
              <a:t>mature </a:t>
            </a:r>
            <a:r>
              <a:rPr lang="en-US" sz="2000" dirty="0" smtClean="0"/>
              <a:t>trees – 10 </a:t>
            </a:r>
            <a:r>
              <a:rPr lang="en-US" sz="2000" dirty="0"/>
              <a:t>p</a:t>
            </a:r>
            <a:r>
              <a:rPr lang="en-US" sz="2000" dirty="0" smtClean="0"/>
              <a:t>er zone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Stem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fluxes from four heights (10, 40, 70, 110 cm)</a:t>
            </a:r>
            <a:r>
              <a:rPr lang="en-US" sz="2000" baseline="30000" dirty="0" smtClean="0"/>
              <a:t>6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30 Soil/ Aquatic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</a:t>
            </a:r>
            <a:r>
              <a:rPr lang="en-US" sz="2000" dirty="0"/>
              <a:t>f</a:t>
            </a:r>
            <a:r>
              <a:rPr lang="en-US" sz="2000" dirty="0" smtClean="0"/>
              <a:t>luxes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WT depth, PAR, Elevations, Forest density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Surface/</a:t>
            </a:r>
            <a:r>
              <a:rPr lang="en-US" sz="2000" dirty="0" err="1" smtClean="0"/>
              <a:t>porewater</a:t>
            </a:r>
            <a:r>
              <a:rPr lang="en-US" sz="2000" dirty="0" smtClean="0"/>
              <a:t> [CH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], pH, EC, DO%, Redox</a:t>
            </a:r>
            <a:r>
              <a:rPr lang="en-US" sz="2000" dirty="0"/>
              <a:t>, </a:t>
            </a:r>
            <a:r>
              <a:rPr lang="en-US" sz="2000" dirty="0" smtClean="0"/>
              <a:t>Temp, </a:t>
            </a:r>
            <a:r>
              <a:rPr lang="en-US" sz="2000" dirty="0"/>
              <a:t>VWC</a:t>
            </a:r>
            <a:r>
              <a:rPr lang="en-US" sz="2000" dirty="0" smtClean="0"/>
              <a:t>% 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4-6 weekly campaigns over 1 year (WIP)</a:t>
            </a:r>
          </a:p>
          <a:p>
            <a:pPr marL="342900" indent="-342900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7625301" y="6256655"/>
            <a:ext cx="4230093" cy="535426"/>
          </a:xfrm>
        </p:spPr>
        <p:txBody>
          <a:bodyPr/>
          <a:lstStyle/>
          <a:p>
            <a:r>
              <a:rPr lang="en-US" sz="1000" b="1" baseline="30000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Siegenthaler, A., Welch, B., Pangala, S. R., Peacock, M. &amp; Gauci, V. Technical Note: Semi-rigid chambers for methane gas flux measurements on tree stems. </a:t>
            </a:r>
            <a:r>
              <a:rPr lang="en-US" sz="1000" i="1" dirty="0" err="1">
                <a:latin typeface="Calibri" panose="020F0502020204030204" pitchFamily="34" charset="0"/>
                <a:ea typeface="Calibri" panose="020F0502020204030204" pitchFamily="34" charset="0"/>
              </a:rPr>
              <a:t>Biogeosciences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13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, 1197-1207, doi:10.5194/bg-13-1197-2016 (2016).</a:t>
            </a:r>
            <a:endParaRPr lang="en-AU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08" y="431526"/>
            <a:ext cx="3990260" cy="299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7" y="3607083"/>
            <a:ext cx="5377208" cy="3132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08" y="431527"/>
            <a:ext cx="3990260" cy="2992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529" y="3723858"/>
            <a:ext cx="5723039" cy="213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0" y="329155"/>
            <a:ext cx="3708880" cy="393480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664027" y="311570"/>
            <a:ext cx="6558183" cy="57308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80353" y="993048"/>
            <a:ext cx="7780258" cy="5404099"/>
          </a:xfrm>
        </p:spPr>
        <p:txBody>
          <a:bodyPr/>
          <a:lstStyle/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Dynamic water table</a:t>
            </a:r>
          </a:p>
          <a:p>
            <a:pPr marL="342900" indent="-342900">
              <a:lnSpc>
                <a:spcPct val="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Huge stem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flux variability</a:t>
            </a:r>
          </a:p>
          <a:p>
            <a:pPr marL="342900" indent="-342900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Seasonal trends</a:t>
            </a:r>
          </a:p>
          <a:p>
            <a:pPr marL="342900" indent="-342900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WT height</a:t>
            </a:r>
          </a:p>
          <a:p>
            <a:pPr marL="342900" indent="-342900">
              <a:lnSpc>
                <a:spcPct val="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3" y="2583157"/>
            <a:ext cx="2901586" cy="3868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0" y="2592072"/>
            <a:ext cx="2901585" cy="386878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304308" y="330285"/>
            <a:ext cx="7804402" cy="4274676"/>
            <a:chOff x="4304308" y="420438"/>
            <a:chExt cx="7804402" cy="4274676"/>
          </a:xfrm>
        </p:grpSpPr>
        <p:grpSp>
          <p:nvGrpSpPr>
            <p:cNvPr id="13" name="Group 12"/>
            <p:cNvGrpSpPr/>
            <p:nvPr/>
          </p:nvGrpSpPr>
          <p:grpSpPr>
            <a:xfrm>
              <a:off x="4328452" y="420438"/>
              <a:ext cx="7780258" cy="2291502"/>
              <a:chOff x="4328452" y="420438"/>
              <a:chExt cx="7780258" cy="22915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8452" y="420438"/>
                <a:ext cx="7767779" cy="185912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40931" y="2273979"/>
                <a:ext cx="7767779" cy="437961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4304308" y="2592072"/>
              <a:ext cx="7634407" cy="210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654" y="4257228"/>
            <a:ext cx="3167647" cy="20809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52" y="2881406"/>
            <a:ext cx="8026109" cy="3327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64832" y="881117"/>
            <a:ext cx="5061441" cy="5437511"/>
            <a:chOff x="5989299" y="813384"/>
            <a:chExt cx="5101370" cy="5437511"/>
          </a:xfrm>
        </p:grpSpPr>
        <p:sp>
          <p:nvSpPr>
            <p:cNvPr id="7" name="Rectangle 6"/>
            <p:cNvSpPr/>
            <p:nvPr/>
          </p:nvSpPr>
          <p:spPr>
            <a:xfrm>
              <a:off x="5989299" y="813384"/>
              <a:ext cx="771718" cy="5437511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154125" y="838098"/>
              <a:ext cx="771718" cy="1962867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18951" y="857027"/>
              <a:ext cx="771718" cy="1943938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9478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66864" y="342065"/>
            <a:ext cx="6558183" cy="57308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3" y="0"/>
            <a:ext cx="968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02209" y="299867"/>
            <a:ext cx="6558183" cy="57308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59" y="9759"/>
            <a:ext cx="9797642" cy="68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02209" y="299867"/>
            <a:ext cx="6558183" cy="57308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17" y="0"/>
            <a:ext cx="9357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09503" y="382529"/>
            <a:ext cx="8687363" cy="57308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A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71603" y="1130380"/>
            <a:ext cx="6862527" cy="2951530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§"/>
            </a:pPr>
            <a:endParaRPr lang="en-AU" sz="2000" i="1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AU" sz="2000" dirty="0" smtClean="0"/>
          </a:p>
          <a:p>
            <a:pPr lvl="0"/>
            <a:endParaRPr lang="en-AU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82529"/>
            <a:ext cx="7311762" cy="56833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82785" y="1366033"/>
            <a:ext cx="2709333" cy="524712"/>
            <a:chOff x="7806267" y="2184621"/>
            <a:chExt cx="2709333" cy="524712"/>
          </a:xfrm>
        </p:grpSpPr>
        <p:sp>
          <p:nvSpPr>
            <p:cNvPr id="4" name="Oval 3"/>
            <p:cNvSpPr/>
            <p:nvPr/>
          </p:nvSpPr>
          <p:spPr>
            <a:xfrm>
              <a:off x="7806267" y="2218267"/>
              <a:ext cx="2709333" cy="491066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88680" y="2184621"/>
              <a:ext cx="1918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Inundation</a:t>
              </a:r>
              <a:endParaRPr lang="en-AU" dirty="0"/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08920" y="993048"/>
            <a:ext cx="4821880" cy="5404099"/>
          </a:xfrm>
        </p:spPr>
        <p:txBody>
          <a:bodyPr/>
          <a:lstStyle/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Wetland trees are significant (20-50% annual emission)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Trends with WT height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Rates in range of Amazon studies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Upper tree stem beyond 130cm?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Ebullition? Night time? Oxidation?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Rain/Wind?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Scaling…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Drivers?</a:t>
            </a:r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960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308920" y="3072065"/>
            <a:ext cx="8687363" cy="573088"/>
          </a:xfrm>
        </p:spPr>
        <p:txBody>
          <a:bodyPr/>
          <a:lstStyle/>
          <a:p>
            <a:r>
              <a:rPr lang="en-US" dirty="0" smtClean="0"/>
              <a:t>Caveats/ Next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362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709135" y="2384560"/>
            <a:ext cx="6558183" cy="573088"/>
          </a:xfrm>
        </p:spPr>
        <p:txBody>
          <a:bodyPr/>
          <a:lstStyle/>
          <a:p>
            <a:r>
              <a:rPr lang="en-AU" dirty="0" smtClean="0"/>
              <a:t>Thank you!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964" y="2853069"/>
            <a:ext cx="1806783" cy="1355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4913" y="3511938"/>
            <a:ext cx="3748287" cy="28112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53" y="125381"/>
            <a:ext cx="2633769" cy="1975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10" y="3438330"/>
            <a:ext cx="1558568" cy="11689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025" y="3850941"/>
            <a:ext cx="3247045" cy="2435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77" y="4703559"/>
            <a:ext cx="2710362" cy="20327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52" y="4309908"/>
            <a:ext cx="3281595" cy="2461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1" y="79566"/>
            <a:ext cx="4293961" cy="3220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69" y="138562"/>
            <a:ext cx="2000586" cy="1500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241" y="190272"/>
            <a:ext cx="2430517" cy="18228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241" y="2098468"/>
            <a:ext cx="2523275" cy="6865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62" y="2250157"/>
            <a:ext cx="2210360" cy="70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844ECF-5D84-2D4F-BD6C-159B28CC5448}" vid="{8780923D-96ED-9F4A-BDC2-8B626CD12C8C}"/>
    </a:ext>
  </a:extLst>
</a:theme>
</file>

<file path=ppt/theme/theme2.xml><?xml version="1.0" encoding="utf-8"?>
<a:theme xmlns:a="http://schemas.openxmlformats.org/drawingml/2006/main" name="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844ECF-5D84-2D4F-BD6C-159B28CC5448}" vid="{3EEEE9FF-5942-D645-A70B-E7E7029D5987}"/>
    </a:ext>
  </a:extLst>
</a:theme>
</file>

<file path=ppt/theme/theme3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8844ECF-5D84-2D4F-BD6C-159B28CC5448}" vid="{852AA089-82C5-E441-8C9C-6B5E63BD1A4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6AEC48E6F0A04E9DFB52E4337DE2CE" ma:contentTypeVersion="13" ma:contentTypeDescription="Create a new document." ma:contentTypeScope="" ma:versionID="7341750362b994a2dc36324cdb9db8f3">
  <xsd:schema xmlns:xsd="http://www.w3.org/2001/XMLSchema" xmlns:xs="http://www.w3.org/2001/XMLSchema" xmlns:p="http://schemas.microsoft.com/office/2006/metadata/properties" xmlns:ns3="518ad2cc-907b-4984-9357-26ce0a4f3dd6" xmlns:ns4="429189ae-3ee4-466a-a7b8-e4260dc21aa5" targetNamespace="http://schemas.microsoft.com/office/2006/metadata/properties" ma:root="true" ma:fieldsID="251d61b8d037c0ccaa996dad526d4c03" ns3:_="" ns4:_="">
    <xsd:import namespace="518ad2cc-907b-4984-9357-26ce0a4f3dd6"/>
    <xsd:import namespace="429189ae-3ee4-466a-a7b8-e4260dc21a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ad2cc-907b-4984-9357-26ce0a4f3d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189ae-3ee4-466a-a7b8-e4260dc21aa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2D8818-0D7D-4A57-BDCC-C0F9A2CC2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8ad2cc-907b-4984-9357-26ce0a4f3dd6"/>
    <ds:schemaRef ds:uri="429189ae-3ee4-466a-a7b8-e4260dc21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3A7CCF-8FEC-4719-BC59-5153DC3547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49B423-5264-4AF7-8EEE-45EAF94BE33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29189ae-3ee4-466a-a7b8-e4260dc21aa5"/>
    <ds:schemaRef ds:uri="http://schemas.openxmlformats.org/package/2006/metadata/core-properties"/>
    <ds:schemaRef ds:uri="http://purl.org/dc/terms/"/>
    <ds:schemaRef ds:uri="518ad2cc-907b-4984-9357-26ce0a4f3dd6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SCU PPT Template Final v2 - Copy</Template>
  <TotalTime>19751</TotalTime>
  <Words>530</Words>
  <Application>Microsoft Office PowerPoint</Application>
  <PresentationFormat>Widescreen</PresentationFormat>
  <Paragraphs>55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Roboto Black</vt:lpstr>
      <vt:lpstr>Roboto Light</vt:lpstr>
      <vt:lpstr>Times New Roman</vt:lpstr>
      <vt:lpstr>Wingdings</vt:lpstr>
      <vt:lpstr>Opening Slide</vt:lpstr>
      <vt:lpstr>Chapter Slides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f</dc:creator>
  <cp:lastModifiedBy>Luke Jeffrey</cp:lastModifiedBy>
  <cp:revision>409</cp:revision>
  <dcterms:created xsi:type="dcterms:W3CDTF">2017-08-04T08:55:49Z</dcterms:created>
  <dcterms:modified xsi:type="dcterms:W3CDTF">2022-05-25T02:59:25Z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0x010100AB6AEC48E6F0A04E9DFB52E4337DE2CE</vt:lpwstr>
  </property>
</Properties>
</file>