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63" r:id="rId5"/>
    <p:sldId id="256" r:id="rId6"/>
    <p:sldId id="293" r:id="rId7"/>
    <p:sldId id="299" r:id="rId8"/>
    <p:sldId id="258" r:id="rId9"/>
    <p:sldId id="297" r:id="rId10"/>
    <p:sldId id="259" r:id="rId11"/>
    <p:sldId id="288" r:id="rId12"/>
    <p:sldId id="300" r:id="rId13"/>
    <p:sldId id="272" r:id="rId14"/>
    <p:sldId id="257" r:id="rId15"/>
    <p:sldId id="266" r:id="rId16"/>
    <p:sldId id="28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980"/>
    <a:srgbClr val="0000FF"/>
    <a:srgbClr val="6AB1AD"/>
    <a:srgbClr val="3A8392"/>
    <a:srgbClr val="378D91"/>
    <a:srgbClr val="3C7392"/>
    <a:srgbClr val="2C4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CC255-53A6-4CF5-932B-CF3310859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59F9D-3E6C-461D-A4D8-340BC8C9AE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13.tiff"/><Relationship Id="rId7" Type="http://schemas.openxmlformats.org/officeDocument/2006/relationships/image" Target="../media/image12.tiff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0.jpeg"/><Relationship Id="rId10" Type="http://schemas.openxmlformats.org/officeDocument/2006/relationships/image" Target="../media/image49.jpeg"/><Relationship Id="rId1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21.tiff"/><Relationship Id="rId7" Type="http://schemas.openxmlformats.org/officeDocument/2006/relationships/image" Target="../media/image20.tiff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3.tiff"/><Relationship Id="rId12" Type="http://schemas.openxmlformats.org/officeDocument/2006/relationships/image" Target="../media/image22.tiff"/><Relationship Id="rId11" Type="http://schemas.microsoft.com/office/2007/relationships/hdphoto" Target="../media/image53.wdp"/><Relationship Id="rId10" Type="http://schemas.openxmlformats.org/officeDocument/2006/relationships/image" Target="../media/image52.png"/><Relationship Id="rId1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.tif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47.jpeg"/><Relationship Id="rId17" Type="http://schemas.openxmlformats.org/officeDocument/2006/relationships/image" Target="../media/image5.tiff"/><Relationship Id="rId16" Type="http://schemas.openxmlformats.org/officeDocument/2006/relationships/image" Target="../media/image4.tiff"/><Relationship Id="rId15" Type="http://schemas.openxmlformats.org/officeDocument/2006/relationships/image" Target="../media/image3.tiff"/><Relationship Id="rId14" Type="http://schemas.openxmlformats.org/officeDocument/2006/relationships/image" Target="../media/image46.jpeg"/><Relationship Id="rId13" Type="http://schemas.openxmlformats.org/officeDocument/2006/relationships/image" Target="../media/image45.jpeg"/><Relationship Id="rId12" Type="http://schemas.openxmlformats.org/officeDocument/2006/relationships/image" Target="../media/image44.jpeg"/><Relationship Id="rId11" Type="http://schemas.openxmlformats.org/officeDocument/2006/relationships/image" Target="../media/image43.jpeg"/><Relationship Id="rId10" Type="http://schemas.openxmlformats.org/officeDocument/2006/relationships/image" Target="../media/image42.jpeg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44652" y="4924488"/>
            <a:ext cx="9144000" cy="1740776"/>
          </a:xfrm>
          <a:prstGeom prst="rect">
            <a:avLst/>
          </a:prstGeom>
          <a:solidFill>
            <a:srgbClr val="3C7392"/>
          </a:solidFill>
          <a:ln>
            <a:solidFill>
              <a:srgbClr val="20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314099" y="5494279"/>
            <a:ext cx="7355677" cy="830970"/>
          </a:xfrm>
          <a:prstGeom prst="rect">
            <a:avLst/>
          </a:prstGeom>
          <a:solidFill>
            <a:srgbClr val="6AB1AD"/>
          </a:solidFill>
          <a:ln>
            <a:solidFill>
              <a:srgbClr val="203980"/>
            </a:solidFill>
          </a:ln>
        </p:spPr>
        <p:txBody>
          <a:bodyPr wrap="none" lIns="91413" tIns="45707" rIns="91413" bIns="45707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Institute of Mountain Hazards and Environment, CAS</a:t>
            </a:r>
            <a:endParaRPr lang="en-US" altLang="zh-CN" sz="2400" b="1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Chengdu, China</a:t>
            </a:r>
            <a:endParaRPr lang="zh-CN" altLang="en-US" sz="2400" b="1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6009" y="4878342"/>
            <a:ext cx="6201036" cy="64630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Zhang Jun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8262" y="6310591"/>
            <a:ext cx="346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2022.5.26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4781006" cy="15691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6143" t="56" r="26124" b="-575"/>
          <a:stretch>
            <a:fillRect/>
          </a:stretch>
        </p:blipFill>
        <p:spPr>
          <a:xfrm>
            <a:off x="1642606" y="1289495"/>
            <a:ext cx="8746725" cy="3662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 idx="4294967295"/>
          </p:nvPr>
        </p:nvSpPr>
        <p:spPr>
          <a:xfrm>
            <a:off x="1507525" y="874558"/>
            <a:ext cx="8382000" cy="914400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Contents</a:t>
            </a:r>
            <a:endParaRPr lang="zh-CN" altLang="en-US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179717" y="2483111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spcBef>
                <a:spcPts val="600"/>
              </a:spcBef>
              <a:spcAft>
                <a:spcPts val="600"/>
              </a:spcAft>
              <a:buClr>
                <a:srgbClr val="3A8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Curriculum Vitae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3164413" y="3563231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buClr>
                <a:srgbClr val="3C7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Research Work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507525" y="1754793"/>
            <a:ext cx="9144000" cy="0"/>
          </a:xfrm>
          <a:prstGeom prst="line">
            <a:avLst/>
          </a:prstGeom>
          <a:ln w="38100">
            <a:solidFill>
              <a:srgbClr val="2039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188480" y="4643352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buClr>
                <a:srgbClr val="3A8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Main Achievements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4781006" cy="1569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"/>
    </mc:Choice>
    <mc:Fallback>
      <p:transition spd="slow" advTm="55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110277" y="32427"/>
            <a:ext cx="3882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52095" indent="-252095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20398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1. Root-zone soil moisture research</a:t>
            </a:r>
            <a:endParaRPr lang="zh-CN" altLang="en-US" sz="1800" b="1" dirty="0">
              <a:solidFill>
                <a:srgbClr val="20398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6332" y="428908"/>
            <a:ext cx="4610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① </a:t>
            </a:r>
            <a:r>
              <a:rPr lang="en-US" altLang="zh-CN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 distribution of root-zone soil moisture</a:t>
            </a:r>
            <a:endParaRPr lang="zh-CN" altLang="en-US" sz="16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28955" y="113144"/>
            <a:ext cx="2583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② </a:t>
            </a:r>
            <a:r>
              <a:rPr lang="en-US" altLang="zh-CN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 moisture time series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8549" y="806127"/>
            <a:ext cx="37708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three growth stage, high (H),medium(M) and low(L) soil moisture sub-area exist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0889" y="6469932"/>
            <a:ext cx="11752986" cy="307777"/>
          </a:xfrm>
          <a:prstGeom prst="rect">
            <a:avLst/>
          </a:prstGeom>
          <a:ln w="9525">
            <a:solidFill>
              <a:srgbClr val="20398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J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, Li, Y. , Yang, T. , Liu, D. , &amp; Jiang, N. (2021). Spatiotemporal variation of moisture in rooted-soil. Catena, 200, 105144.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5120" r="26841" b="11364"/>
          <a:stretch>
            <a:fillRect/>
          </a:stretch>
        </p:blipFill>
        <p:spPr>
          <a:xfrm>
            <a:off x="533341" y="1499790"/>
            <a:ext cx="1620000" cy="16075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5361" r="26810" b="11474"/>
          <a:stretch>
            <a:fillRect/>
          </a:stretch>
        </p:blipFill>
        <p:spPr>
          <a:xfrm>
            <a:off x="2116292" y="3126382"/>
            <a:ext cx="1620000" cy="16012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5405" r="27084" b="11512"/>
          <a:stretch>
            <a:fillRect/>
          </a:stretch>
        </p:blipFill>
        <p:spPr>
          <a:xfrm>
            <a:off x="496292" y="3111758"/>
            <a:ext cx="1620000" cy="16122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5880" r="27066" b="11476"/>
          <a:stretch>
            <a:fillRect/>
          </a:stretch>
        </p:blipFill>
        <p:spPr>
          <a:xfrm>
            <a:off x="2153341" y="1492993"/>
            <a:ext cx="1620000" cy="16057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5766" r="27204" b="11832"/>
          <a:stretch>
            <a:fillRect/>
          </a:stretch>
        </p:blipFill>
        <p:spPr>
          <a:xfrm>
            <a:off x="496292" y="4733558"/>
            <a:ext cx="1620000" cy="16129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5525" r="26928" b="11592"/>
          <a:stretch>
            <a:fillRect/>
          </a:stretch>
        </p:blipFill>
        <p:spPr>
          <a:xfrm>
            <a:off x="2116292" y="4731363"/>
            <a:ext cx="1620000" cy="1608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5802" r="3237" b="4326"/>
          <a:stretch>
            <a:fillRect/>
          </a:stretch>
        </p:blipFill>
        <p:spPr>
          <a:xfrm>
            <a:off x="4730569" y="538269"/>
            <a:ext cx="2960934" cy="28160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9778" r="12624" b="8203"/>
          <a:stretch>
            <a:fillRect/>
          </a:stretch>
        </p:blipFill>
        <p:spPr>
          <a:xfrm>
            <a:off x="7691503" y="538269"/>
            <a:ext cx="3540764" cy="280182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774195" y="3921715"/>
            <a:ext cx="3856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20398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 </a:t>
            </a:r>
            <a:r>
              <a:rPr lang="en-US" altLang="zh-CN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 water penetration in the root zone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28954" y="3335897"/>
            <a:ext cx="6702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 time series in different locations in the root zone possess different variation range, memory or persistence character.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27147" r="18559" b="34895"/>
          <a:stretch>
            <a:fillRect/>
          </a:stretch>
        </p:blipFill>
        <p:spPr>
          <a:xfrm>
            <a:off x="4774195" y="4319160"/>
            <a:ext cx="2160000" cy="16566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27388" r="18219" b="35135"/>
          <a:stretch>
            <a:fillRect/>
          </a:stretch>
        </p:blipFill>
        <p:spPr>
          <a:xfrm>
            <a:off x="6934195" y="4348034"/>
            <a:ext cx="2160000" cy="16278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t="27748" r="18388" b="35375"/>
          <a:stretch>
            <a:fillRect/>
          </a:stretch>
        </p:blipFill>
        <p:spPr>
          <a:xfrm>
            <a:off x="9134113" y="4319160"/>
            <a:ext cx="2160000" cy="1594038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730131" y="6064166"/>
            <a:ext cx="7183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each irrigation cycle, with time passing by, routes of soil water varied.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9896" y="1443454"/>
            <a:ext cx="3591207" cy="4941716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649087" y="511531"/>
            <a:ext cx="6682334" cy="2824366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611779" y="4285779"/>
            <a:ext cx="6779741" cy="1762649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86824" y="763468"/>
            <a:ext cx="3752685" cy="641321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672407" y="6049024"/>
            <a:ext cx="6674122" cy="345014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649087" y="3351822"/>
            <a:ext cx="6682334" cy="505042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78"/>
    </mc:Choice>
    <mc:Fallback>
      <p:transition spd="slow" advTm="4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10277" y="32427"/>
            <a:ext cx="6237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52095" indent="-252095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20398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1800" b="1" dirty="0" err="1">
                <a:solidFill>
                  <a:srgbClr val="20398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Spatio</a:t>
            </a:r>
            <a:r>
              <a:rPr lang="en-US" altLang="zh-CN" sz="1800" b="1" dirty="0">
                <a:solidFill>
                  <a:srgbClr val="20398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-temporal character of debris-flow surge sequence</a:t>
            </a:r>
            <a:endParaRPr lang="zh-CN" altLang="en-US" sz="1800" b="1" dirty="0">
              <a:solidFill>
                <a:srgbClr val="20398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898" y="324373"/>
            <a:ext cx="5693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sz="1600" b="1" dirty="0">
                <a:solidFill>
                  <a:srgbClr val="2039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Precipitation and corresponding debris-flow surges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5045" r="4646" b="2823"/>
          <a:stretch>
            <a:fillRect/>
          </a:stretch>
        </p:blipFill>
        <p:spPr>
          <a:xfrm>
            <a:off x="297052" y="685537"/>
            <a:ext cx="1800000" cy="15724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9490" r="12864" b="1381"/>
          <a:stretch>
            <a:fillRect/>
          </a:stretch>
        </p:blipFill>
        <p:spPr>
          <a:xfrm>
            <a:off x="2097052" y="683883"/>
            <a:ext cx="1800000" cy="16208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9850" r="11669" b="-60"/>
          <a:stretch>
            <a:fillRect/>
          </a:stretch>
        </p:blipFill>
        <p:spPr>
          <a:xfrm>
            <a:off x="297052" y="2259628"/>
            <a:ext cx="1800000" cy="1586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9729" r="12037" b="1621"/>
          <a:stretch>
            <a:fillRect/>
          </a:stretch>
        </p:blipFill>
        <p:spPr>
          <a:xfrm>
            <a:off x="2097052" y="2261282"/>
            <a:ext cx="1800000" cy="1583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9850" r="12772" b="2703"/>
          <a:stretch>
            <a:fillRect/>
          </a:stretch>
        </p:blipFill>
        <p:spPr>
          <a:xfrm>
            <a:off x="297052" y="3852667"/>
            <a:ext cx="1800000" cy="1556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9730" r="12497" b="60"/>
          <a:stretch>
            <a:fillRect/>
          </a:stretch>
        </p:blipFill>
        <p:spPr>
          <a:xfrm>
            <a:off x="2097052" y="3844595"/>
            <a:ext cx="1800000" cy="1616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9849" r="12772" b="1862"/>
          <a:stretch>
            <a:fillRect/>
          </a:stretch>
        </p:blipFill>
        <p:spPr>
          <a:xfrm>
            <a:off x="297052" y="5290464"/>
            <a:ext cx="1800000" cy="15675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9490" r="12589" b="2462"/>
          <a:stretch>
            <a:fillRect/>
          </a:stretch>
        </p:blipFill>
        <p:spPr>
          <a:xfrm>
            <a:off x="2097052" y="5300267"/>
            <a:ext cx="1800000" cy="155773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38898" y="683882"/>
            <a:ext cx="3681718" cy="6174117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095624" y="324276"/>
            <a:ext cx="3833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② </a:t>
            </a: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Debris-flow modes and tendency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2523" r="6249" b="3063"/>
          <a:stretch>
            <a:fillRect/>
          </a:stretch>
        </p:blipFill>
        <p:spPr>
          <a:xfrm>
            <a:off x="4966572" y="685537"/>
            <a:ext cx="3240000" cy="25645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909400" y="731183"/>
            <a:ext cx="852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Debris-flow patterns reflect rainfall patterns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8" t="4084" r="3424" b="5826"/>
          <a:stretch>
            <a:fillRect/>
          </a:stretch>
        </p:blipFill>
        <p:spPr>
          <a:xfrm>
            <a:off x="8206572" y="685537"/>
            <a:ext cx="3240000" cy="244466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932965" y="678960"/>
            <a:ext cx="828506" cy="1579016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59163" y="3250128"/>
            <a:ext cx="7046805" cy="594467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58932" y="3249490"/>
            <a:ext cx="7247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single-peak, several single peaks, multi-peak, single multi-peak, peak groups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Tendency: downward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41537" y="3852667"/>
            <a:ext cx="6388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 </a:t>
            </a: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Persistence and memory character of debris-flow surges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9849" r="10565" b="9190"/>
          <a:stretch>
            <a:fillRect/>
          </a:stretch>
        </p:blipFill>
        <p:spPr>
          <a:xfrm>
            <a:off x="4341537" y="4298219"/>
            <a:ext cx="2880000" cy="21983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0810" r="12865" b="7868"/>
          <a:stretch>
            <a:fillRect/>
          </a:stretch>
        </p:blipFill>
        <p:spPr>
          <a:xfrm>
            <a:off x="7221038" y="4297581"/>
            <a:ext cx="2703201" cy="21996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9924239" y="4336595"/>
            <a:ext cx="1939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Hurst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exponent(H)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H&gt;0.5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persistence or long-time memory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960990" y="4222930"/>
            <a:ext cx="1848858" cy="1058328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936192" y="662831"/>
            <a:ext cx="6769775" cy="2554344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285083" y="4229963"/>
            <a:ext cx="5650145" cy="2315246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9960990" y="5339703"/>
            <a:ext cx="1848858" cy="1200329"/>
          </a:xfrm>
          <a:prstGeom prst="rect">
            <a:avLst/>
          </a:prstGeom>
          <a:ln w="9525">
            <a:solidFill>
              <a:srgbClr val="20398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, Li Y,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Yang T, Liu D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andYu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(2021) Temporal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Characteristicsof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Debris Flow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Surges.Front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Earth Sci. 9:660655.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2308" y="3124404"/>
            <a:ext cx="2449947" cy="261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7" y="636884"/>
            <a:ext cx="3632597" cy="2779622"/>
          </a:xfrm>
          <a:prstGeom prst="rect">
            <a:avLst/>
          </a:prstGeom>
        </p:spPr>
      </p:pic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110277" y="32427"/>
            <a:ext cx="3677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52095" indent="-252095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20398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4. Soil grain description methods</a:t>
            </a:r>
            <a:endParaRPr lang="zh-CN" altLang="en-US" sz="1800" b="1" dirty="0">
              <a:solidFill>
                <a:srgbClr val="20398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1505" y="333672"/>
            <a:ext cx="3923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 </a:t>
            </a: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Traditional method——</a:t>
            </a:r>
            <a:r>
              <a:rPr lang="en-US" altLang="zh-CN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USDA</a:t>
            </a: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triangle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6277" y="3431936"/>
            <a:ext cx="3676650" cy="770846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8755" y="3444275"/>
            <a:ext cx="380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A:clay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silty clay and silty clay loam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silty loam and silt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sand, loamy sand, sandy loam and loam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6615" y="676941"/>
            <a:ext cx="3676651" cy="2697105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26624" y="475929"/>
            <a:ext cx="3434691" cy="2163265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1022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872834" y="138745"/>
            <a:ext cx="481278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② </a:t>
            </a: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Grain-size distribution curve, special sizes (</a:t>
            </a:r>
            <a:r>
              <a:rPr lang="en-US" altLang="zh-CN" sz="1400" i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1400" baseline="-250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1400" baseline="-250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1400" baseline="-250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60</a:t>
            </a: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84" y="552864"/>
            <a:ext cx="2973372" cy="20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>
          <a:xfrm>
            <a:off x="4052959" y="2716935"/>
            <a:ext cx="3999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③ 土壤分类系统</a:t>
            </a:r>
            <a:endParaRPr lang="zh-CN" altLang="en-US" sz="16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563934" y="3133230"/>
            <a:ext cx="2446698" cy="2628069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315266" y="1281799"/>
            <a:ext cx="115330" cy="1070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595596" y="1789881"/>
            <a:ext cx="115330" cy="1070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5943970" y="2149756"/>
            <a:ext cx="115330" cy="1070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3991441" y="5770125"/>
            <a:ext cx="3414884" cy="1042373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72598" y="5819189"/>
            <a:ext cx="387665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Canadian System of Soil Classification, CSSC</a:t>
            </a:r>
            <a:endParaRPr lang="en-US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United States Department of Agriculture, USDA</a:t>
            </a:r>
            <a:endParaRPr lang="en-US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International Society of Soil Science, ISSS</a:t>
            </a:r>
            <a:endParaRPr lang="en-US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American Association of State Highway Officials, AASHO</a:t>
            </a:r>
            <a:endParaRPr lang="en-US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American Society for Testing and Materials, ASTM</a:t>
            </a:r>
            <a:endParaRPr lang="zh-CN" altLang="en-US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82446" y="154999"/>
            <a:ext cx="3598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71500" algn="l"/>
              </a:tabLst>
            </a:pPr>
            <a:r>
              <a:rPr lang="zh-CN" altLang="en-US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④ </a:t>
            </a:r>
            <a:r>
              <a:rPr lang="en-US" altLang="zh-CN" sz="16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GSD formula</a:t>
            </a:r>
            <a:endParaRPr lang="zh-CN" altLang="en-US" sz="16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64194" y="4273917"/>
            <a:ext cx="3676650" cy="1895790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7" name="TextBox 234"/>
          <p:cNvSpPr txBox="1">
            <a:spLocks noChangeArrowheads="1"/>
          </p:cNvSpPr>
          <p:nvPr/>
        </p:nvSpPr>
        <p:spPr bwMode="auto">
          <a:xfrm>
            <a:off x="313781" y="4298505"/>
            <a:ext cx="3582233" cy="2975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Texture information of soils from various areas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609087" y="509807"/>
            <a:ext cx="2531462" cy="369332"/>
          </a:xfrm>
          <a:prstGeom prst="rect">
            <a:avLst/>
          </a:prstGeom>
          <a:ln w="9525">
            <a:solidFill>
              <a:srgbClr val="20398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D/D</a:t>
            </a:r>
            <a:r>
              <a:rPr lang="pt-B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733240" y="931879"/>
            <a:ext cx="4277551" cy="1061522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792995" y="930805"/>
            <a:ext cx="421779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3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Where P(D) is the percentage of grains &gt;D(mm) </a:t>
            </a:r>
            <a:r>
              <a:rPr lang="zh-CN" altLang="zh-CN" sz="13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300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3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300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3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</a:t>
            </a:r>
            <a:r>
              <a:rPr lang="en-US" altLang="zh-CN" sz="1300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1300" kern="1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3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are parameters, which can be received by fitting this equation to the grain size data. The μ exponent represent the finning samples, </a:t>
            </a:r>
            <a:r>
              <a:rPr lang="en-US" altLang="zh-CN" sz="1300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1300" kern="1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</a:t>
            </a:r>
            <a:r>
              <a:rPr lang="en-US" altLang="zh-CN" sz="13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increase with the grain size range.</a:t>
            </a:r>
            <a:endParaRPr lang="zh-CN" altLang="en-US" sz="13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5" name="图片 1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467" y="1968784"/>
            <a:ext cx="2160000" cy="162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矩形 53"/>
          <p:cNvSpPr/>
          <p:nvPr/>
        </p:nvSpPr>
        <p:spPr>
          <a:xfrm>
            <a:off x="7721816" y="1948827"/>
            <a:ext cx="4303630" cy="1920277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456429" y="3575794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lang="el-GR" altLang="zh-CN" sz="13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3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-C relationship, soil groups identified by GSD parameters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988" y="3967486"/>
            <a:ext cx="2192498" cy="2465526"/>
          </a:xfrm>
          <a:prstGeom prst="rect">
            <a:avLst/>
          </a:prstGeom>
        </p:spPr>
      </p:pic>
      <p:pic>
        <p:nvPicPr>
          <p:cNvPr id="1030" name="图片 1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36" y="2000494"/>
            <a:ext cx="2160000" cy="157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矩形 58"/>
          <p:cNvSpPr/>
          <p:nvPr/>
        </p:nvSpPr>
        <p:spPr>
          <a:xfrm>
            <a:off x="7505813" y="3913673"/>
            <a:ext cx="4536202" cy="2887188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531" y="4330346"/>
            <a:ext cx="2247439" cy="1466489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7481481" y="6364818"/>
            <a:ext cx="4604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GSD for soils from various areas, </a:t>
            </a:r>
            <a:r>
              <a:rPr lang="en-US" altLang="zh-CN" sz="13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weibull</a:t>
            </a:r>
            <a:r>
              <a:rPr lang="en-US" altLang="zh-CN" sz="13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distribution for the grain compositions of soils.</a:t>
            </a:r>
            <a:endParaRPr lang="zh-CN" altLang="en-US" sz="13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56276" y="6229524"/>
            <a:ext cx="3666989" cy="523220"/>
          </a:xfrm>
          <a:prstGeom prst="rect">
            <a:avLst/>
          </a:prstGeom>
          <a:ln w="952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J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, Li, Y. , Scaling laws in soil.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Geoderma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(revision complete)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11" y="4574812"/>
            <a:ext cx="3600000" cy="15374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20199" y="2435826"/>
            <a:ext cx="485216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Thanks for your attention!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 idx="4294967295"/>
          </p:nvPr>
        </p:nvSpPr>
        <p:spPr>
          <a:xfrm>
            <a:off x="1507525" y="874558"/>
            <a:ext cx="8382000" cy="914400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Contents</a:t>
            </a:r>
            <a:endParaRPr lang="zh-CN" altLang="en-US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179717" y="2483111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spcBef>
                <a:spcPts val="600"/>
              </a:spcBef>
              <a:spcAft>
                <a:spcPts val="600"/>
              </a:spcAft>
              <a:buClr>
                <a:srgbClr val="3A8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Curriculum Vitae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3164413" y="3563231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buClr>
                <a:srgbClr val="3C7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Research Work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507525" y="1754793"/>
            <a:ext cx="9144000" cy="0"/>
          </a:xfrm>
          <a:prstGeom prst="line">
            <a:avLst/>
          </a:prstGeom>
          <a:ln w="38100">
            <a:solidFill>
              <a:srgbClr val="2039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188480" y="4643352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buClr>
                <a:srgbClr val="3A8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Main Achievements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4781006" cy="1569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"/>
    </mc:Choice>
    <mc:Fallback>
      <p:transition spd="slow" advTm="55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 bwMode="auto">
          <a:xfrm>
            <a:off x="449571" y="180240"/>
            <a:ext cx="2700000" cy="468000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noFill/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Jun Zhang</a:t>
            </a:r>
            <a:endParaRPr lang="zh-CN" sz="22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2"/>
          <p:cNvSpPr txBox="1">
            <a:spLocks noChangeArrowheads="1"/>
          </p:cNvSpPr>
          <p:nvPr/>
        </p:nvSpPr>
        <p:spPr bwMode="auto">
          <a:xfrm>
            <a:off x="449572" y="738415"/>
            <a:ext cx="8562623" cy="28143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Institute of Mountain Hazards and Environment, CAS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Key Laboratory of Mountain Hazards and Earth Surface Process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Professor</a:t>
            </a:r>
            <a:r>
              <a:rPr lang="zh-CN" altLang="en-US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Yong Li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Place of Birth</a:t>
            </a:r>
            <a:r>
              <a:rPr lang="zh-CN" altLang="en-US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Shanxi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Date of Birth: 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1992-09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Mobile Phone</a:t>
            </a:r>
            <a:r>
              <a:rPr lang="zh-CN" altLang="en-US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17311360521                 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E-mail</a:t>
            </a:r>
            <a:r>
              <a:rPr lang="zh-CN" altLang="en-US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zhangjun0266@imde.ac.cn         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Business Address: 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No. 9, Block 4, Renminnan Road Chengdu 610041, P.R. China 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500" kern="100" dirty="0">
                <a:effectLst/>
                <a:latin typeface="Arial Unicode MS" panose="020B0604020202020204" charset="-122"/>
                <a:ea typeface="微软雅黑" panose="020B0503020204020204" pitchFamily="34" charset="-122"/>
                <a:cs typeface="Times New Roman" panose="02020603050405020304"/>
              </a:rPr>
              <a:t> </a:t>
            </a:r>
            <a:endParaRPr lang="zh-CN" sz="1050" kern="100" dirty="0">
              <a:effectLst/>
              <a:latin typeface="Arial Unicode MS" panose="020B0604020202020204" charset="-122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450000" y="3706554"/>
            <a:ext cx="2700000" cy="468000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noFill/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Education</a:t>
            </a:r>
            <a:endParaRPr lang="zh-CN" sz="22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03" y="114336"/>
            <a:ext cx="2521772" cy="25217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2" y="4311695"/>
            <a:ext cx="8294258" cy="22725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/>
        </p:nvSpPr>
        <p:spPr bwMode="auto">
          <a:xfrm>
            <a:off x="450000" y="237142"/>
            <a:ext cx="2700000" cy="468000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noFill/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ts val="16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Research field</a:t>
            </a:r>
            <a:endParaRPr 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450001" y="791329"/>
            <a:ext cx="11058260" cy="75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Characters and processes of vegetation covered slopes; soil grain research; slope instability; spatial distribution of soil water; debris-flow series analysis</a:t>
            </a:r>
            <a:endParaRPr lang="zh-CN" altLang="en-US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任意多边形 11"/>
          <p:cNvSpPr/>
          <p:nvPr/>
        </p:nvSpPr>
        <p:spPr bwMode="auto">
          <a:xfrm>
            <a:off x="450000" y="1757070"/>
            <a:ext cx="2700000" cy="468000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noFill/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ts val="16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Social Work</a:t>
            </a:r>
            <a:endParaRPr 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449999" y="2320773"/>
            <a:ext cx="11058260" cy="40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Reviewer of SCI Journals, Catena, Geoderma, Journal of Hydrology</a:t>
            </a:r>
            <a:endParaRPr lang="zh-CN" altLang="en-US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449999" y="2974113"/>
            <a:ext cx="3671064" cy="468000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noFill/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Professional members</a:t>
            </a:r>
            <a:endParaRPr lang="en-US" alt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449999" y="3603997"/>
            <a:ext cx="10924563" cy="40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American Association of Geographers, AAG, member Ecological Society of China, member</a:t>
            </a:r>
            <a:endParaRPr lang="en-US" altLang="zh-CN" kern="1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449999" y="4796598"/>
            <a:ext cx="1092456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lnSpc>
                <a:spcPct val="125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Play with geometry, Author, (Serbia) Mirjana Radovanovic, </a:t>
            </a:r>
            <a:r>
              <a:rPr lang="en-US" altLang="zh-CN" b="1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Jun Zhang</a:t>
            </a: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Hunan Science &amp; Technology Press, 2019.5.</a:t>
            </a:r>
            <a:endParaRPr lang="en-US" altLang="zh-CN" kern="1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-457200" algn="just">
              <a:lnSpc>
                <a:spcPct val="125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Mama’s Last Hug, Author, (Netherlands) Frans de Waal, Translator, </a:t>
            </a:r>
            <a:r>
              <a:rPr lang="en-US" altLang="zh-CN" b="1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Jun Zhang</a:t>
            </a:r>
            <a:endParaRPr lang="en-US" altLang="zh-CN" b="1" kern="1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-457200" algn="just">
              <a:lnSpc>
                <a:spcPct val="125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Maths Olympiad, Author, Terry Chew Translator, </a:t>
            </a:r>
            <a:r>
              <a:rPr lang="en-US" altLang="zh-CN" b="1" kern="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Jun Zhang</a:t>
            </a:r>
            <a:endParaRPr lang="en-US" altLang="zh-CN" b="1" kern="1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任意多边形 22"/>
          <p:cNvSpPr/>
          <p:nvPr/>
        </p:nvSpPr>
        <p:spPr bwMode="auto">
          <a:xfrm>
            <a:off x="450000" y="4172018"/>
            <a:ext cx="2700000" cy="468000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noFill/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Translations</a:t>
            </a:r>
            <a:endParaRPr lang="en-US" alt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 idx="4294967295"/>
          </p:nvPr>
        </p:nvSpPr>
        <p:spPr>
          <a:xfrm>
            <a:off x="1507525" y="874558"/>
            <a:ext cx="8382000" cy="914400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Contents</a:t>
            </a:r>
            <a:endParaRPr lang="zh-CN" altLang="en-US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179717" y="2483111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spcBef>
                <a:spcPts val="600"/>
              </a:spcBef>
              <a:spcAft>
                <a:spcPts val="600"/>
              </a:spcAft>
              <a:buClr>
                <a:srgbClr val="3A8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Curriculum Vitae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3164413" y="3563231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buClr>
                <a:srgbClr val="3C7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Research Work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507525" y="1754793"/>
            <a:ext cx="9144000" cy="0"/>
          </a:xfrm>
          <a:prstGeom prst="line">
            <a:avLst/>
          </a:prstGeom>
          <a:ln w="38100">
            <a:solidFill>
              <a:srgbClr val="2039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188480" y="4643352"/>
            <a:ext cx="4680000" cy="646331"/>
          </a:xfrm>
          <a:prstGeom prst="rect">
            <a:avLst/>
          </a:prstGeom>
          <a:solidFill>
            <a:srgbClr val="203980"/>
          </a:solidFill>
          <a:ln>
            <a:solidFill>
              <a:srgbClr val="2039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>
              <a:buClr>
                <a:srgbClr val="3A8392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Main Achievements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4781006" cy="1569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"/>
    </mc:Choice>
    <mc:Fallback>
      <p:transition spd="slow" advTm="55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7541141" y="4982538"/>
            <a:ext cx="4504385" cy="1539800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任意多边形 3"/>
          <p:cNvSpPr/>
          <p:nvPr/>
        </p:nvSpPr>
        <p:spPr bwMode="auto">
          <a:xfrm>
            <a:off x="450000" y="123616"/>
            <a:ext cx="2843808" cy="397201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solidFill>
              <a:srgbClr val="203980"/>
            </a:solidFill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ts val="16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Field Work</a:t>
            </a:r>
            <a:endParaRPr 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90" y="1213429"/>
            <a:ext cx="2160000" cy="1485615"/>
          </a:xfrm>
          <a:prstGeom prst="rect">
            <a:avLst/>
          </a:prstGeom>
        </p:spPr>
      </p:pic>
      <p:pic>
        <p:nvPicPr>
          <p:cNvPr id="8" name="图片 27" descr="DSC_37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0" y="1213430"/>
            <a:ext cx="2160000" cy="144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2499" r="8333" b="11250"/>
          <a:stretch>
            <a:fillRect/>
          </a:stretch>
        </p:blipFill>
        <p:spPr bwMode="auto">
          <a:xfrm>
            <a:off x="5734528" y="600420"/>
            <a:ext cx="273076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075373" y="594111"/>
            <a:ext cx="659155" cy="300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grass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4" b="2190"/>
          <a:stretch>
            <a:fillRect/>
          </a:stretch>
        </p:blipFill>
        <p:spPr bwMode="auto">
          <a:xfrm>
            <a:off x="9242773" y="602421"/>
            <a:ext cx="27324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8465293" y="610800"/>
            <a:ext cx="807906" cy="2975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shrub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49" y="2336799"/>
            <a:ext cx="27324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5072216" y="2374749"/>
            <a:ext cx="1107047" cy="2975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Coniferous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3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73" y="2310991"/>
            <a:ext cx="27324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8464849" y="2309277"/>
            <a:ext cx="1275412" cy="2975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Broad-leaf</a:t>
            </a:r>
            <a:endParaRPr lang="zh-CN" altLang="en-US" sz="16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01208" y="557079"/>
            <a:ext cx="7044318" cy="3696687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TextBox 234"/>
          <p:cNvSpPr txBox="1">
            <a:spLocks noChangeArrowheads="1"/>
          </p:cNvSpPr>
          <p:nvPr/>
        </p:nvSpPr>
        <p:spPr bwMode="auto">
          <a:xfrm>
            <a:off x="5234502" y="71415"/>
            <a:ext cx="3051926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2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Vegetation covered soils</a:t>
            </a:r>
            <a:endParaRPr lang="zh-CN" altLang="en-US" sz="22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50000" y="1138327"/>
            <a:ext cx="4398260" cy="3041647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>
                <a:solidFill>
                  <a:srgbClr val="203980"/>
                </a:solidFill>
              </a:ln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7" y="4835182"/>
            <a:ext cx="2765104" cy="18314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279" y="5134005"/>
            <a:ext cx="1866373" cy="123617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77" y="2687582"/>
            <a:ext cx="2160000" cy="1440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7" y="2687582"/>
            <a:ext cx="2160000" cy="1430649"/>
          </a:xfrm>
          <a:prstGeom prst="rect">
            <a:avLst/>
          </a:prstGeom>
        </p:spPr>
      </p:pic>
      <p:sp>
        <p:nvSpPr>
          <p:cNvPr id="39" name="TextBox 234"/>
          <p:cNvSpPr txBox="1">
            <a:spLocks noChangeArrowheads="1"/>
          </p:cNvSpPr>
          <p:nvPr/>
        </p:nvSpPr>
        <p:spPr bwMode="auto">
          <a:xfrm>
            <a:off x="440786" y="610800"/>
            <a:ext cx="3767320" cy="475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2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Slope instability phenomenon</a:t>
            </a:r>
            <a:endParaRPr lang="zh-CN" altLang="en-US" sz="22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r="2902" b="15589"/>
          <a:stretch>
            <a:fillRect/>
          </a:stretch>
        </p:blipFill>
        <p:spPr>
          <a:xfrm>
            <a:off x="3246241" y="4820262"/>
            <a:ext cx="2905471" cy="1861272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440786" y="4783281"/>
            <a:ext cx="7005043" cy="1963001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4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050" y="5053410"/>
            <a:ext cx="2097123" cy="138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78" y="5050699"/>
            <a:ext cx="2223172" cy="1394682"/>
          </a:xfrm>
          <a:prstGeom prst="rect">
            <a:avLst/>
          </a:prstGeom>
        </p:spPr>
      </p:pic>
      <p:sp>
        <p:nvSpPr>
          <p:cNvPr id="58" name="TextBox 234"/>
          <p:cNvSpPr txBox="1">
            <a:spLocks noChangeArrowheads="1"/>
          </p:cNvSpPr>
          <p:nvPr/>
        </p:nvSpPr>
        <p:spPr bwMode="auto">
          <a:xfrm>
            <a:off x="7541141" y="4394201"/>
            <a:ext cx="2794291" cy="475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2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 sample handling</a:t>
            </a:r>
            <a:endParaRPr lang="zh-CN" altLang="en-US" sz="22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9" name="TextBox 234"/>
          <p:cNvSpPr txBox="1">
            <a:spLocks noChangeArrowheads="1"/>
          </p:cNvSpPr>
          <p:nvPr/>
        </p:nvSpPr>
        <p:spPr bwMode="auto">
          <a:xfrm>
            <a:off x="440786" y="4239989"/>
            <a:ext cx="4204216" cy="475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2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 moisture measurement</a:t>
            </a:r>
            <a:endParaRPr lang="zh-CN" altLang="en-US" sz="22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27" y="4831935"/>
            <a:ext cx="2695775" cy="178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任意多边形 3"/>
          <p:cNvSpPr/>
          <p:nvPr/>
        </p:nvSpPr>
        <p:spPr bwMode="auto">
          <a:xfrm>
            <a:off x="450000" y="122400"/>
            <a:ext cx="2843808" cy="397201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solidFill>
              <a:srgbClr val="203980"/>
            </a:solidFill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ts val="16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Field Work</a:t>
            </a:r>
            <a:endParaRPr 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9" y="1310312"/>
            <a:ext cx="3000820" cy="453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69" y="1310312"/>
            <a:ext cx="2678734" cy="36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555649" y="1293471"/>
            <a:ext cx="11657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Bare slope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55336" y="4929475"/>
            <a:ext cx="10246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Root soil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9999" y="1242792"/>
            <a:ext cx="5896083" cy="5389342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TextBox 234"/>
          <p:cNvSpPr txBox="1">
            <a:spLocks noChangeArrowheads="1"/>
          </p:cNvSpPr>
          <p:nvPr/>
        </p:nvSpPr>
        <p:spPr bwMode="auto">
          <a:xfrm>
            <a:off x="450000" y="665753"/>
            <a:ext cx="29015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2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Soils of different kinds</a:t>
            </a:r>
            <a:endParaRPr lang="zh-CN" altLang="en-US" sz="22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95" y="2576110"/>
            <a:ext cx="2748528" cy="182045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08" y="749496"/>
            <a:ext cx="2757830" cy="182661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24" y="754913"/>
            <a:ext cx="2763144" cy="183013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22" y="2562471"/>
            <a:ext cx="2781845" cy="1842521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6402216" y="650537"/>
            <a:ext cx="5680928" cy="5965143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3" name="TextBox 234"/>
          <p:cNvSpPr txBox="1">
            <a:spLocks noChangeArrowheads="1"/>
          </p:cNvSpPr>
          <p:nvPr/>
        </p:nvSpPr>
        <p:spPr bwMode="auto">
          <a:xfrm>
            <a:off x="6344523" y="123534"/>
            <a:ext cx="3257623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200" b="1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Root system investigation</a:t>
            </a:r>
            <a:endParaRPr lang="zh-CN" altLang="en-US" sz="2200" b="1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555336" y="1310312"/>
            <a:ext cx="12554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Grass slope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55" y="4402724"/>
            <a:ext cx="5508220" cy="164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6484013" y="6222668"/>
            <a:ext cx="5504020" cy="307777"/>
          </a:xfrm>
          <a:prstGeom prst="rect">
            <a:avLst/>
          </a:prstGeom>
          <a:ln w="9525">
            <a:solidFill>
              <a:srgbClr val="20398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root system types, heart-shaped, taproot and herringbone.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709003" y="410621"/>
            <a:ext cx="4245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Debris flow initiation and transportation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3" y="1023827"/>
            <a:ext cx="2424073" cy="21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79" y="1023827"/>
            <a:ext cx="2638734" cy="216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701441" y="1023827"/>
            <a:ext cx="32239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Panorama photo of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debris-flow gully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637803" y="3005907"/>
            <a:ext cx="143500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Menqian Gully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09002" y="3014550"/>
            <a:ext cx="14446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Duozhao Gully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3" y="3405668"/>
            <a:ext cx="2709680" cy="1766365"/>
          </a:xfrm>
          <a:prstGeom prst="rect">
            <a:avLst/>
          </a:prstGeom>
        </p:spPr>
      </p:pic>
      <p:pic>
        <p:nvPicPr>
          <p:cNvPr id="21" name="图片 20" descr="E:\2018博士\3 张军文章\给李 8.25\阵流\无人机截图 物源照片\泥石流流通沟 作图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10774" b="667"/>
          <a:stretch>
            <a:fillRect/>
          </a:stretch>
        </p:blipFill>
        <p:spPr bwMode="auto">
          <a:xfrm>
            <a:off x="9422373" y="3405668"/>
            <a:ext cx="2656863" cy="165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281"/>
          <a:stretch>
            <a:fillRect/>
          </a:stretch>
        </p:blipFill>
        <p:spPr>
          <a:xfrm>
            <a:off x="6712693" y="5065292"/>
            <a:ext cx="2826501" cy="169797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709003" y="976460"/>
            <a:ext cx="5363809" cy="2376644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709003" y="3400470"/>
            <a:ext cx="5363810" cy="3381307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58" y="5065293"/>
            <a:ext cx="2591554" cy="171648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674695" y="4703055"/>
            <a:ext cx="7539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52136" y="4735993"/>
            <a:ext cx="65274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Gully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982390" y="6443223"/>
            <a:ext cx="4924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428600" y="6433967"/>
            <a:ext cx="66024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06" y="2464470"/>
            <a:ext cx="5084566" cy="2610077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10" y="5172033"/>
            <a:ext cx="5084566" cy="1530109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10349" y="710513"/>
            <a:ext cx="5294130" cy="6052752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310" y="845827"/>
            <a:ext cx="5084566" cy="15211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756" y="845827"/>
            <a:ext cx="102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grain spatial distribution in the root-zone and along slope surface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427593" y="710513"/>
            <a:ext cx="1132753" cy="3139321"/>
          </a:xfrm>
          <a:prstGeom prst="rect">
            <a:avLst/>
          </a:prstGeom>
          <a:noFill/>
          <a:ln w="95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任意多边形 25"/>
          <p:cNvSpPr/>
          <p:nvPr/>
        </p:nvSpPr>
        <p:spPr bwMode="auto">
          <a:xfrm>
            <a:off x="450000" y="122400"/>
            <a:ext cx="2843808" cy="397201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solidFill>
              <a:srgbClr val="203980"/>
            </a:solidFill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ts val="16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Field Work</a:t>
            </a:r>
            <a:endParaRPr 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65" y="3491181"/>
            <a:ext cx="1807908" cy="1355930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072" y="5058085"/>
            <a:ext cx="1261513" cy="16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48" y="3407615"/>
            <a:ext cx="1281491" cy="1708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t="23057" r="723" b="1"/>
          <a:stretch>
            <a:fillRect/>
          </a:stretch>
        </p:blipFill>
        <p:spPr>
          <a:xfrm>
            <a:off x="10131159" y="3399471"/>
            <a:ext cx="1957565" cy="20170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20" r="17942" b="9017"/>
          <a:stretch>
            <a:fillRect/>
          </a:stretch>
        </p:blipFill>
        <p:spPr>
          <a:xfrm>
            <a:off x="10124303" y="5406799"/>
            <a:ext cx="1964422" cy="13455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0186" y="595742"/>
            <a:ext cx="5300841" cy="6085144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01730" y="214184"/>
            <a:ext cx="6517933" cy="2910785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" name="图片 10" descr="西昌字库沟土壤水分探头安装-2019年12月-杨汝馨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35369" y="626797"/>
            <a:ext cx="2830883" cy="2122711"/>
          </a:xfrm>
          <a:prstGeom prst="rect">
            <a:avLst/>
          </a:prstGeom>
        </p:spPr>
      </p:pic>
      <p:pic>
        <p:nvPicPr>
          <p:cNvPr id="12" name="图片 11" descr="西昌字库沟野外设备安装-2019年12月-崔俊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303" y="268740"/>
            <a:ext cx="1907949" cy="1431113"/>
          </a:xfrm>
          <a:prstGeom prst="rect">
            <a:avLst/>
          </a:prstGeom>
        </p:spPr>
      </p:pic>
      <p:pic>
        <p:nvPicPr>
          <p:cNvPr id="13" name="图片 12" descr="微信图片_202106101651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7390" y="1663765"/>
            <a:ext cx="1918956" cy="143982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848369" y="3160855"/>
            <a:ext cx="3256903" cy="3595639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TextBox 234"/>
          <p:cNvSpPr txBox="1">
            <a:spLocks noChangeArrowheads="1"/>
          </p:cNvSpPr>
          <p:nvPr/>
        </p:nvSpPr>
        <p:spPr bwMode="auto">
          <a:xfrm>
            <a:off x="8869647" y="3177783"/>
            <a:ext cx="137419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penetration test 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6" y="4847112"/>
            <a:ext cx="1442646" cy="19235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77" y="4804615"/>
            <a:ext cx="1502529" cy="20033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37" y="3194923"/>
            <a:ext cx="1276339" cy="170178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692346" y="3179805"/>
            <a:ext cx="3008329" cy="3604430"/>
          </a:xfrm>
          <a:prstGeom prst="rect">
            <a:avLst/>
          </a:prstGeom>
          <a:noFill/>
          <a:ln w="22225">
            <a:solidFill>
              <a:srgbClr val="2039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TextBox 234"/>
          <p:cNvSpPr txBox="1">
            <a:spLocks noChangeArrowheads="1"/>
          </p:cNvSpPr>
          <p:nvPr/>
        </p:nvSpPr>
        <p:spPr bwMode="auto">
          <a:xfrm>
            <a:off x="5718167" y="3203556"/>
            <a:ext cx="191213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Root system handling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7" y="674677"/>
            <a:ext cx="5039209" cy="21887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13" y="2863402"/>
            <a:ext cx="1024946" cy="182212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91" y="2863402"/>
            <a:ext cx="3239335" cy="1822126"/>
          </a:xfrm>
          <a:prstGeom prst="rect">
            <a:avLst/>
          </a:prstGeom>
        </p:spPr>
      </p:pic>
      <p:sp>
        <p:nvSpPr>
          <p:cNvPr id="26" name="TextBox 234"/>
          <p:cNvSpPr txBox="1">
            <a:spLocks noChangeArrowheads="1"/>
          </p:cNvSpPr>
          <p:nvPr/>
        </p:nvSpPr>
        <p:spPr bwMode="auto">
          <a:xfrm>
            <a:off x="115729" y="2863402"/>
            <a:ext cx="89749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 moisture measurement in the root-zone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47" y="4744995"/>
            <a:ext cx="2281992" cy="190731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4" y="4744995"/>
            <a:ext cx="1474481" cy="190731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30" y="4744995"/>
            <a:ext cx="1427938" cy="1907318"/>
          </a:xfrm>
          <a:prstGeom prst="rect">
            <a:avLst/>
          </a:prstGeom>
        </p:spPr>
      </p:pic>
      <p:pic>
        <p:nvPicPr>
          <p:cNvPr id="32" name="图片 31" descr="ZK2剖面照 (6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02664" y="270327"/>
            <a:ext cx="2134228" cy="2846758"/>
          </a:xfrm>
          <a:prstGeom prst="rect">
            <a:avLst/>
          </a:prstGeom>
        </p:spPr>
      </p:pic>
      <p:sp>
        <p:nvSpPr>
          <p:cNvPr id="35" name="任意多边形 34"/>
          <p:cNvSpPr/>
          <p:nvPr/>
        </p:nvSpPr>
        <p:spPr bwMode="auto">
          <a:xfrm>
            <a:off x="450000" y="122400"/>
            <a:ext cx="3215838" cy="397201"/>
          </a:xfrm>
          <a:custGeom>
            <a:avLst/>
            <a:gdLst>
              <a:gd name="connsiteX0" fmla="*/ 1093154 w 1406296"/>
              <a:gd name="connsiteY0" fmla="*/ 0 h 288031"/>
              <a:gd name="connsiteX1" fmla="*/ 1171153 w 1406296"/>
              <a:gd name="connsiteY1" fmla="*/ 0 h 288031"/>
              <a:gd name="connsiteX2" fmla="*/ 1406296 w 1406296"/>
              <a:gd name="connsiteY2" fmla="*/ 288031 h 288031"/>
              <a:gd name="connsiteX3" fmla="*/ 1328297 w 1406296"/>
              <a:gd name="connsiteY3" fmla="*/ 288031 h 288031"/>
              <a:gd name="connsiteX4" fmla="*/ 1030297 w 1406296"/>
              <a:gd name="connsiteY4" fmla="*/ 0 h 288031"/>
              <a:gd name="connsiteX5" fmla="*/ 1069917 w 1406296"/>
              <a:gd name="connsiteY5" fmla="*/ 0 h 288031"/>
              <a:gd name="connsiteX6" fmla="*/ 1305060 w 1406296"/>
              <a:gd name="connsiteY6" fmla="*/ 288031 h 288031"/>
              <a:gd name="connsiteX7" fmla="*/ 1265440 w 1406296"/>
              <a:gd name="connsiteY7" fmla="*/ 288031 h 288031"/>
              <a:gd name="connsiteX8" fmla="*/ 0 w 1406296"/>
              <a:gd name="connsiteY8" fmla="*/ 0 h 288031"/>
              <a:gd name="connsiteX9" fmla="*/ 1007060 w 1406296"/>
              <a:gd name="connsiteY9" fmla="*/ 0 h 288031"/>
              <a:gd name="connsiteX10" fmla="*/ 1242203 w 1406296"/>
              <a:gd name="connsiteY10" fmla="*/ 288031 h 288031"/>
              <a:gd name="connsiteX11" fmla="*/ 0 w 1406296"/>
              <a:gd name="connsiteY11" fmla="*/ 288031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296" h="288031">
                <a:moveTo>
                  <a:pt x="1093154" y="0"/>
                </a:moveTo>
                <a:lnTo>
                  <a:pt x="1171153" y="0"/>
                </a:lnTo>
                <a:lnTo>
                  <a:pt x="1406296" y="288031"/>
                </a:lnTo>
                <a:lnTo>
                  <a:pt x="1328297" y="288031"/>
                </a:lnTo>
                <a:close/>
                <a:moveTo>
                  <a:pt x="1030297" y="0"/>
                </a:moveTo>
                <a:lnTo>
                  <a:pt x="1069917" y="0"/>
                </a:lnTo>
                <a:lnTo>
                  <a:pt x="1305060" y="288031"/>
                </a:lnTo>
                <a:lnTo>
                  <a:pt x="1265440" y="288031"/>
                </a:lnTo>
                <a:close/>
                <a:moveTo>
                  <a:pt x="0" y="0"/>
                </a:moveTo>
                <a:lnTo>
                  <a:pt x="1007060" y="0"/>
                </a:lnTo>
                <a:lnTo>
                  <a:pt x="1242203" y="288031"/>
                </a:lnTo>
                <a:lnTo>
                  <a:pt x="0" y="288031"/>
                </a:lnTo>
                <a:close/>
              </a:path>
            </a:pathLst>
          </a:custGeom>
          <a:solidFill>
            <a:srgbClr val="203980"/>
          </a:solidFill>
          <a:ln>
            <a:solidFill>
              <a:srgbClr val="203980"/>
            </a:solidFill>
          </a:ln>
        </p:spPr>
        <p:txBody>
          <a:bodyPr rot="0" spcFirstLastPara="0" vert="horz" wrap="square" lIns="198000" tIns="0" rIns="9144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ts val="1600"/>
              </a:lnSpc>
            </a:pPr>
            <a:r>
              <a:rPr lang="en-US" altLang="zh-CN" sz="2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Experiment design</a:t>
            </a:r>
            <a:endParaRPr lang="zh-CN" sz="2200" b="1" kern="1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234"/>
          <p:cNvSpPr txBox="1">
            <a:spLocks noChangeArrowheads="1"/>
          </p:cNvSpPr>
          <p:nvPr/>
        </p:nvSpPr>
        <p:spPr bwMode="auto">
          <a:xfrm>
            <a:off x="5683541" y="264227"/>
            <a:ext cx="306812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Soil moisture information collection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3972</Words>
  <Application>WPS 演示</Application>
  <PresentationFormat>宽屏</PresentationFormat>
  <Paragraphs>193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Times New Roman</vt:lpstr>
      <vt:lpstr>微软雅黑</vt:lpstr>
      <vt:lpstr>华文楷体</vt:lpstr>
      <vt:lpstr>楷体_GB2312</vt:lpstr>
      <vt:lpstr>新宋体</vt:lpstr>
      <vt:lpstr>黑体</vt:lpstr>
      <vt:lpstr>Arial Unicode MS</vt:lpstr>
      <vt:lpstr>Times New Roman</vt:lpstr>
      <vt:lpstr>Calibri</vt:lpstr>
      <vt:lpstr>Calibri Light</vt:lpstr>
      <vt:lpstr>Symbol</vt:lpstr>
      <vt:lpstr>Office 主题</vt:lpstr>
      <vt:lpstr>PowerPoint 演示文稿</vt:lpstr>
      <vt:lpstr>Contents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86173</cp:lastModifiedBy>
  <cp:revision>532</cp:revision>
  <dcterms:created xsi:type="dcterms:W3CDTF">2015-05-05T08:02:00Z</dcterms:created>
  <dcterms:modified xsi:type="dcterms:W3CDTF">2022-05-21T10:33:49Z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2052-11.8.2.8959</vt:lpwstr>
  </property>
</Properties>
</file>