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65" r:id="rId8"/>
    <p:sldId id="259" r:id="rId9"/>
    <p:sldId id="264" r:id="rId10"/>
    <p:sldId id="263" r:id="rId11"/>
    <p:sldId id="260" r:id="rId12"/>
    <p:sldId id="261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000"/>
    <a:srgbClr val="2324BF"/>
    <a:srgbClr val="1373BA"/>
    <a:srgbClr val="FCDE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0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37B39-3B0C-4CF5-84CB-5B4E39014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7D0DF9-1C85-4BFD-9AC1-CFCB161A6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76AF1-B43F-49CF-A3A5-D65629670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1CD5-EF7D-4D3D-AE6C-2B89563ABCB3}" type="datetimeFigureOut">
              <a:rPr lang="en-NZ" smtClean="0"/>
              <a:t>18/05/2022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7C51B-BB74-4760-A8B4-5DD1D46A5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91C89-17B1-4376-B706-7BF94AAB0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EBE7-874E-4C83-8BF5-94EADD16AD3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26759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F24D2-27D8-40CD-9C91-BFC522A5A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925402-1FC8-4557-A8EC-8D37E9139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1904E-348C-4807-B7A7-4FDD9C94F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1CD5-EF7D-4D3D-AE6C-2B89563ABCB3}" type="datetimeFigureOut">
              <a:rPr lang="en-NZ" smtClean="0"/>
              <a:t>18/05/2022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29B12-04D2-4153-BABC-0197681B2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7FE65-093D-4BCE-8B62-0F391673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EBE7-874E-4C83-8BF5-94EADD16AD3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81726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19636B-461D-4FF1-81EB-D42D84054A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56DA81-33E9-4E79-8D5D-14DBD24ED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970F8-16DE-4851-A54B-96DC89BBD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1CD5-EF7D-4D3D-AE6C-2B89563ABCB3}" type="datetimeFigureOut">
              <a:rPr lang="en-NZ" smtClean="0"/>
              <a:t>18/05/2022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37CDA-D002-4CAE-9A62-0A284B4B2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CC3C7-F77E-417C-9BEB-F14428652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EBE7-874E-4C83-8BF5-94EADD16AD3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88903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502A5-0237-4245-8643-25F57529F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D49C8-1847-484A-B060-2F88CA940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B2E54-677A-45F9-923F-678A3D563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1CD5-EF7D-4D3D-AE6C-2B89563ABCB3}" type="datetimeFigureOut">
              <a:rPr lang="en-NZ" smtClean="0"/>
              <a:t>18/05/2022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A06D8-8220-4A58-9048-B553BD8EB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33BB5-1134-45EF-A65F-71AF88C54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EBE7-874E-4C83-8BF5-94EADD16AD3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53801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A49CB-AF74-47C5-90A6-8C402A6B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4B73E-A9FB-4EBC-A77A-0A3250603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51447-3251-48D0-8396-DE2788259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1CD5-EF7D-4D3D-AE6C-2B89563ABCB3}" type="datetimeFigureOut">
              <a:rPr lang="en-NZ" smtClean="0"/>
              <a:t>18/05/2022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81574-347B-4BF6-9C1C-1C7093D8C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0A95F-2592-4D68-922C-58989C23F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EBE7-874E-4C83-8BF5-94EADD16AD3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70300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76A4-9216-475A-A93C-07BCCA9B2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F7131-BFB8-4F80-B55C-17B8502F32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2B4971-F869-440C-9D83-A7E502BE50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390047-025D-41F4-8FFF-ED5D1AE58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1CD5-EF7D-4D3D-AE6C-2B89563ABCB3}" type="datetimeFigureOut">
              <a:rPr lang="en-NZ" smtClean="0"/>
              <a:t>18/05/2022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F6DE1D-8812-4383-AA61-E2CABD342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77B7A-51DF-4E9C-A1F7-0C874B7A8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EBE7-874E-4C83-8BF5-94EADD16AD3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08836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739C9-C104-4203-8056-31289B80C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16DA03-E22E-4B8A-BBB3-70517B773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92D0D7-335E-49D4-A48A-1927C812E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22A36F-3AB7-4381-B8F9-4A3FE7ADD0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055E47-01B2-4F98-A646-4B0C305A9A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F39B8E-2BD8-4D66-A283-C22B605E1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1CD5-EF7D-4D3D-AE6C-2B89563ABCB3}" type="datetimeFigureOut">
              <a:rPr lang="en-NZ" smtClean="0"/>
              <a:t>18/05/2022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7E79F5-BB20-4285-8B21-FF88289B8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9B622E-1FD6-4C66-8AA0-0F0C96C79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EBE7-874E-4C83-8BF5-94EADD16AD3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02873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840AC-6630-4D7E-B635-400D55B31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A6F94-D367-47DB-B955-501E8231D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1CD5-EF7D-4D3D-AE6C-2B89563ABCB3}" type="datetimeFigureOut">
              <a:rPr lang="en-NZ" smtClean="0"/>
              <a:t>18/05/2022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966400-A2E6-4790-8BA6-8312AF35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50B6C5-10B7-499F-A6A7-51857020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EBE7-874E-4C83-8BF5-94EADD16AD3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48010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56A704-B54F-4F7E-B555-1BE427984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1CD5-EF7D-4D3D-AE6C-2B89563ABCB3}" type="datetimeFigureOut">
              <a:rPr lang="en-NZ" smtClean="0"/>
              <a:t>18/05/2022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120DC0-91CF-4F75-8E9C-0335AC81C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7B874-F27A-4DFF-BF3B-15B40BEAA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EBE7-874E-4C83-8BF5-94EADD16AD3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21115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1E4A0-B467-43BF-88A4-6F25AC1C6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34420-FE95-4857-8B6C-6CEF7FDBE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6E2678-88A3-482A-B3F5-5A681832C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5507F9-4058-4337-B5C7-8702B43B8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1CD5-EF7D-4D3D-AE6C-2B89563ABCB3}" type="datetimeFigureOut">
              <a:rPr lang="en-NZ" smtClean="0"/>
              <a:t>18/05/2022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5031DF-F4F6-4B05-8957-8DCDD1100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9D3306-E475-4BFA-8949-2A813E012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EBE7-874E-4C83-8BF5-94EADD16AD3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65896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7465A-E448-4AFF-B85F-55A28BDD0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9E4754-8968-4FE5-B33B-3CB2221E8C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7692B-2E70-4187-86E1-D94FB0C153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0C7A2D-A7B9-4C67-AB37-213DF497F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1CD5-EF7D-4D3D-AE6C-2B89563ABCB3}" type="datetimeFigureOut">
              <a:rPr lang="en-NZ" smtClean="0"/>
              <a:t>18/05/2022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A92C16-097D-4779-BB8A-A9FDBD947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B7790-ECE7-4980-874E-C7DBCE964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EBE7-874E-4C83-8BF5-94EADD16AD3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7783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052B2B-D8F6-4AD6-A314-641F837A5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8A5A7-6B5E-43E1-B37C-331C98DE5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92F42-DB16-4F77-A48D-7E25F91B2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21CD5-EF7D-4D3D-AE6C-2B89563ABCB3}" type="datetimeFigureOut">
              <a:rPr lang="en-NZ" smtClean="0"/>
              <a:t>18/05/2022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463F9-3AE0-4B48-8C90-AFC87B497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EBFF4-58A9-4435-8C82-0B38B2EEDC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0EBE7-874E-4C83-8BF5-94EADD16AD3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1508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gif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3.sv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.sv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15.gif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12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0.sv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12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5.png"/><Relationship Id="rId5" Type="http://schemas.openxmlformats.org/officeDocument/2006/relationships/image" Target="../media/image10.svg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microsoft.com/office/2007/relationships/hdphoto" Target="../media/hdphoto1.wdp"/><Relationship Id="rId21" Type="http://schemas.openxmlformats.org/officeDocument/2006/relationships/image" Target="../media/image27.png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17" Type="http://schemas.openxmlformats.org/officeDocument/2006/relationships/image" Target="../media/image30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image" Target="../media/image10.svg"/><Relationship Id="rId15" Type="http://schemas.openxmlformats.org/officeDocument/2006/relationships/image" Target="../media/image21.png"/><Relationship Id="rId10" Type="http://schemas.openxmlformats.org/officeDocument/2006/relationships/image" Target="../media/image29.png"/><Relationship Id="rId19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28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image" Target="../media/image33.png"/><Relationship Id="rId5" Type="http://schemas.openxmlformats.org/officeDocument/2006/relationships/image" Target="../media/image9.png"/><Relationship Id="rId10" Type="http://schemas.openxmlformats.org/officeDocument/2006/relationships/image" Target="../media/image32.png"/><Relationship Id="rId4" Type="http://schemas.microsoft.com/office/2007/relationships/hdphoto" Target="../media/hdphoto1.wdp"/><Relationship Id="rId9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image" Target="../media/image29.png"/><Relationship Id="rId5" Type="http://schemas.openxmlformats.org/officeDocument/2006/relationships/image" Target="../media/image9.png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E53C6-7080-4F83-ABE9-BC7E3E314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3417" y="1885532"/>
            <a:ext cx="9390698" cy="2231808"/>
          </a:xfrm>
        </p:spPr>
        <p:txBody>
          <a:bodyPr>
            <a:noAutofit/>
          </a:bodyPr>
          <a:lstStyle/>
          <a:p>
            <a:pPr algn="l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CT scan of a small-scale fault network: 3D fault geometries and their interpretation</a:t>
            </a:r>
            <a:endParaRPr lang="en-NZ" sz="5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D2B7A0-0067-4355-A6A3-5CA49E6AC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3417" y="4999564"/>
            <a:ext cx="6025622" cy="1257093"/>
          </a:xfrm>
        </p:spPr>
        <p:txBody>
          <a:bodyPr>
            <a:normAutofit fontScale="92500"/>
          </a:bodyPr>
          <a:lstStyle/>
          <a:p>
            <a:pPr algn="l"/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Presenting: Inbar Vaknin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 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Under the supervision of Prof. Andy Nicol</a:t>
            </a:r>
            <a:endParaRPr lang="en-NZ" sz="28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17DA19-9DEA-48F0-A928-40EE71CAB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7" y="386791"/>
            <a:ext cx="3117822" cy="914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77E1246-7251-4C77-BC91-1476A8A45A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73017" y="569671"/>
            <a:ext cx="3939754" cy="548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7D561-9EE3-4538-8D34-D1D60EBEED5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094" y="386791"/>
            <a:ext cx="1434084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98CF67-E417-4F49-8F09-EB452CDE8A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839" y="3697632"/>
            <a:ext cx="2444932" cy="244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00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36E1B-A448-4820-B95F-00168E1FF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860" y="53341"/>
            <a:ext cx="9052560" cy="1013158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Segoe UI Light" panose="020B0502040204020203" pitchFamily="34" charset="0"/>
                <a:cs typeface="Segoe UI Light" panose="020B0502040204020203" pitchFamily="34" charset="0"/>
              </a:rPr>
              <a:t>Key Points</a:t>
            </a:r>
            <a:endParaRPr lang="en-NZ" sz="4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281EFE2-6E4B-4C7C-9ECC-EC638F8A2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855" y="3607700"/>
            <a:ext cx="2827627" cy="282762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3466028-A174-4A78-8872-D65E55676E97}"/>
              </a:ext>
            </a:extLst>
          </p:cNvPr>
          <p:cNvSpPr/>
          <p:nvPr/>
        </p:nvSpPr>
        <p:spPr>
          <a:xfrm>
            <a:off x="2305674" y="956904"/>
            <a:ext cx="920580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Mapping fault structures using x-ray CT can be successful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–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when host rock and fault rock have different density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 and Analyses: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Fault </a:t>
            </a:r>
            <a:r>
              <a:rPr lang="en-US" sz="2600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thickness variations </a:t>
            </a:r>
            <a:r>
              <a:rPr lang="en-US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– (lenses segments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Fault </a:t>
            </a:r>
            <a:r>
              <a:rPr lang="en-US" sz="2600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surface roughness </a:t>
            </a:r>
            <a:r>
              <a:rPr lang="en-US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footwall vs. </a:t>
            </a:r>
            <a:r>
              <a:rPr lang="en-US" sz="2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hangingwall</a:t>
            </a:r>
            <a:r>
              <a:rPr lang="en-US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comparison</a:t>
            </a:r>
            <a:r>
              <a:rPr lang="en-US" sz="2600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Displacement distribution 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on the fault plane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Influence of </a:t>
            </a: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lithology changes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Influence of </a:t>
            </a: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fault-fault interactions</a:t>
            </a:r>
            <a:endParaRPr lang="en-US" sz="2600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How the above influence </a:t>
            </a: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permeability</a:t>
            </a:r>
            <a:br>
              <a:rPr lang="en-US" sz="24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endParaRPr lang="en-US" sz="2400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What’s next?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Larger samples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Multiphase scans (fluids and rock)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0B089E9-6050-408D-B134-A750AE7E5599}"/>
              </a:ext>
            </a:extLst>
          </p:cNvPr>
          <p:cNvGrpSpPr/>
          <p:nvPr/>
        </p:nvGrpSpPr>
        <p:grpSpPr>
          <a:xfrm>
            <a:off x="0" y="0"/>
            <a:ext cx="1837268" cy="6858000"/>
            <a:chOff x="0" y="0"/>
            <a:chExt cx="1837268" cy="685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4BA9CFB-2F67-41EB-BDAC-7F695B8C4575}"/>
                </a:ext>
              </a:extLst>
            </p:cNvPr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rgbClr val="1373BA"/>
            </a:solidFill>
            <a:ln>
              <a:solidFill>
                <a:srgbClr val="1373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0FD201D-DCBA-41A2-9AE9-157B9DBE2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  <a14:imgEffect>
                        <a14:saturation sat="0"/>
                      </a14:imgEffect>
                      <a14:imgEffect>
                        <a14:brightnessContrast bright="94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71" y="103299"/>
              <a:ext cx="1731258" cy="507746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F28FEE8-DB61-4D35-A560-144F9CD3D752}"/>
                </a:ext>
              </a:extLst>
            </p:cNvPr>
            <p:cNvSpPr/>
            <p:nvPr/>
          </p:nvSpPr>
          <p:spPr>
            <a:xfrm>
              <a:off x="105162" y="2677213"/>
              <a:ext cx="1731258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Permeability</a:t>
              </a:r>
              <a:endParaRPr lang="en-NZ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F826B83-CA30-4CD8-B97A-2101837ECF79}"/>
                </a:ext>
              </a:extLst>
            </p:cNvPr>
            <p:cNvSpPr/>
            <p:nvPr/>
          </p:nvSpPr>
          <p:spPr>
            <a:xfrm>
              <a:off x="105162" y="1263580"/>
              <a:ext cx="1731258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Scan Results</a:t>
              </a:r>
              <a:endParaRPr lang="en-NZ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299FFCA-A636-41D6-AD5C-A74170A50A47}"/>
                </a:ext>
              </a:extLst>
            </p:cNvPr>
            <p:cNvSpPr/>
            <p:nvPr/>
          </p:nvSpPr>
          <p:spPr>
            <a:xfrm>
              <a:off x="106010" y="1674128"/>
              <a:ext cx="1731258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dirty="0"/>
                <a:t>Analyses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6A4E040-B226-4B76-99A0-04533EE47B31}"/>
                </a:ext>
              </a:extLst>
            </p:cNvPr>
            <p:cNvSpPr/>
            <p:nvPr/>
          </p:nvSpPr>
          <p:spPr>
            <a:xfrm>
              <a:off x="106010" y="2083659"/>
              <a:ext cx="1731258" cy="5486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Displacement Measurements</a:t>
              </a:r>
              <a:endParaRPr lang="en-NZ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8EA8E78-BAD8-425E-9F78-F963653644AC}"/>
                </a:ext>
              </a:extLst>
            </p:cNvPr>
            <p:cNvSpPr/>
            <p:nvPr/>
          </p:nvSpPr>
          <p:spPr>
            <a:xfrm>
              <a:off x="105162" y="847613"/>
              <a:ext cx="1732106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bg1"/>
                  </a:solidFill>
                </a:rPr>
                <a:t>Rock &amp; Machine</a:t>
              </a:r>
              <a:endParaRPr lang="en-NZ" dirty="0">
                <a:ln w="0"/>
                <a:solidFill>
                  <a:schemeClr val="bg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645D834-71CC-487B-8F45-3EE0771D031D}"/>
                </a:ext>
              </a:extLst>
            </p:cNvPr>
            <p:cNvSpPr/>
            <p:nvPr/>
          </p:nvSpPr>
          <p:spPr>
            <a:xfrm>
              <a:off x="105162" y="3086744"/>
              <a:ext cx="1731258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dirty="0">
                  <a:ln w="0"/>
                  <a:solidFill>
                    <a:schemeClr val="accent1"/>
                  </a:solidFill>
                </a:rPr>
                <a:t>Key Points</a:t>
              </a:r>
              <a:endParaRPr lang="en-NZ" b="1" dirty="0">
                <a:ln w="0"/>
                <a:solidFill>
                  <a:schemeClr val="accent1"/>
                </a:solidFill>
              </a:endParaRPr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247DBAE0-73BE-457C-8A51-2BD3826D8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lum bright="4000" contrast="-7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5766" y="4649575"/>
              <a:ext cx="1572391" cy="181349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1D6D3D7-D2FF-4B05-A22A-74CC02AFE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254" y="3519817"/>
              <a:ext cx="895250" cy="1253351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97135200-9476-43E2-B06A-9FE36A816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1438" y="6480891"/>
              <a:ext cx="1665923" cy="2410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886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36E1B-A448-4820-B95F-00168E1FF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860" y="53340"/>
            <a:ext cx="9052560" cy="107721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Segoe UI Light" panose="020B0502040204020203" pitchFamily="34" charset="0"/>
                <a:cs typeface="Segoe UI Light" panose="020B0502040204020203" pitchFamily="34" charset="0"/>
              </a:rPr>
              <a:t>Rock and Machine</a:t>
            </a:r>
            <a:endParaRPr lang="en-NZ" sz="4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026" name="Picture 2" descr="MARS Lab scanner">
            <a:extLst>
              <a:ext uri="{FF2B5EF4-FFF2-40B4-BE49-F238E27FC236}">
                <a16:creationId xmlns:a16="http://schemas.microsoft.com/office/drawing/2014/main" id="{19B11C8D-E8D8-45B0-A2EC-81FB903CB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878" y="1263580"/>
            <a:ext cx="3124200" cy="373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6AFACF9-6109-493B-93E2-8569641DC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8157" y="1122519"/>
            <a:ext cx="6555094" cy="409693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95FBDCE-D5A9-4419-B15C-4AF93404232D}"/>
              </a:ext>
            </a:extLst>
          </p:cNvPr>
          <p:cNvSpPr/>
          <p:nvPr/>
        </p:nvSpPr>
        <p:spPr>
          <a:xfrm>
            <a:off x="2114242" y="4926227"/>
            <a:ext cx="86385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6AAFDC-37B9-450A-A3CA-8B38E49DC57D}"/>
              </a:ext>
            </a:extLst>
          </p:cNvPr>
          <p:cNvSpPr txBox="1"/>
          <p:nvPr/>
        </p:nvSpPr>
        <p:spPr>
          <a:xfrm>
            <a:off x="2031810" y="4481844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2cm</a:t>
            </a:r>
            <a:endParaRPr lang="en-NZ" sz="2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0EDA18E-B876-4176-B0D5-FC79ED0FB091}"/>
              </a:ext>
            </a:extLst>
          </p:cNvPr>
          <p:cNvSpPr/>
          <p:nvPr/>
        </p:nvSpPr>
        <p:spPr>
          <a:xfrm>
            <a:off x="8170180" y="5377092"/>
            <a:ext cx="3963830" cy="134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mars scanner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Simultaneous multi energy bins scans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Resolution 50-200 µm, </a:t>
            </a:r>
            <a:r>
              <a:rPr lang="en-US" sz="1400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80 µm here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Sample size up to 125 mm diameter x 450 mm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7AE8BC7-6A34-4892-8D53-E47C41546335}"/>
              </a:ext>
            </a:extLst>
          </p:cNvPr>
          <p:cNvSpPr/>
          <p:nvPr/>
        </p:nvSpPr>
        <p:spPr>
          <a:xfrm>
            <a:off x="2114242" y="5136639"/>
            <a:ext cx="5401130" cy="1668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Rock sample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Interbedded Sand/silt stone of Mt. Messenger form., Taranaki, NZ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Extensional faulting region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Calcite secondary deposition in faults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Sample size 10 x 8 x 3 cm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6D4C17C-80C0-48B2-B226-03415C93BACE}"/>
              </a:ext>
            </a:extLst>
          </p:cNvPr>
          <p:cNvGrpSpPr/>
          <p:nvPr/>
        </p:nvGrpSpPr>
        <p:grpSpPr>
          <a:xfrm>
            <a:off x="0" y="0"/>
            <a:ext cx="1837268" cy="6858000"/>
            <a:chOff x="0" y="0"/>
            <a:chExt cx="1837268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28D6E1F-161F-478E-B598-F9A07DBAB13F}"/>
                </a:ext>
              </a:extLst>
            </p:cNvPr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rgbClr val="1373BA"/>
            </a:solidFill>
            <a:ln>
              <a:solidFill>
                <a:srgbClr val="1373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52CC534-2D0B-4A88-9CA0-1E57152C4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00"/>
                      </a14:imgEffect>
                      <a14:imgEffect>
                        <a14:saturation sat="0"/>
                      </a14:imgEffect>
                      <a14:imgEffect>
                        <a14:brightnessContrast bright="94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71" y="103299"/>
              <a:ext cx="1731258" cy="507746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07673E3-E234-46ED-8F77-181D693CB188}"/>
                </a:ext>
              </a:extLst>
            </p:cNvPr>
            <p:cNvSpPr/>
            <p:nvPr/>
          </p:nvSpPr>
          <p:spPr>
            <a:xfrm>
              <a:off x="105162" y="2677213"/>
              <a:ext cx="1731258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Permeability</a:t>
              </a:r>
              <a:endParaRPr lang="en-NZ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B4CBEB3-664B-41E1-AF44-CF62F07E3536}"/>
                </a:ext>
              </a:extLst>
            </p:cNvPr>
            <p:cNvSpPr/>
            <p:nvPr/>
          </p:nvSpPr>
          <p:spPr>
            <a:xfrm>
              <a:off x="105162" y="1263580"/>
              <a:ext cx="1731258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Scan Results</a:t>
              </a:r>
              <a:endParaRPr lang="en-NZ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8AC10D-08B6-4C79-9633-2820E27C6FF4}"/>
                </a:ext>
              </a:extLst>
            </p:cNvPr>
            <p:cNvSpPr/>
            <p:nvPr/>
          </p:nvSpPr>
          <p:spPr>
            <a:xfrm>
              <a:off x="106010" y="1674128"/>
              <a:ext cx="1731258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dirty="0"/>
                <a:t>Analyses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5607F41-9533-42C8-9D25-444BEB12A3C6}"/>
                </a:ext>
              </a:extLst>
            </p:cNvPr>
            <p:cNvSpPr/>
            <p:nvPr/>
          </p:nvSpPr>
          <p:spPr>
            <a:xfrm>
              <a:off x="106010" y="2083659"/>
              <a:ext cx="1731258" cy="5486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Displacement Measurements</a:t>
              </a:r>
              <a:endParaRPr lang="en-NZ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220DE80-4264-435D-8024-CA012B41C144}"/>
                </a:ext>
              </a:extLst>
            </p:cNvPr>
            <p:cNvSpPr/>
            <p:nvPr/>
          </p:nvSpPr>
          <p:spPr>
            <a:xfrm>
              <a:off x="105162" y="847613"/>
              <a:ext cx="1732106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chemeClr val="accent1"/>
                  </a:solidFill>
                </a:rPr>
                <a:t>Rock &amp; Machine</a:t>
              </a:r>
              <a:endParaRPr lang="en-NZ" b="1" dirty="0">
                <a:ln w="0"/>
                <a:solidFill>
                  <a:schemeClr val="accent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A1C5DD-C116-4678-A5BB-EBFAE741CFFB}"/>
                </a:ext>
              </a:extLst>
            </p:cNvPr>
            <p:cNvSpPr/>
            <p:nvPr/>
          </p:nvSpPr>
          <p:spPr>
            <a:xfrm>
              <a:off x="105162" y="3086744"/>
              <a:ext cx="1731258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Key Points</a:t>
              </a:r>
              <a:endParaRPr lang="en-NZ" dirty="0"/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D6225EC6-EC7B-4732-A9A2-30C0EBCC4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lum bright="4000" contrast="-7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5766" y="4649575"/>
              <a:ext cx="1572391" cy="181349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33617EC-8711-462B-BF3B-1496EAA0D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254" y="3519817"/>
              <a:ext cx="895250" cy="1253351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52D8EA45-1066-485C-9154-9BEE2C448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1438" y="6480891"/>
              <a:ext cx="1665923" cy="2410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667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36E1B-A448-4820-B95F-00168E1FF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860" y="53341"/>
            <a:ext cx="9052560" cy="101346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Segoe UI Light" panose="020B0502040204020203" pitchFamily="34" charset="0"/>
                <a:cs typeface="Segoe UI Light" panose="020B0502040204020203" pitchFamily="34" charset="0"/>
              </a:rPr>
              <a:t>Scan Results and Interpretation</a:t>
            </a:r>
            <a:endParaRPr lang="en-NZ" sz="4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4EC237-3874-45A9-A049-723C9C43C4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05"/>
          <a:stretch/>
        </p:blipFill>
        <p:spPr>
          <a:xfrm>
            <a:off x="7780291" y="1725771"/>
            <a:ext cx="4122492" cy="34064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EB73998-E765-4E69-8D9C-3D0568A31B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6" t="3371" r="1685" b="3457"/>
          <a:stretch/>
        </p:blipFill>
        <p:spPr>
          <a:xfrm>
            <a:off x="7940039" y="1826815"/>
            <a:ext cx="3794761" cy="31738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D13CDD-4C44-4EEF-88C1-4DA90F0D3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24630" y="1725772"/>
            <a:ext cx="4886251" cy="340645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0A60E78-E568-4DBD-A7FB-CFABB0D05242}"/>
              </a:ext>
            </a:extLst>
          </p:cNvPr>
          <p:cNvSpPr/>
          <p:nvPr/>
        </p:nvSpPr>
        <p:spPr>
          <a:xfrm>
            <a:off x="2804160" y="5557689"/>
            <a:ext cx="85572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Interpreted in total:  17 Fault planes , 4 horizons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F0471FC-6BF8-4A61-B19C-BD44241D1FDC}"/>
              </a:ext>
            </a:extLst>
          </p:cNvPr>
          <p:cNvGrpSpPr/>
          <p:nvPr/>
        </p:nvGrpSpPr>
        <p:grpSpPr>
          <a:xfrm>
            <a:off x="0" y="0"/>
            <a:ext cx="1837268" cy="6858000"/>
            <a:chOff x="0" y="0"/>
            <a:chExt cx="1837268" cy="68580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83C2839-6F94-43B4-85A1-ABCEB3944A16}"/>
                </a:ext>
              </a:extLst>
            </p:cNvPr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rgbClr val="1373BA"/>
            </a:solidFill>
            <a:ln>
              <a:solidFill>
                <a:srgbClr val="1373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26D4E48-BC87-4F08-BBD0-1FA0BA4A1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100000"/>
                      </a14:imgEffect>
                      <a14:imgEffect>
                        <a14:saturation sat="0"/>
                      </a14:imgEffect>
                      <a14:imgEffect>
                        <a14:brightnessContrast bright="94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71" y="103299"/>
              <a:ext cx="1731258" cy="507746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46FA3BB-916D-4904-A2D6-ACDF98C308F4}"/>
                </a:ext>
              </a:extLst>
            </p:cNvPr>
            <p:cNvSpPr/>
            <p:nvPr/>
          </p:nvSpPr>
          <p:spPr>
            <a:xfrm>
              <a:off x="105162" y="2677213"/>
              <a:ext cx="1731258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Permeability</a:t>
              </a:r>
              <a:endParaRPr lang="en-NZ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B063804-0FA1-4B8F-9DFF-4DA978A71F72}"/>
                </a:ext>
              </a:extLst>
            </p:cNvPr>
            <p:cNvSpPr/>
            <p:nvPr/>
          </p:nvSpPr>
          <p:spPr>
            <a:xfrm>
              <a:off x="105162" y="1263580"/>
              <a:ext cx="1731258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</a:rPr>
                <a:t>Scan Results</a:t>
              </a:r>
              <a:endParaRPr lang="en-NZ" b="1" dirty="0">
                <a:solidFill>
                  <a:schemeClr val="accent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9F6A42C-950A-43C6-9426-D94809E1EE4C}"/>
                </a:ext>
              </a:extLst>
            </p:cNvPr>
            <p:cNvSpPr/>
            <p:nvPr/>
          </p:nvSpPr>
          <p:spPr>
            <a:xfrm>
              <a:off x="106010" y="1674128"/>
              <a:ext cx="1731258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dirty="0"/>
                <a:t>Analyses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D22B728-2ED2-4199-B77B-4CFD851D26FE}"/>
                </a:ext>
              </a:extLst>
            </p:cNvPr>
            <p:cNvSpPr/>
            <p:nvPr/>
          </p:nvSpPr>
          <p:spPr>
            <a:xfrm>
              <a:off x="106010" y="2083659"/>
              <a:ext cx="1731258" cy="5486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Displacement Measurements</a:t>
              </a:r>
              <a:endParaRPr lang="en-NZ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182FA0-C595-4364-BD60-452A3537FF32}"/>
                </a:ext>
              </a:extLst>
            </p:cNvPr>
            <p:cNvSpPr/>
            <p:nvPr/>
          </p:nvSpPr>
          <p:spPr>
            <a:xfrm>
              <a:off x="105162" y="847613"/>
              <a:ext cx="1732106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bg1"/>
                  </a:solidFill>
                </a:rPr>
                <a:t>Rock &amp; Machine</a:t>
              </a:r>
              <a:endParaRPr lang="en-NZ" dirty="0">
                <a:ln w="0"/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BD9DFF1-73C2-4F0A-9659-2B6809D9FC9C}"/>
                </a:ext>
              </a:extLst>
            </p:cNvPr>
            <p:cNvSpPr/>
            <p:nvPr/>
          </p:nvSpPr>
          <p:spPr>
            <a:xfrm>
              <a:off x="105162" y="3086744"/>
              <a:ext cx="1731258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Key Points</a:t>
              </a:r>
              <a:endParaRPr lang="en-NZ" dirty="0"/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6A91841D-F0E0-4776-A167-1F9F93441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lum bright="4000" contrast="-7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5766" y="4649575"/>
              <a:ext cx="1572391" cy="181349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594EFE2-F625-4E3C-8840-8C2742240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254" y="3519817"/>
              <a:ext cx="895250" cy="1253351"/>
            </a:xfrm>
            <a:prstGeom prst="rect">
              <a:avLst/>
            </a:prstGeom>
          </p:spPr>
        </p:pic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0B82519F-76B5-4190-9541-508244218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1438" y="6480891"/>
              <a:ext cx="1665923" cy="2410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546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36E1B-A448-4820-B95F-00168E1FF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860" y="53341"/>
            <a:ext cx="9052560" cy="101346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Segoe UI Light" panose="020B0502040204020203" pitchFamily="34" charset="0"/>
                <a:cs typeface="Segoe UI Light" panose="020B0502040204020203" pitchFamily="34" charset="0"/>
              </a:rPr>
              <a:t>Scan Results and Interpretation</a:t>
            </a:r>
            <a:endParaRPr lang="en-NZ" sz="4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86B2998-FB17-460E-85F4-267A842D2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0" y="1082203"/>
            <a:ext cx="7526503" cy="498059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0A60E78-E568-4DBD-A7FB-CFABB0D05242}"/>
              </a:ext>
            </a:extLst>
          </p:cNvPr>
          <p:cNvSpPr/>
          <p:nvPr/>
        </p:nvSpPr>
        <p:spPr>
          <a:xfrm>
            <a:off x="2804160" y="6078199"/>
            <a:ext cx="85572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Interpreted in total:  17 Fault planes , 4 horizons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F0471FC-6BF8-4A61-B19C-BD44241D1FDC}"/>
              </a:ext>
            </a:extLst>
          </p:cNvPr>
          <p:cNvGrpSpPr/>
          <p:nvPr/>
        </p:nvGrpSpPr>
        <p:grpSpPr>
          <a:xfrm>
            <a:off x="0" y="0"/>
            <a:ext cx="1837268" cy="6858000"/>
            <a:chOff x="0" y="0"/>
            <a:chExt cx="1837268" cy="68580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83C2839-6F94-43B4-85A1-ABCEB3944A16}"/>
                </a:ext>
              </a:extLst>
            </p:cNvPr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rgbClr val="1373BA"/>
            </a:solidFill>
            <a:ln>
              <a:solidFill>
                <a:srgbClr val="1373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26D4E48-BC87-4F08-BBD0-1FA0BA4A1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  <a14:imgEffect>
                        <a14:saturation sat="0"/>
                      </a14:imgEffect>
                      <a14:imgEffect>
                        <a14:brightnessContrast bright="94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71" y="103299"/>
              <a:ext cx="1731258" cy="507746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46FA3BB-916D-4904-A2D6-ACDF98C308F4}"/>
                </a:ext>
              </a:extLst>
            </p:cNvPr>
            <p:cNvSpPr/>
            <p:nvPr/>
          </p:nvSpPr>
          <p:spPr>
            <a:xfrm>
              <a:off x="105162" y="2677213"/>
              <a:ext cx="1731258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Permeability</a:t>
              </a:r>
              <a:endParaRPr lang="en-NZ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B063804-0FA1-4B8F-9DFF-4DA978A71F72}"/>
                </a:ext>
              </a:extLst>
            </p:cNvPr>
            <p:cNvSpPr/>
            <p:nvPr/>
          </p:nvSpPr>
          <p:spPr>
            <a:xfrm>
              <a:off x="105162" y="1263580"/>
              <a:ext cx="1731258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</a:rPr>
                <a:t>Scan Results</a:t>
              </a:r>
              <a:endParaRPr lang="en-NZ" b="1" dirty="0">
                <a:solidFill>
                  <a:schemeClr val="accent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9F6A42C-950A-43C6-9426-D94809E1EE4C}"/>
                </a:ext>
              </a:extLst>
            </p:cNvPr>
            <p:cNvSpPr/>
            <p:nvPr/>
          </p:nvSpPr>
          <p:spPr>
            <a:xfrm>
              <a:off x="106010" y="1674128"/>
              <a:ext cx="1731258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dirty="0"/>
                <a:t>Analyses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D22B728-2ED2-4199-B77B-4CFD851D26FE}"/>
                </a:ext>
              </a:extLst>
            </p:cNvPr>
            <p:cNvSpPr/>
            <p:nvPr/>
          </p:nvSpPr>
          <p:spPr>
            <a:xfrm>
              <a:off x="106010" y="2083659"/>
              <a:ext cx="1731258" cy="5486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Displacement Measurements</a:t>
              </a:r>
              <a:endParaRPr lang="en-NZ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182FA0-C595-4364-BD60-452A3537FF32}"/>
                </a:ext>
              </a:extLst>
            </p:cNvPr>
            <p:cNvSpPr/>
            <p:nvPr/>
          </p:nvSpPr>
          <p:spPr>
            <a:xfrm>
              <a:off x="105162" y="847613"/>
              <a:ext cx="1732106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bg1"/>
                  </a:solidFill>
                </a:rPr>
                <a:t>Rock &amp; Machine</a:t>
              </a:r>
              <a:endParaRPr lang="en-NZ" dirty="0">
                <a:ln w="0"/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BD9DFF1-73C2-4F0A-9659-2B6809D9FC9C}"/>
                </a:ext>
              </a:extLst>
            </p:cNvPr>
            <p:cNvSpPr/>
            <p:nvPr/>
          </p:nvSpPr>
          <p:spPr>
            <a:xfrm>
              <a:off x="105162" y="3086744"/>
              <a:ext cx="1731258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Key Points</a:t>
              </a:r>
              <a:endParaRPr lang="en-NZ" dirty="0"/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6A91841D-F0E0-4776-A167-1F9F93441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lum bright="4000" contrast="-7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5766" y="4649575"/>
              <a:ext cx="1572391" cy="181349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594EFE2-F625-4E3C-8840-8C2742240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254" y="3519817"/>
              <a:ext cx="895250" cy="1253351"/>
            </a:xfrm>
            <a:prstGeom prst="rect">
              <a:avLst/>
            </a:prstGeom>
          </p:spPr>
        </p:pic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0B82519F-76B5-4190-9541-508244218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1438" y="6480891"/>
              <a:ext cx="1665923" cy="2410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139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36E1B-A448-4820-B95F-00168E1FF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860" y="53341"/>
            <a:ext cx="9052560" cy="101346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Segoe UI Light" panose="020B0502040204020203" pitchFamily="34" charset="0"/>
                <a:cs typeface="Segoe UI Light" panose="020B0502040204020203" pitchFamily="34" charset="0"/>
              </a:rPr>
              <a:t>Analyses</a:t>
            </a:r>
            <a:endParaRPr lang="en-NZ" sz="4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5717D7A-91B4-408A-8E9A-822264B3FEA4}"/>
              </a:ext>
            </a:extLst>
          </p:cNvPr>
          <p:cNvGrpSpPr/>
          <p:nvPr/>
        </p:nvGrpSpPr>
        <p:grpSpPr>
          <a:xfrm>
            <a:off x="0" y="0"/>
            <a:ext cx="1837268" cy="6858000"/>
            <a:chOff x="0" y="0"/>
            <a:chExt cx="1837268" cy="685800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CFB64CA-50EB-4332-90D8-7C44D64763A3}"/>
                </a:ext>
              </a:extLst>
            </p:cNvPr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rgbClr val="1373BA"/>
            </a:solidFill>
            <a:ln>
              <a:solidFill>
                <a:srgbClr val="1373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EF8385F-E40E-46D4-B99B-3DBD8C345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  <a14:imgEffect>
                        <a14:saturation sat="0"/>
                      </a14:imgEffect>
                      <a14:imgEffect>
                        <a14:brightnessContrast bright="94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71" y="103299"/>
              <a:ext cx="1731258" cy="507746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E884E9D-9C7F-438E-84E7-60FACCE99DC6}"/>
                </a:ext>
              </a:extLst>
            </p:cNvPr>
            <p:cNvSpPr/>
            <p:nvPr/>
          </p:nvSpPr>
          <p:spPr>
            <a:xfrm>
              <a:off x="105162" y="2677213"/>
              <a:ext cx="1731258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Permeability</a:t>
              </a:r>
              <a:endParaRPr lang="en-NZ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DF8372C-7963-4217-B890-5A2AFB35DE61}"/>
                </a:ext>
              </a:extLst>
            </p:cNvPr>
            <p:cNvSpPr/>
            <p:nvPr/>
          </p:nvSpPr>
          <p:spPr>
            <a:xfrm>
              <a:off x="105162" y="1263580"/>
              <a:ext cx="1731258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ln w="0"/>
                  <a:solidFill>
                    <a:schemeClr val="bg1"/>
                  </a:solidFill>
                </a:rPr>
                <a:t>Scan Results</a:t>
              </a:r>
              <a:endParaRPr lang="en-NZ" dirty="0">
                <a:ln w="0"/>
                <a:solidFill>
                  <a:schemeClr val="bg1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B3E5A37-3080-4FE8-8C57-0A444FD1DE7A}"/>
                </a:ext>
              </a:extLst>
            </p:cNvPr>
            <p:cNvSpPr/>
            <p:nvPr/>
          </p:nvSpPr>
          <p:spPr>
            <a:xfrm>
              <a:off x="106010" y="1674128"/>
              <a:ext cx="1731258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b="1" dirty="0">
                  <a:ln w="0"/>
                  <a:solidFill>
                    <a:schemeClr val="accent1"/>
                  </a:solidFill>
                </a:rPr>
                <a:t>Analyses</a:t>
              </a:r>
              <a:endParaRPr lang="en-NZ" b="1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5E5442D-A008-40D1-A674-951EFF872970}"/>
                </a:ext>
              </a:extLst>
            </p:cNvPr>
            <p:cNvSpPr/>
            <p:nvPr/>
          </p:nvSpPr>
          <p:spPr>
            <a:xfrm>
              <a:off x="106010" y="2083659"/>
              <a:ext cx="1731258" cy="5486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Displacement Measurements</a:t>
              </a:r>
              <a:endParaRPr lang="en-NZ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0B70A3D-6B46-4F10-82FC-0E62C6EFAFBF}"/>
                </a:ext>
              </a:extLst>
            </p:cNvPr>
            <p:cNvSpPr/>
            <p:nvPr/>
          </p:nvSpPr>
          <p:spPr>
            <a:xfrm>
              <a:off x="105162" y="847613"/>
              <a:ext cx="1732106" cy="3657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bg1"/>
                  </a:solidFill>
                </a:rPr>
                <a:t>Rock &amp; Machine</a:t>
              </a:r>
              <a:endParaRPr lang="en-NZ" dirty="0">
                <a:ln w="0"/>
                <a:solidFill>
                  <a:schemeClr val="bg1"/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324184E-C248-40E2-9258-EBC84CA3DC58}"/>
                </a:ext>
              </a:extLst>
            </p:cNvPr>
            <p:cNvSpPr/>
            <p:nvPr/>
          </p:nvSpPr>
          <p:spPr>
            <a:xfrm>
              <a:off x="105162" y="3086744"/>
              <a:ext cx="1731258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Key Points</a:t>
              </a:r>
              <a:endParaRPr lang="en-NZ" dirty="0"/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4B706976-CB4F-456D-BFCE-8B77B3B70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lum bright="4000" contrast="-7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5766" y="4649575"/>
              <a:ext cx="1572391" cy="181349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0F09B66A-CB9C-46BB-9327-0DEB96F49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254" y="3519817"/>
              <a:ext cx="895250" cy="1253351"/>
            </a:xfrm>
            <a:prstGeom prst="rect">
              <a:avLst/>
            </a:prstGeom>
          </p:spPr>
        </p:pic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7E6BB826-91E8-4E87-BD77-C03D2B478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1438" y="6480891"/>
              <a:ext cx="1665923" cy="241056"/>
            </a:xfrm>
            <a:prstGeom prst="rect">
              <a:avLst/>
            </a:prstGeom>
          </p:spPr>
        </p:pic>
      </p:grp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3AA72C84-5D02-42D5-A683-50B04654A138}"/>
              </a:ext>
            </a:extLst>
          </p:cNvPr>
          <p:cNvCxnSpPr>
            <a:cxnSpLocks/>
          </p:cNvCxnSpPr>
          <p:nvPr/>
        </p:nvCxnSpPr>
        <p:spPr>
          <a:xfrm flipH="1">
            <a:off x="6761312" y="5294048"/>
            <a:ext cx="58816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8EC53F80-3D25-4019-92A0-B489270F9D37}"/>
              </a:ext>
            </a:extLst>
          </p:cNvPr>
          <p:cNvSpPr txBox="1"/>
          <p:nvPr/>
        </p:nvSpPr>
        <p:spPr>
          <a:xfrm>
            <a:off x="6726621" y="4924716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2 cm</a:t>
            </a:r>
            <a:endParaRPr lang="en-NZ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2EE8959-AB81-40DC-BC91-0E35D4A5690F}"/>
              </a:ext>
            </a:extLst>
          </p:cNvPr>
          <p:cNvGrpSpPr/>
          <p:nvPr/>
        </p:nvGrpSpPr>
        <p:grpSpPr>
          <a:xfrm>
            <a:off x="7207232" y="1237741"/>
            <a:ext cx="4517900" cy="3702550"/>
            <a:chOff x="7207232" y="1237741"/>
            <a:chExt cx="4517900" cy="3702550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DB845F0-6965-41E7-AF6E-9A4AA19E9358}"/>
                </a:ext>
              </a:extLst>
            </p:cNvPr>
            <p:cNvSpPr txBox="1"/>
            <p:nvPr/>
          </p:nvSpPr>
          <p:spPr>
            <a:xfrm>
              <a:off x="8768150" y="1237741"/>
              <a:ext cx="15901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Dip-direction</a:t>
              </a:r>
              <a:endParaRPr lang="en-NZ" sz="20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15306CE3-B5F8-46D8-8639-638D356B6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63" b="8791"/>
            <a:stretch/>
          </p:blipFill>
          <p:spPr>
            <a:xfrm>
              <a:off x="7207232" y="1604225"/>
              <a:ext cx="2260220" cy="3336066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4F509D6-2684-444D-B4CE-0482FA091E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22272" b="8791"/>
            <a:stretch/>
          </p:blipFill>
          <p:spPr>
            <a:xfrm>
              <a:off x="9464912" y="1604225"/>
              <a:ext cx="2260220" cy="3336066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B06C4015-F469-4CF4-8AF6-A98C1CF45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9435285" y="133034"/>
              <a:ext cx="196766" cy="325118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D5B4C6D-FAD3-44C2-B15C-497C17AA870A}"/>
                </a:ext>
              </a:extLst>
            </p:cNvPr>
            <p:cNvSpPr txBox="1"/>
            <p:nvPr/>
          </p:nvSpPr>
          <p:spPr>
            <a:xfrm>
              <a:off x="7734447" y="1817295"/>
              <a:ext cx="37753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0               90              180           270</a:t>
              </a:r>
              <a:endParaRPr lang="en-N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7FF3D4F-9ED7-419D-AC36-C876A46782F4}"/>
                </a:ext>
              </a:extLst>
            </p:cNvPr>
            <p:cNvSpPr txBox="1"/>
            <p:nvPr/>
          </p:nvSpPr>
          <p:spPr>
            <a:xfrm>
              <a:off x="7262863" y="4555383"/>
              <a:ext cx="495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FW</a:t>
              </a:r>
              <a:endParaRPr lang="en-N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091F11E-07A8-4EEB-B9B7-10E636C8F660}"/>
                </a:ext>
              </a:extLst>
            </p:cNvPr>
            <p:cNvSpPr txBox="1"/>
            <p:nvPr/>
          </p:nvSpPr>
          <p:spPr>
            <a:xfrm>
              <a:off x="9926148" y="4569452"/>
              <a:ext cx="546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HW</a:t>
              </a:r>
              <a:endParaRPr lang="en-N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9346B488-B594-42BC-A7F2-BE55B6D99329}"/>
              </a:ext>
            </a:extLst>
          </p:cNvPr>
          <p:cNvGrpSpPr/>
          <p:nvPr/>
        </p:nvGrpSpPr>
        <p:grpSpPr>
          <a:xfrm>
            <a:off x="2202613" y="1231391"/>
            <a:ext cx="4674884" cy="3726443"/>
            <a:chOff x="2202613" y="1231391"/>
            <a:chExt cx="4674884" cy="3726443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826E4457-E7E9-43FD-A984-ACF09F051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r="22432" b="8732"/>
            <a:stretch/>
          </p:blipFill>
          <p:spPr>
            <a:xfrm>
              <a:off x="4569153" y="1604225"/>
              <a:ext cx="2308344" cy="3338204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58ACBE1C-EDA5-4EA5-954B-42BF62B882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20031" b="8681"/>
            <a:stretch/>
          </p:blipFill>
          <p:spPr>
            <a:xfrm>
              <a:off x="2202613" y="1607194"/>
              <a:ext cx="2375708" cy="3340100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4E7AE278-886A-40F7-B0ED-894D0977B10D}"/>
                </a:ext>
              </a:extLst>
            </p:cNvPr>
            <p:cNvSpPr txBox="1"/>
            <p:nvPr/>
          </p:nvSpPr>
          <p:spPr>
            <a:xfrm>
              <a:off x="3894421" y="1231391"/>
              <a:ext cx="13612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Dip [angle]</a:t>
              </a:r>
              <a:endParaRPr lang="en-NZ" sz="20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87A1EF0A-9D69-4E18-B6B2-0CAF3CA5C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5400000">
              <a:off x="4383955" y="133035"/>
              <a:ext cx="196767" cy="325118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8DDF105-FE04-4849-8059-0BA907D71F1A}"/>
                </a:ext>
              </a:extLst>
            </p:cNvPr>
            <p:cNvSpPr txBox="1"/>
            <p:nvPr/>
          </p:nvSpPr>
          <p:spPr>
            <a:xfrm>
              <a:off x="2693899" y="1817295"/>
              <a:ext cx="36375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0                          50          75      90</a:t>
              </a:r>
              <a:endParaRPr lang="en-N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75D0506-4A24-4B9E-BB0E-9A7A4C7EA150}"/>
                </a:ext>
              </a:extLst>
            </p:cNvPr>
            <p:cNvSpPr txBox="1"/>
            <p:nvPr/>
          </p:nvSpPr>
          <p:spPr>
            <a:xfrm>
              <a:off x="2214166" y="4588502"/>
              <a:ext cx="495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FW</a:t>
              </a:r>
              <a:endParaRPr lang="en-N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8C73B66D-2572-408D-8090-8A542CE8CE11}"/>
                </a:ext>
              </a:extLst>
            </p:cNvPr>
            <p:cNvSpPr txBox="1"/>
            <p:nvPr/>
          </p:nvSpPr>
          <p:spPr>
            <a:xfrm>
              <a:off x="4908056" y="4564241"/>
              <a:ext cx="546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HW</a:t>
              </a:r>
              <a:endParaRPr lang="en-N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0451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36E1B-A448-4820-B95F-00168E1FF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860" y="53341"/>
            <a:ext cx="9052560" cy="101346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Segoe UI Light" panose="020B0502040204020203" pitchFamily="34" charset="0"/>
                <a:cs typeface="Segoe UI Light" panose="020B0502040204020203" pitchFamily="34" charset="0"/>
              </a:rPr>
              <a:t>Analyses</a:t>
            </a:r>
            <a:endParaRPr lang="en-NZ" sz="4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5717D7A-91B4-408A-8E9A-822264B3FEA4}"/>
              </a:ext>
            </a:extLst>
          </p:cNvPr>
          <p:cNvGrpSpPr/>
          <p:nvPr/>
        </p:nvGrpSpPr>
        <p:grpSpPr>
          <a:xfrm>
            <a:off x="0" y="0"/>
            <a:ext cx="1837268" cy="6858000"/>
            <a:chOff x="0" y="0"/>
            <a:chExt cx="1837268" cy="685800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CFB64CA-50EB-4332-90D8-7C44D64763A3}"/>
                </a:ext>
              </a:extLst>
            </p:cNvPr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rgbClr val="1373BA"/>
            </a:solidFill>
            <a:ln>
              <a:solidFill>
                <a:srgbClr val="1373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EF8385F-E40E-46D4-B99B-3DBD8C345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  <a14:imgEffect>
                        <a14:saturation sat="0"/>
                      </a14:imgEffect>
                      <a14:imgEffect>
                        <a14:brightnessContrast bright="94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71" y="103299"/>
              <a:ext cx="1731258" cy="507746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E884E9D-9C7F-438E-84E7-60FACCE99DC6}"/>
                </a:ext>
              </a:extLst>
            </p:cNvPr>
            <p:cNvSpPr/>
            <p:nvPr/>
          </p:nvSpPr>
          <p:spPr>
            <a:xfrm>
              <a:off x="105162" y="2677213"/>
              <a:ext cx="1731258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cs typeface="Segoe UI Light" panose="020B0502040204020203" pitchFamily="34" charset="0"/>
                </a:rPr>
                <a:t>Permeability</a:t>
              </a:r>
              <a:endParaRPr lang="en-NZ" dirty="0">
                <a:cs typeface="Segoe UI Light" panose="020B0502040204020203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DF8372C-7963-4217-B890-5A2AFB35DE61}"/>
                </a:ext>
              </a:extLst>
            </p:cNvPr>
            <p:cNvSpPr/>
            <p:nvPr/>
          </p:nvSpPr>
          <p:spPr>
            <a:xfrm>
              <a:off x="105162" y="1263580"/>
              <a:ext cx="1731258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ln w="0"/>
                  <a:solidFill>
                    <a:schemeClr val="bg1"/>
                  </a:solidFill>
                  <a:cs typeface="Segoe UI Light" panose="020B0502040204020203" pitchFamily="34" charset="0"/>
                </a:rPr>
                <a:t>Scan Results</a:t>
              </a:r>
              <a:endParaRPr lang="en-NZ" dirty="0">
                <a:ln w="0"/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B3E5A37-3080-4FE8-8C57-0A444FD1DE7A}"/>
                </a:ext>
              </a:extLst>
            </p:cNvPr>
            <p:cNvSpPr/>
            <p:nvPr/>
          </p:nvSpPr>
          <p:spPr>
            <a:xfrm>
              <a:off x="106010" y="1674128"/>
              <a:ext cx="1731258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b="1" dirty="0">
                  <a:ln w="0"/>
                  <a:solidFill>
                    <a:schemeClr val="accent1"/>
                  </a:solidFill>
                  <a:cs typeface="Segoe UI Light" panose="020B0502040204020203" pitchFamily="34" charset="0"/>
                </a:rPr>
                <a:t>Analyses</a:t>
              </a:r>
              <a:endParaRPr lang="en-NZ" b="1" dirty="0">
                <a:cs typeface="Segoe UI Light" panose="020B0502040204020203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5E5442D-A008-40D1-A674-951EFF872970}"/>
                </a:ext>
              </a:extLst>
            </p:cNvPr>
            <p:cNvSpPr/>
            <p:nvPr/>
          </p:nvSpPr>
          <p:spPr>
            <a:xfrm>
              <a:off x="106010" y="2083659"/>
              <a:ext cx="1731258" cy="5486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cs typeface="Segoe UI Light" panose="020B0502040204020203" pitchFamily="34" charset="0"/>
                </a:rPr>
                <a:t>Displacement Measurements</a:t>
              </a:r>
              <a:endParaRPr lang="en-NZ" dirty="0">
                <a:cs typeface="Segoe UI Light" panose="020B0502040204020203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0B70A3D-6B46-4F10-82FC-0E62C6EFAFBF}"/>
                </a:ext>
              </a:extLst>
            </p:cNvPr>
            <p:cNvSpPr/>
            <p:nvPr/>
          </p:nvSpPr>
          <p:spPr>
            <a:xfrm>
              <a:off x="105162" y="847613"/>
              <a:ext cx="1732106" cy="3657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bg1"/>
                  </a:solidFill>
                  <a:cs typeface="Segoe UI Light" panose="020B0502040204020203" pitchFamily="34" charset="0"/>
                </a:rPr>
                <a:t>Rock &amp; Machine</a:t>
              </a:r>
              <a:endParaRPr lang="en-NZ" dirty="0">
                <a:ln w="0"/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324184E-C248-40E2-9258-EBC84CA3DC58}"/>
                </a:ext>
              </a:extLst>
            </p:cNvPr>
            <p:cNvSpPr/>
            <p:nvPr/>
          </p:nvSpPr>
          <p:spPr>
            <a:xfrm>
              <a:off x="105162" y="3086744"/>
              <a:ext cx="1731258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cs typeface="Segoe UI Light" panose="020B0502040204020203" pitchFamily="34" charset="0"/>
                </a:rPr>
                <a:t>Key Points</a:t>
              </a:r>
              <a:endParaRPr lang="en-NZ" dirty="0">
                <a:cs typeface="Segoe UI Light" panose="020B0502040204020203" pitchFamily="34" charset="0"/>
              </a:endParaRPr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4B706976-CB4F-456D-BFCE-8B77B3B70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lum bright="4000" contrast="-7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5766" y="4649575"/>
              <a:ext cx="1572391" cy="181349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0F09B66A-CB9C-46BB-9327-0DEB96F49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254" y="3519817"/>
              <a:ext cx="895250" cy="1253351"/>
            </a:xfrm>
            <a:prstGeom prst="rect">
              <a:avLst/>
            </a:prstGeom>
          </p:spPr>
        </p:pic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7E6BB826-91E8-4E87-BD77-C03D2B478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1438" y="6480891"/>
              <a:ext cx="1665923" cy="241056"/>
            </a:xfrm>
            <a:prstGeom prst="rect">
              <a:avLst/>
            </a:prstGeom>
          </p:spPr>
        </p:pic>
      </p:grp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3AA72C84-5D02-42D5-A683-50B04654A138}"/>
              </a:ext>
            </a:extLst>
          </p:cNvPr>
          <p:cNvCxnSpPr>
            <a:cxnSpLocks/>
          </p:cNvCxnSpPr>
          <p:nvPr/>
        </p:nvCxnSpPr>
        <p:spPr>
          <a:xfrm flipH="1">
            <a:off x="6745321" y="5307736"/>
            <a:ext cx="58816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8EC53F80-3D25-4019-92A0-B489270F9D37}"/>
              </a:ext>
            </a:extLst>
          </p:cNvPr>
          <p:cNvSpPr txBox="1"/>
          <p:nvPr/>
        </p:nvSpPr>
        <p:spPr>
          <a:xfrm>
            <a:off x="6710630" y="4938404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2 cm</a:t>
            </a:r>
            <a:endParaRPr lang="en-NZ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E7AE278-886A-40F7-B0ED-894D0977B10D}"/>
              </a:ext>
            </a:extLst>
          </p:cNvPr>
          <p:cNvSpPr txBox="1"/>
          <p:nvPr/>
        </p:nvSpPr>
        <p:spPr>
          <a:xfrm>
            <a:off x="3212811" y="1207056"/>
            <a:ext cx="2619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Surface Variation [mm]</a:t>
            </a:r>
            <a:endParaRPr lang="en-NZ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92C7DCB-15DD-4352-BB64-68FD2167242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09" b="8822"/>
          <a:stretch/>
        </p:blipFill>
        <p:spPr>
          <a:xfrm>
            <a:off x="9514728" y="1600844"/>
            <a:ext cx="2393943" cy="333756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A67F24F-6049-494E-88EE-019524AAD80D}"/>
              </a:ext>
            </a:extLst>
          </p:cNvPr>
          <p:cNvSpPr txBox="1"/>
          <p:nvPr/>
        </p:nvSpPr>
        <p:spPr>
          <a:xfrm>
            <a:off x="8508318" y="1207056"/>
            <a:ext cx="1992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Roughness [mm]</a:t>
            </a:r>
            <a:endParaRPr lang="en-NZ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2CB86CC-55A6-455E-A33A-F9F7127A35E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01" r="18692" b="8889"/>
          <a:stretch/>
        </p:blipFill>
        <p:spPr>
          <a:xfrm>
            <a:off x="7164134" y="1600844"/>
            <a:ext cx="2420327" cy="3337560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CD5B4C6D-FAD3-44C2-B15C-497C17AA870A}"/>
              </a:ext>
            </a:extLst>
          </p:cNvPr>
          <p:cNvSpPr txBox="1"/>
          <p:nvPr/>
        </p:nvSpPr>
        <p:spPr>
          <a:xfrm>
            <a:off x="7734447" y="1817295"/>
            <a:ext cx="373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0      0.1            0.3        0.5          0.7</a:t>
            </a:r>
            <a:endParaRPr lang="en-N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D9B240C-8B52-40B3-A72A-EC5A29DA6AF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0319" t="3087" r="4550" b="7321"/>
          <a:stretch/>
        </p:blipFill>
        <p:spPr>
          <a:xfrm rot="5400000">
            <a:off x="9418015" y="136465"/>
            <a:ext cx="194917" cy="327025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091438-7DE7-409B-A298-C4F897388BE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672" r="20014" b="8572"/>
          <a:stretch/>
        </p:blipFill>
        <p:spPr>
          <a:xfrm>
            <a:off x="2160351" y="1600844"/>
            <a:ext cx="2335450" cy="333756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6619C24-DBEA-49F9-9DC3-D1A504B4CB98}"/>
              </a:ext>
            </a:extLst>
          </p:cNvPr>
          <p:cNvSpPr txBox="1"/>
          <p:nvPr/>
        </p:nvSpPr>
        <p:spPr>
          <a:xfrm>
            <a:off x="2141183" y="4569072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FW</a:t>
            </a:r>
            <a:endParaRPr lang="en-N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024F78-2D88-4F30-9763-62B16F474A5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3626"/>
          <a:stretch/>
        </p:blipFill>
        <p:spPr>
          <a:xfrm>
            <a:off x="4375180" y="1600845"/>
            <a:ext cx="2510290" cy="3337560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58DDF105-FE04-4849-8059-0BA907D71F1A}"/>
              </a:ext>
            </a:extLst>
          </p:cNvPr>
          <p:cNvSpPr txBox="1"/>
          <p:nvPr/>
        </p:nvSpPr>
        <p:spPr>
          <a:xfrm>
            <a:off x="2636829" y="1817295"/>
            <a:ext cx="3656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0          10          20         30          40</a:t>
            </a:r>
            <a:endParaRPr lang="en-N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EEB396-AA7B-4DC9-A894-0CB926308D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4303318" y="138383"/>
            <a:ext cx="198759" cy="32702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A6B3EFFF-8514-4E05-85E5-4A79FE1BB3E0}"/>
              </a:ext>
            </a:extLst>
          </p:cNvPr>
          <p:cNvSpPr txBox="1"/>
          <p:nvPr/>
        </p:nvSpPr>
        <p:spPr>
          <a:xfrm>
            <a:off x="7151197" y="4569072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FW</a:t>
            </a:r>
            <a:endParaRPr lang="en-N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E0EFBEC-B3C6-461B-82DC-EC5BEA687495}"/>
              </a:ext>
            </a:extLst>
          </p:cNvPr>
          <p:cNvSpPr txBox="1"/>
          <p:nvPr/>
        </p:nvSpPr>
        <p:spPr>
          <a:xfrm>
            <a:off x="9926148" y="4588502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HW</a:t>
            </a:r>
            <a:endParaRPr lang="en-N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1922315-C743-4BC2-B38F-8C661C834F3E}"/>
              </a:ext>
            </a:extLst>
          </p:cNvPr>
          <p:cNvSpPr txBox="1"/>
          <p:nvPr/>
        </p:nvSpPr>
        <p:spPr>
          <a:xfrm>
            <a:off x="4748656" y="4571019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HW</a:t>
            </a:r>
            <a:endParaRPr lang="en-N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726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36E1B-A448-4820-B95F-00168E1FF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860" y="53341"/>
            <a:ext cx="2938112" cy="101346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Segoe UI Light" panose="020B0502040204020203" pitchFamily="34" charset="0"/>
                <a:cs typeface="Segoe UI Light" panose="020B0502040204020203" pitchFamily="34" charset="0"/>
              </a:rPr>
              <a:t>Analyses</a:t>
            </a:r>
            <a:endParaRPr lang="en-NZ" sz="4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5717D7A-91B4-408A-8E9A-822264B3FEA4}"/>
              </a:ext>
            </a:extLst>
          </p:cNvPr>
          <p:cNvGrpSpPr/>
          <p:nvPr/>
        </p:nvGrpSpPr>
        <p:grpSpPr>
          <a:xfrm>
            <a:off x="0" y="0"/>
            <a:ext cx="1837268" cy="6858000"/>
            <a:chOff x="0" y="0"/>
            <a:chExt cx="1837268" cy="685800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CFB64CA-50EB-4332-90D8-7C44D64763A3}"/>
                </a:ext>
              </a:extLst>
            </p:cNvPr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rgbClr val="1373BA"/>
            </a:solidFill>
            <a:ln>
              <a:solidFill>
                <a:srgbClr val="1373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EF8385F-E40E-46D4-B99B-3DBD8C345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  <a14:imgEffect>
                        <a14:saturation sat="0"/>
                      </a14:imgEffect>
                      <a14:imgEffect>
                        <a14:brightnessContrast bright="94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71" y="103299"/>
              <a:ext cx="1731258" cy="507746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E884E9D-9C7F-438E-84E7-60FACCE99DC6}"/>
                </a:ext>
              </a:extLst>
            </p:cNvPr>
            <p:cNvSpPr/>
            <p:nvPr/>
          </p:nvSpPr>
          <p:spPr>
            <a:xfrm>
              <a:off x="105162" y="2677213"/>
              <a:ext cx="1731258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Permeability</a:t>
              </a:r>
              <a:endParaRPr lang="en-NZ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DF8372C-7963-4217-B890-5A2AFB35DE61}"/>
                </a:ext>
              </a:extLst>
            </p:cNvPr>
            <p:cNvSpPr/>
            <p:nvPr/>
          </p:nvSpPr>
          <p:spPr>
            <a:xfrm>
              <a:off x="105162" y="1263580"/>
              <a:ext cx="1731258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ln w="0"/>
                  <a:solidFill>
                    <a:schemeClr val="bg1"/>
                  </a:solidFill>
                </a:rPr>
                <a:t>Scan Results</a:t>
              </a:r>
              <a:endParaRPr lang="en-NZ" dirty="0">
                <a:ln w="0"/>
                <a:solidFill>
                  <a:schemeClr val="bg1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B3E5A37-3080-4FE8-8C57-0A444FD1DE7A}"/>
                </a:ext>
              </a:extLst>
            </p:cNvPr>
            <p:cNvSpPr/>
            <p:nvPr/>
          </p:nvSpPr>
          <p:spPr>
            <a:xfrm>
              <a:off x="106010" y="1674128"/>
              <a:ext cx="1731258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b="1" dirty="0">
                  <a:ln w="0"/>
                  <a:solidFill>
                    <a:schemeClr val="accent1"/>
                  </a:solidFill>
                </a:rPr>
                <a:t>Analyses</a:t>
              </a:r>
              <a:endParaRPr lang="en-NZ" b="1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5E5442D-A008-40D1-A674-951EFF872970}"/>
                </a:ext>
              </a:extLst>
            </p:cNvPr>
            <p:cNvSpPr/>
            <p:nvPr/>
          </p:nvSpPr>
          <p:spPr>
            <a:xfrm>
              <a:off x="106010" y="2083659"/>
              <a:ext cx="1731258" cy="5486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Displacement Measurements</a:t>
              </a:r>
              <a:endParaRPr lang="en-NZ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0B70A3D-6B46-4F10-82FC-0E62C6EFAFBF}"/>
                </a:ext>
              </a:extLst>
            </p:cNvPr>
            <p:cNvSpPr/>
            <p:nvPr/>
          </p:nvSpPr>
          <p:spPr>
            <a:xfrm>
              <a:off x="105162" y="847613"/>
              <a:ext cx="1732106" cy="3657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bg1"/>
                  </a:solidFill>
                </a:rPr>
                <a:t>Rock &amp; Machine</a:t>
              </a:r>
              <a:endParaRPr lang="en-NZ" dirty="0">
                <a:ln w="0"/>
                <a:solidFill>
                  <a:schemeClr val="bg1"/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324184E-C248-40E2-9258-EBC84CA3DC58}"/>
                </a:ext>
              </a:extLst>
            </p:cNvPr>
            <p:cNvSpPr/>
            <p:nvPr/>
          </p:nvSpPr>
          <p:spPr>
            <a:xfrm>
              <a:off x="105162" y="3086744"/>
              <a:ext cx="1731258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Key Points</a:t>
              </a:r>
              <a:endParaRPr lang="en-NZ" dirty="0"/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4B706976-CB4F-456D-BFCE-8B77B3B70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lum bright="4000" contrast="-7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5766" y="4649575"/>
              <a:ext cx="1572391" cy="181349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0F09B66A-CB9C-46BB-9327-0DEB96F49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254" y="3519817"/>
              <a:ext cx="895250" cy="1253351"/>
            </a:xfrm>
            <a:prstGeom prst="rect">
              <a:avLst/>
            </a:prstGeom>
          </p:spPr>
        </p:pic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7E6BB826-91E8-4E87-BD77-C03D2B478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1438" y="6480891"/>
              <a:ext cx="1665923" cy="24105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B5E5E8-4729-49AF-AA65-A6732766BC4C}"/>
              </a:ext>
            </a:extLst>
          </p:cNvPr>
          <p:cNvGrpSpPr/>
          <p:nvPr/>
        </p:nvGrpSpPr>
        <p:grpSpPr>
          <a:xfrm>
            <a:off x="2201230" y="1119813"/>
            <a:ext cx="4257948" cy="5199366"/>
            <a:chOff x="2095129" y="1285091"/>
            <a:chExt cx="4257948" cy="519936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60765D2-7563-4F73-BE83-52236C0152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60" r="17565" b="6498"/>
            <a:stretch/>
          </p:blipFill>
          <p:spPr>
            <a:xfrm flipH="1">
              <a:off x="2095129" y="1285091"/>
              <a:ext cx="4257948" cy="5170468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998F506-6DD4-437F-BCBF-2FF384FE7EDD}"/>
                </a:ext>
              </a:extLst>
            </p:cNvPr>
            <p:cNvSpPr txBox="1"/>
            <p:nvPr/>
          </p:nvSpPr>
          <p:spPr>
            <a:xfrm>
              <a:off x="2294881" y="5544684"/>
              <a:ext cx="669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1 cm</a:t>
              </a:r>
              <a:endParaRPr lang="en-NZ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0E1B900-F814-40F3-BFB2-995E8EA1B4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1633" y="5864779"/>
              <a:ext cx="409933" cy="1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FC3F09C7-45C5-4B37-BC37-0AF55A555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9104" t="3052" r="23415" b="1331"/>
            <a:stretch/>
          </p:blipFill>
          <p:spPr>
            <a:xfrm rot="5400000">
              <a:off x="3679350" y="4750130"/>
              <a:ext cx="162931" cy="2721328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38A0E3D-9CA3-4078-B495-D552084BC348}"/>
                </a:ext>
              </a:extLst>
            </p:cNvPr>
            <p:cNvSpPr txBox="1"/>
            <p:nvPr/>
          </p:nvSpPr>
          <p:spPr>
            <a:xfrm>
              <a:off x="3700370" y="1285091"/>
              <a:ext cx="25208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Thickness [mm]</a:t>
              </a:r>
              <a:endParaRPr lang="en-NZ" sz="20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8E2C563-83CF-494C-95BF-BCBE394F7180}"/>
                </a:ext>
              </a:extLst>
            </p:cNvPr>
            <p:cNvSpPr txBox="1"/>
            <p:nvPr/>
          </p:nvSpPr>
          <p:spPr>
            <a:xfrm>
              <a:off x="2272530" y="6145903"/>
              <a:ext cx="29744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0                      0.5                    1</a:t>
              </a:r>
              <a:endParaRPr lang="en-NZ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0A03A6-F5BF-43E2-AD4A-922F3468B6D4}"/>
              </a:ext>
            </a:extLst>
          </p:cNvPr>
          <p:cNvGrpSpPr/>
          <p:nvPr/>
        </p:nvGrpSpPr>
        <p:grpSpPr>
          <a:xfrm>
            <a:off x="6574386" y="1295272"/>
            <a:ext cx="5416433" cy="4567613"/>
            <a:chOff x="6407234" y="1322506"/>
            <a:chExt cx="5416433" cy="4567613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F36D1C3F-393E-4D57-A679-38DC8775A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21463" b="8791"/>
            <a:stretch/>
          </p:blipFill>
          <p:spPr>
            <a:xfrm>
              <a:off x="9218333" y="1692127"/>
              <a:ext cx="1300982" cy="1920240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8348DB60-3E50-44A4-836D-8ABAEC4904B6}"/>
                </a:ext>
              </a:extLst>
            </p:cNvPr>
            <p:cNvSpPr txBox="1"/>
            <p:nvPr/>
          </p:nvSpPr>
          <p:spPr>
            <a:xfrm>
              <a:off x="9698846" y="1331043"/>
              <a:ext cx="1420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Dip direction</a:t>
              </a:r>
              <a:endParaRPr lang="en-NZ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5719D8FF-25C3-4622-B023-6F92803A30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r="22272" b="8791"/>
            <a:stretch/>
          </p:blipFill>
          <p:spPr>
            <a:xfrm>
              <a:off x="10486418" y="1692127"/>
              <a:ext cx="1300982" cy="1920240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5C51750E-31C8-4364-B54D-80365D6E5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5400000">
              <a:off x="10367569" y="854050"/>
              <a:ext cx="122370" cy="202193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129E470D-A8D1-4E5F-ADD5-742AC26C9A89}"/>
                </a:ext>
              </a:extLst>
            </p:cNvPr>
            <p:cNvSpPr txBox="1"/>
            <p:nvPr/>
          </p:nvSpPr>
          <p:spPr>
            <a:xfrm>
              <a:off x="9296829" y="1886728"/>
              <a:ext cx="24080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0              90            180          270</a:t>
              </a:r>
              <a:endParaRPr lang="en-NZ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BEF1173F-DD8C-41B9-8D65-8F30CCEE0B42}"/>
                </a:ext>
              </a:extLst>
            </p:cNvPr>
            <p:cNvSpPr txBox="1"/>
            <p:nvPr/>
          </p:nvSpPr>
          <p:spPr>
            <a:xfrm>
              <a:off x="9172330" y="3323606"/>
              <a:ext cx="465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FW</a:t>
              </a:r>
              <a:endParaRPr lang="en-N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A4B20B1C-C736-4039-9F25-7A9A9EA91C0C}"/>
                </a:ext>
              </a:extLst>
            </p:cNvPr>
            <p:cNvSpPr txBox="1"/>
            <p:nvPr/>
          </p:nvSpPr>
          <p:spPr>
            <a:xfrm>
              <a:off x="10587162" y="3338080"/>
              <a:ext cx="5084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HW</a:t>
              </a:r>
              <a:endParaRPr lang="en-N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D900B58D-B4F7-4521-8185-D912A7FDF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r="22432" b="8732"/>
            <a:stretch/>
          </p:blipFill>
          <p:spPr>
            <a:xfrm>
              <a:off x="7815203" y="1697413"/>
              <a:ext cx="1327832" cy="1914953"/>
            </a:xfrm>
            <a:prstGeom prst="rect">
              <a:avLst/>
            </a:prstGeom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EF5AA78D-8C2A-4A37-8938-C3F0CA9D1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r="20031" b="8681"/>
            <a:stretch/>
          </p:blipFill>
          <p:spPr>
            <a:xfrm>
              <a:off x="6461468" y="1700670"/>
              <a:ext cx="1365808" cy="1911697"/>
            </a:xfrm>
            <a:prstGeom prst="rect">
              <a:avLst/>
            </a:prstGeom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4D642754-B723-4172-A226-2FE424E23756}"/>
                </a:ext>
              </a:extLst>
            </p:cNvPr>
            <p:cNvSpPr txBox="1"/>
            <p:nvPr/>
          </p:nvSpPr>
          <p:spPr>
            <a:xfrm>
              <a:off x="7239829" y="1322506"/>
              <a:ext cx="1112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Dip angle</a:t>
              </a:r>
              <a:endParaRPr lang="en-NZ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1E8470FE-5D7B-44B8-BD00-89B54B667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5400000">
              <a:off x="7794707" y="851442"/>
              <a:ext cx="117929" cy="194854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B1CA8E3F-1035-499C-861E-3DD285B1C078}"/>
                </a:ext>
              </a:extLst>
            </p:cNvPr>
            <p:cNvSpPr txBox="1"/>
            <p:nvPr/>
          </p:nvSpPr>
          <p:spPr>
            <a:xfrm>
              <a:off x="6775599" y="1867764"/>
              <a:ext cx="22749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0                        50       75      90</a:t>
              </a:r>
              <a:endParaRPr lang="en-NZ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37DE541E-333D-4D81-87B2-4FD83DB1D51A}"/>
                </a:ext>
              </a:extLst>
            </p:cNvPr>
            <p:cNvSpPr txBox="1"/>
            <p:nvPr/>
          </p:nvSpPr>
          <p:spPr>
            <a:xfrm>
              <a:off x="6413062" y="3326276"/>
              <a:ext cx="465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FW</a:t>
              </a:r>
              <a:endParaRPr lang="en-N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F59C596A-1451-4951-AE3B-12EA03EA295A}"/>
                </a:ext>
              </a:extLst>
            </p:cNvPr>
            <p:cNvSpPr txBox="1"/>
            <p:nvPr/>
          </p:nvSpPr>
          <p:spPr>
            <a:xfrm>
              <a:off x="7891665" y="3331587"/>
              <a:ext cx="5084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HW</a:t>
              </a:r>
              <a:endParaRPr lang="en-N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40CD6F36-F728-4DDD-8616-2E7C773F61F4}"/>
                </a:ext>
              </a:extLst>
            </p:cNvPr>
            <p:cNvSpPr txBox="1"/>
            <p:nvPr/>
          </p:nvSpPr>
          <p:spPr>
            <a:xfrm>
              <a:off x="6589640" y="3644189"/>
              <a:ext cx="24214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Surface Variation [mm]</a:t>
              </a:r>
              <a:endParaRPr lang="en-NZ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08188728-95A5-446F-8968-1339B7E376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209" b="8822"/>
            <a:stretch/>
          </p:blipFill>
          <p:spPr>
            <a:xfrm>
              <a:off x="10496531" y="4008169"/>
              <a:ext cx="1311750" cy="1828800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78D193A3-0EA6-4BE8-AA5C-923C67839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2401" r="18692" b="8889"/>
            <a:stretch/>
          </p:blipFill>
          <p:spPr>
            <a:xfrm>
              <a:off x="9201346" y="4008169"/>
              <a:ext cx="1322580" cy="1828800"/>
            </a:xfrm>
            <a:prstGeom prst="rect">
              <a:avLst/>
            </a:prstGeom>
          </p:spPr>
        </p:pic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7590E286-A8A6-4A66-835F-36CA3798A4E7}"/>
                </a:ext>
              </a:extLst>
            </p:cNvPr>
            <p:cNvSpPr txBox="1"/>
            <p:nvPr/>
          </p:nvSpPr>
          <p:spPr>
            <a:xfrm>
              <a:off x="9595305" y="3643601"/>
              <a:ext cx="2173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Roughness [mm]</a:t>
              </a:r>
              <a:endParaRPr lang="en-NZ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8AD64644-EA36-42C4-8B65-CA9EB14895CF}"/>
                </a:ext>
              </a:extLst>
            </p:cNvPr>
            <p:cNvSpPr txBox="1"/>
            <p:nvPr/>
          </p:nvSpPr>
          <p:spPr>
            <a:xfrm>
              <a:off x="9329736" y="4215038"/>
              <a:ext cx="24939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0     0.1          0.3       0.5           0.7</a:t>
              </a:r>
              <a:endParaRPr lang="en-NZ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FE0FFA50-29C3-4749-BDB2-30B0A7A8C9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90319" t="3087" r="4550" b="7321"/>
            <a:stretch/>
          </p:blipFill>
          <p:spPr>
            <a:xfrm rot="5400000">
              <a:off x="10447504" y="3147755"/>
              <a:ext cx="123480" cy="207171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68682D3B-C206-497B-85B4-DCB7250E76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t="1672" r="20014" b="8572"/>
            <a:stretch/>
          </p:blipFill>
          <p:spPr>
            <a:xfrm>
              <a:off x="6460835" y="4007010"/>
              <a:ext cx="1279699" cy="1828800"/>
            </a:xfrm>
            <a:prstGeom prst="rect">
              <a:avLst/>
            </a:prstGeom>
          </p:spPr>
        </p:pic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07DD0759-FA60-4F39-90BB-EC7718ADE473}"/>
                </a:ext>
              </a:extLst>
            </p:cNvPr>
            <p:cNvSpPr txBox="1"/>
            <p:nvPr/>
          </p:nvSpPr>
          <p:spPr>
            <a:xfrm>
              <a:off x="6407234" y="5537169"/>
              <a:ext cx="6934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FW</a:t>
              </a:r>
              <a:endParaRPr lang="en-N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1379D64C-4E6A-49BC-8ACD-56887E0B22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b="3626"/>
            <a:stretch/>
          </p:blipFill>
          <p:spPr>
            <a:xfrm>
              <a:off x="7729474" y="4006377"/>
              <a:ext cx="1379171" cy="1828800"/>
            </a:xfrm>
            <a:prstGeom prst="rect">
              <a:avLst/>
            </a:prstGeom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EE946776-3B9C-4C0D-88FB-836ACC5A18AF}"/>
                </a:ext>
              </a:extLst>
            </p:cNvPr>
            <p:cNvSpPr txBox="1"/>
            <p:nvPr/>
          </p:nvSpPr>
          <p:spPr>
            <a:xfrm>
              <a:off x="6562456" y="4223717"/>
              <a:ext cx="26095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0         10         20         30         40</a:t>
              </a:r>
              <a:endParaRPr lang="en-NZ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6287DBD6-2778-4EFB-B555-C73C83018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5400000">
              <a:off x="7664180" y="3143320"/>
              <a:ext cx="125914" cy="207171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4B1DA829-9FCF-4E71-AB3E-F396C78B8959}"/>
                </a:ext>
              </a:extLst>
            </p:cNvPr>
            <p:cNvSpPr txBox="1"/>
            <p:nvPr/>
          </p:nvSpPr>
          <p:spPr>
            <a:xfrm>
              <a:off x="9150063" y="5551565"/>
              <a:ext cx="6934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FW</a:t>
              </a:r>
              <a:endParaRPr lang="en-N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7E09E482-92EB-4D61-B5F3-64544335365F}"/>
                </a:ext>
              </a:extLst>
            </p:cNvPr>
            <p:cNvSpPr txBox="1"/>
            <p:nvPr/>
          </p:nvSpPr>
          <p:spPr>
            <a:xfrm>
              <a:off x="10553075" y="5547999"/>
              <a:ext cx="7652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HW</a:t>
              </a:r>
              <a:endParaRPr lang="en-N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E648BEE6-2D17-40DF-84F6-A9578FBBC973}"/>
                </a:ext>
              </a:extLst>
            </p:cNvPr>
            <p:cNvSpPr txBox="1"/>
            <p:nvPr/>
          </p:nvSpPr>
          <p:spPr>
            <a:xfrm>
              <a:off x="7767655" y="5535406"/>
              <a:ext cx="7652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HW</a:t>
              </a:r>
              <a:endParaRPr lang="en-N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62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33738F7-B84A-49D5-B17E-4C65F3B08FDF}"/>
              </a:ext>
            </a:extLst>
          </p:cNvPr>
          <p:cNvGrpSpPr/>
          <p:nvPr/>
        </p:nvGrpSpPr>
        <p:grpSpPr>
          <a:xfrm>
            <a:off x="1860344" y="1335285"/>
            <a:ext cx="6227578" cy="3591454"/>
            <a:chOff x="1860344" y="1335285"/>
            <a:chExt cx="6227578" cy="35914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EBB0120-9619-4AFA-8A66-32E12B3621A8}"/>
                </a:ext>
              </a:extLst>
            </p:cNvPr>
            <p:cNvGrpSpPr/>
            <p:nvPr/>
          </p:nvGrpSpPr>
          <p:grpSpPr>
            <a:xfrm>
              <a:off x="1860344" y="1335285"/>
              <a:ext cx="6227578" cy="3260308"/>
              <a:chOff x="1860344" y="1335285"/>
              <a:chExt cx="6227578" cy="326030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58BA70D-50CD-4A3D-AAAC-2D27F0A823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31260" y="1739535"/>
                <a:ext cx="5825861" cy="2502983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A5983F6-09BA-4C70-A7AE-E955F25D76D7}"/>
                  </a:ext>
                </a:extLst>
              </p:cNvPr>
              <p:cNvSpPr txBox="1"/>
              <p:nvPr/>
            </p:nvSpPr>
            <p:spPr>
              <a:xfrm>
                <a:off x="3292605" y="1335285"/>
                <a:ext cx="345678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Elevation profile of  Horizon 4</a:t>
                </a:r>
                <a:endParaRPr lang="en-NZ" sz="2000" dirty="0"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6AE53CF-1F07-489A-ABB1-D72922754D72}"/>
                  </a:ext>
                </a:extLst>
              </p:cNvPr>
              <p:cNvGrpSpPr/>
              <p:nvPr/>
            </p:nvGrpSpPr>
            <p:grpSpPr>
              <a:xfrm>
                <a:off x="6047734" y="1742726"/>
                <a:ext cx="2040188" cy="369332"/>
                <a:chOff x="6083726" y="1629340"/>
                <a:chExt cx="2040188" cy="369332"/>
              </a:xfrm>
            </p:grpSpPr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235FD074-1CD6-4A9D-8689-4D5922D0240C}"/>
                    </a:ext>
                  </a:extLst>
                </p:cNvPr>
                <p:cNvSpPr txBox="1"/>
                <p:nvPr/>
              </p:nvSpPr>
              <p:spPr>
                <a:xfrm>
                  <a:off x="6273471" y="1629340"/>
                  <a:ext cx="18504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Segoe UI Semilight" panose="020B0402040204020203" pitchFamily="34" charset="0"/>
                      <a:cs typeface="Segoe UI Semilight" panose="020B0402040204020203" pitchFamily="34" charset="0"/>
                    </a:rPr>
                    <a:t>North       South </a:t>
                  </a:r>
                  <a:endParaRPr lang="en-NZ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endParaRPr>
                </a:p>
              </p:txBody>
            </p: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05C25032-259F-41A8-8C0E-501816422FC9}"/>
                    </a:ext>
                  </a:extLst>
                </p:cNvPr>
                <p:cNvCxnSpPr/>
                <p:nvPr/>
              </p:nvCxnSpPr>
              <p:spPr>
                <a:xfrm>
                  <a:off x="6083726" y="1821575"/>
                  <a:ext cx="251614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BF509090-4738-4656-A809-D68574BDC1AD}"/>
                    </a:ext>
                  </a:extLst>
                </p:cNvPr>
                <p:cNvCxnSpPr/>
                <p:nvPr/>
              </p:nvCxnSpPr>
              <p:spPr>
                <a:xfrm>
                  <a:off x="7095387" y="1821575"/>
                  <a:ext cx="251614" cy="0"/>
                </a:xfrm>
                <a:prstGeom prst="line">
                  <a:avLst/>
                </a:prstGeom>
                <a:ln w="28575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5CF0B81-BC4E-4BCF-861C-9F78178715AA}"/>
                  </a:ext>
                </a:extLst>
              </p:cNvPr>
              <p:cNvSpPr txBox="1"/>
              <p:nvPr/>
            </p:nvSpPr>
            <p:spPr>
              <a:xfrm>
                <a:off x="4299675" y="4257039"/>
                <a:ext cx="9364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Distance</a:t>
                </a:r>
                <a:endParaRPr lang="en-NZ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56B4D9F-95F8-4A50-80A3-4BAE93B16490}"/>
                  </a:ext>
                </a:extLst>
              </p:cNvPr>
              <p:cNvSpPr txBox="1"/>
              <p:nvPr/>
            </p:nvSpPr>
            <p:spPr>
              <a:xfrm rot="16200000">
                <a:off x="1541603" y="2676720"/>
                <a:ext cx="9760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Elevation</a:t>
                </a:r>
                <a:endParaRPr lang="en-NZ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3C36D75-F0B7-4101-AAF3-8CAED7199CDC}"/>
                </a:ext>
              </a:extLst>
            </p:cNvPr>
            <p:cNvSpPr txBox="1"/>
            <p:nvPr/>
          </p:nvSpPr>
          <p:spPr>
            <a:xfrm>
              <a:off x="1897851" y="4588185"/>
              <a:ext cx="5615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* Distance and elevation in local coordinate system 1=100 µm </a:t>
              </a:r>
              <a:endParaRPr lang="en-N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9536E1B-A448-4820-B95F-00168E1FF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860" y="53341"/>
            <a:ext cx="9052560" cy="101346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Segoe UI Light" panose="020B0502040204020203" pitchFamily="34" charset="0"/>
                <a:cs typeface="Segoe UI Light" panose="020B0502040204020203" pitchFamily="34" charset="0"/>
              </a:rPr>
              <a:t>Displacement Measurements</a:t>
            </a:r>
            <a:endParaRPr lang="en-NZ" sz="4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4045933-8D3E-421A-8BB7-AE3378685EB1}"/>
              </a:ext>
            </a:extLst>
          </p:cNvPr>
          <p:cNvGrpSpPr/>
          <p:nvPr/>
        </p:nvGrpSpPr>
        <p:grpSpPr>
          <a:xfrm>
            <a:off x="0" y="0"/>
            <a:ext cx="1837268" cy="6858000"/>
            <a:chOff x="0" y="0"/>
            <a:chExt cx="1837268" cy="68580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BA705A9-4230-445A-AA2E-C8B21CC9A10E}"/>
                </a:ext>
              </a:extLst>
            </p:cNvPr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rgbClr val="1373BA"/>
            </a:solidFill>
            <a:ln>
              <a:solidFill>
                <a:srgbClr val="1373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67B08BB-74ED-4E16-B23E-6F4592E3B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  <a14:imgEffect>
                        <a14:saturation sat="0"/>
                      </a14:imgEffect>
                      <a14:imgEffect>
                        <a14:brightnessContrast bright="94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71" y="103299"/>
              <a:ext cx="1731258" cy="507746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45BA3FC-9E72-4750-ACCB-0B29EC12D578}"/>
                </a:ext>
              </a:extLst>
            </p:cNvPr>
            <p:cNvSpPr/>
            <p:nvPr/>
          </p:nvSpPr>
          <p:spPr>
            <a:xfrm>
              <a:off x="105162" y="2677213"/>
              <a:ext cx="1731258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Permeability</a:t>
              </a:r>
              <a:endParaRPr lang="en-NZ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3B446AB-9761-4DB4-BBCF-DB111A502C85}"/>
                </a:ext>
              </a:extLst>
            </p:cNvPr>
            <p:cNvSpPr/>
            <p:nvPr/>
          </p:nvSpPr>
          <p:spPr>
            <a:xfrm>
              <a:off x="105162" y="1263580"/>
              <a:ext cx="1731258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Scan Results</a:t>
              </a:r>
              <a:endParaRPr lang="en-NZ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0307FF2-D4F2-4173-BD91-72BA7E8499A0}"/>
                </a:ext>
              </a:extLst>
            </p:cNvPr>
            <p:cNvSpPr/>
            <p:nvPr/>
          </p:nvSpPr>
          <p:spPr>
            <a:xfrm>
              <a:off x="106010" y="1674128"/>
              <a:ext cx="1731258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dirty="0"/>
                <a:t>Analyses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D26BD45-E3F6-439F-B1B0-C7A8E15F7521}"/>
                </a:ext>
              </a:extLst>
            </p:cNvPr>
            <p:cNvSpPr/>
            <p:nvPr/>
          </p:nvSpPr>
          <p:spPr>
            <a:xfrm>
              <a:off x="106010" y="2083659"/>
              <a:ext cx="1731258" cy="548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dirty="0">
                  <a:ln w="0"/>
                  <a:solidFill>
                    <a:schemeClr val="accent1"/>
                  </a:solidFill>
                </a:rPr>
                <a:t>Displacement Measurements</a:t>
              </a:r>
              <a:endParaRPr lang="en-NZ" b="1" dirty="0">
                <a:ln w="0"/>
                <a:solidFill>
                  <a:schemeClr val="accent1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9351748-DF0B-42D0-97B0-9F6D4D13A930}"/>
                </a:ext>
              </a:extLst>
            </p:cNvPr>
            <p:cNvSpPr/>
            <p:nvPr/>
          </p:nvSpPr>
          <p:spPr>
            <a:xfrm>
              <a:off x="105162" y="847613"/>
              <a:ext cx="1732106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bg1"/>
                  </a:solidFill>
                </a:rPr>
                <a:t>Rock &amp; Machine</a:t>
              </a:r>
              <a:endParaRPr lang="en-NZ" dirty="0">
                <a:ln w="0"/>
                <a:solidFill>
                  <a:schemeClr val="bg1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33CA980-7DA6-42AB-9A0E-B2636D4FFC6B}"/>
                </a:ext>
              </a:extLst>
            </p:cNvPr>
            <p:cNvSpPr/>
            <p:nvPr/>
          </p:nvSpPr>
          <p:spPr>
            <a:xfrm>
              <a:off x="105162" y="3086744"/>
              <a:ext cx="1731258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Key Points</a:t>
              </a:r>
              <a:endParaRPr lang="en-NZ" dirty="0"/>
            </a:p>
          </p:txBody>
        </p:sp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40E21982-CEB9-4366-BF45-CA2E358E5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lum bright="4000" contrast="-7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5766" y="4649575"/>
              <a:ext cx="1572391" cy="181349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5B7628E-0476-43BC-B528-F958A7F20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254" y="3519817"/>
              <a:ext cx="895250" cy="1253351"/>
            </a:xfrm>
            <a:prstGeom prst="rect">
              <a:avLst/>
            </a:prstGeom>
          </p:spPr>
        </p:pic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0350CD70-818D-4DC5-B075-71C971D3B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1438" y="6480891"/>
              <a:ext cx="1665923" cy="241056"/>
            </a:xfrm>
            <a:prstGeom prst="rect">
              <a:avLst/>
            </a:prstGeom>
          </p:spPr>
        </p:pic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CC4165FE-FBAB-4FED-B023-FE53BE8F64B1}"/>
              </a:ext>
            </a:extLst>
          </p:cNvPr>
          <p:cNvSpPr txBox="1"/>
          <p:nvPr/>
        </p:nvSpPr>
        <p:spPr>
          <a:xfrm>
            <a:off x="2568997" y="4926739"/>
            <a:ext cx="486433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Oblique displacement</a:t>
            </a:r>
          </a:p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 mm vertical + 1 mm horizontal </a:t>
            </a:r>
          </a:p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South wall going down and South East</a:t>
            </a:r>
            <a:endParaRPr lang="en-NZ" sz="2000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B5B6071-D921-462A-A290-A64949580440}"/>
              </a:ext>
            </a:extLst>
          </p:cNvPr>
          <p:cNvGrpSpPr/>
          <p:nvPr/>
        </p:nvGrpSpPr>
        <p:grpSpPr>
          <a:xfrm>
            <a:off x="8247374" y="1588838"/>
            <a:ext cx="3748361" cy="4110835"/>
            <a:chOff x="8301357" y="1549901"/>
            <a:chExt cx="3748361" cy="411083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C056A4E-4CB9-447F-801C-84BB86931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936"/>
            <a:stretch/>
          </p:blipFill>
          <p:spPr>
            <a:xfrm>
              <a:off x="8301357" y="1591272"/>
              <a:ext cx="3655796" cy="4069464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00CA45C-3C0F-46B9-9D1B-1284F6FDD25F}"/>
                </a:ext>
              </a:extLst>
            </p:cNvPr>
            <p:cNvSpPr/>
            <p:nvPr/>
          </p:nvSpPr>
          <p:spPr>
            <a:xfrm rot="686629">
              <a:off x="8693983" y="2525525"/>
              <a:ext cx="1607801" cy="276999"/>
            </a:xfrm>
            <a:prstGeom prst="rect">
              <a:avLst/>
            </a:prstGeom>
            <a:noFill/>
            <a:scene3d>
              <a:camera prst="isometricRightUp">
                <a:rot lat="0" lon="2400000" rev="0"/>
              </a:camera>
              <a:lightRig rig="threePt" dir="t"/>
            </a:scene3d>
            <a:sp3d prstMaterial="matte"/>
          </p:spPr>
          <p:txBody>
            <a:bodyPr wrap="square" lIns="91440" tIns="45720" rIns="91440" bIns="45720">
              <a:spAutoFit/>
              <a:flatTx/>
            </a:bodyPr>
            <a:lstStyle/>
            <a:p>
              <a:pPr algn="ctr"/>
              <a:r>
                <a:rPr lang="en-US" sz="1200" b="1" dirty="0">
                  <a:ln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Horizon 4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3A9B43-9BD8-4D7E-BC1E-05A722DED5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1068" r="7853"/>
            <a:stretch/>
          </p:blipFill>
          <p:spPr>
            <a:xfrm>
              <a:off x="11513633" y="1688020"/>
              <a:ext cx="259080" cy="117328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F9A0053-24EE-427B-A3A2-C2911946A59C}"/>
                </a:ext>
              </a:extLst>
            </p:cNvPr>
            <p:cNvSpPr txBox="1"/>
            <p:nvPr/>
          </p:nvSpPr>
          <p:spPr>
            <a:xfrm>
              <a:off x="11013834" y="1549901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1430</a:t>
              </a:r>
              <a:endParaRPr lang="en-NZ" sz="14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579AB9-2D27-4338-BE0A-208FE13A5896}"/>
                </a:ext>
              </a:extLst>
            </p:cNvPr>
            <p:cNvSpPr txBox="1"/>
            <p:nvPr/>
          </p:nvSpPr>
          <p:spPr>
            <a:xfrm>
              <a:off x="11023326" y="2700591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1340</a:t>
              </a:r>
              <a:endParaRPr lang="en-NZ" sz="14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1A54F0F-035A-4A51-BAF1-F5BA268AE575}"/>
                </a:ext>
              </a:extLst>
            </p:cNvPr>
            <p:cNvSpPr txBox="1"/>
            <p:nvPr/>
          </p:nvSpPr>
          <p:spPr>
            <a:xfrm>
              <a:off x="9462543" y="5347984"/>
              <a:ext cx="6703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4.5 cm</a:t>
              </a:r>
              <a:endParaRPr lang="en-NZ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A7E94D2-3637-4252-B3CD-45B820DB0DB5}"/>
                </a:ext>
              </a:extLst>
            </p:cNvPr>
            <p:cNvCxnSpPr>
              <a:cxnSpLocks/>
            </p:cNvCxnSpPr>
            <p:nvPr/>
          </p:nvCxnSpPr>
          <p:spPr>
            <a:xfrm>
              <a:off x="9402893" y="5622635"/>
              <a:ext cx="2192978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5F35B0-F815-46E1-AF9D-37FBCAA0C98C}"/>
                </a:ext>
              </a:extLst>
            </p:cNvPr>
            <p:cNvSpPr/>
            <p:nvPr/>
          </p:nvSpPr>
          <p:spPr>
            <a:xfrm rot="1954794">
              <a:off x="9320013" y="4722552"/>
              <a:ext cx="2003944" cy="523220"/>
            </a:xfrm>
            <a:prstGeom prst="rect">
              <a:avLst/>
            </a:prstGeom>
            <a:noFill/>
            <a:scene3d>
              <a:camera prst="orthographicFront">
                <a:rot lat="1200000" lon="1800000" rev="600000"/>
              </a:camera>
              <a:lightRig rig="threePt" dir="t"/>
            </a:scene3d>
          </p:spPr>
          <p:txBody>
            <a:bodyPr wrap="square" lIns="91440" tIns="45720" rIns="91440" bIns="45720">
              <a:spAutoFit/>
              <a:scene3d>
                <a:camera prst="orthographicFront">
                  <a:rot lat="0" lon="1800000" rev="0"/>
                </a:camera>
                <a:lightRig rig="threePt" dir="t"/>
              </a:scene3d>
              <a:sp3d>
                <a:bevelB w="38100" h="38100"/>
              </a:sp3d>
            </a:bodyPr>
            <a:lstStyle/>
            <a:p>
              <a:pPr algn="ctr"/>
              <a:r>
                <a:rPr lang="en-US" sz="2800" b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cs typeface="Segoe UI Light" panose="020B0502040204020203" pitchFamily="34" charset="0"/>
                </a:rPr>
                <a:t>Fault C</a:t>
              </a:r>
              <a:endParaRPr lang="en-US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Segoe UI Light" panose="020B0502040204020203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0677968-486F-482F-891D-50C0BE7912A4}"/>
                </a:ext>
              </a:extLst>
            </p:cNvPr>
            <p:cNvSpPr/>
            <p:nvPr/>
          </p:nvSpPr>
          <p:spPr>
            <a:xfrm rot="5400000">
              <a:off x="11211897" y="2049168"/>
              <a:ext cx="1337087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matte"/>
          </p:spPr>
          <p:txBody>
            <a:bodyPr wrap="square" lIns="91440" tIns="45720" rIns="91440" bIns="45720">
              <a:spAutoFit/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1600" b="1" dirty="0">
                  <a:ln/>
                  <a:solidFill>
                    <a:schemeClr val="bg1"/>
                  </a:solidFill>
                </a:rPr>
                <a:t>Elevation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5DAFDD4-DB39-480F-8E88-6A7BF54EE282}"/>
                </a:ext>
              </a:extLst>
            </p:cNvPr>
            <p:cNvSpPr txBox="1"/>
            <p:nvPr/>
          </p:nvSpPr>
          <p:spPr>
            <a:xfrm rot="400109">
              <a:off x="9102610" y="3741656"/>
              <a:ext cx="21614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</a:rPr>
                <a:t>310         Fault    trend          110</a:t>
              </a:r>
              <a:endParaRPr lang="en-NZ" sz="1200" dirty="0">
                <a:solidFill>
                  <a:schemeClr val="accent1"/>
                </a:solidFill>
              </a:endParaRP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7ADE9891-C7C7-4FDA-9B9B-961091564402}"/>
                </a:ext>
              </a:extLst>
            </p:cNvPr>
            <p:cNvCxnSpPr>
              <a:cxnSpLocks/>
            </p:cNvCxnSpPr>
            <p:nvPr/>
          </p:nvCxnSpPr>
          <p:spPr>
            <a:xfrm>
              <a:off x="9079434" y="3839216"/>
              <a:ext cx="2125709" cy="250711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Arrow: Right 71">
              <a:extLst>
                <a:ext uri="{FF2B5EF4-FFF2-40B4-BE49-F238E27FC236}">
                  <a16:creationId xmlns:a16="http://schemas.microsoft.com/office/drawing/2014/main" id="{0DB6BBDF-3D56-4E3E-8FA8-1CC183081C6F}"/>
                </a:ext>
              </a:extLst>
            </p:cNvPr>
            <p:cNvSpPr/>
            <p:nvPr/>
          </p:nvSpPr>
          <p:spPr>
            <a:xfrm rot="18878566">
              <a:off x="8540353" y="4940740"/>
              <a:ext cx="741615" cy="612875"/>
            </a:xfrm>
            <a:prstGeom prst="rightArrow">
              <a:avLst/>
            </a:prstGeom>
            <a:scene3d>
              <a:camera prst="orthographicFront">
                <a:rot lat="3000000" lon="3600000" rev="1800000"/>
              </a:camera>
              <a:lightRig rig="threePt" dir="t"/>
            </a:scene3d>
            <a:sp3d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Bahnschrift Light" panose="020B0502040204020203" pitchFamily="34" charset="0"/>
                </a:rPr>
                <a:t>N</a:t>
              </a:r>
              <a:endParaRPr lang="en-NZ" sz="3200" b="1" dirty="0">
                <a:solidFill>
                  <a:schemeClr val="tx1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EC4A550-F204-4176-B0D7-E70363CB9A50}"/>
                </a:ext>
              </a:extLst>
            </p:cNvPr>
            <p:cNvSpPr/>
            <p:nvPr/>
          </p:nvSpPr>
          <p:spPr>
            <a:xfrm>
              <a:off x="9998924" y="2746375"/>
              <a:ext cx="1310063" cy="2385712"/>
            </a:xfrm>
            <a:custGeom>
              <a:avLst/>
              <a:gdLst>
                <a:gd name="connsiteX0" fmla="*/ 18201 w 1310063"/>
                <a:gd name="connsiteY0" fmla="*/ 0 h 2385712"/>
                <a:gd name="connsiteX1" fmla="*/ 2326 w 1310063"/>
                <a:gd name="connsiteY1" fmla="*/ 276225 h 2385712"/>
                <a:gd name="connsiteX2" fmla="*/ 62651 w 1310063"/>
                <a:gd name="connsiteY2" fmla="*/ 825500 h 2385712"/>
                <a:gd name="connsiteX3" fmla="*/ 138851 w 1310063"/>
                <a:gd name="connsiteY3" fmla="*/ 1162050 h 2385712"/>
                <a:gd name="connsiteX4" fmla="*/ 275376 w 1310063"/>
                <a:gd name="connsiteY4" fmla="*/ 1336675 h 2385712"/>
                <a:gd name="connsiteX5" fmla="*/ 592876 w 1310063"/>
                <a:gd name="connsiteY5" fmla="*/ 1647825 h 2385712"/>
                <a:gd name="connsiteX6" fmla="*/ 1256451 w 1310063"/>
                <a:gd name="connsiteY6" fmla="*/ 2327275 h 2385712"/>
                <a:gd name="connsiteX7" fmla="*/ 1269151 w 1310063"/>
                <a:gd name="connsiteY7" fmla="*/ 2349500 h 2385712"/>
                <a:gd name="connsiteX8" fmla="*/ 1269151 w 1310063"/>
                <a:gd name="connsiteY8" fmla="*/ 2349500 h 238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0063" h="2385712">
                  <a:moveTo>
                    <a:pt x="18201" y="0"/>
                  </a:moveTo>
                  <a:cubicBezTo>
                    <a:pt x="6559" y="69321"/>
                    <a:pt x="-5082" y="138642"/>
                    <a:pt x="2326" y="276225"/>
                  </a:cubicBezTo>
                  <a:cubicBezTo>
                    <a:pt x="9734" y="413808"/>
                    <a:pt x="39897" y="677863"/>
                    <a:pt x="62651" y="825500"/>
                  </a:cubicBezTo>
                  <a:cubicBezTo>
                    <a:pt x="85405" y="973137"/>
                    <a:pt x="103397" y="1076854"/>
                    <a:pt x="138851" y="1162050"/>
                  </a:cubicBezTo>
                  <a:cubicBezTo>
                    <a:pt x="174305" y="1247246"/>
                    <a:pt x="199705" y="1255713"/>
                    <a:pt x="275376" y="1336675"/>
                  </a:cubicBezTo>
                  <a:cubicBezTo>
                    <a:pt x="351047" y="1417637"/>
                    <a:pt x="429364" y="1482725"/>
                    <a:pt x="592876" y="1647825"/>
                  </a:cubicBezTo>
                  <a:cubicBezTo>
                    <a:pt x="756389" y="1812925"/>
                    <a:pt x="1143739" y="2210329"/>
                    <a:pt x="1256451" y="2327275"/>
                  </a:cubicBezTo>
                  <a:cubicBezTo>
                    <a:pt x="1369163" y="2444221"/>
                    <a:pt x="1269151" y="2349500"/>
                    <a:pt x="1269151" y="2349500"/>
                  </a:cubicBezTo>
                  <a:lnTo>
                    <a:pt x="1269151" y="2349500"/>
                  </a:lnTo>
                </a:path>
              </a:pathLst>
            </a:cu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4A72A70-88E2-4B0F-A8BF-516B0CA58BF8}"/>
                </a:ext>
              </a:extLst>
            </p:cNvPr>
            <p:cNvSpPr txBox="1"/>
            <p:nvPr/>
          </p:nvSpPr>
          <p:spPr>
            <a:xfrm rot="2699424">
              <a:off x="10153472" y="4481595"/>
              <a:ext cx="15947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Intersection line with other fault</a:t>
              </a:r>
              <a:endParaRPr lang="en-NZ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27E2BA6-D77B-4753-82C8-A38F56056FA6}"/>
              </a:ext>
            </a:extLst>
          </p:cNvPr>
          <p:cNvGrpSpPr/>
          <p:nvPr/>
        </p:nvGrpSpPr>
        <p:grpSpPr>
          <a:xfrm flipH="1">
            <a:off x="9074355" y="2760831"/>
            <a:ext cx="1184944" cy="434214"/>
            <a:chOff x="8646855" y="3065076"/>
            <a:chExt cx="1184944" cy="4342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6B3CE3A7-47B3-40BF-B584-A867E1D3C5C0}"/>
                </a:ext>
              </a:extLst>
            </p:cNvPr>
            <p:cNvCxnSpPr/>
            <p:nvPr/>
          </p:nvCxnSpPr>
          <p:spPr>
            <a:xfrm flipH="1">
              <a:off x="9694639" y="3065076"/>
              <a:ext cx="137160" cy="13716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3D48F99-F072-4C37-8E88-7B2127FE6EEC}"/>
                </a:ext>
              </a:extLst>
            </p:cNvPr>
            <p:cNvCxnSpPr/>
            <p:nvPr/>
          </p:nvCxnSpPr>
          <p:spPr>
            <a:xfrm flipH="1">
              <a:off x="9070267" y="3217099"/>
              <a:ext cx="137160" cy="13716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7990AE66-6B2C-4662-931F-B618F47310E0}"/>
                </a:ext>
              </a:extLst>
            </p:cNvPr>
            <p:cNvCxnSpPr/>
            <p:nvPr/>
          </p:nvCxnSpPr>
          <p:spPr>
            <a:xfrm flipH="1">
              <a:off x="8646855" y="3362130"/>
              <a:ext cx="137160" cy="13716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3E663919-9C8A-4E3A-BCC9-3A87340897C8}"/>
                </a:ext>
              </a:extLst>
            </p:cNvPr>
            <p:cNvCxnSpPr/>
            <p:nvPr/>
          </p:nvCxnSpPr>
          <p:spPr>
            <a:xfrm flipH="1">
              <a:off x="9367226" y="3115503"/>
              <a:ext cx="137160" cy="13716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75312DD-ADBE-4B1E-BE55-DC3BA7A4C70C}"/>
              </a:ext>
            </a:extLst>
          </p:cNvPr>
          <p:cNvSpPr/>
          <p:nvPr/>
        </p:nvSpPr>
        <p:spPr>
          <a:xfrm>
            <a:off x="2828925" y="2211030"/>
            <a:ext cx="4624388" cy="889358"/>
          </a:xfrm>
          <a:custGeom>
            <a:avLst/>
            <a:gdLst>
              <a:gd name="connsiteX0" fmla="*/ 0 w 4643438"/>
              <a:gd name="connsiteY0" fmla="*/ 286031 h 890868"/>
              <a:gd name="connsiteX1" fmla="*/ 304800 w 4643438"/>
              <a:gd name="connsiteY1" fmla="*/ 152681 h 890868"/>
              <a:gd name="connsiteX2" fmla="*/ 690563 w 4643438"/>
              <a:gd name="connsiteY2" fmla="*/ 47906 h 890868"/>
              <a:gd name="connsiteX3" fmla="*/ 1028700 w 4643438"/>
              <a:gd name="connsiteY3" fmla="*/ 281 h 890868"/>
              <a:gd name="connsiteX4" fmla="*/ 1376363 w 4643438"/>
              <a:gd name="connsiteY4" fmla="*/ 28856 h 890868"/>
              <a:gd name="connsiteX5" fmla="*/ 1676400 w 4643438"/>
              <a:gd name="connsiteY5" fmla="*/ 43143 h 890868"/>
              <a:gd name="connsiteX6" fmla="*/ 2262188 w 4643438"/>
              <a:gd name="connsiteY6" fmla="*/ 119343 h 890868"/>
              <a:gd name="connsiteX7" fmla="*/ 2533650 w 4643438"/>
              <a:gd name="connsiteY7" fmla="*/ 147918 h 890868"/>
              <a:gd name="connsiteX8" fmla="*/ 2862263 w 4643438"/>
              <a:gd name="connsiteY8" fmla="*/ 247931 h 890868"/>
              <a:gd name="connsiteX9" fmla="*/ 3067050 w 4643438"/>
              <a:gd name="connsiteY9" fmla="*/ 357468 h 890868"/>
              <a:gd name="connsiteX10" fmla="*/ 3233738 w 4643438"/>
              <a:gd name="connsiteY10" fmla="*/ 428906 h 890868"/>
              <a:gd name="connsiteX11" fmla="*/ 3429000 w 4643438"/>
              <a:gd name="connsiteY11" fmla="*/ 500343 h 890868"/>
              <a:gd name="connsiteX12" fmla="*/ 3619500 w 4643438"/>
              <a:gd name="connsiteY12" fmla="*/ 533681 h 890868"/>
              <a:gd name="connsiteX13" fmla="*/ 3781425 w 4643438"/>
              <a:gd name="connsiteY13" fmla="*/ 533681 h 890868"/>
              <a:gd name="connsiteX14" fmla="*/ 4295775 w 4643438"/>
              <a:gd name="connsiteY14" fmla="*/ 719418 h 890868"/>
              <a:gd name="connsiteX15" fmla="*/ 4519613 w 4643438"/>
              <a:gd name="connsiteY15" fmla="*/ 833718 h 890868"/>
              <a:gd name="connsiteX16" fmla="*/ 4624388 w 4643438"/>
              <a:gd name="connsiteY16" fmla="*/ 886106 h 890868"/>
              <a:gd name="connsiteX17" fmla="*/ 4624388 w 4643438"/>
              <a:gd name="connsiteY17" fmla="*/ 886106 h 890868"/>
              <a:gd name="connsiteX18" fmla="*/ 4643438 w 4643438"/>
              <a:gd name="connsiteY18" fmla="*/ 890868 h 890868"/>
              <a:gd name="connsiteX0" fmla="*/ 0 w 4643438"/>
              <a:gd name="connsiteY0" fmla="*/ 286031 h 890868"/>
              <a:gd name="connsiteX1" fmla="*/ 304800 w 4643438"/>
              <a:gd name="connsiteY1" fmla="*/ 152681 h 890868"/>
              <a:gd name="connsiteX2" fmla="*/ 690563 w 4643438"/>
              <a:gd name="connsiteY2" fmla="*/ 47906 h 890868"/>
              <a:gd name="connsiteX3" fmla="*/ 1028700 w 4643438"/>
              <a:gd name="connsiteY3" fmla="*/ 281 h 890868"/>
              <a:gd name="connsiteX4" fmla="*/ 1376363 w 4643438"/>
              <a:gd name="connsiteY4" fmla="*/ 28856 h 890868"/>
              <a:gd name="connsiteX5" fmla="*/ 1676400 w 4643438"/>
              <a:gd name="connsiteY5" fmla="*/ 43143 h 890868"/>
              <a:gd name="connsiteX6" fmla="*/ 2262188 w 4643438"/>
              <a:gd name="connsiteY6" fmla="*/ 119343 h 890868"/>
              <a:gd name="connsiteX7" fmla="*/ 2533650 w 4643438"/>
              <a:gd name="connsiteY7" fmla="*/ 147918 h 890868"/>
              <a:gd name="connsiteX8" fmla="*/ 2862263 w 4643438"/>
              <a:gd name="connsiteY8" fmla="*/ 247931 h 890868"/>
              <a:gd name="connsiteX9" fmla="*/ 3067050 w 4643438"/>
              <a:gd name="connsiteY9" fmla="*/ 357468 h 890868"/>
              <a:gd name="connsiteX10" fmla="*/ 3233738 w 4643438"/>
              <a:gd name="connsiteY10" fmla="*/ 428906 h 890868"/>
              <a:gd name="connsiteX11" fmla="*/ 3429000 w 4643438"/>
              <a:gd name="connsiteY11" fmla="*/ 500343 h 890868"/>
              <a:gd name="connsiteX12" fmla="*/ 3619500 w 4643438"/>
              <a:gd name="connsiteY12" fmla="*/ 533681 h 890868"/>
              <a:gd name="connsiteX13" fmla="*/ 3938587 w 4643438"/>
              <a:gd name="connsiteY13" fmla="*/ 576544 h 890868"/>
              <a:gd name="connsiteX14" fmla="*/ 4295775 w 4643438"/>
              <a:gd name="connsiteY14" fmla="*/ 719418 h 890868"/>
              <a:gd name="connsiteX15" fmla="*/ 4519613 w 4643438"/>
              <a:gd name="connsiteY15" fmla="*/ 833718 h 890868"/>
              <a:gd name="connsiteX16" fmla="*/ 4624388 w 4643438"/>
              <a:gd name="connsiteY16" fmla="*/ 886106 h 890868"/>
              <a:gd name="connsiteX17" fmla="*/ 4624388 w 4643438"/>
              <a:gd name="connsiteY17" fmla="*/ 886106 h 890868"/>
              <a:gd name="connsiteX18" fmla="*/ 4643438 w 4643438"/>
              <a:gd name="connsiteY18" fmla="*/ 890868 h 890868"/>
              <a:gd name="connsiteX0" fmla="*/ 0 w 4643438"/>
              <a:gd name="connsiteY0" fmla="*/ 286031 h 890868"/>
              <a:gd name="connsiteX1" fmla="*/ 304800 w 4643438"/>
              <a:gd name="connsiteY1" fmla="*/ 152681 h 890868"/>
              <a:gd name="connsiteX2" fmla="*/ 690563 w 4643438"/>
              <a:gd name="connsiteY2" fmla="*/ 47906 h 890868"/>
              <a:gd name="connsiteX3" fmla="*/ 1028700 w 4643438"/>
              <a:gd name="connsiteY3" fmla="*/ 281 h 890868"/>
              <a:gd name="connsiteX4" fmla="*/ 1376363 w 4643438"/>
              <a:gd name="connsiteY4" fmla="*/ 28856 h 890868"/>
              <a:gd name="connsiteX5" fmla="*/ 1676400 w 4643438"/>
              <a:gd name="connsiteY5" fmla="*/ 43143 h 890868"/>
              <a:gd name="connsiteX6" fmla="*/ 2262188 w 4643438"/>
              <a:gd name="connsiteY6" fmla="*/ 119343 h 890868"/>
              <a:gd name="connsiteX7" fmla="*/ 2533650 w 4643438"/>
              <a:gd name="connsiteY7" fmla="*/ 147918 h 890868"/>
              <a:gd name="connsiteX8" fmla="*/ 2862263 w 4643438"/>
              <a:gd name="connsiteY8" fmla="*/ 247931 h 890868"/>
              <a:gd name="connsiteX9" fmla="*/ 3067050 w 4643438"/>
              <a:gd name="connsiteY9" fmla="*/ 357468 h 890868"/>
              <a:gd name="connsiteX10" fmla="*/ 3233738 w 4643438"/>
              <a:gd name="connsiteY10" fmla="*/ 428906 h 890868"/>
              <a:gd name="connsiteX11" fmla="*/ 3429000 w 4643438"/>
              <a:gd name="connsiteY11" fmla="*/ 500343 h 890868"/>
              <a:gd name="connsiteX12" fmla="*/ 3619500 w 4643438"/>
              <a:gd name="connsiteY12" fmla="*/ 533681 h 890868"/>
              <a:gd name="connsiteX13" fmla="*/ 3967162 w 4643438"/>
              <a:gd name="connsiteY13" fmla="*/ 590832 h 890868"/>
              <a:gd name="connsiteX14" fmla="*/ 4295775 w 4643438"/>
              <a:gd name="connsiteY14" fmla="*/ 719418 h 890868"/>
              <a:gd name="connsiteX15" fmla="*/ 4519613 w 4643438"/>
              <a:gd name="connsiteY15" fmla="*/ 833718 h 890868"/>
              <a:gd name="connsiteX16" fmla="*/ 4624388 w 4643438"/>
              <a:gd name="connsiteY16" fmla="*/ 886106 h 890868"/>
              <a:gd name="connsiteX17" fmla="*/ 4624388 w 4643438"/>
              <a:gd name="connsiteY17" fmla="*/ 886106 h 890868"/>
              <a:gd name="connsiteX18" fmla="*/ 4643438 w 4643438"/>
              <a:gd name="connsiteY18" fmla="*/ 890868 h 890868"/>
              <a:gd name="connsiteX0" fmla="*/ 0 w 4624388"/>
              <a:gd name="connsiteY0" fmla="*/ 286031 h 886106"/>
              <a:gd name="connsiteX1" fmla="*/ 304800 w 4624388"/>
              <a:gd name="connsiteY1" fmla="*/ 152681 h 886106"/>
              <a:gd name="connsiteX2" fmla="*/ 690563 w 4624388"/>
              <a:gd name="connsiteY2" fmla="*/ 47906 h 886106"/>
              <a:gd name="connsiteX3" fmla="*/ 1028700 w 4624388"/>
              <a:gd name="connsiteY3" fmla="*/ 281 h 886106"/>
              <a:gd name="connsiteX4" fmla="*/ 1376363 w 4624388"/>
              <a:gd name="connsiteY4" fmla="*/ 28856 h 886106"/>
              <a:gd name="connsiteX5" fmla="*/ 1676400 w 4624388"/>
              <a:gd name="connsiteY5" fmla="*/ 43143 h 886106"/>
              <a:gd name="connsiteX6" fmla="*/ 2262188 w 4624388"/>
              <a:gd name="connsiteY6" fmla="*/ 119343 h 886106"/>
              <a:gd name="connsiteX7" fmla="*/ 2533650 w 4624388"/>
              <a:gd name="connsiteY7" fmla="*/ 147918 h 886106"/>
              <a:gd name="connsiteX8" fmla="*/ 2862263 w 4624388"/>
              <a:gd name="connsiteY8" fmla="*/ 247931 h 886106"/>
              <a:gd name="connsiteX9" fmla="*/ 3067050 w 4624388"/>
              <a:gd name="connsiteY9" fmla="*/ 357468 h 886106"/>
              <a:gd name="connsiteX10" fmla="*/ 3233738 w 4624388"/>
              <a:gd name="connsiteY10" fmla="*/ 428906 h 886106"/>
              <a:gd name="connsiteX11" fmla="*/ 3429000 w 4624388"/>
              <a:gd name="connsiteY11" fmla="*/ 500343 h 886106"/>
              <a:gd name="connsiteX12" fmla="*/ 3619500 w 4624388"/>
              <a:gd name="connsiteY12" fmla="*/ 533681 h 886106"/>
              <a:gd name="connsiteX13" fmla="*/ 3967162 w 4624388"/>
              <a:gd name="connsiteY13" fmla="*/ 590832 h 886106"/>
              <a:gd name="connsiteX14" fmla="*/ 4295775 w 4624388"/>
              <a:gd name="connsiteY14" fmla="*/ 719418 h 886106"/>
              <a:gd name="connsiteX15" fmla="*/ 4519613 w 4624388"/>
              <a:gd name="connsiteY15" fmla="*/ 833718 h 886106"/>
              <a:gd name="connsiteX16" fmla="*/ 4624388 w 4624388"/>
              <a:gd name="connsiteY16" fmla="*/ 886106 h 886106"/>
              <a:gd name="connsiteX17" fmla="*/ 4624388 w 4624388"/>
              <a:gd name="connsiteY17" fmla="*/ 886106 h 886106"/>
              <a:gd name="connsiteX0" fmla="*/ 0 w 4624388"/>
              <a:gd name="connsiteY0" fmla="*/ 289283 h 889358"/>
              <a:gd name="connsiteX1" fmla="*/ 304800 w 4624388"/>
              <a:gd name="connsiteY1" fmla="*/ 155933 h 889358"/>
              <a:gd name="connsiteX2" fmla="*/ 690563 w 4624388"/>
              <a:gd name="connsiteY2" fmla="*/ 51158 h 889358"/>
              <a:gd name="connsiteX3" fmla="*/ 1028700 w 4624388"/>
              <a:gd name="connsiteY3" fmla="*/ 3533 h 889358"/>
              <a:gd name="connsiteX4" fmla="*/ 1371600 w 4624388"/>
              <a:gd name="connsiteY4" fmla="*/ 8296 h 889358"/>
              <a:gd name="connsiteX5" fmla="*/ 1676400 w 4624388"/>
              <a:gd name="connsiteY5" fmla="*/ 46395 h 889358"/>
              <a:gd name="connsiteX6" fmla="*/ 2262188 w 4624388"/>
              <a:gd name="connsiteY6" fmla="*/ 122595 h 889358"/>
              <a:gd name="connsiteX7" fmla="*/ 2533650 w 4624388"/>
              <a:gd name="connsiteY7" fmla="*/ 151170 h 889358"/>
              <a:gd name="connsiteX8" fmla="*/ 2862263 w 4624388"/>
              <a:gd name="connsiteY8" fmla="*/ 251183 h 889358"/>
              <a:gd name="connsiteX9" fmla="*/ 3067050 w 4624388"/>
              <a:gd name="connsiteY9" fmla="*/ 360720 h 889358"/>
              <a:gd name="connsiteX10" fmla="*/ 3233738 w 4624388"/>
              <a:gd name="connsiteY10" fmla="*/ 432158 h 889358"/>
              <a:gd name="connsiteX11" fmla="*/ 3429000 w 4624388"/>
              <a:gd name="connsiteY11" fmla="*/ 503595 h 889358"/>
              <a:gd name="connsiteX12" fmla="*/ 3619500 w 4624388"/>
              <a:gd name="connsiteY12" fmla="*/ 536933 h 889358"/>
              <a:gd name="connsiteX13" fmla="*/ 3967162 w 4624388"/>
              <a:gd name="connsiteY13" fmla="*/ 594084 h 889358"/>
              <a:gd name="connsiteX14" fmla="*/ 4295775 w 4624388"/>
              <a:gd name="connsiteY14" fmla="*/ 722670 h 889358"/>
              <a:gd name="connsiteX15" fmla="*/ 4519613 w 4624388"/>
              <a:gd name="connsiteY15" fmla="*/ 836970 h 889358"/>
              <a:gd name="connsiteX16" fmla="*/ 4624388 w 4624388"/>
              <a:gd name="connsiteY16" fmla="*/ 889358 h 889358"/>
              <a:gd name="connsiteX17" fmla="*/ 4624388 w 4624388"/>
              <a:gd name="connsiteY17" fmla="*/ 889358 h 889358"/>
              <a:gd name="connsiteX0" fmla="*/ 0 w 4624388"/>
              <a:gd name="connsiteY0" fmla="*/ 289283 h 889358"/>
              <a:gd name="connsiteX1" fmla="*/ 304800 w 4624388"/>
              <a:gd name="connsiteY1" fmla="*/ 155933 h 889358"/>
              <a:gd name="connsiteX2" fmla="*/ 690563 w 4624388"/>
              <a:gd name="connsiteY2" fmla="*/ 51158 h 889358"/>
              <a:gd name="connsiteX3" fmla="*/ 1028700 w 4624388"/>
              <a:gd name="connsiteY3" fmla="*/ 3533 h 889358"/>
              <a:gd name="connsiteX4" fmla="*/ 1371600 w 4624388"/>
              <a:gd name="connsiteY4" fmla="*/ 8296 h 889358"/>
              <a:gd name="connsiteX5" fmla="*/ 1676400 w 4624388"/>
              <a:gd name="connsiteY5" fmla="*/ 46395 h 889358"/>
              <a:gd name="connsiteX6" fmla="*/ 2262188 w 4624388"/>
              <a:gd name="connsiteY6" fmla="*/ 122595 h 889358"/>
              <a:gd name="connsiteX7" fmla="*/ 2543175 w 4624388"/>
              <a:gd name="connsiteY7" fmla="*/ 155932 h 889358"/>
              <a:gd name="connsiteX8" fmla="*/ 2862263 w 4624388"/>
              <a:gd name="connsiteY8" fmla="*/ 251183 h 889358"/>
              <a:gd name="connsiteX9" fmla="*/ 3067050 w 4624388"/>
              <a:gd name="connsiteY9" fmla="*/ 360720 h 889358"/>
              <a:gd name="connsiteX10" fmla="*/ 3233738 w 4624388"/>
              <a:gd name="connsiteY10" fmla="*/ 432158 h 889358"/>
              <a:gd name="connsiteX11" fmla="*/ 3429000 w 4624388"/>
              <a:gd name="connsiteY11" fmla="*/ 503595 h 889358"/>
              <a:gd name="connsiteX12" fmla="*/ 3619500 w 4624388"/>
              <a:gd name="connsiteY12" fmla="*/ 536933 h 889358"/>
              <a:gd name="connsiteX13" fmla="*/ 3967162 w 4624388"/>
              <a:gd name="connsiteY13" fmla="*/ 594084 h 889358"/>
              <a:gd name="connsiteX14" fmla="*/ 4295775 w 4624388"/>
              <a:gd name="connsiteY14" fmla="*/ 722670 h 889358"/>
              <a:gd name="connsiteX15" fmla="*/ 4519613 w 4624388"/>
              <a:gd name="connsiteY15" fmla="*/ 836970 h 889358"/>
              <a:gd name="connsiteX16" fmla="*/ 4624388 w 4624388"/>
              <a:gd name="connsiteY16" fmla="*/ 889358 h 889358"/>
              <a:gd name="connsiteX17" fmla="*/ 4624388 w 4624388"/>
              <a:gd name="connsiteY17" fmla="*/ 889358 h 889358"/>
              <a:gd name="connsiteX0" fmla="*/ 0 w 4624388"/>
              <a:gd name="connsiteY0" fmla="*/ 289283 h 889358"/>
              <a:gd name="connsiteX1" fmla="*/ 304800 w 4624388"/>
              <a:gd name="connsiteY1" fmla="*/ 155933 h 889358"/>
              <a:gd name="connsiteX2" fmla="*/ 690563 w 4624388"/>
              <a:gd name="connsiteY2" fmla="*/ 51158 h 889358"/>
              <a:gd name="connsiteX3" fmla="*/ 1028700 w 4624388"/>
              <a:gd name="connsiteY3" fmla="*/ 3533 h 889358"/>
              <a:gd name="connsiteX4" fmla="*/ 1371600 w 4624388"/>
              <a:gd name="connsiteY4" fmla="*/ 8296 h 889358"/>
              <a:gd name="connsiteX5" fmla="*/ 1676400 w 4624388"/>
              <a:gd name="connsiteY5" fmla="*/ 46395 h 889358"/>
              <a:gd name="connsiteX6" fmla="*/ 2085975 w 4624388"/>
              <a:gd name="connsiteY6" fmla="*/ 108307 h 889358"/>
              <a:gd name="connsiteX7" fmla="*/ 2543175 w 4624388"/>
              <a:gd name="connsiteY7" fmla="*/ 155932 h 889358"/>
              <a:gd name="connsiteX8" fmla="*/ 2862263 w 4624388"/>
              <a:gd name="connsiteY8" fmla="*/ 251183 h 889358"/>
              <a:gd name="connsiteX9" fmla="*/ 3067050 w 4624388"/>
              <a:gd name="connsiteY9" fmla="*/ 360720 h 889358"/>
              <a:gd name="connsiteX10" fmla="*/ 3233738 w 4624388"/>
              <a:gd name="connsiteY10" fmla="*/ 432158 h 889358"/>
              <a:gd name="connsiteX11" fmla="*/ 3429000 w 4624388"/>
              <a:gd name="connsiteY11" fmla="*/ 503595 h 889358"/>
              <a:gd name="connsiteX12" fmla="*/ 3619500 w 4624388"/>
              <a:gd name="connsiteY12" fmla="*/ 536933 h 889358"/>
              <a:gd name="connsiteX13" fmla="*/ 3967162 w 4624388"/>
              <a:gd name="connsiteY13" fmla="*/ 594084 h 889358"/>
              <a:gd name="connsiteX14" fmla="*/ 4295775 w 4624388"/>
              <a:gd name="connsiteY14" fmla="*/ 722670 h 889358"/>
              <a:gd name="connsiteX15" fmla="*/ 4519613 w 4624388"/>
              <a:gd name="connsiteY15" fmla="*/ 836970 h 889358"/>
              <a:gd name="connsiteX16" fmla="*/ 4624388 w 4624388"/>
              <a:gd name="connsiteY16" fmla="*/ 889358 h 889358"/>
              <a:gd name="connsiteX17" fmla="*/ 4624388 w 4624388"/>
              <a:gd name="connsiteY17" fmla="*/ 889358 h 889358"/>
              <a:gd name="connsiteX0" fmla="*/ 0 w 4624388"/>
              <a:gd name="connsiteY0" fmla="*/ 289283 h 889358"/>
              <a:gd name="connsiteX1" fmla="*/ 304800 w 4624388"/>
              <a:gd name="connsiteY1" fmla="*/ 155933 h 889358"/>
              <a:gd name="connsiteX2" fmla="*/ 690563 w 4624388"/>
              <a:gd name="connsiteY2" fmla="*/ 51158 h 889358"/>
              <a:gd name="connsiteX3" fmla="*/ 1028700 w 4624388"/>
              <a:gd name="connsiteY3" fmla="*/ 3533 h 889358"/>
              <a:gd name="connsiteX4" fmla="*/ 1371600 w 4624388"/>
              <a:gd name="connsiteY4" fmla="*/ 8296 h 889358"/>
              <a:gd name="connsiteX5" fmla="*/ 1676400 w 4624388"/>
              <a:gd name="connsiteY5" fmla="*/ 46395 h 889358"/>
              <a:gd name="connsiteX6" fmla="*/ 2085975 w 4624388"/>
              <a:gd name="connsiteY6" fmla="*/ 84495 h 889358"/>
              <a:gd name="connsiteX7" fmla="*/ 2543175 w 4624388"/>
              <a:gd name="connsiteY7" fmla="*/ 155932 h 889358"/>
              <a:gd name="connsiteX8" fmla="*/ 2862263 w 4624388"/>
              <a:gd name="connsiteY8" fmla="*/ 251183 h 889358"/>
              <a:gd name="connsiteX9" fmla="*/ 3067050 w 4624388"/>
              <a:gd name="connsiteY9" fmla="*/ 360720 h 889358"/>
              <a:gd name="connsiteX10" fmla="*/ 3233738 w 4624388"/>
              <a:gd name="connsiteY10" fmla="*/ 432158 h 889358"/>
              <a:gd name="connsiteX11" fmla="*/ 3429000 w 4624388"/>
              <a:gd name="connsiteY11" fmla="*/ 503595 h 889358"/>
              <a:gd name="connsiteX12" fmla="*/ 3619500 w 4624388"/>
              <a:gd name="connsiteY12" fmla="*/ 536933 h 889358"/>
              <a:gd name="connsiteX13" fmla="*/ 3967162 w 4624388"/>
              <a:gd name="connsiteY13" fmla="*/ 594084 h 889358"/>
              <a:gd name="connsiteX14" fmla="*/ 4295775 w 4624388"/>
              <a:gd name="connsiteY14" fmla="*/ 722670 h 889358"/>
              <a:gd name="connsiteX15" fmla="*/ 4519613 w 4624388"/>
              <a:gd name="connsiteY15" fmla="*/ 836970 h 889358"/>
              <a:gd name="connsiteX16" fmla="*/ 4624388 w 4624388"/>
              <a:gd name="connsiteY16" fmla="*/ 889358 h 889358"/>
              <a:gd name="connsiteX17" fmla="*/ 4624388 w 4624388"/>
              <a:gd name="connsiteY17" fmla="*/ 889358 h 889358"/>
              <a:gd name="connsiteX0" fmla="*/ 0 w 4624388"/>
              <a:gd name="connsiteY0" fmla="*/ 289283 h 889358"/>
              <a:gd name="connsiteX1" fmla="*/ 304800 w 4624388"/>
              <a:gd name="connsiteY1" fmla="*/ 155933 h 889358"/>
              <a:gd name="connsiteX2" fmla="*/ 690563 w 4624388"/>
              <a:gd name="connsiteY2" fmla="*/ 51158 h 889358"/>
              <a:gd name="connsiteX3" fmla="*/ 1028700 w 4624388"/>
              <a:gd name="connsiteY3" fmla="*/ 3533 h 889358"/>
              <a:gd name="connsiteX4" fmla="*/ 1371600 w 4624388"/>
              <a:gd name="connsiteY4" fmla="*/ 8296 h 889358"/>
              <a:gd name="connsiteX5" fmla="*/ 1676400 w 4624388"/>
              <a:gd name="connsiteY5" fmla="*/ 46395 h 889358"/>
              <a:gd name="connsiteX6" fmla="*/ 2081213 w 4624388"/>
              <a:gd name="connsiteY6" fmla="*/ 98783 h 889358"/>
              <a:gd name="connsiteX7" fmla="*/ 2543175 w 4624388"/>
              <a:gd name="connsiteY7" fmla="*/ 155932 h 889358"/>
              <a:gd name="connsiteX8" fmla="*/ 2862263 w 4624388"/>
              <a:gd name="connsiteY8" fmla="*/ 251183 h 889358"/>
              <a:gd name="connsiteX9" fmla="*/ 3067050 w 4624388"/>
              <a:gd name="connsiteY9" fmla="*/ 360720 h 889358"/>
              <a:gd name="connsiteX10" fmla="*/ 3233738 w 4624388"/>
              <a:gd name="connsiteY10" fmla="*/ 432158 h 889358"/>
              <a:gd name="connsiteX11" fmla="*/ 3429000 w 4624388"/>
              <a:gd name="connsiteY11" fmla="*/ 503595 h 889358"/>
              <a:gd name="connsiteX12" fmla="*/ 3619500 w 4624388"/>
              <a:gd name="connsiteY12" fmla="*/ 536933 h 889358"/>
              <a:gd name="connsiteX13" fmla="*/ 3967162 w 4624388"/>
              <a:gd name="connsiteY13" fmla="*/ 594084 h 889358"/>
              <a:gd name="connsiteX14" fmla="*/ 4295775 w 4624388"/>
              <a:gd name="connsiteY14" fmla="*/ 722670 h 889358"/>
              <a:gd name="connsiteX15" fmla="*/ 4519613 w 4624388"/>
              <a:gd name="connsiteY15" fmla="*/ 836970 h 889358"/>
              <a:gd name="connsiteX16" fmla="*/ 4624388 w 4624388"/>
              <a:gd name="connsiteY16" fmla="*/ 889358 h 889358"/>
              <a:gd name="connsiteX17" fmla="*/ 4624388 w 4624388"/>
              <a:gd name="connsiteY17" fmla="*/ 889358 h 889358"/>
              <a:gd name="connsiteX0" fmla="*/ 0 w 4624388"/>
              <a:gd name="connsiteY0" fmla="*/ 288931 h 889006"/>
              <a:gd name="connsiteX1" fmla="*/ 304800 w 4624388"/>
              <a:gd name="connsiteY1" fmla="*/ 155581 h 889006"/>
              <a:gd name="connsiteX2" fmla="*/ 690563 w 4624388"/>
              <a:gd name="connsiteY2" fmla="*/ 50806 h 889006"/>
              <a:gd name="connsiteX3" fmla="*/ 1028700 w 4624388"/>
              <a:gd name="connsiteY3" fmla="*/ 3181 h 889006"/>
              <a:gd name="connsiteX4" fmla="*/ 1371600 w 4624388"/>
              <a:gd name="connsiteY4" fmla="*/ 7944 h 889006"/>
              <a:gd name="connsiteX5" fmla="*/ 1681163 w 4624388"/>
              <a:gd name="connsiteY5" fmla="*/ 36518 h 889006"/>
              <a:gd name="connsiteX6" fmla="*/ 2081213 w 4624388"/>
              <a:gd name="connsiteY6" fmla="*/ 98431 h 889006"/>
              <a:gd name="connsiteX7" fmla="*/ 2543175 w 4624388"/>
              <a:gd name="connsiteY7" fmla="*/ 155580 h 889006"/>
              <a:gd name="connsiteX8" fmla="*/ 2862263 w 4624388"/>
              <a:gd name="connsiteY8" fmla="*/ 250831 h 889006"/>
              <a:gd name="connsiteX9" fmla="*/ 3067050 w 4624388"/>
              <a:gd name="connsiteY9" fmla="*/ 360368 h 889006"/>
              <a:gd name="connsiteX10" fmla="*/ 3233738 w 4624388"/>
              <a:gd name="connsiteY10" fmla="*/ 431806 h 889006"/>
              <a:gd name="connsiteX11" fmla="*/ 3429000 w 4624388"/>
              <a:gd name="connsiteY11" fmla="*/ 503243 h 889006"/>
              <a:gd name="connsiteX12" fmla="*/ 3619500 w 4624388"/>
              <a:gd name="connsiteY12" fmla="*/ 536581 h 889006"/>
              <a:gd name="connsiteX13" fmla="*/ 3967162 w 4624388"/>
              <a:gd name="connsiteY13" fmla="*/ 593732 h 889006"/>
              <a:gd name="connsiteX14" fmla="*/ 4295775 w 4624388"/>
              <a:gd name="connsiteY14" fmla="*/ 722318 h 889006"/>
              <a:gd name="connsiteX15" fmla="*/ 4519613 w 4624388"/>
              <a:gd name="connsiteY15" fmla="*/ 836618 h 889006"/>
              <a:gd name="connsiteX16" fmla="*/ 4624388 w 4624388"/>
              <a:gd name="connsiteY16" fmla="*/ 889006 h 889006"/>
              <a:gd name="connsiteX17" fmla="*/ 4624388 w 4624388"/>
              <a:gd name="connsiteY17" fmla="*/ 889006 h 889006"/>
              <a:gd name="connsiteX0" fmla="*/ 0 w 4624388"/>
              <a:gd name="connsiteY0" fmla="*/ 289283 h 889358"/>
              <a:gd name="connsiteX1" fmla="*/ 304800 w 4624388"/>
              <a:gd name="connsiteY1" fmla="*/ 155933 h 889358"/>
              <a:gd name="connsiteX2" fmla="*/ 690563 w 4624388"/>
              <a:gd name="connsiteY2" fmla="*/ 51158 h 889358"/>
              <a:gd name="connsiteX3" fmla="*/ 1028700 w 4624388"/>
              <a:gd name="connsiteY3" fmla="*/ 3533 h 889358"/>
              <a:gd name="connsiteX4" fmla="*/ 1371600 w 4624388"/>
              <a:gd name="connsiteY4" fmla="*/ 8296 h 889358"/>
              <a:gd name="connsiteX5" fmla="*/ 1781175 w 4624388"/>
              <a:gd name="connsiteY5" fmla="*/ 46395 h 889358"/>
              <a:gd name="connsiteX6" fmla="*/ 2081213 w 4624388"/>
              <a:gd name="connsiteY6" fmla="*/ 98783 h 889358"/>
              <a:gd name="connsiteX7" fmla="*/ 2543175 w 4624388"/>
              <a:gd name="connsiteY7" fmla="*/ 155932 h 889358"/>
              <a:gd name="connsiteX8" fmla="*/ 2862263 w 4624388"/>
              <a:gd name="connsiteY8" fmla="*/ 251183 h 889358"/>
              <a:gd name="connsiteX9" fmla="*/ 3067050 w 4624388"/>
              <a:gd name="connsiteY9" fmla="*/ 360720 h 889358"/>
              <a:gd name="connsiteX10" fmla="*/ 3233738 w 4624388"/>
              <a:gd name="connsiteY10" fmla="*/ 432158 h 889358"/>
              <a:gd name="connsiteX11" fmla="*/ 3429000 w 4624388"/>
              <a:gd name="connsiteY11" fmla="*/ 503595 h 889358"/>
              <a:gd name="connsiteX12" fmla="*/ 3619500 w 4624388"/>
              <a:gd name="connsiteY12" fmla="*/ 536933 h 889358"/>
              <a:gd name="connsiteX13" fmla="*/ 3967162 w 4624388"/>
              <a:gd name="connsiteY13" fmla="*/ 594084 h 889358"/>
              <a:gd name="connsiteX14" fmla="*/ 4295775 w 4624388"/>
              <a:gd name="connsiteY14" fmla="*/ 722670 h 889358"/>
              <a:gd name="connsiteX15" fmla="*/ 4519613 w 4624388"/>
              <a:gd name="connsiteY15" fmla="*/ 836970 h 889358"/>
              <a:gd name="connsiteX16" fmla="*/ 4624388 w 4624388"/>
              <a:gd name="connsiteY16" fmla="*/ 889358 h 889358"/>
              <a:gd name="connsiteX17" fmla="*/ 4624388 w 4624388"/>
              <a:gd name="connsiteY17" fmla="*/ 889358 h 889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4388" h="889358">
                <a:moveTo>
                  <a:pt x="0" y="289283"/>
                </a:moveTo>
                <a:cubicBezTo>
                  <a:pt x="94853" y="242451"/>
                  <a:pt x="189706" y="195620"/>
                  <a:pt x="304800" y="155933"/>
                </a:cubicBezTo>
                <a:cubicBezTo>
                  <a:pt x="419894" y="116245"/>
                  <a:pt x="569913" y="76558"/>
                  <a:pt x="690563" y="51158"/>
                </a:cubicBezTo>
                <a:cubicBezTo>
                  <a:pt x="811213" y="25758"/>
                  <a:pt x="915194" y="10677"/>
                  <a:pt x="1028700" y="3533"/>
                </a:cubicBezTo>
                <a:cubicBezTo>
                  <a:pt x="1142206" y="-3611"/>
                  <a:pt x="1246188" y="1152"/>
                  <a:pt x="1371600" y="8296"/>
                </a:cubicBezTo>
                <a:cubicBezTo>
                  <a:pt x="1497013" y="15440"/>
                  <a:pt x="1662906" y="31314"/>
                  <a:pt x="1781175" y="46395"/>
                </a:cubicBezTo>
                <a:cubicBezTo>
                  <a:pt x="1899444" y="61476"/>
                  <a:pt x="1954213" y="80527"/>
                  <a:pt x="2081213" y="98783"/>
                </a:cubicBezTo>
                <a:cubicBezTo>
                  <a:pt x="2208213" y="117039"/>
                  <a:pt x="2413000" y="130532"/>
                  <a:pt x="2543175" y="155932"/>
                </a:cubicBezTo>
                <a:cubicBezTo>
                  <a:pt x="2673350" y="181332"/>
                  <a:pt x="2774951" y="217052"/>
                  <a:pt x="2862263" y="251183"/>
                </a:cubicBezTo>
                <a:cubicBezTo>
                  <a:pt x="2949575" y="285314"/>
                  <a:pt x="3005138" y="330558"/>
                  <a:pt x="3067050" y="360720"/>
                </a:cubicBezTo>
                <a:cubicBezTo>
                  <a:pt x="3128962" y="390882"/>
                  <a:pt x="3173413" y="408346"/>
                  <a:pt x="3233738" y="432158"/>
                </a:cubicBezTo>
                <a:cubicBezTo>
                  <a:pt x="3294063" y="455970"/>
                  <a:pt x="3364706" y="486133"/>
                  <a:pt x="3429000" y="503595"/>
                </a:cubicBezTo>
                <a:cubicBezTo>
                  <a:pt x="3493294" y="521058"/>
                  <a:pt x="3529806" y="521852"/>
                  <a:pt x="3619500" y="536933"/>
                </a:cubicBezTo>
                <a:cubicBezTo>
                  <a:pt x="3709194" y="552014"/>
                  <a:pt x="3854450" y="563128"/>
                  <a:pt x="3967162" y="594084"/>
                </a:cubicBezTo>
                <a:cubicBezTo>
                  <a:pt x="4079874" y="625040"/>
                  <a:pt x="4203700" y="682189"/>
                  <a:pt x="4295775" y="722670"/>
                </a:cubicBezTo>
                <a:cubicBezTo>
                  <a:pt x="4387850" y="763151"/>
                  <a:pt x="4519613" y="836970"/>
                  <a:pt x="4519613" y="836970"/>
                </a:cubicBezTo>
                <a:lnTo>
                  <a:pt x="4624388" y="889358"/>
                </a:lnTo>
                <a:lnTo>
                  <a:pt x="4624388" y="889358"/>
                </a:lnTo>
              </a:path>
            </a:pathLst>
          </a:custGeom>
          <a:ln w="28575">
            <a:prstDash val="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Z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08974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1.48148E-6 L 0.00209 0.03935 L 0.01446 0.03935 " pathEditMode="relative" rAng="0" ptsTypes="AA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3" grpId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6D0910B1-2EED-431D-B87D-D1EAA9687303}"/>
              </a:ext>
            </a:extLst>
          </p:cNvPr>
          <p:cNvGrpSpPr/>
          <p:nvPr/>
        </p:nvGrpSpPr>
        <p:grpSpPr>
          <a:xfrm>
            <a:off x="2398850" y="1763184"/>
            <a:ext cx="5408747" cy="4668300"/>
            <a:chOff x="2398850" y="1763184"/>
            <a:chExt cx="5408747" cy="46683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DCF296-C558-499E-BFEA-9D7301197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98850" y="1763184"/>
              <a:ext cx="5364345" cy="46683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BD2282E-7F42-4A5F-8CCA-E7B2008A0454}"/>
                </a:ext>
              </a:extLst>
            </p:cNvPr>
            <p:cNvSpPr txBox="1"/>
            <p:nvPr/>
          </p:nvSpPr>
          <p:spPr>
            <a:xfrm>
              <a:off x="7138477" y="6044432"/>
              <a:ext cx="669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1 cm</a:t>
              </a:r>
              <a:endParaRPr lang="en-NZ" sz="16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599AE0D-3545-4001-B9E6-44EC7F812DBA}"/>
                </a:ext>
              </a:extLst>
            </p:cNvPr>
            <p:cNvCxnSpPr>
              <a:cxnSpLocks/>
            </p:cNvCxnSpPr>
            <p:nvPr/>
          </p:nvCxnSpPr>
          <p:spPr>
            <a:xfrm>
              <a:off x="7153425" y="6345183"/>
              <a:ext cx="53949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9536E1B-A448-4820-B95F-00168E1FF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860" y="53341"/>
            <a:ext cx="9052560" cy="101346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Segoe UI Light" panose="020B0502040204020203" pitchFamily="34" charset="0"/>
                <a:cs typeface="Segoe UI Light" panose="020B0502040204020203" pitchFamily="34" charset="0"/>
              </a:rPr>
              <a:t>Permeability</a:t>
            </a:r>
            <a:endParaRPr lang="en-NZ" sz="4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DDB27A3-D12E-4A97-818D-179119BE72A1}"/>
              </a:ext>
            </a:extLst>
          </p:cNvPr>
          <p:cNvGrpSpPr/>
          <p:nvPr/>
        </p:nvGrpSpPr>
        <p:grpSpPr>
          <a:xfrm>
            <a:off x="0" y="0"/>
            <a:ext cx="1837268" cy="6858000"/>
            <a:chOff x="0" y="0"/>
            <a:chExt cx="1837268" cy="685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39EECD3-28BE-4DB6-9CD8-2FDA45A716E4}"/>
                </a:ext>
              </a:extLst>
            </p:cNvPr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rgbClr val="1373BA"/>
            </a:solidFill>
            <a:ln>
              <a:solidFill>
                <a:srgbClr val="1373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412E44C-DF3E-4D03-8F21-E8BF69627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  <a14:imgEffect>
                        <a14:saturation sat="0"/>
                      </a14:imgEffect>
                      <a14:imgEffect>
                        <a14:brightnessContrast bright="94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71" y="103299"/>
              <a:ext cx="1731258" cy="507746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8A54BBC-C0B3-460F-B4D3-8267D852D979}"/>
                </a:ext>
              </a:extLst>
            </p:cNvPr>
            <p:cNvSpPr/>
            <p:nvPr/>
          </p:nvSpPr>
          <p:spPr>
            <a:xfrm>
              <a:off x="105162" y="2677213"/>
              <a:ext cx="1731258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dirty="0">
                  <a:ln w="0"/>
                  <a:solidFill>
                    <a:schemeClr val="accent1"/>
                  </a:solidFill>
                </a:rPr>
                <a:t>Permeability</a:t>
              </a:r>
              <a:endParaRPr lang="en-NZ" b="1" dirty="0">
                <a:ln w="0"/>
                <a:solidFill>
                  <a:schemeClr val="accent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77A8A01-B35E-4F2B-835B-BF52EF6E5420}"/>
                </a:ext>
              </a:extLst>
            </p:cNvPr>
            <p:cNvSpPr/>
            <p:nvPr/>
          </p:nvSpPr>
          <p:spPr>
            <a:xfrm>
              <a:off x="105162" y="1263580"/>
              <a:ext cx="1731258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Scan Results</a:t>
              </a:r>
              <a:endParaRPr lang="en-NZ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CBE8A78-2D84-4DBF-AD8D-5F298D9BA77F}"/>
                </a:ext>
              </a:extLst>
            </p:cNvPr>
            <p:cNvSpPr/>
            <p:nvPr/>
          </p:nvSpPr>
          <p:spPr>
            <a:xfrm>
              <a:off x="106010" y="1674128"/>
              <a:ext cx="1731258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dirty="0"/>
                <a:t>Analyses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93E6E9D-C3D7-4836-B6FF-7D72EA86B3CB}"/>
                </a:ext>
              </a:extLst>
            </p:cNvPr>
            <p:cNvSpPr/>
            <p:nvPr/>
          </p:nvSpPr>
          <p:spPr>
            <a:xfrm>
              <a:off x="106010" y="2083659"/>
              <a:ext cx="1731258" cy="5486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Displacement Measurements</a:t>
              </a:r>
              <a:endParaRPr lang="en-NZ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F7E75C3-620E-49C0-97E1-51E1C8FA90A0}"/>
                </a:ext>
              </a:extLst>
            </p:cNvPr>
            <p:cNvSpPr/>
            <p:nvPr/>
          </p:nvSpPr>
          <p:spPr>
            <a:xfrm>
              <a:off x="105162" y="847613"/>
              <a:ext cx="1732106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bg1"/>
                  </a:solidFill>
                </a:rPr>
                <a:t>Rock &amp; Machine</a:t>
              </a:r>
              <a:endParaRPr lang="en-NZ" dirty="0">
                <a:ln w="0"/>
                <a:solidFill>
                  <a:schemeClr val="bg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7D26ED5-A580-42E8-A708-48B8FAEFAF20}"/>
                </a:ext>
              </a:extLst>
            </p:cNvPr>
            <p:cNvSpPr/>
            <p:nvPr/>
          </p:nvSpPr>
          <p:spPr>
            <a:xfrm>
              <a:off x="105162" y="3086744"/>
              <a:ext cx="1731258" cy="3657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Key Points</a:t>
              </a:r>
              <a:endParaRPr lang="en-NZ" dirty="0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DCC0B49C-0E8A-4815-9C60-7F73528CF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lum bright="4000" contrast="-7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5766" y="4649575"/>
              <a:ext cx="1572391" cy="181349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8CAD985-072E-4C8D-A957-639D6B526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254" y="3519817"/>
              <a:ext cx="895250" cy="1253351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8D927ABB-A644-4FDE-B8FA-5F08F9527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1438" y="6480891"/>
              <a:ext cx="1665923" cy="241056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92AC751-3842-472C-A1B6-8C58B1C6265B}"/>
              </a:ext>
            </a:extLst>
          </p:cNvPr>
          <p:cNvGrpSpPr/>
          <p:nvPr/>
        </p:nvGrpSpPr>
        <p:grpSpPr>
          <a:xfrm>
            <a:off x="2414092" y="1066801"/>
            <a:ext cx="5815510" cy="696383"/>
            <a:chOff x="5938970" y="1629340"/>
            <a:chExt cx="2184945" cy="132343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3EFBBF-38DF-4F67-89F9-489678C668F1}"/>
                </a:ext>
              </a:extLst>
            </p:cNvPr>
            <p:cNvSpPr txBox="1"/>
            <p:nvPr/>
          </p:nvSpPr>
          <p:spPr>
            <a:xfrm>
              <a:off x="6040932" y="1629340"/>
              <a:ext cx="20829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High density voxels (&gt;2.5 g/cc) – Calcite filled</a:t>
              </a:r>
            </a:p>
            <a:p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Low density voxels (&lt;1.7 g/cc) – Breccia filled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03EF385-80AB-4F5A-9BA8-86EA84510B0D}"/>
                </a:ext>
              </a:extLst>
            </p:cNvPr>
            <p:cNvCxnSpPr>
              <a:cxnSpLocks/>
            </p:cNvCxnSpPr>
            <p:nvPr/>
          </p:nvCxnSpPr>
          <p:spPr>
            <a:xfrm>
              <a:off x="5938970" y="2595143"/>
              <a:ext cx="107688" cy="0"/>
            </a:xfrm>
            <a:prstGeom prst="line">
              <a:avLst/>
            </a:prstGeom>
            <a:ln w="114300">
              <a:solidFill>
                <a:srgbClr val="232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9B20E77-B159-4EEC-8CEC-67B0AA7AC1F3}"/>
                </a:ext>
              </a:extLst>
            </p:cNvPr>
            <p:cNvCxnSpPr>
              <a:cxnSpLocks/>
            </p:cNvCxnSpPr>
            <p:nvPr/>
          </p:nvCxnSpPr>
          <p:spPr>
            <a:xfrm>
              <a:off x="5938970" y="2003308"/>
              <a:ext cx="107688" cy="0"/>
            </a:xfrm>
            <a:prstGeom prst="line">
              <a:avLst/>
            </a:prstGeom>
            <a:ln w="114300">
              <a:solidFill>
                <a:srgbClr val="FF3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28A06E-76CA-43C5-B7B7-77DCCA33E215}"/>
              </a:ext>
            </a:extLst>
          </p:cNvPr>
          <p:cNvGrpSpPr/>
          <p:nvPr/>
        </p:nvGrpSpPr>
        <p:grpSpPr>
          <a:xfrm>
            <a:off x="2319134" y="2835063"/>
            <a:ext cx="5257323" cy="2841240"/>
            <a:chOff x="2319134" y="2835063"/>
            <a:chExt cx="5257323" cy="284124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8FBEBB6-40A2-450F-8C29-6912EC938A31}"/>
                </a:ext>
              </a:extLst>
            </p:cNvPr>
            <p:cNvSpPr txBox="1"/>
            <p:nvPr/>
          </p:nvSpPr>
          <p:spPr>
            <a:xfrm>
              <a:off x="2319134" y="3118466"/>
              <a:ext cx="10574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Horizon 4</a:t>
              </a:r>
              <a:endParaRPr lang="en-NZ" sz="16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68EECEC-B050-41F5-A3CF-87F44A8E2545}"/>
                </a:ext>
              </a:extLst>
            </p:cNvPr>
            <p:cNvGrpSpPr/>
            <p:nvPr/>
          </p:nvGrpSpPr>
          <p:grpSpPr>
            <a:xfrm>
              <a:off x="2374077" y="2835063"/>
              <a:ext cx="5202380" cy="2841240"/>
              <a:chOff x="2374077" y="2835063"/>
              <a:chExt cx="5202380" cy="2841240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0A7B0053-7215-43D6-BB1F-2F2F14C6C13F}"/>
                  </a:ext>
                </a:extLst>
              </p:cNvPr>
              <p:cNvSpPr/>
              <p:nvPr/>
            </p:nvSpPr>
            <p:spPr>
              <a:xfrm>
                <a:off x="3074593" y="2835063"/>
                <a:ext cx="2374986" cy="325447"/>
              </a:xfrm>
              <a:custGeom>
                <a:avLst/>
                <a:gdLst>
                  <a:gd name="connsiteX0" fmla="*/ 0 w 2431195"/>
                  <a:gd name="connsiteY0" fmla="*/ 325447 h 325447"/>
                  <a:gd name="connsiteX1" fmla="*/ 405037 w 2431195"/>
                  <a:gd name="connsiteY1" fmla="*/ 208846 h 325447"/>
                  <a:gd name="connsiteX2" fmla="*/ 730293 w 2431195"/>
                  <a:gd name="connsiteY2" fmla="*/ 116792 h 325447"/>
                  <a:gd name="connsiteX3" fmla="*/ 1135329 w 2431195"/>
                  <a:gd name="connsiteY3" fmla="*/ 104518 h 325447"/>
                  <a:gd name="connsiteX4" fmla="*/ 1589461 w 2431195"/>
                  <a:gd name="connsiteY4" fmla="*/ 55423 h 325447"/>
                  <a:gd name="connsiteX5" fmla="*/ 1908580 w 2431195"/>
                  <a:gd name="connsiteY5" fmla="*/ 191 h 325447"/>
                  <a:gd name="connsiteX6" fmla="*/ 2374986 w 2431195"/>
                  <a:gd name="connsiteY6" fmla="*/ 37012 h 325447"/>
                  <a:gd name="connsiteX7" fmla="*/ 2405670 w 2431195"/>
                  <a:gd name="connsiteY7" fmla="*/ 30875 h 325447"/>
                  <a:gd name="connsiteX0" fmla="*/ 0 w 2374986"/>
                  <a:gd name="connsiteY0" fmla="*/ 325447 h 325447"/>
                  <a:gd name="connsiteX1" fmla="*/ 405037 w 2374986"/>
                  <a:gd name="connsiteY1" fmla="*/ 208846 h 325447"/>
                  <a:gd name="connsiteX2" fmla="*/ 730293 w 2374986"/>
                  <a:gd name="connsiteY2" fmla="*/ 116792 h 325447"/>
                  <a:gd name="connsiteX3" fmla="*/ 1135329 w 2374986"/>
                  <a:gd name="connsiteY3" fmla="*/ 104518 h 325447"/>
                  <a:gd name="connsiteX4" fmla="*/ 1589461 w 2374986"/>
                  <a:gd name="connsiteY4" fmla="*/ 55423 h 325447"/>
                  <a:gd name="connsiteX5" fmla="*/ 1908580 w 2374986"/>
                  <a:gd name="connsiteY5" fmla="*/ 191 h 325447"/>
                  <a:gd name="connsiteX6" fmla="*/ 2374986 w 2374986"/>
                  <a:gd name="connsiteY6" fmla="*/ 37012 h 32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74986" h="325447">
                    <a:moveTo>
                      <a:pt x="0" y="325447"/>
                    </a:moveTo>
                    <a:lnTo>
                      <a:pt x="405037" y="208846"/>
                    </a:lnTo>
                    <a:cubicBezTo>
                      <a:pt x="526753" y="174070"/>
                      <a:pt x="608578" y="134180"/>
                      <a:pt x="730293" y="116792"/>
                    </a:cubicBezTo>
                    <a:cubicBezTo>
                      <a:pt x="852008" y="99404"/>
                      <a:pt x="992134" y="114746"/>
                      <a:pt x="1135329" y="104518"/>
                    </a:cubicBezTo>
                    <a:cubicBezTo>
                      <a:pt x="1278524" y="94290"/>
                      <a:pt x="1460586" y="72811"/>
                      <a:pt x="1589461" y="55423"/>
                    </a:cubicBezTo>
                    <a:cubicBezTo>
                      <a:pt x="1718336" y="38035"/>
                      <a:pt x="1777659" y="3259"/>
                      <a:pt x="1908580" y="191"/>
                    </a:cubicBezTo>
                    <a:cubicBezTo>
                      <a:pt x="2039501" y="-2878"/>
                      <a:pt x="2292138" y="31898"/>
                      <a:pt x="2374986" y="37012"/>
                    </a:cubicBezTo>
                  </a:path>
                </a:pathLst>
              </a:custGeom>
              <a:noFill/>
              <a:ln w="38100" cap="rnd">
                <a:solidFill>
                  <a:schemeClr val="bg1"/>
                </a:solidFill>
                <a:prstDash val="sysDot"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62AECBEE-0743-4398-9004-F92B015CA5A7}"/>
                  </a:ext>
                </a:extLst>
              </p:cNvPr>
              <p:cNvSpPr/>
              <p:nvPr/>
            </p:nvSpPr>
            <p:spPr>
              <a:xfrm>
                <a:off x="3437594" y="4180114"/>
                <a:ext cx="3960108" cy="715020"/>
              </a:xfrm>
              <a:custGeom>
                <a:avLst/>
                <a:gdLst>
                  <a:gd name="connsiteX0" fmla="*/ 3960108 w 3960108"/>
                  <a:gd name="connsiteY0" fmla="*/ 0 h 715020"/>
                  <a:gd name="connsiteX1" fmla="*/ 2440692 w 3960108"/>
                  <a:gd name="connsiteY1" fmla="*/ 268133 h 715020"/>
                  <a:gd name="connsiteX2" fmla="*/ 0 w 3960108"/>
                  <a:gd name="connsiteY2" fmla="*/ 715020 h 715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0108" h="715020">
                    <a:moveTo>
                      <a:pt x="3960108" y="0"/>
                    </a:moveTo>
                    <a:lnTo>
                      <a:pt x="2440692" y="268133"/>
                    </a:lnTo>
                    <a:lnTo>
                      <a:pt x="0" y="715020"/>
                    </a:lnTo>
                  </a:path>
                </a:pathLst>
              </a:custGeom>
              <a:noFill/>
              <a:ln w="38100" cap="rnd">
                <a:solidFill>
                  <a:schemeClr val="bg1"/>
                </a:solidFill>
                <a:prstDash val="sysDot"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3CABD530-AC6F-4628-8972-F6B36D37218E}"/>
                  </a:ext>
                </a:extLst>
              </p:cNvPr>
              <p:cNvSpPr/>
              <p:nvPr/>
            </p:nvSpPr>
            <p:spPr>
              <a:xfrm>
                <a:off x="3966983" y="5397023"/>
                <a:ext cx="3609474" cy="110003"/>
              </a:xfrm>
              <a:custGeom>
                <a:avLst/>
                <a:gdLst>
                  <a:gd name="connsiteX0" fmla="*/ 0 w 3609474"/>
                  <a:gd name="connsiteY0" fmla="*/ 110003 h 110003"/>
                  <a:gd name="connsiteX1" fmla="*/ 990028 w 3609474"/>
                  <a:gd name="connsiteY1" fmla="*/ 68751 h 110003"/>
                  <a:gd name="connsiteX2" fmla="*/ 2268812 w 3609474"/>
                  <a:gd name="connsiteY2" fmla="*/ 89377 h 110003"/>
                  <a:gd name="connsiteX3" fmla="*/ 3609474 w 3609474"/>
                  <a:gd name="connsiteY3" fmla="*/ 0 h 110003"/>
                  <a:gd name="connsiteX4" fmla="*/ 3609474 w 3609474"/>
                  <a:gd name="connsiteY4" fmla="*/ 0 h 110003"/>
                  <a:gd name="connsiteX5" fmla="*/ 3609474 w 3609474"/>
                  <a:gd name="connsiteY5" fmla="*/ 0 h 110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9474" h="110003">
                    <a:moveTo>
                      <a:pt x="0" y="110003"/>
                    </a:moveTo>
                    <a:cubicBezTo>
                      <a:pt x="305946" y="91096"/>
                      <a:pt x="990028" y="68751"/>
                      <a:pt x="990028" y="68751"/>
                    </a:cubicBezTo>
                    <a:cubicBezTo>
                      <a:pt x="1368163" y="65313"/>
                      <a:pt x="1832238" y="100835"/>
                      <a:pt x="2268812" y="89377"/>
                    </a:cubicBezTo>
                    <a:cubicBezTo>
                      <a:pt x="2705386" y="77918"/>
                      <a:pt x="3609474" y="0"/>
                      <a:pt x="3609474" y="0"/>
                    </a:cubicBezTo>
                    <a:lnTo>
                      <a:pt x="3609474" y="0"/>
                    </a:lnTo>
                    <a:lnTo>
                      <a:pt x="3609474" y="0"/>
                    </a:lnTo>
                  </a:path>
                </a:pathLst>
              </a:custGeom>
              <a:noFill/>
              <a:ln w="38100" cap="rnd">
                <a:solidFill>
                  <a:schemeClr val="bg1"/>
                </a:solidFill>
                <a:prstDash val="sysDot"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98AC499-82B1-4D0F-A1EB-027F09F9A26A}"/>
                  </a:ext>
                </a:extLst>
              </p:cNvPr>
              <p:cNvSpPr txBox="1"/>
              <p:nvPr/>
            </p:nvSpPr>
            <p:spPr>
              <a:xfrm>
                <a:off x="2374077" y="4725857"/>
                <a:ext cx="10574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Horizon 3</a:t>
                </a:r>
                <a:endParaRPr lang="en-NZ" sz="1600" dirty="0">
                  <a:solidFill>
                    <a:schemeClr val="bg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54C943A-4AF1-451F-B543-914BC1A69886}"/>
                  </a:ext>
                </a:extLst>
              </p:cNvPr>
              <p:cNvSpPr txBox="1"/>
              <p:nvPr/>
            </p:nvSpPr>
            <p:spPr>
              <a:xfrm>
                <a:off x="2909582" y="5337749"/>
                <a:ext cx="105740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Horizon 2</a:t>
                </a:r>
                <a:endParaRPr lang="en-NZ" sz="1600" dirty="0">
                  <a:solidFill>
                    <a:schemeClr val="bg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C588BBA-6F2C-4774-859A-3E1730FD9764}"/>
              </a:ext>
            </a:extLst>
          </p:cNvPr>
          <p:cNvGrpSpPr/>
          <p:nvPr/>
        </p:nvGrpSpPr>
        <p:grpSpPr>
          <a:xfrm>
            <a:off x="4847045" y="2261538"/>
            <a:ext cx="2757715" cy="2996262"/>
            <a:chOff x="4847045" y="2261538"/>
            <a:chExt cx="2757715" cy="2996262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5EB6AA9-05C7-4DC3-A8B0-1E7F4D28E962}"/>
                </a:ext>
              </a:extLst>
            </p:cNvPr>
            <p:cNvSpPr/>
            <p:nvPr/>
          </p:nvSpPr>
          <p:spPr>
            <a:xfrm>
              <a:off x="4907280" y="2606040"/>
              <a:ext cx="2697480" cy="2651760"/>
            </a:xfrm>
            <a:custGeom>
              <a:avLst/>
              <a:gdLst>
                <a:gd name="connsiteX0" fmla="*/ 2697480 w 2697480"/>
                <a:gd name="connsiteY0" fmla="*/ 2651760 h 2651760"/>
                <a:gd name="connsiteX1" fmla="*/ 1569720 w 2697480"/>
                <a:gd name="connsiteY1" fmla="*/ 2240280 h 2651760"/>
                <a:gd name="connsiteX2" fmla="*/ 701040 w 2697480"/>
                <a:gd name="connsiteY2" fmla="*/ 1798320 h 2651760"/>
                <a:gd name="connsiteX3" fmla="*/ 228600 w 2697480"/>
                <a:gd name="connsiteY3" fmla="*/ 1181100 h 2651760"/>
                <a:gd name="connsiteX4" fmla="*/ 0 w 2697480"/>
                <a:gd name="connsiteY4" fmla="*/ 0 h 265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7480" h="2651760">
                  <a:moveTo>
                    <a:pt x="2697480" y="2651760"/>
                  </a:moveTo>
                  <a:cubicBezTo>
                    <a:pt x="2299970" y="2517140"/>
                    <a:pt x="1902460" y="2382520"/>
                    <a:pt x="1569720" y="2240280"/>
                  </a:cubicBezTo>
                  <a:cubicBezTo>
                    <a:pt x="1236980" y="2098040"/>
                    <a:pt x="924560" y="1974850"/>
                    <a:pt x="701040" y="1798320"/>
                  </a:cubicBezTo>
                  <a:cubicBezTo>
                    <a:pt x="477520" y="1621790"/>
                    <a:pt x="345440" y="1480820"/>
                    <a:pt x="228600" y="1181100"/>
                  </a:cubicBezTo>
                  <a:cubicBezTo>
                    <a:pt x="111760" y="881380"/>
                    <a:pt x="55880" y="440690"/>
                    <a:pt x="0" y="0"/>
                  </a:cubicBezTo>
                </a:path>
              </a:pathLst>
            </a:custGeom>
            <a:noFill/>
            <a:ln w="38100">
              <a:solidFill>
                <a:schemeClr val="accent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3DF8ACD-1AF0-4F0C-94DB-1AD39418E7D9}"/>
                </a:ext>
              </a:extLst>
            </p:cNvPr>
            <p:cNvSpPr txBox="1"/>
            <p:nvPr/>
          </p:nvSpPr>
          <p:spPr>
            <a:xfrm>
              <a:off x="4847045" y="2261538"/>
              <a:ext cx="2497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Intersecting fault </a:t>
              </a:r>
              <a:endParaRPr lang="en-NZ" dirty="0">
                <a:solidFill>
                  <a:schemeClr val="accent4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DAE8BC0-A793-4D4B-A8F7-AEFA18A7AC60}"/>
              </a:ext>
            </a:extLst>
          </p:cNvPr>
          <p:cNvGrpSpPr/>
          <p:nvPr/>
        </p:nvGrpSpPr>
        <p:grpSpPr>
          <a:xfrm>
            <a:off x="8103290" y="1771640"/>
            <a:ext cx="3486730" cy="3920609"/>
            <a:chOff x="8103290" y="1771640"/>
            <a:chExt cx="3486730" cy="392060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DA9B121-D380-4F28-93AB-D1A0DF17F2CC}"/>
                </a:ext>
              </a:extLst>
            </p:cNvPr>
            <p:cNvGrpSpPr/>
            <p:nvPr/>
          </p:nvGrpSpPr>
          <p:grpSpPr>
            <a:xfrm>
              <a:off x="8103290" y="1771640"/>
              <a:ext cx="3486730" cy="3920609"/>
              <a:chOff x="8103290" y="1771640"/>
              <a:chExt cx="3486730" cy="3920609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A958689-7B40-4712-9FC8-99CBDF8FEE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62" r="17828" b="14886"/>
              <a:stretch/>
            </p:blipFill>
            <p:spPr>
              <a:xfrm flipH="1">
                <a:off x="8229602" y="1771640"/>
                <a:ext cx="3219908" cy="3318629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8550CC1-8EE9-45AB-820A-31019A2BB063}"/>
                  </a:ext>
                </a:extLst>
              </p:cNvPr>
              <p:cNvSpPr txBox="1"/>
              <p:nvPr/>
            </p:nvSpPr>
            <p:spPr>
              <a:xfrm>
                <a:off x="8217372" y="4617760"/>
                <a:ext cx="6691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 cm</a:t>
                </a:r>
                <a:endParaRPr lang="en-NZ" sz="16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0D9995F3-482B-467D-8A1E-A21BA93E66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49104" t="3052" r="23415" b="1331"/>
              <a:stretch/>
            </p:blipFill>
            <p:spPr>
              <a:xfrm rot="5400000">
                <a:off x="9743165" y="3647350"/>
                <a:ext cx="192782" cy="321990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9FEB0F9-2D59-4693-86A9-279F96400890}"/>
                  </a:ext>
                </a:extLst>
              </p:cNvPr>
              <p:cNvSpPr txBox="1"/>
              <p:nvPr/>
            </p:nvSpPr>
            <p:spPr>
              <a:xfrm>
                <a:off x="8103290" y="5353695"/>
                <a:ext cx="34867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0                           0.5                        1</a:t>
                </a:r>
                <a:endParaRPr lang="en-NZ" sz="16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F4102BB-A460-4394-81DF-9300092AFC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53092" y="4956314"/>
                <a:ext cx="310848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FD426C3-EECD-4E4B-AA09-BB9B34878162}"/>
                </a:ext>
              </a:extLst>
            </p:cNvPr>
            <p:cNvSpPr/>
            <p:nvPr/>
          </p:nvSpPr>
          <p:spPr>
            <a:xfrm>
              <a:off x="9617530" y="2268434"/>
              <a:ext cx="1591490" cy="2221929"/>
            </a:xfrm>
            <a:custGeom>
              <a:avLst/>
              <a:gdLst>
                <a:gd name="connsiteX0" fmla="*/ 2697480 w 2697480"/>
                <a:gd name="connsiteY0" fmla="*/ 2651760 h 2651760"/>
                <a:gd name="connsiteX1" fmla="*/ 1569720 w 2697480"/>
                <a:gd name="connsiteY1" fmla="*/ 2240280 h 2651760"/>
                <a:gd name="connsiteX2" fmla="*/ 701040 w 2697480"/>
                <a:gd name="connsiteY2" fmla="*/ 1798320 h 2651760"/>
                <a:gd name="connsiteX3" fmla="*/ 228600 w 2697480"/>
                <a:gd name="connsiteY3" fmla="*/ 1181100 h 2651760"/>
                <a:gd name="connsiteX4" fmla="*/ 0 w 2697480"/>
                <a:gd name="connsiteY4" fmla="*/ 0 h 2651760"/>
                <a:gd name="connsiteX0" fmla="*/ 2502958 w 2502958"/>
                <a:gd name="connsiteY0" fmla="*/ 2606445 h 2606445"/>
                <a:gd name="connsiteX1" fmla="*/ 1375198 w 2502958"/>
                <a:gd name="connsiteY1" fmla="*/ 2194965 h 2606445"/>
                <a:gd name="connsiteX2" fmla="*/ 506518 w 2502958"/>
                <a:gd name="connsiteY2" fmla="*/ 1753005 h 2606445"/>
                <a:gd name="connsiteX3" fmla="*/ 34078 w 2502958"/>
                <a:gd name="connsiteY3" fmla="*/ 1135785 h 2606445"/>
                <a:gd name="connsiteX4" fmla="*/ 87019 w 2502958"/>
                <a:gd name="connsiteY4" fmla="*/ 0 h 2606445"/>
                <a:gd name="connsiteX0" fmla="*/ 2415939 w 2415939"/>
                <a:gd name="connsiteY0" fmla="*/ 2606445 h 2606445"/>
                <a:gd name="connsiteX1" fmla="*/ 1288179 w 2415939"/>
                <a:gd name="connsiteY1" fmla="*/ 2194965 h 2606445"/>
                <a:gd name="connsiteX2" fmla="*/ 419499 w 2415939"/>
                <a:gd name="connsiteY2" fmla="*/ 1753005 h 2606445"/>
                <a:gd name="connsiteX3" fmla="*/ 347715 w 2415939"/>
                <a:gd name="connsiteY3" fmla="*/ 1144848 h 2606445"/>
                <a:gd name="connsiteX4" fmla="*/ 0 w 2415939"/>
                <a:gd name="connsiteY4" fmla="*/ 0 h 2606445"/>
                <a:gd name="connsiteX0" fmla="*/ 2415939 w 2415939"/>
                <a:gd name="connsiteY0" fmla="*/ 2606445 h 2606445"/>
                <a:gd name="connsiteX1" fmla="*/ 1288179 w 2415939"/>
                <a:gd name="connsiteY1" fmla="*/ 2194965 h 2606445"/>
                <a:gd name="connsiteX2" fmla="*/ 744354 w 2415939"/>
                <a:gd name="connsiteY2" fmla="*/ 1734879 h 2606445"/>
                <a:gd name="connsiteX3" fmla="*/ 347715 w 2415939"/>
                <a:gd name="connsiteY3" fmla="*/ 1144848 h 2606445"/>
                <a:gd name="connsiteX4" fmla="*/ 0 w 2415939"/>
                <a:gd name="connsiteY4" fmla="*/ 0 h 2606445"/>
                <a:gd name="connsiteX0" fmla="*/ 2415939 w 2415939"/>
                <a:gd name="connsiteY0" fmla="*/ 2606445 h 2606445"/>
                <a:gd name="connsiteX1" fmla="*/ 1342321 w 2415939"/>
                <a:gd name="connsiteY1" fmla="*/ 2140588 h 2606445"/>
                <a:gd name="connsiteX2" fmla="*/ 744354 w 2415939"/>
                <a:gd name="connsiteY2" fmla="*/ 1734879 h 2606445"/>
                <a:gd name="connsiteX3" fmla="*/ 347715 w 2415939"/>
                <a:gd name="connsiteY3" fmla="*/ 1144848 h 2606445"/>
                <a:gd name="connsiteX4" fmla="*/ 0 w 2415939"/>
                <a:gd name="connsiteY4" fmla="*/ 0 h 2606445"/>
                <a:gd name="connsiteX0" fmla="*/ 2307654 w 2307654"/>
                <a:gd name="connsiteY0" fmla="*/ 2642697 h 2642697"/>
                <a:gd name="connsiteX1" fmla="*/ 1342321 w 2307654"/>
                <a:gd name="connsiteY1" fmla="*/ 2140588 h 2642697"/>
                <a:gd name="connsiteX2" fmla="*/ 744354 w 2307654"/>
                <a:gd name="connsiteY2" fmla="*/ 1734879 h 2642697"/>
                <a:gd name="connsiteX3" fmla="*/ 347715 w 2307654"/>
                <a:gd name="connsiteY3" fmla="*/ 1144848 h 2642697"/>
                <a:gd name="connsiteX4" fmla="*/ 0 w 2307654"/>
                <a:gd name="connsiteY4" fmla="*/ 0 h 2642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7654" h="2642697">
                  <a:moveTo>
                    <a:pt x="2307654" y="2642697"/>
                  </a:moveTo>
                  <a:cubicBezTo>
                    <a:pt x="1910144" y="2508077"/>
                    <a:pt x="1602871" y="2291891"/>
                    <a:pt x="1342321" y="2140588"/>
                  </a:cubicBezTo>
                  <a:cubicBezTo>
                    <a:pt x="1081771" y="1989285"/>
                    <a:pt x="910122" y="1900836"/>
                    <a:pt x="744354" y="1734879"/>
                  </a:cubicBezTo>
                  <a:cubicBezTo>
                    <a:pt x="578586" y="1568922"/>
                    <a:pt x="464555" y="1444568"/>
                    <a:pt x="347715" y="1144848"/>
                  </a:cubicBezTo>
                  <a:cubicBezTo>
                    <a:pt x="230875" y="845128"/>
                    <a:pt x="55880" y="440690"/>
                    <a:pt x="0" y="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F37FF7C-1726-41D1-8112-06E80A390AA4}"/>
                </a:ext>
              </a:extLst>
            </p:cNvPr>
            <p:cNvSpPr txBox="1"/>
            <p:nvPr/>
          </p:nvSpPr>
          <p:spPr>
            <a:xfrm>
              <a:off x="9617530" y="1952055"/>
              <a:ext cx="18319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Intersecting fault </a:t>
              </a:r>
              <a:endParaRPr lang="en-NZ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51" name="Arrow: Down 50">
            <a:extLst>
              <a:ext uri="{FF2B5EF4-FFF2-40B4-BE49-F238E27FC236}">
                <a16:creationId xmlns:a16="http://schemas.microsoft.com/office/drawing/2014/main" id="{0A14B82C-E5A7-404F-93BE-E52E010A80CB}"/>
              </a:ext>
            </a:extLst>
          </p:cNvPr>
          <p:cNvSpPr/>
          <p:nvPr/>
        </p:nvSpPr>
        <p:spPr>
          <a:xfrm rot="18752940">
            <a:off x="7008632" y="1736977"/>
            <a:ext cx="1242436" cy="220288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Displacement direction</a:t>
            </a:r>
            <a:endPara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4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B61852BFD4FD45BDD113BED5C642BE" ma:contentTypeVersion="12" ma:contentTypeDescription="Create a new document." ma:contentTypeScope="" ma:versionID="aa1b34f45053c31971078c6f336bbad4">
  <xsd:schema xmlns:xsd="http://www.w3.org/2001/XMLSchema" xmlns:xs="http://www.w3.org/2001/XMLSchema" xmlns:p="http://schemas.microsoft.com/office/2006/metadata/properties" xmlns:ns3="8ce8f062-98e6-4656-b5de-f9c20a23cef7" xmlns:ns4="5f1884b6-969d-42ab-ae5d-7a3afcc598d6" targetNamespace="http://schemas.microsoft.com/office/2006/metadata/properties" ma:root="true" ma:fieldsID="0bedf55d7ff45efadf1379fa4fe2ecef" ns3:_="" ns4:_="">
    <xsd:import namespace="8ce8f062-98e6-4656-b5de-f9c20a23cef7"/>
    <xsd:import namespace="5f1884b6-969d-42ab-ae5d-7a3afcc598d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e8f062-98e6-4656-b5de-f9c20a23cef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1884b6-969d-42ab-ae5d-7a3afcc598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1DB896-D21D-44D0-B199-C4C06DE9E8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EABBA4-E9CD-4DFF-A859-4D50B658A978}">
  <ds:schemaRefs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schemas.openxmlformats.org/package/2006/metadata/core-properties"/>
    <ds:schemaRef ds:uri="8ce8f062-98e6-4656-b5de-f9c20a23cef7"/>
    <ds:schemaRef ds:uri="5f1884b6-969d-42ab-ae5d-7a3afcc598d6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C267BCE-ABAF-4693-B97D-5DF451BC89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e8f062-98e6-4656-b5de-f9c20a23cef7"/>
    <ds:schemaRef ds:uri="5f1884b6-969d-42ab-ae5d-7a3afcc598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6216</TotalTime>
  <Words>482</Words>
  <Application>Microsoft Office PowerPoint</Application>
  <PresentationFormat>מסך רחב</PresentationFormat>
  <Paragraphs>154</Paragraphs>
  <Slides>10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10</vt:i4>
      </vt:variant>
    </vt:vector>
  </HeadingPairs>
  <TitlesOfParts>
    <vt:vector size="17" baseType="lpstr">
      <vt:lpstr>Arial</vt:lpstr>
      <vt:lpstr>Bahnschrift Light</vt:lpstr>
      <vt:lpstr>Calibri</vt:lpstr>
      <vt:lpstr>Calibri Light</vt:lpstr>
      <vt:lpstr>Segoe UI Light</vt:lpstr>
      <vt:lpstr>Segoe UI Semilight</vt:lpstr>
      <vt:lpstr>Office Theme</vt:lpstr>
      <vt:lpstr>CT scan of a small-scale fault network: 3D fault geometries and their interpretation</vt:lpstr>
      <vt:lpstr>Rock and Machine</vt:lpstr>
      <vt:lpstr>Scan Results and Interpretation</vt:lpstr>
      <vt:lpstr>Scan Results and Interpretation</vt:lpstr>
      <vt:lpstr>Analyses</vt:lpstr>
      <vt:lpstr>Analyses</vt:lpstr>
      <vt:lpstr>Analyses</vt:lpstr>
      <vt:lpstr>Displacement Measurements</vt:lpstr>
      <vt:lpstr>Permeability</vt:lpstr>
      <vt:lpstr>Key Points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 scan of a small-scale fault network: 3D fault geometries and their interpretation</dc:title>
  <dc:creator>Inbar Vaknin</dc:creator>
  <cp:lastModifiedBy>Gilad vaknin</cp:lastModifiedBy>
  <cp:revision>87</cp:revision>
  <dcterms:created xsi:type="dcterms:W3CDTF">2022-04-11T02:12:32Z</dcterms:created>
  <dcterms:modified xsi:type="dcterms:W3CDTF">2022-05-18T10:19:37Z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0x0101001BB61852BFD4FD45BDD113BED5C642BE</vt:lpwstr>
  </property>
</Properties>
</file>