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57" r:id="rId3"/>
    <p:sldId id="258" r:id="rId4"/>
    <p:sldId id="261" r:id="rId5"/>
    <p:sldId id="259" r:id="rId6"/>
    <p:sldId id="262" r:id="rId7"/>
    <p:sldId id="260" r:id="rId8"/>
    <p:sldId id="263" r:id="rId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9501" autoAdjust="0"/>
  </p:normalViewPr>
  <p:slideViewPr>
    <p:cSldViewPr snapToGrid="0">
      <p:cViewPr varScale="1">
        <p:scale>
          <a:sx n="114" d="100"/>
          <a:sy n="114" d="100"/>
        </p:scale>
        <p:origin x="402"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62E40-2901-42CF-AFD5-37604F3C6368}" type="datetimeFigureOut">
              <a:rPr lang="ko-KR" altLang="en-US" smtClean="0"/>
              <a:t>2022-05-23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764DF-FE6F-4A9E-8ED9-BAF5A9659CF4}" type="slidenum">
              <a:rPr lang="ko-KR" altLang="en-US" smtClean="0"/>
              <a:t>‹#›</a:t>
            </a:fld>
            <a:endParaRPr lang="ko-KR" altLang="en-US"/>
          </a:p>
        </p:txBody>
      </p:sp>
    </p:spTree>
    <p:extLst>
      <p:ext uri="{BB962C8B-B14F-4D97-AF65-F5344CB8AC3E}">
        <p14:creationId xmlns:p14="http://schemas.microsoft.com/office/powerpoint/2010/main" val="579870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1</a:t>
            </a:fld>
            <a:endParaRPr lang="ko-KR" altLang="en-US"/>
          </a:p>
        </p:txBody>
      </p:sp>
    </p:spTree>
    <p:extLst>
      <p:ext uri="{BB962C8B-B14F-4D97-AF65-F5344CB8AC3E}">
        <p14:creationId xmlns:p14="http://schemas.microsoft.com/office/powerpoint/2010/main" val="339474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2</a:t>
            </a:fld>
            <a:endParaRPr lang="ko-KR" altLang="en-US"/>
          </a:p>
        </p:txBody>
      </p:sp>
    </p:spTree>
    <p:extLst>
      <p:ext uri="{BB962C8B-B14F-4D97-AF65-F5344CB8AC3E}">
        <p14:creationId xmlns:p14="http://schemas.microsoft.com/office/powerpoint/2010/main" val="321434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3</a:t>
            </a:fld>
            <a:endParaRPr lang="ko-KR" altLang="en-US"/>
          </a:p>
        </p:txBody>
      </p:sp>
    </p:spTree>
    <p:extLst>
      <p:ext uri="{BB962C8B-B14F-4D97-AF65-F5344CB8AC3E}">
        <p14:creationId xmlns:p14="http://schemas.microsoft.com/office/powerpoint/2010/main" val="170851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4</a:t>
            </a:fld>
            <a:endParaRPr lang="ko-KR" altLang="en-US"/>
          </a:p>
        </p:txBody>
      </p:sp>
    </p:spTree>
    <p:extLst>
      <p:ext uri="{BB962C8B-B14F-4D97-AF65-F5344CB8AC3E}">
        <p14:creationId xmlns:p14="http://schemas.microsoft.com/office/powerpoint/2010/main" val="107220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5</a:t>
            </a:fld>
            <a:endParaRPr lang="ko-KR" altLang="en-US"/>
          </a:p>
        </p:txBody>
      </p:sp>
    </p:spTree>
    <p:extLst>
      <p:ext uri="{BB962C8B-B14F-4D97-AF65-F5344CB8AC3E}">
        <p14:creationId xmlns:p14="http://schemas.microsoft.com/office/powerpoint/2010/main" val="425216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6</a:t>
            </a:fld>
            <a:endParaRPr lang="ko-KR" altLang="en-US"/>
          </a:p>
        </p:txBody>
      </p:sp>
    </p:spTree>
    <p:extLst>
      <p:ext uri="{BB962C8B-B14F-4D97-AF65-F5344CB8AC3E}">
        <p14:creationId xmlns:p14="http://schemas.microsoft.com/office/powerpoint/2010/main" val="414244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7</a:t>
            </a:fld>
            <a:endParaRPr lang="ko-KR" altLang="en-US"/>
          </a:p>
        </p:txBody>
      </p:sp>
    </p:spTree>
    <p:extLst>
      <p:ext uri="{BB962C8B-B14F-4D97-AF65-F5344CB8AC3E}">
        <p14:creationId xmlns:p14="http://schemas.microsoft.com/office/powerpoint/2010/main" val="29896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10"/>
          </p:nvPr>
        </p:nvSpPr>
        <p:spPr/>
        <p:txBody>
          <a:bodyPr/>
          <a:lstStyle/>
          <a:p>
            <a:fld id="{354764DF-FE6F-4A9E-8ED9-BAF5A9659CF4}" type="slidenum">
              <a:rPr lang="ko-KR" altLang="en-US" smtClean="0"/>
              <a:t>8</a:t>
            </a:fld>
            <a:endParaRPr lang="ko-KR" altLang="en-US"/>
          </a:p>
        </p:txBody>
      </p:sp>
    </p:spTree>
    <p:extLst>
      <p:ext uri="{BB962C8B-B14F-4D97-AF65-F5344CB8AC3E}">
        <p14:creationId xmlns:p14="http://schemas.microsoft.com/office/powerpoint/2010/main" val="2818805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ko-KR" altLang="en-US"/>
              <a:t>마스터 제목 스타일 편집</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8989C59-7CDB-403D-AB82-B43DA504A399}" type="datetime1">
              <a:rPr lang="ko-KR" altLang="en-US" smtClean="0"/>
              <a:t>2022-05-23</a:t>
            </a:fld>
            <a:endParaRPr lang="ko-KR" altLang="en-US"/>
          </a:p>
        </p:txBody>
      </p:sp>
      <p:sp>
        <p:nvSpPr>
          <p:cNvPr id="5" name="Footer Placeholder 4"/>
          <p:cNvSpPr>
            <a:spLocks noGrp="1"/>
          </p:cNvSpPr>
          <p:nvPr>
            <p:ph type="ftr" sz="quarter" idx="11"/>
          </p:nvPr>
        </p:nvSpPr>
        <p:spPr>
          <a:xfrm>
            <a:off x="1876424" y="5410201"/>
            <a:ext cx="5124886" cy="365125"/>
          </a:xfrm>
        </p:spPr>
        <p:txBody>
          <a:bodyPr/>
          <a:lstStyle/>
          <a:p>
            <a:endParaRPr lang="ko-KR" altLang="en-US"/>
          </a:p>
        </p:txBody>
      </p:sp>
      <p:sp>
        <p:nvSpPr>
          <p:cNvPr id="6" name="Slide Number Placeholder 5"/>
          <p:cNvSpPr>
            <a:spLocks noGrp="1"/>
          </p:cNvSpPr>
          <p:nvPr>
            <p:ph type="sldNum" sz="quarter" idx="12"/>
          </p:nvPr>
        </p:nvSpPr>
        <p:spPr>
          <a:xfrm>
            <a:off x="9896911" y="5410199"/>
            <a:ext cx="771089" cy="365125"/>
          </a:xfrm>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120869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캡션 있는 파노라마 그림">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1263532A-247D-47B6-80D6-3B66C8C96D61}" type="datetime1">
              <a:rPr lang="ko-KR" altLang="en-US" smtClean="0"/>
              <a:t>2022-05-23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346965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0C120BA4-BB01-48C4-A657-03FC1295F25A}" type="datetime1">
              <a:rPr lang="ko-KR" altLang="en-US" smtClean="0"/>
              <a:t>2022-05-23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140759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ko-KR" altLang="en-US"/>
              <a:t>마스터 제목 스타일 편집</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B43734F2-3923-47BF-8FE6-BE3FE9E8E050}" type="datetime1">
              <a:rPr lang="ko-KR" altLang="en-US" smtClean="0"/>
              <a:t>2022-05-23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BEA396F-D73D-4974-84FE-C737F97A5AE2}" type="slidenum">
              <a:rPr lang="ko-KR" altLang="en-US" smtClean="0"/>
              <a:t>‹#›</a:t>
            </a:fld>
            <a:endParaRPr lang="ko-KR"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820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F8FA5430-3085-4ACF-B239-7905DA41B2DD}" type="datetime1">
              <a:rPr lang="ko-KR" altLang="en-US" smtClean="0"/>
              <a:t>2022-05-23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154780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열">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ko-KR" altLang="en-US"/>
              <a:t>마스터 제목 스타일 편집</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3" name="Date Placeholder 2"/>
          <p:cNvSpPr>
            <a:spLocks noGrp="1"/>
          </p:cNvSpPr>
          <p:nvPr>
            <p:ph type="dt" sz="half" idx="10"/>
          </p:nvPr>
        </p:nvSpPr>
        <p:spPr/>
        <p:txBody>
          <a:bodyPr/>
          <a:lstStyle/>
          <a:p>
            <a:fld id="{6CBD196F-01D6-4B9A-ACA6-656AE7A94ADB}" type="datetime1">
              <a:rPr lang="ko-KR" altLang="en-US" smtClean="0"/>
              <a:t>2022-05-23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120875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그림 열 3개">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ko-KR" altLang="en-US"/>
              <a:t>마스터 제목 스타일 편집</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ko-KR" altLang="en-US"/>
              <a:t>그림을 추가하려면 아이콘을 클릭하십시오</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ko-KR" altLang="en-US"/>
              <a:t>그림을 추가하려면 아이콘을 클릭하십시오</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ko-KR" altLang="en-US"/>
              <a:t>그림을 추가하려면 아이콘을 클릭하십시오</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3" name="Date Placeholder 2"/>
          <p:cNvSpPr>
            <a:spLocks noGrp="1"/>
          </p:cNvSpPr>
          <p:nvPr>
            <p:ph type="dt" sz="half" idx="10"/>
          </p:nvPr>
        </p:nvSpPr>
        <p:spPr/>
        <p:txBody>
          <a:bodyPr/>
          <a:lstStyle/>
          <a:p>
            <a:fld id="{C5C390CC-E0F8-4168-9568-E11125530F9A}" type="datetime1">
              <a:rPr lang="ko-KR" altLang="en-US" smtClean="0"/>
              <a:t>2022-05-23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326915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ncho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8D25B3B-8FE7-4855-B0EA-B459002D7F0D}" type="datetime1">
              <a:rPr lang="ko-KR" altLang="en-US" smtClean="0"/>
              <a:t>2022-05-23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22011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76AD53A7-2862-4B5C-BABD-033CF84686C2}" type="datetime1">
              <a:rPr lang="ko-KR" altLang="en-US" smtClean="0"/>
              <a:t>2022-05-23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229847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868CD1F0-8437-40B5-B6B8-3DC87232E9AA}" type="datetime1">
              <a:rPr lang="ko-KR" altLang="en-US" smtClean="0"/>
              <a:t>2022-05-23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a:xfrm>
            <a:off x="10400146" y="6349999"/>
            <a:ext cx="771089" cy="365125"/>
          </a:xfrm>
        </p:spPr>
        <p:txBody>
          <a:bodyPr/>
          <a:lstStyle>
            <a:lvl1pPr>
              <a:defRPr sz="1800"/>
            </a:lvl1pPr>
          </a:lstStyle>
          <a:p>
            <a:fld id="{FBEA396F-D73D-4974-84FE-C737F97A5AE2}" type="slidenum">
              <a:rPr lang="ko-KR" altLang="en-US" smtClean="0"/>
              <a:pPr/>
              <a:t>‹#›</a:t>
            </a:fld>
            <a:endParaRPr lang="ko-KR" altLang="en-US" dirty="0"/>
          </a:p>
        </p:txBody>
      </p:sp>
    </p:spTree>
    <p:extLst>
      <p:ext uri="{BB962C8B-B14F-4D97-AF65-F5344CB8AC3E}">
        <p14:creationId xmlns:p14="http://schemas.microsoft.com/office/powerpoint/2010/main" val="301515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ko-KR" altLang="en-US"/>
              <a:t>마스터 제목 스타일 편집</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BF3C4044-B672-4B21-B509-3B3B7EAB220C}" type="datetime1">
              <a:rPr lang="ko-KR" altLang="en-US" smtClean="0"/>
              <a:t>2022-05-23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31502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CFCA261E-01E7-4921-9741-F361F101518C}" type="datetime1">
              <a:rPr lang="ko-KR" altLang="en-US" smtClean="0"/>
              <a:t>2022-05-23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66603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1141410" y="3073397"/>
            <a:ext cx="4878391" cy="2717801"/>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6172200" y="3073397"/>
            <a:ext cx="4875210" cy="2717801"/>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C892B80F-A76B-49C9-B1E0-3A5228DC26F8}" type="datetime1">
              <a:rPr lang="ko-KR" altLang="en-US" smtClean="0"/>
              <a:t>2022-05-23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390605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31A6E22D-9F10-44FE-AB75-5397E5AE0728}" type="datetime1">
              <a:rPr lang="ko-KR" altLang="en-US" smtClean="0"/>
              <a:t>2022-05-23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294916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49382-0A69-454D-9D79-7953768FAE15}" type="datetime1">
              <a:rPr lang="ko-KR" altLang="en-US" smtClean="0"/>
              <a:t>2022-05-23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62406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D58B65B6-BD8E-41E8-AA6F-B27A6EE178C0}" type="datetime1">
              <a:rPr lang="ko-KR" altLang="en-US" smtClean="0"/>
              <a:t>2022-05-23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37602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229A5B85-BC08-4E04-9FED-7E3F8564A5AC}" type="datetime1">
              <a:rPr lang="ko-KR" altLang="en-US" smtClean="0"/>
              <a:t>2022-05-23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283929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FA1E9F-9024-4645-8157-CEA4CE26452A}" type="datetime1">
              <a:rPr lang="ko-KR" altLang="en-US" smtClean="0"/>
              <a:t>2022-05-23</a:t>
            </a:fld>
            <a:endParaRPr lang="ko-KR"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EA396F-D73D-4974-84FE-C737F97A5AE2}" type="slidenum">
              <a:rPr lang="ko-KR" altLang="en-US" smtClean="0"/>
              <a:t>‹#›</a:t>
            </a:fld>
            <a:endParaRPr lang="ko-KR" altLang="en-US"/>
          </a:p>
        </p:txBody>
      </p:sp>
    </p:spTree>
    <p:extLst>
      <p:ext uri="{BB962C8B-B14F-4D97-AF65-F5344CB8AC3E}">
        <p14:creationId xmlns:p14="http://schemas.microsoft.com/office/powerpoint/2010/main" val="332798311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914400" rtl="0" eaLnBrk="1" latinLnBrk="1"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1"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1"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1"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1"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1"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1"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9327" y="1989221"/>
            <a:ext cx="9721516" cy="1938992"/>
          </a:xfrm>
          <a:prstGeom prst="rect">
            <a:avLst/>
          </a:prstGeom>
          <a:noFill/>
        </p:spPr>
        <p:txBody>
          <a:bodyPr wrap="square" rtlCol="0">
            <a:spAutoFit/>
          </a:bodyPr>
          <a:lstStyle/>
          <a:p>
            <a:r>
              <a:rPr lang="en-US" altLang="ko-KR" sz="4000" dirty="0">
                <a:latin typeface="Arial" panose="020B0604020202020204" pitchFamily="34" charset="0"/>
                <a:cs typeface="Arial" panose="020B0604020202020204" pitchFamily="34" charset="0"/>
              </a:rPr>
              <a:t>Application of Simulation-Optimization modeling to suggest optimal hybrid in-situ flushing for nitrate attenuation </a:t>
            </a:r>
            <a:endParaRPr lang="ko-KR" altLang="en-US" sz="4000" dirty="0">
              <a:latin typeface="Arial" panose="020B0604020202020204" pitchFamily="34" charset="0"/>
              <a:cs typeface="Arial" panose="020B0604020202020204" pitchFamily="34" charset="0"/>
            </a:endParaRPr>
          </a:p>
        </p:txBody>
      </p:sp>
      <p:sp>
        <p:nvSpPr>
          <p:cNvPr id="5" name="TextBox 4"/>
          <p:cNvSpPr txBox="1"/>
          <p:nvPr/>
        </p:nvSpPr>
        <p:spPr>
          <a:xfrm>
            <a:off x="2069433" y="3914274"/>
            <a:ext cx="7956884" cy="461665"/>
          </a:xfrm>
          <a:prstGeom prst="rect">
            <a:avLst/>
          </a:prstGeom>
          <a:noFill/>
        </p:spPr>
        <p:txBody>
          <a:bodyPr wrap="square" rtlCol="0">
            <a:spAutoFit/>
          </a:bodyPr>
          <a:lstStyle/>
          <a:p>
            <a:r>
              <a:rPr lang="en-US" altLang="ko-KR" sz="2400" u="sng" dirty="0"/>
              <a:t>Suh-Ho Lee</a:t>
            </a:r>
            <a:r>
              <a:rPr lang="en-US" altLang="ko-KR" sz="2400" dirty="0"/>
              <a:t>, In-Woo Park, </a:t>
            </a:r>
            <a:r>
              <a:rPr lang="en-US" altLang="ko-KR" sz="2400" dirty="0" err="1"/>
              <a:t>Seong</a:t>
            </a:r>
            <a:r>
              <a:rPr lang="en-US" altLang="ko-KR" sz="2400" dirty="0"/>
              <a:t>-Sun Lee, Kang-Kun Lee</a:t>
            </a:r>
            <a:r>
              <a:rPr lang="en-US" altLang="ko-KR" sz="2400" baseline="30000" dirty="0"/>
              <a:t>*</a:t>
            </a:r>
            <a:endParaRPr lang="ko-KR" altLang="en-US" sz="2400" baseline="30000" dirty="0"/>
          </a:p>
        </p:txBody>
      </p:sp>
      <p:sp>
        <p:nvSpPr>
          <p:cNvPr id="6" name="TextBox 5"/>
          <p:cNvSpPr txBox="1"/>
          <p:nvPr/>
        </p:nvSpPr>
        <p:spPr>
          <a:xfrm>
            <a:off x="4042613" y="4387516"/>
            <a:ext cx="3481135" cy="461665"/>
          </a:xfrm>
          <a:prstGeom prst="rect">
            <a:avLst/>
          </a:prstGeom>
          <a:noFill/>
        </p:spPr>
        <p:txBody>
          <a:bodyPr wrap="square" rtlCol="0">
            <a:spAutoFit/>
          </a:bodyPr>
          <a:lstStyle/>
          <a:p>
            <a:r>
              <a:rPr lang="en-US" altLang="ko-KR" sz="2400" dirty="0"/>
              <a:t>Seoul National University</a:t>
            </a:r>
            <a:endParaRPr lang="ko-KR" altLang="en-US" sz="2400" baseline="30000" dirty="0"/>
          </a:p>
        </p:txBody>
      </p:sp>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9700" y="0"/>
            <a:ext cx="2122300" cy="979214"/>
          </a:xfrm>
          <a:prstGeom prst="rect">
            <a:avLst/>
          </a:prstGeom>
        </p:spPr>
      </p:pic>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45" y="-124249"/>
            <a:ext cx="1440678" cy="1440678"/>
          </a:xfrm>
          <a:prstGeom prst="rect">
            <a:avLst/>
          </a:prstGeom>
        </p:spPr>
      </p:pic>
      <p:grpSp>
        <p:nvGrpSpPr>
          <p:cNvPr id="7" name="그룹 6"/>
          <p:cNvGrpSpPr/>
          <p:nvPr/>
        </p:nvGrpSpPr>
        <p:grpSpPr>
          <a:xfrm>
            <a:off x="2097248" y="1444392"/>
            <a:ext cx="1719743" cy="401186"/>
            <a:chOff x="2021747" y="1436003"/>
            <a:chExt cx="1719743" cy="401186"/>
          </a:xfrm>
        </p:grpSpPr>
        <p:sp>
          <p:nvSpPr>
            <p:cNvPr id="13" name="직사각형 12"/>
            <p:cNvSpPr/>
            <p:nvPr/>
          </p:nvSpPr>
          <p:spPr>
            <a:xfrm>
              <a:off x="2021747" y="1451295"/>
              <a:ext cx="1702965" cy="385894"/>
            </a:xfrm>
            <a:prstGeom prst="rect">
              <a:avLst/>
            </a:prstGeom>
            <a:solidFill>
              <a:schemeClr val="tx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2094364" y="1436003"/>
              <a:ext cx="1647126" cy="400110"/>
            </a:xfrm>
            <a:prstGeom prst="rect">
              <a:avLst/>
            </a:prstGeom>
            <a:noFill/>
          </p:spPr>
          <p:txBody>
            <a:bodyPr wrap="square" rtlCol="0">
              <a:spAutoFit/>
            </a:bodyPr>
            <a:lstStyle/>
            <a:p>
              <a:r>
                <a:rPr lang="en-US" altLang="ko-KR" sz="2000" b="1" dirty="0" smtClean="0">
                  <a:solidFill>
                    <a:srgbClr val="C00000"/>
                  </a:solidFill>
                </a:rPr>
                <a:t>EGU22-3334</a:t>
              </a:r>
              <a:endParaRPr lang="ko-KR" altLang="en-US" sz="2000" b="1" dirty="0">
                <a:solidFill>
                  <a:srgbClr val="C00000"/>
                </a:solidFill>
              </a:endParaRPr>
            </a:p>
          </p:txBody>
        </p:sp>
      </p:grpSp>
      <p:sp>
        <p:nvSpPr>
          <p:cNvPr id="12" name="TextBox 11"/>
          <p:cNvSpPr txBox="1"/>
          <p:nvPr/>
        </p:nvSpPr>
        <p:spPr>
          <a:xfrm>
            <a:off x="10275640" y="4826553"/>
            <a:ext cx="2000250" cy="400110"/>
          </a:xfrm>
          <a:prstGeom prst="rect">
            <a:avLst/>
          </a:prstGeom>
          <a:noFill/>
        </p:spPr>
        <p:txBody>
          <a:bodyPr wrap="square" rtlCol="0">
            <a:spAutoFit/>
          </a:bodyPr>
          <a:lstStyle/>
          <a:p>
            <a:r>
              <a:rPr lang="en-US" altLang="ko-KR" sz="2000" b="1" dirty="0" smtClean="0"/>
              <a:t>Abstract code</a:t>
            </a:r>
            <a:endParaRPr lang="ko-KR" altLang="en-US" sz="2000" b="1" dirty="0"/>
          </a:p>
        </p:txBody>
      </p:sp>
      <p:pic>
        <p:nvPicPr>
          <p:cNvPr id="14" name="그림 13"/>
          <p:cNvPicPr>
            <a:picLocks noChangeAspect="1"/>
          </p:cNvPicPr>
          <p:nvPr/>
        </p:nvPicPr>
        <p:blipFill>
          <a:blip r:embed="rId5"/>
          <a:stretch>
            <a:fillRect/>
          </a:stretch>
        </p:blipFill>
        <p:spPr>
          <a:xfrm>
            <a:off x="10523290" y="5272482"/>
            <a:ext cx="1178652" cy="1178652"/>
          </a:xfrm>
          <a:prstGeom prst="rect">
            <a:avLst/>
          </a:prstGeom>
        </p:spPr>
      </p:pic>
    </p:spTree>
    <p:extLst>
      <p:ext uri="{BB962C8B-B14F-4D97-AF65-F5344CB8AC3E}">
        <p14:creationId xmlns:p14="http://schemas.microsoft.com/office/powerpoint/2010/main" val="355857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109329" y="586434"/>
            <a:ext cx="9905998" cy="413691"/>
          </a:xfrm>
        </p:spPr>
        <p:txBody>
          <a:bodyPr>
            <a:normAutofit fontScale="90000"/>
          </a:bodyPr>
          <a:lstStyle/>
          <a:p>
            <a:r>
              <a:rPr lang="en-US" altLang="ko-KR" sz="4000" dirty="0"/>
              <a:t>introduction</a:t>
            </a:r>
            <a:endParaRPr lang="ko-KR" altLang="en-US" sz="4000" dirty="0"/>
          </a:p>
        </p:txBody>
      </p:sp>
      <p:sp>
        <p:nvSpPr>
          <p:cNvPr id="4" name="TextBox 3"/>
          <p:cNvSpPr txBox="1"/>
          <p:nvPr/>
        </p:nvSpPr>
        <p:spPr>
          <a:xfrm>
            <a:off x="965534" y="1045837"/>
            <a:ext cx="9311941" cy="1769715"/>
          </a:xfrm>
          <a:prstGeom prst="rect">
            <a:avLst/>
          </a:prstGeom>
          <a:noFill/>
        </p:spPr>
        <p:txBody>
          <a:bodyPr wrap="square" rtlCol="0">
            <a:spAutoFit/>
          </a:bodyPr>
          <a:lstStyle/>
          <a:p>
            <a:pPr marL="285750" indent="-285750">
              <a:buFont typeface="Wingdings" panose="05000000000000000000" pitchFamily="2" charset="2"/>
              <a:buChar char="ü"/>
            </a:pPr>
            <a:r>
              <a:rPr lang="en-US" altLang="ko-KR" dirty="0"/>
              <a:t>Groundwater is </a:t>
            </a:r>
            <a:r>
              <a:rPr lang="en-US" altLang="ko-KR" b="1" dirty="0">
                <a:solidFill>
                  <a:srgbClr val="FFFF00"/>
                </a:solidFill>
              </a:rPr>
              <a:t>contaminated by nitrate</a:t>
            </a:r>
            <a:r>
              <a:rPr lang="en-US" altLang="ko-KR" dirty="0"/>
              <a:t> in western </a:t>
            </a:r>
            <a:r>
              <a:rPr lang="en-US" altLang="ko-KR" dirty="0" err="1"/>
              <a:t>Jeju</a:t>
            </a:r>
            <a:r>
              <a:rPr lang="en-US" altLang="ko-KR" dirty="0"/>
              <a:t> area (</a:t>
            </a:r>
            <a:r>
              <a:rPr lang="en-US" altLang="ko-KR" dirty="0" err="1"/>
              <a:t>Hallim</a:t>
            </a:r>
            <a:r>
              <a:rPr lang="en-US" altLang="ko-KR" dirty="0"/>
              <a:t>) due to livestock manure.</a:t>
            </a:r>
          </a:p>
          <a:p>
            <a:pPr marL="285750" indent="-285750">
              <a:buFont typeface="Wingdings" panose="05000000000000000000" pitchFamily="2" charset="2"/>
              <a:buChar char="ü"/>
            </a:pPr>
            <a:endParaRPr lang="en-US" altLang="ko-KR" sz="900" dirty="0"/>
          </a:p>
          <a:p>
            <a:pPr marL="285750" indent="-285750">
              <a:buFont typeface="Wingdings" panose="05000000000000000000" pitchFamily="2" charset="2"/>
              <a:buChar char="ü"/>
            </a:pPr>
            <a:r>
              <a:rPr lang="en-US" altLang="ko-KR" dirty="0"/>
              <a:t>In-situ </a:t>
            </a:r>
            <a:r>
              <a:rPr lang="en-US" altLang="ko-KR" dirty="0" smtClean="0"/>
              <a:t>technology (i.e. bioremediation) </a:t>
            </a:r>
            <a:r>
              <a:rPr lang="en-US" altLang="ko-KR" dirty="0"/>
              <a:t>is widely used method in nitrate remediation </a:t>
            </a:r>
            <a:r>
              <a:rPr lang="en-US" altLang="ko-KR" sz="1000" dirty="0"/>
              <a:t>(</a:t>
            </a:r>
            <a:r>
              <a:rPr lang="en-US" altLang="ko-KR" sz="1000" dirty="0" err="1"/>
              <a:t>Aesoy</a:t>
            </a:r>
            <a:r>
              <a:rPr lang="en-US" altLang="ko-KR" sz="1000" dirty="0"/>
              <a:t> et al., 1998; Haugen et al., 2002; Carey et al., 2014)</a:t>
            </a:r>
          </a:p>
          <a:p>
            <a:pPr marL="285750" indent="-285750">
              <a:buFont typeface="Wingdings" panose="05000000000000000000" pitchFamily="2" charset="2"/>
              <a:buChar char="ü"/>
            </a:pPr>
            <a:endParaRPr lang="en-US" altLang="ko-KR" sz="900" dirty="0"/>
          </a:p>
          <a:p>
            <a:pPr marL="285750" indent="-285750">
              <a:buFont typeface="Wingdings" panose="05000000000000000000" pitchFamily="2" charset="2"/>
              <a:buChar char="ü"/>
            </a:pPr>
            <a:r>
              <a:rPr lang="en-US" altLang="ko-KR" dirty="0">
                <a:sym typeface="Wingdings" panose="05000000000000000000" pitchFamily="2" charset="2"/>
              </a:rPr>
              <a:t>Hard to apply in-situ remediation technology due to higher permeability</a:t>
            </a:r>
          </a:p>
          <a:p>
            <a:pPr marL="285750" indent="-285750">
              <a:buFont typeface="Wingdings" panose="05000000000000000000" pitchFamily="2" charset="2"/>
              <a:buChar char="ü"/>
            </a:pPr>
            <a:endParaRPr lang="en-US" altLang="ko-KR" sz="900" dirty="0">
              <a:sym typeface="Wingdings" panose="05000000000000000000" pitchFamily="2" charset="2"/>
            </a:endParaRPr>
          </a:p>
          <a:p>
            <a:pPr marL="285750" indent="-285750">
              <a:buFont typeface="Wingdings" panose="05000000000000000000" pitchFamily="2" charset="2"/>
              <a:buChar char="ü"/>
            </a:pPr>
            <a:r>
              <a:rPr lang="en-US" altLang="ko-KR" b="1" dirty="0">
                <a:solidFill>
                  <a:srgbClr val="FFFF00"/>
                </a:solidFill>
                <a:sym typeface="Wingdings" panose="05000000000000000000" pitchFamily="2" charset="2"/>
              </a:rPr>
              <a:t>Optimal new remediation strategy</a:t>
            </a:r>
            <a:r>
              <a:rPr lang="en-US" altLang="ko-KR" dirty="0">
                <a:sym typeface="Wingdings" panose="05000000000000000000" pitchFamily="2" charset="2"/>
              </a:rPr>
              <a:t> is necessary </a:t>
            </a:r>
            <a:r>
              <a:rPr lang="en-US" altLang="ko-KR" dirty="0" smtClean="0">
                <a:sym typeface="Wingdings" panose="05000000000000000000" pitchFamily="2" charset="2"/>
              </a:rPr>
              <a:t>  </a:t>
            </a:r>
            <a:r>
              <a:rPr lang="en-US" altLang="ko-KR" b="1" dirty="0">
                <a:solidFill>
                  <a:srgbClr val="FFFF00"/>
                </a:solidFill>
                <a:sym typeface="Wingdings" panose="05000000000000000000" pitchFamily="2" charset="2"/>
              </a:rPr>
              <a:t>Hybrid in-situ flushing</a:t>
            </a:r>
            <a:endParaRPr lang="ko-KR" altLang="en-US" b="1" dirty="0">
              <a:solidFill>
                <a:srgbClr val="FFFF00"/>
              </a:solidFill>
            </a:endParaRPr>
          </a:p>
        </p:txBody>
      </p:sp>
      <p:sp>
        <p:nvSpPr>
          <p:cNvPr id="25" name="슬라이드 번호 개체 틀 24"/>
          <p:cNvSpPr>
            <a:spLocks noGrp="1"/>
          </p:cNvSpPr>
          <p:nvPr>
            <p:ph type="sldNum" sz="quarter" idx="12"/>
          </p:nvPr>
        </p:nvSpPr>
        <p:spPr/>
        <p:txBody>
          <a:bodyPr/>
          <a:lstStyle/>
          <a:p>
            <a:fld id="{FBEA396F-D73D-4974-84FE-C737F97A5AE2}" type="slidenum">
              <a:rPr lang="ko-KR" altLang="en-US" smtClean="0"/>
              <a:pPr/>
              <a:t>2</a:t>
            </a:fld>
            <a:endParaRPr lang="ko-KR" altLang="en-US" dirty="0"/>
          </a:p>
        </p:txBody>
      </p:sp>
      <p:grpSp>
        <p:nvGrpSpPr>
          <p:cNvPr id="14" name="그룹 13"/>
          <p:cNvGrpSpPr/>
          <p:nvPr/>
        </p:nvGrpSpPr>
        <p:grpSpPr>
          <a:xfrm>
            <a:off x="1251268" y="2849810"/>
            <a:ext cx="4770542" cy="3255003"/>
            <a:chOff x="1319866" y="2935972"/>
            <a:chExt cx="4770542" cy="3255003"/>
          </a:xfrm>
        </p:grpSpPr>
        <p:grpSp>
          <p:nvGrpSpPr>
            <p:cNvPr id="13" name="그룹 12"/>
            <p:cNvGrpSpPr/>
            <p:nvPr/>
          </p:nvGrpSpPr>
          <p:grpSpPr>
            <a:xfrm>
              <a:off x="1319866" y="2935972"/>
              <a:ext cx="4770542" cy="3255003"/>
              <a:chOff x="1319866" y="2935972"/>
              <a:chExt cx="4770542" cy="3255003"/>
            </a:xfrm>
          </p:grpSpPr>
          <p:pic>
            <p:nvPicPr>
              <p:cNvPr id="15" name="그림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832" y="4920142"/>
                <a:ext cx="1694576" cy="1254155"/>
              </a:xfrm>
              <a:prstGeom prst="rect">
                <a:avLst/>
              </a:prstGeom>
            </p:spPr>
          </p:pic>
          <p:pic>
            <p:nvPicPr>
              <p:cNvPr id="11" name="그림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912" y="2937288"/>
                <a:ext cx="1677718" cy="1903159"/>
              </a:xfrm>
              <a:prstGeom prst="rect">
                <a:avLst/>
              </a:prstGeom>
            </p:spPr>
          </p:pic>
          <p:pic>
            <p:nvPicPr>
              <p:cNvPr id="6" name="그림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866" y="2937778"/>
                <a:ext cx="2920510" cy="3253197"/>
              </a:xfrm>
              <a:prstGeom prst="rect">
                <a:avLst/>
              </a:prstGeom>
            </p:spPr>
          </p:pic>
          <p:sp>
            <p:nvSpPr>
              <p:cNvPr id="12" name="타원 11"/>
              <p:cNvSpPr/>
              <p:nvPr/>
            </p:nvSpPr>
            <p:spPr>
              <a:xfrm>
                <a:off x="3540153" y="4127383"/>
                <a:ext cx="234893" cy="25167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8" name="직선 화살표 연결선 27"/>
              <p:cNvCxnSpPr/>
              <p:nvPr/>
            </p:nvCxnSpPr>
            <p:spPr>
              <a:xfrm flipV="1">
                <a:off x="3645401" y="2935972"/>
                <a:ext cx="718273" cy="11813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직선 화살표 연결선 32"/>
              <p:cNvCxnSpPr/>
              <p:nvPr/>
            </p:nvCxnSpPr>
            <p:spPr>
              <a:xfrm>
                <a:off x="3697133" y="4378792"/>
                <a:ext cx="637966" cy="17861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6" name="TextBox 45"/>
            <p:cNvSpPr txBox="1"/>
            <p:nvPr/>
          </p:nvSpPr>
          <p:spPr>
            <a:xfrm>
              <a:off x="4964459" y="4323032"/>
              <a:ext cx="555827" cy="307777"/>
            </a:xfrm>
            <a:prstGeom prst="rect">
              <a:avLst/>
            </a:prstGeom>
            <a:noFill/>
          </p:spPr>
          <p:txBody>
            <a:bodyPr wrap="square" rtlCol="0">
              <a:spAutoFit/>
            </a:bodyPr>
            <a:lstStyle/>
            <a:p>
              <a:r>
                <a:rPr lang="en-US" altLang="ko-KR" sz="1400" b="1" dirty="0" err="1">
                  <a:solidFill>
                    <a:schemeClr val="bg1"/>
                  </a:solidFill>
                </a:rPr>
                <a:t>Jeju</a:t>
              </a:r>
              <a:endParaRPr lang="ko-KR" altLang="en-US" sz="1400" b="1" dirty="0">
                <a:solidFill>
                  <a:schemeClr val="bg1"/>
                </a:solidFill>
              </a:endParaRPr>
            </a:p>
          </p:txBody>
        </p:sp>
        <p:sp>
          <p:nvSpPr>
            <p:cNvPr id="47" name="TextBox 46"/>
            <p:cNvSpPr txBox="1"/>
            <p:nvPr/>
          </p:nvSpPr>
          <p:spPr>
            <a:xfrm>
              <a:off x="4486941" y="5063737"/>
              <a:ext cx="728869" cy="307777"/>
            </a:xfrm>
            <a:prstGeom prst="rect">
              <a:avLst/>
            </a:prstGeom>
            <a:noFill/>
          </p:spPr>
          <p:txBody>
            <a:bodyPr wrap="square" rtlCol="0">
              <a:spAutoFit/>
            </a:bodyPr>
            <a:lstStyle/>
            <a:p>
              <a:r>
                <a:rPr lang="en-US" altLang="ko-KR" sz="1400" b="1" dirty="0" err="1">
                  <a:solidFill>
                    <a:schemeClr val="bg1"/>
                  </a:solidFill>
                </a:rPr>
                <a:t>Hallim</a:t>
              </a:r>
              <a:endParaRPr lang="ko-KR" altLang="en-US" sz="1400" b="1" dirty="0">
                <a:solidFill>
                  <a:schemeClr val="bg1"/>
                </a:solidFill>
              </a:endParaRPr>
            </a:p>
          </p:txBody>
        </p:sp>
      </p:grpSp>
      <p:grpSp>
        <p:nvGrpSpPr>
          <p:cNvPr id="3" name="그룹 2"/>
          <p:cNvGrpSpPr/>
          <p:nvPr/>
        </p:nvGrpSpPr>
        <p:grpSpPr>
          <a:xfrm>
            <a:off x="9278224" y="2946950"/>
            <a:ext cx="2497121" cy="2888224"/>
            <a:chOff x="9236279" y="2812726"/>
            <a:chExt cx="2497121" cy="2888224"/>
          </a:xfrm>
        </p:grpSpPr>
        <p:pic>
          <p:nvPicPr>
            <p:cNvPr id="36" name="그림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6279" y="2812726"/>
              <a:ext cx="2432806" cy="2888224"/>
            </a:xfrm>
            <a:prstGeom prst="rect">
              <a:avLst/>
            </a:prstGeom>
          </p:spPr>
        </p:pic>
        <p:pic>
          <p:nvPicPr>
            <p:cNvPr id="19" name="그림 18"/>
            <p:cNvPicPr>
              <a:picLocks noChangeAspect="1"/>
            </p:cNvPicPr>
            <p:nvPr/>
          </p:nvPicPr>
          <p:blipFill>
            <a:blip r:embed="rId7"/>
            <a:stretch>
              <a:fillRect/>
            </a:stretch>
          </p:blipFill>
          <p:spPr>
            <a:xfrm>
              <a:off x="10796622" y="3115039"/>
              <a:ext cx="796963" cy="1026855"/>
            </a:xfrm>
            <a:prstGeom prst="rect">
              <a:avLst/>
            </a:prstGeom>
          </p:spPr>
        </p:pic>
        <p:sp>
          <p:nvSpPr>
            <p:cNvPr id="41" name="TextBox 40"/>
            <p:cNvSpPr txBox="1"/>
            <p:nvPr/>
          </p:nvSpPr>
          <p:spPr>
            <a:xfrm>
              <a:off x="10568932" y="2851674"/>
              <a:ext cx="1164468" cy="276999"/>
            </a:xfrm>
            <a:prstGeom prst="rect">
              <a:avLst/>
            </a:prstGeom>
            <a:noFill/>
          </p:spPr>
          <p:txBody>
            <a:bodyPr wrap="square" rtlCol="0">
              <a:spAutoFit/>
            </a:bodyPr>
            <a:lstStyle/>
            <a:p>
              <a:r>
                <a:rPr lang="en-US" altLang="ko-KR" sz="1200" dirty="0">
                  <a:solidFill>
                    <a:schemeClr val="bg1"/>
                  </a:solidFill>
                  <a:latin typeface="Arial" panose="020B0604020202020204" pitchFamily="34" charset="0"/>
                  <a:cs typeface="Arial" panose="020B0604020202020204" pitchFamily="34" charset="0"/>
                </a:rPr>
                <a:t>NO</a:t>
              </a:r>
              <a:r>
                <a:rPr lang="en-US" altLang="ko-KR" sz="1200" baseline="-25000" dirty="0">
                  <a:solidFill>
                    <a:schemeClr val="bg1"/>
                  </a:solidFill>
                  <a:latin typeface="Arial" panose="020B0604020202020204" pitchFamily="34" charset="0"/>
                  <a:cs typeface="Arial" panose="020B0604020202020204" pitchFamily="34" charset="0"/>
                </a:rPr>
                <a:t>3</a:t>
              </a:r>
              <a:r>
                <a:rPr lang="en-US" altLang="ko-KR" sz="1200" dirty="0">
                  <a:solidFill>
                    <a:schemeClr val="bg1"/>
                  </a:solidFill>
                  <a:latin typeface="Arial" panose="020B0604020202020204" pitchFamily="34" charset="0"/>
                  <a:cs typeface="Arial" panose="020B0604020202020204" pitchFamily="34" charset="0"/>
                </a:rPr>
                <a:t>-N (mg/L)</a:t>
              </a:r>
              <a:endParaRPr lang="ko-KR" altLang="en-US" sz="1200" dirty="0">
                <a:solidFill>
                  <a:schemeClr val="bg1"/>
                </a:solidFill>
                <a:latin typeface="Arial" panose="020B0604020202020204" pitchFamily="34" charset="0"/>
                <a:cs typeface="Arial" panose="020B0604020202020204" pitchFamily="34" charset="0"/>
              </a:endParaRPr>
            </a:p>
          </p:txBody>
        </p:sp>
      </p:grpSp>
      <p:sp>
        <p:nvSpPr>
          <p:cNvPr id="16" name="직사각형 15"/>
          <p:cNvSpPr/>
          <p:nvPr/>
        </p:nvSpPr>
        <p:spPr>
          <a:xfrm>
            <a:off x="1154830" y="6090036"/>
            <a:ext cx="4172179" cy="276999"/>
          </a:xfrm>
          <a:prstGeom prst="rect">
            <a:avLst/>
          </a:prstGeom>
        </p:spPr>
        <p:txBody>
          <a:bodyPr wrap="square">
            <a:spAutoFit/>
          </a:bodyPr>
          <a:lstStyle/>
          <a:p>
            <a:r>
              <a:rPr lang="en-US" altLang="ko-KR" sz="1200" dirty="0"/>
              <a:t>Figure. Location of the study area</a:t>
            </a:r>
          </a:p>
        </p:txBody>
      </p:sp>
      <p:sp>
        <p:nvSpPr>
          <p:cNvPr id="27" name="직사각형 26"/>
          <p:cNvSpPr/>
          <p:nvPr/>
        </p:nvSpPr>
        <p:spPr>
          <a:xfrm>
            <a:off x="9201094" y="5855407"/>
            <a:ext cx="2820329" cy="461665"/>
          </a:xfrm>
          <a:prstGeom prst="rect">
            <a:avLst/>
          </a:prstGeom>
        </p:spPr>
        <p:txBody>
          <a:bodyPr wrap="square">
            <a:spAutoFit/>
          </a:bodyPr>
          <a:lstStyle/>
          <a:p>
            <a:r>
              <a:rPr lang="en-US" altLang="ko-KR" sz="1200" dirty="0"/>
              <a:t>Figure. Concentration distribution of nitrate-nitrogen in the study area at 2020.</a:t>
            </a:r>
          </a:p>
        </p:txBody>
      </p:sp>
      <p:pic>
        <p:nvPicPr>
          <p:cNvPr id="22" name="_x272192616">
            <a:extLst>
              <a:ext uri="{FF2B5EF4-FFF2-40B4-BE49-F238E27FC236}">
                <a16:creationId xmlns:a16="http://schemas.microsoft.com/office/drawing/2014/main" id="{3A82DE04-4A65-4DEB-BAE2-B4AEC47EA59E}"/>
              </a:ext>
            </a:extLst>
          </p:cNvPr>
          <p:cNvPicPr>
            <a:picLocks noChangeAspect="1" noChangeArrowheads="1"/>
          </p:cNvPicPr>
          <p:nvPr/>
        </p:nvPicPr>
        <p:blipFill>
          <a:blip r:embed="rId8"/>
          <a:srcRect/>
          <a:stretch/>
        </p:blipFill>
        <p:spPr bwMode="auto">
          <a:xfrm>
            <a:off x="6224631" y="4039583"/>
            <a:ext cx="2709644" cy="2033438"/>
          </a:xfrm>
          <a:prstGeom prst="rect">
            <a:avLst/>
          </a:prstGeom>
          <a:noFill/>
          <a:extLst>
            <a:ext uri="{909E8E84-426E-40DD-AFC4-6F175D3DCCD1}">
              <a14:hiddenFill xmlns:a14="http://schemas.microsoft.com/office/drawing/2010/main">
                <a:solidFill>
                  <a:srgbClr val="FFFFFF"/>
                </a:solidFill>
              </a14:hiddenFill>
            </a:ext>
          </a:extLst>
        </p:spPr>
      </p:pic>
      <p:sp>
        <p:nvSpPr>
          <p:cNvPr id="23" name="직사각형 22"/>
          <p:cNvSpPr/>
          <p:nvPr/>
        </p:nvSpPr>
        <p:spPr>
          <a:xfrm>
            <a:off x="6140512" y="6058142"/>
            <a:ext cx="3062212" cy="276999"/>
          </a:xfrm>
          <a:prstGeom prst="rect">
            <a:avLst/>
          </a:prstGeom>
        </p:spPr>
        <p:txBody>
          <a:bodyPr wrap="square">
            <a:spAutoFit/>
          </a:bodyPr>
          <a:lstStyle/>
          <a:p>
            <a:r>
              <a:rPr lang="en-US" altLang="ko-KR" sz="1200" dirty="0"/>
              <a:t>Figure</a:t>
            </a:r>
            <a:r>
              <a:rPr lang="en-US" altLang="ko-KR" sz="1200" dirty="0" smtClean="0"/>
              <a:t>. Study area where performed </a:t>
            </a:r>
            <a:r>
              <a:rPr lang="en-US" altLang="ko-KR" sz="1200" dirty="0"/>
              <a:t>f</a:t>
            </a:r>
            <a:r>
              <a:rPr lang="en-US" altLang="ko-KR" sz="1200" dirty="0" smtClean="0"/>
              <a:t>ield test </a:t>
            </a:r>
            <a:endParaRPr lang="en-US" altLang="ko-KR" sz="1200" dirty="0"/>
          </a:p>
        </p:txBody>
      </p:sp>
    </p:spTree>
    <p:extLst>
      <p:ext uri="{BB962C8B-B14F-4D97-AF65-F5344CB8AC3E}">
        <p14:creationId xmlns:p14="http://schemas.microsoft.com/office/powerpoint/2010/main" val="246878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직사각형 27"/>
          <p:cNvSpPr/>
          <p:nvPr/>
        </p:nvSpPr>
        <p:spPr>
          <a:xfrm>
            <a:off x="518253" y="1282011"/>
            <a:ext cx="5550308" cy="462384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1109329" y="586434"/>
            <a:ext cx="9905998" cy="556566"/>
          </a:xfrm>
        </p:spPr>
        <p:txBody>
          <a:bodyPr>
            <a:normAutofit fontScale="90000"/>
          </a:bodyPr>
          <a:lstStyle/>
          <a:p>
            <a:r>
              <a:rPr lang="en-US" altLang="ko-KR" sz="4000" dirty="0"/>
              <a:t>Methodology – Simulation model</a:t>
            </a:r>
            <a:endParaRPr lang="ko-KR" altLang="en-US" sz="4000" dirty="0"/>
          </a:p>
        </p:txBody>
      </p:sp>
      <p:sp>
        <p:nvSpPr>
          <p:cNvPr id="4" name="TextBox 3"/>
          <p:cNvSpPr txBox="1"/>
          <p:nvPr/>
        </p:nvSpPr>
        <p:spPr>
          <a:xfrm>
            <a:off x="6108202" y="1185129"/>
            <a:ext cx="5761730" cy="2646878"/>
          </a:xfrm>
          <a:prstGeom prst="rect">
            <a:avLst/>
          </a:prstGeom>
          <a:noFill/>
        </p:spPr>
        <p:txBody>
          <a:bodyPr wrap="square" rtlCol="0">
            <a:spAutoFit/>
          </a:bodyPr>
          <a:lstStyle/>
          <a:p>
            <a:pPr marL="285750" indent="-285750">
              <a:buFont typeface="Wingdings" panose="05000000000000000000" pitchFamily="2" charset="2"/>
              <a:buChar char="ü"/>
            </a:pPr>
            <a:r>
              <a:rPr lang="en-US" altLang="ko-KR" b="1" dirty="0">
                <a:solidFill>
                  <a:srgbClr val="FFFF00"/>
                </a:solidFill>
              </a:rPr>
              <a:t>MODLFOW</a:t>
            </a:r>
            <a:r>
              <a:rPr lang="en-US" altLang="ko-KR" sz="1000" dirty="0"/>
              <a:t>(Harbaugh, 2005) </a:t>
            </a:r>
            <a:r>
              <a:rPr lang="en-US" altLang="ko-KR" dirty="0"/>
              <a:t>is applied to simulate groundwater flow model</a:t>
            </a:r>
          </a:p>
          <a:p>
            <a:pPr marL="285750" indent="-285750">
              <a:buFont typeface="Wingdings" panose="05000000000000000000" pitchFamily="2" charset="2"/>
              <a:buChar char="ü"/>
            </a:pPr>
            <a:endParaRPr lang="en-US" altLang="ko-KR" sz="1000" dirty="0"/>
          </a:p>
          <a:p>
            <a:pPr marL="285750" indent="-285750">
              <a:buFont typeface="Wingdings" panose="05000000000000000000" pitchFamily="2" charset="2"/>
              <a:buChar char="ü"/>
            </a:pPr>
            <a:r>
              <a:rPr lang="en-US" altLang="ko-KR" b="1" dirty="0">
                <a:solidFill>
                  <a:srgbClr val="FFFF00"/>
                </a:solidFill>
              </a:rPr>
              <a:t>MT3D</a:t>
            </a:r>
            <a:r>
              <a:rPr lang="en-US" altLang="ko-KR" dirty="0"/>
              <a:t> </a:t>
            </a:r>
            <a:r>
              <a:rPr lang="en-US" altLang="ko-KR" sz="1000" dirty="0"/>
              <a:t>(Zheng, 1990) </a:t>
            </a:r>
            <a:r>
              <a:rPr lang="en-US" altLang="ko-KR" dirty="0"/>
              <a:t>is applied to simulate nitrate transport</a:t>
            </a:r>
          </a:p>
          <a:p>
            <a:pPr marL="285750" indent="-285750">
              <a:buFont typeface="Wingdings" panose="05000000000000000000" pitchFamily="2" charset="2"/>
              <a:buChar char="ü"/>
            </a:pPr>
            <a:endParaRPr lang="en-US" altLang="ko-KR" sz="1000" dirty="0"/>
          </a:p>
          <a:p>
            <a:pPr marL="285750" indent="-285750">
              <a:buFont typeface="Wingdings" panose="05000000000000000000" pitchFamily="2" charset="2"/>
              <a:buChar char="ü"/>
            </a:pPr>
            <a:r>
              <a:rPr lang="en-US" altLang="ko-KR" b="1" dirty="0">
                <a:solidFill>
                  <a:srgbClr val="FFFF00"/>
                </a:solidFill>
              </a:rPr>
              <a:t>3 layers model</a:t>
            </a:r>
          </a:p>
          <a:p>
            <a:pPr marL="285750" indent="-285750">
              <a:buFont typeface="Wingdings" panose="05000000000000000000" pitchFamily="2" charset="2"/>
              <a:buChar char="ü"/>
            </a:pPr>
            <a:endParaRPr lang="en-US" altLang="ko-KR" sz="1000" dirty="0"/>
          </a:p>
          <a:p>
            <a:pPr marL="285750" indent="-285750">
              <a:buFont typeface="Wingdings" panose="05000000000000000000" pitchFamily="2" charset="2"/>
              <a:buChar char="ü"/>
            </a:pPr>
            <a:r>
              <a:rPr lang="en-US" altLang="ko-KR" dirty="0"/>
              <a:t>1 fixed injection well + 1 fixed pumping well &amp; 2 unfixed pumping well</a:t>
            </a:r>
          </a:p>
          <a:p>
            <a:pPr marL="285750" indent="-285750">
              <a:buFont typeface="Wingdings" panose="05000000000000000000" pitchFamily="2" charset="2"/>
              <a:buChar char="ü"/>
            </a:pPr>
            <a:endParaRPr lang="en-US" altLang="ko-KR" sz="1000" dirty="0"/>
          </a:p>
          <a:p>
            <a:pPr marL="285750" indent="-285750">
              <a:buFont typeface="Wingdings" panose="05000000000000000000" pitchFamily="2" charset="2"/>
              <a:buChar char="ü"/>
            </a:pPr>
            <a:r>
              <a:rPr lang="en-US" altLang="ko-KR" dirty="0"/>
              <a:t>Parameters are obtained by hydraulic test</a:t>
            </a:r>
          </a:p>
        </p:txBody>
      </p:sp>
      <p:sp>
        <p:nvSpPr>
          <p:cNvPr id="11" name="슬라이드 번호 개체 틀 10"/>
          <p:cNvSpPr>
            <a:spLocks noGrp="1"/>
          </p:cNvSpPr>
          <p:nvPr>
            <p:ph type="sldNum" sz="quarter" idx="12"/>
          </p:nvPr>
        </p:nvSpPr>
        <p:spPr/>
        <p:txBody>
          <a:bodyPr/>
          <a:lstStyle/>
          <a:p>
            <a:fld id="{FBEA396F-D73D-4974-84FE-C737F97A5AE2}" type="slidenum">
              <a:rPr lang="ko-KR" altLang="en-US" smtClean="0"/>
              <a:pPr/>
              <a:t>3</a:t>
            </a:fld>
            <a:endParaRPr lang="ko-KR" altLang="en-US" dirty="0"/>
          </a:p>
        </p:txBody>
      </p:sp>
      <mc:AlternateContent xmlns:mc="http://schemas.openxmlformats.org/markup-compatibility/2006" xmlns:a14="http://schemas.microsoft.com/office/drawing/2010/main">
        <mc:Choice Requires="a14">
          <p:graphicFrame>
            <p:nvGraphicFramePr>
              <p:cNvPr id="15" name="표 14"/>
              <p:cNvGraphicFramePr>
                <a:graphicFrameLocks noGrp="1"/>
              </p:cNvGraphicFramePr>
              <p:nvPr>
                <p:extLst>
                  <p:ext uri="{D42A27DB-BD31-4B8C-83A1-F6EECF244321}">
                    <p14:modId xmlns:p14="http://schemas.microsoft.com/office/powerpoint/2010/main" val="3188373146"/>
                  </p:ext>
                </p:extLst>
              </p:nvPr>
            </p:nvGraphicFramePr>
            <p:xfrm>
              <a:off x="6480273" y="4143017"/>
              <a:ext cx="3526287" cy="2074772"/>
            </p:xfrm>
            <a:graphic>
              <a:graphicData uri="http://schemas.openxmlformats.org/drawingml/2006/table">
                <a:tbl>
                  <a:tblPr firstRow="1" bandRow="1">
                    <a:tableStyleId>{5940675A-B579-460E-94D1-54222C63F5DA}</a:tableStyleId>
                  </a:tblPr>
                  <a:tblGrid>
                    <a:gridCol w="2002287">
                      <a:extLst>
                        <a:ext uri="{9D8B030D-6E8A-4147-A177-3AD203B41FA5}">
                          <a16:colId xmlns:a16="http://schemas.microsoft.com/office/drawing/2014/main" val="3947179807"/>
                        </a:ext>
                      </a:extLst>
                    </a:gridCol>
                    <a:gridCol w="1524000">
                      <a:extLst>
                        <a:ext uri="{9D8B030D-6E8A-4147-A177-3AD203B41FA5}">
                          <a16:colId xmlns:a16="http://schemas.microsoft.com/office/drawing/2014/main" val="1296267611"/>
                        </a:ext>
                      </a:extLst>
                    </a:gridCol>
                  </a:tblGrid>
                  <a:tr h="381177">
                    <a:tc>
                      <a:txBody>
                        <a:bodyPr/>
                        <a:lstStyle/>
                        <a:p>
                          <a:pPr algn="ctr" latinLnBrk="1"/>
                          <a:r>
                            <a:rPr lang="en-US" altLang="ko-KR" sz="1600" kern="1200" spc="-100" dirty="0">
                              <a:solidFill>
                                <a:srgbClr val="FFFF00"/>
                              </a:solidFill>
                              <a:latin typeface="HY견고딕" panose="02030600000101010101" pitchFamily="18" charset="-127"/>
                              <a:ea typeface="HY견고딕" panose="02030600000101010101" pitchFamily="18" charset="-127"/>
                              <a:cs typeface="Arial" charset="0"/>
                            </a:rPr>
                            <a:t>Input</a:t>
                          </a:r>
                          <a:r>
                            <a:rPr lang="en-US" altLang="ko-KR" sz="1600" kern="1200" spc="-100" baseline="0" dirty="0">
                              <a:solidFill>
                                <a:srgbClr val="FFFF00"/>
                              </a:solidFill>
                              <a:latin typeface="HY견고딕" panose="02030600000101010101" pitchFamily="18" charset="-127"/>
                              <a:ea typeface="HY견고딕" panose="02030600000101010101" pitchFamily="18" charset="-127"/>
                              <a:cs typeface="Arial" charset="0"/>
                            </a:rPr>
                            <a:t> parameters</a:t>
                          </a:r>
                          <a:endParaRPr lang="ko-KR" altLang="en-US" sz="1600" kern="1200" spc="-100" dirty="0">
                            <a:solidFill>
                              <a:srgbClr val="FFFF00"/>
                            </a:solidFill>
                            <a:latin typeface="HY견고딕" panose="02030600000101010101" pitchFamily="18" charset="-127"/>
                            <a:ea typeface="HY견고딕" panose="02030600000101010101" pitchFamily="18" charset="-127"/>
                            <a:cs typeface="Arial"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0B3FF"/>
                        </a:solidFill>
                      </a:tcPr>
                    </a:tc>
                    <a:tc>
                      <a:txBody>
                        <a:bodyPr/>
                        <a:lstStyle/>
                        <a:p>
                          <a:pPr algn="ctr" latinLnBrk="1"/>
                          <a:r>
                            <a:rPr lang="en-US" altLang="ko-KR" sz="1600" kern="1200" spc="-100" dirty="0">
                              <a:solidFill>
                                <a:srgbClr val="FFFF00"/>
                              </a:solidFill>
                              <a:latin typeface="HY견고딕" panose="02030600000101010101" pitchFamily="18" charset="-127"/>
                              <a:ea typeface="HY견고딕" panose="02030600000101010101" pitchFamily="18" charset="-127"/>
                              <a:cs typeface="Arial" charset="0"/>
                            </a:rPr>
                            <a:t>Value</a:t>
                          </a:r>
                          <a:endParaRPr lang="ko-KR" altLang="en-US" sz="1600" kern="1200" spc="-100" dirty="0">
                            <a:solidFill>
                              <a:srgbClr val="FFFF00"/>
                            </a:solidFill>
                            <a:latin typeface="HY견고딕" panose="02030600000101010101" pitchFamily="18" charset="-127"/>
                            <a:ea typeface="HY견고딕" panose="02030600000101010101" pitchFamily="18" charset="-127"/>
                            <a:cs typeface="Arial"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0B3FF"/>
                        </a:solidFill>
                      </a:tcPr>
                    </a:tc>
                    <a:extLst>
                      <a:ext uri="{0D108BD9-81ED-4DB2-BD59-A6C34878D82A}">
                        <a16:rowId xmlns:a16="http://schemas.microsoft.com/office/drawing/2014/main" val="620073840"/>
                      </a:ext>
                    </a:extLst>
                  </a:tr>
                  <a:tr h="338719">
                    <a:tc>
                      <a:txBody>
                        <a:bodyPr/>
                        <a:lstStyle/>
                        <a:p>
                          <a:pPr latinLnBrk="1"/>
                          <a:r>
                            <a:rPr lang="en-US" altLang="ko-KR" sz="1200" b="1" kern="1200" dirty="0">
                              <a:solidFill>
                                <a:schemeClr val="tx1"/>
                              </a:solidFill>
                              <a:latin typeface="Arial" panose="020B0604020202020204" pitchFamily="34" charset="0"/>
                              <a:ea typeface="+mn-ea"/>
                              <a:cs typeface="Arial" panose="020B0604020202020204" pitchFamily="34" charset="0"/>
                            </a:rPr>
                            <a:t>K1 (cm/sec)</a:t>
                          </a:r>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atinLnBrk="1"/>
                          <a14:m>
                            <m:oMathPara xmlns:m="http://schemas.openxmlformats.org/officeDocument/2006/math">
                              <m:oMathParaPr>
                                <m:jc m:val="centerGroup"/>
                              </m:oMathParaPr>
                              <m:oMath xmlns:m="http://schemas.openxmlformats.org/officeDocument/2006/math">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𝟐</m:t>
                                </m:r>
                                <m:r>
                                  <a:rPr lang="en-US" altLang="ko-KR" sz="1200" b="1" kern="1200" noProof="0" smtClean="0">
                                    <a:solidFill>
                                      <a:schemeClr val="tx1"/>
                                    </a:solidFill>
                                    <a:latin typeface="Cambria Math" panose="02040503050406030204" pitchFamily="18" charset="0"/>
                                    <a:ea typeface="+mn-ea"/>
                                    <a:cs typeface="Arial" panose="020B0604020202020204" pitchFamily="34" charset="0"/>
                                  </a:rPr>
                                  <m:t>.</m:t>
                                </m:r>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𝟕𝟔</m:t>
                                </m:r>
                                <m:r>
                                  <a:rPr lang="en-US" altLang="ko-KR" sz="1200" b="1" kern="1200" noProof="0" smtClean="0">
                                    <a:solidFill>
                                      <a:schemeClr val="tx1"/>
                                    </a:solidFill>
                                    <a:latin typeface="Cambria Math" panose="02040503050406030204" pitchFamily="18" charset="0"/>
                                    <a:ea typeface="+mn-ea"/>
                                    <a:cs typeface="Arial" panose="020B0604020202020204" pitchFamily="34" charset="0"/>
                                  </a:rPr>
                                  <m:t>×</m:t>
                                </m:r>
                                <m:sSup>
                                  <m:sSupPr>
                                    <m:ctrlPr>
                                      <a:rPr lang="en-US" altLang="ko-KR" sz="1200" b="1" i="1" kern="1200" noProof="0" smtClean="0">
                                        <a:solidFill>
                                          <a:schemeClr val="tx1"/>
                                        </a:solidFill>
                                        <a:latin typeface="Cambria Math" panose="02040503050406030204" pitchFamily="18" charset="0"/>
                                        <a:ea typeface="+mn-ea"/>
                                        <a:cs typeface="Arial" panose="020B0604020202020204" pitchFamily="34" charset="0"/>
                                      </a:rPr>
                                    </m:ctrlPr>
                                  </m:sSupPr>
                                  <m:e>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𝟏𝟎</m:t>
                                    </m:r>
                                  </m:e>
                                  <m:sup>
                                    <m:r>
                                      <a:rPr lang="en-US" altLang="ko-KR" sz="1200" b="1" kern="1200" noProof="0" smtClean="0">
                                        <a:solidFill>
                                          <a:schemeClr val="tx1"/>
                                        </a:solidFill>
                                        <a:latin typeface="Cambria Math" panose="02040503050406030204" pitchFamily="18" charset="0"/>
                                        <a:ea typeface="+mn-ea"/>
                                        <a:cs typeface="Arial" panose="020B0604020202020204" pitchFamily="34" charset="0"/>
                                      </a:rPr>
                                      <m:t>−</m:t>
                                    </m:r>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𝟐</m:t>
                                    </m:r>
                                  </m:sup>
                                </m:sSup>
                              </m:oMath>
                            </m:oMathPara>
                          </a14:m>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573360"/>
                      </a:ext>
                    </a:extLst>
                  </a:tr>
                  <a:tr h="33871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1" kern="1200" noProof="0" dirty="0">
                              <a:solidFill>
                                <a:schemeClr val="tx1"/>
                              </a:solidFill>
                              <a:latin typeface="Arial" panose="020B0604020202020204" pitchFamily="34" charset="0"/>
                              <a:ea typeface="+mn-ea"/>
                              <a:cs typeface="Arial" panose="020B0604020202020204" pitchFamily="34" charset="0"/>
                            </a:rPr>
                            <a:t>K2 (cm/sec)</a:t>
                          </a:r>
                          <a:endParaRPr lang="ko-KR" altLang="en-US" sz="1200" b="1" kern="1200" noProof="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atinLnBrk="1"/>
                          <a14:m>
                            <m:oMathPara xmlns:m="http://schemas.openxmlformats.org/officeDocument/2006/math">
                              <m:oMathParaPr>
                                <m:jc m:val="centerGroup"/>
                              </m:oMathParaPr>
                              <m:oMath xmlns:m="http://schemas.openxmlformats.org/officeDocument/2006/math">
                                <m:r>
                                  <a:rPr lang="en-US" altLang="ko-KR" sz="1200" b="1" i="1" kern="1200" smtClean="0">
                                    <a:solidFill>
                                      <a:schemeClr val="tx1"/>
                                    </a:solidFill>
                                    <a:latin typeface="Cambria Math" panose="02040503050406030204" pitchFamily="18" charset="0"/>
                                    <a:ea typeface="+mn-ea"/>
                                    <a:cs typeface="Arial" panose="020B0604020202020204" pitchFamily="34" charset="0"/>
                                  </a:rPr>
                                  <m:t>𝟏</m:t>
                                </m:r>
                                <m:r>
                                  <a:rPr lang="en-US" altLang="ko-KR" sz="1200" b="1" kern="1200" smtClean="0">
                                    <a:solidFill>
                                      <a:schemeClr val="tx1"/>
                                    </a:solidFill>
                                    <a:latin typeface="Cambria Math" panose="02040503050406030204" pitchFamily="18" charset="0"/>
                                    <a:ea typeface="+mn-ea"/>
                                    <a:cs typeface="Arial" panose="020B0604020202020204" pitchFamily="34" charset="0"/>
                                  </a:rPr>
                                  <m:t>.</m:t>
                                </m:r>
                                <m:r>
                                  <a:rPr lang="en-US" altLang="ko-KR" sz="1200" b="1" i="1" kern="1200" smtClean="0">
                                    <a:solidFill>
                                      <a:schemeClr val="tx1"/>
                                    </a:solidFill>
                                    <a:latin typeface="Cambria Math" panose="02040503050406030204" pitchFamily="18" charset="0"/>
                                    <a:ea typeface="+mn-ea"/>
                                    <a:cs typeface="Arial" panose="020B0604020202020204" pitchFamily="34" charset="0"/>
                                  </a:rPr>
                                  <m:t>𝟎𝟎</m:t>
                                </m:r>
                                <m:r>
                                  <a:rPr lang="en-US" altLang="ko-KR" sz="1200" b="1" kern="1200" smtClean="0">
                                    <a:solidFill>
                                      <a:schemeClr val="tx1"/>
                                    </a:solidFill>
                                    <a:latin typeface="Cambria Math" panose="02040503050406030204" pitchFamily="18" charset="0"/>
                                    <a:ea typeface="+mn-ea"/>
                                    <a:cs typeface="Arial" panose="020B0604020202020204" pitchFamily="34" charset="0"/>
                                  </a:rPr>
                                  <m:t>×</m:t>
                                </m:r>
                                <m:sSup>
                                  <m:sSupPr>
                                    <m:ctrlPr>
                                      <a:rPr lang="en-US" altLang="ko-KR" sz="1200" b="1" i="1" kern="1200" smtClean="0">
                                        <a:solidFill>
                                          <a:schemeClr val="tx1"/>
                                        </a:solidFill>
                                        <a:latin typeface="Cambria Math" panose="02040503050406030204" pitchFamily="18" charset="0"/>
                                        <a:ea typeface="+mn-ea"/>
                                        <a:cs typeface="Arial" panose="020B0604020202020204" pitchFamily="34" charset="0"/>
                                      </a:rPr>
                                    </m:ctrlPr>
                                  </m:sSupPr>
                                  <m:e>
                                    <m:r>
                                      <a:rPr lang="en-US" altLang="ko-KR" sz="1200" b="1" i="1" kern="1200" smtClean="0">
                                        <a:solidFill>
                                          <a:schemeClr val="tx1"/>
                                        </a:solidFill>
                                        <a:latin typeface="Cambria Math" panose="02040503050406030204" pitchFamily="18" charset="0"/>
                                        <a:ea typeface="+mn-ea"/>
                                        <a:cs typeface="Arial" panose="020B0604020202020204" pitchFamily="34" charset="0"/>
                                      </a:rPr>
                                      <m:t>𝟏𝟎</m:t>
                                    </m:r>
                                  </m:e>
                                  <m:sup>
                                    <m:r>
                                      <a:rPr lang="en-US" altLang="ko-KR" sz="1200" b="1" kern="1200" smtClean="0">
                                        <a:solidFill>
                                          <a:schemeClr val="tx1"/>
                                        </a:solidFill>
                                        <a:latin typeface="Cambria Math" panose="02040503050406030204" pitchFamily="18" charset="0"/>
                                        <a:ea typeface="+mn-ea"/>
                                        <a:cs typeface="Arial" panose="020B0604020202020204" pitchFamily="34" charset="0"/>
                                      </a:rPr>
                                      <m:t>−</m:t>
                                    </m:r>
                                    <m:r>
                                      <a:rPr lang="en-US" altLang="ko-KR" sz="1200" b="1" i="1" kern="1200" smtClean="0">
                                        <a:solidFill>
                                          <a:schemeClr val="tx1"/>
                                        </a:solidFill>
                                        <a:latin typeface="Cambria Math" panose="02040503050406030204" pitchFamily="18" charset="0"/>
                                        <a:ea typeface="+mn-ea"/>
                                        <a:cs typeface="Arial" panose="020B0604020202020204" pitchFamily="34" charset="0"/>
                                      </a:rPr>
                                      <m:t>𝟔</m:t>
                                    </m:r>
                                  </m:sup>
                                </m:sSup>
                              </m:oMath>
                            </m:oMathPara>
                          </a14:m>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0486673"/>
                      </a:ext>
                    </a:extLst>
                  </a:tr>
                  <a:tr h="33871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1" kern="1200" noProof="0" dirty="0">
                              <a:solidFill>
                                <a:schemeClr val="tx1"/>
                              </a:solidFill>
                              <a:latin typeface="Arial" panose="020B0604020202020204" pitchFamily="34" charset="0"/>
                              <a:ea typeface="+mn-ea"/>
                              <a:cs typeface="Arial" panose="020B0604020202020204" pitchFamily="34" charset="0"/>
                            </a:rPr>
                            <a:t>K3 (cm/sec)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atinLnBrk="1"/>
                          <a14:m>
                            <m:oMathPara xmlns:m="http://schemas.openxmlformats.org/officeDocument/2006/math">
                              <m:oMathParaPr>
                                <m:jc m:val="centerGroup"/>
                              </m:oMathParaPr>
                              <m:oMath xmlns:m="http://schemas.openxmlformats.org/officeDocument/2006/math">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𝟏</m:t>
                                </m:r>
                                <m:r>
                                  <a:rPr lang="en-US" altLang="ko-KR" sz="1200" b="1" kern="1200" noProof="0" smtClean="0">
                                    <a:solidFill>
                                      <a:schemeClr val="tx1"/>
                                    </a:solidFill>
                                    <a:latin typeface="Cambria Math" panose="02040503050406030204" pitchFamily="18" charset="0"/>
                                    <a:ea typeface="+mn-ea"/>
                                    <a:cs typeface="Arial" panose="020B0604020202020204" pitchFamily="34" charset="0"/>
                                  </a:rPr>
                                  <m:t>.</m:t>
                                </m:r>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𝟕𝟑</m:t>
                                </m:r>
                                <m:r>
                                  <a:rPr lang="en-US" altLang="ko-KR" sz="1200" b="1" kern="1200" noProof="0" smtClean="0">
                                    <a:solidFill>
                                      <a:schemeClr val="tx1"/>
                                    </a:solidFill>
                                    <a:latin typeface="Cambria Math" panose="02040503050406030204" pitchFamily="18" charset="0"/>
                                    <a:ea typeface="+mn-ea"/>
                                    <a:cs typeface="Arial" panose="020B0604020202020204" pitchFamily="34" charset="0"/>
                                  </a:rPr>
                                  <m:t>×</m:t>
                                </m:r>
                                <m:sSup>
                                  <m:sSupPr>
                                    <m:ctrlPr>
                                      <a:rPr lang="en-US" altLang="ko-KR" sz="1200" b="1" i="1" kern="1200" noProof="0" smtClean="0">
                                        <a:solidFill>
                                          <a:schemeClr val="tx1"/>
                                        </a:solidFill>
                                        <a:latin typeface="Cambria Math" panose="02040503050406030204" pitchFamily="18" charset="0"/>
                                        <a:ea typeface="+mn-ea"/>
                                        <a:cs typeface="Arial" panose="020B0604020202020204" pitchFamily="34" charset="0"/>
                                      </a:rPr>
                                    </m:ctrlPr>
                                  </m:sSupPr>
                                  <m:e>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𝟏𝟎</m:t>
                                    </m:r>
                                  </m:e>
                                  <m:sup>
                                    <m:r>
                                      <a:rPr lang="en-US" altLang="ko-KR" sz="1200" b="1" kern="1200" noProof="0" smtClean="0">
                                        <a:solidFill>
                                          <a:schemeClr val="tx1"/>
                                        </a:solidFill>
                                        <a:latin typeface="Cambria Math" panose="02040503050406030204" pitchFamily="18" charset="0"/>
                                        <a:ea typeface="+mn-ea"/>
                                        <a:cs typeface="Arial" panose="020B0604020202020204" pitchFamily="34" charset="0"/>
                                      </a:rPr>
                                      <m:t>−</m:t>
                                    </m:r>
                                    <m:r>
                                      <a:rPr lang="en-US" altLang="ko-KR" sz="1200" b="1" i="1" kern="1200" noProof="0" smtClean="0">
                                        <a:solidFill>
                                          <a:schemeClr val="tx1"/>
                                        </a:solidFill>
                                        <a:latin typeface="Cambria Math" panose="02040503050406030204" pitchFamily="18" charset="0"/>
                                        <a:ea typeface="+mn-ea"/>
                                        <a:cs typeface="Arial" panose="020B0604020202020204" pitchFamily="34" charset="0"/>
                                      </a:rPr>
                                      <m:t>𝟏</m:t>
                                    </m:r>
                                  </m:sup>
                                </m:sSup>
                              </m:oMath>
                            </m:oMathPara>
                          </a14:m>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511848"/>
                      </a:ext>
                    </a:extLst>
                  </a:tr>
                  <a:tr h="338719">
                    <a:tc>
                      <a:txBody>
                        <a:bodyPr/>
                        <a:lstStyle/>
                        <a:p>
                          <a:pPr latinLnBrk="1"/>
                          <a14:m>
                            <m:oMath xmlns:m="http://schemas.openxmlformats.org/officeDocument/2006/math">
                              <m:sSub>
                                <m:sSubPr>
                                  <m:ctrlPr>
                                    <a:rPr lang="en-US" altLang="ko-KR" sz="1200" b="1" i="1" kern="1200" smtClean="0">
                                      <a:solidFill>
                                        <a:schemeClr val="tx1"/>
                                      </a:solidFill>
                                      <a:latin typeface="Cambria Math" panose="02040503050406030204" pitchFamily="18" charset="0"/>
                                      <a:ea typeface="+mn-ea"/>
                                      <a:cs typeface="Arial" panose="020B0604020202020204" pitchFamily="34" charset="0"/>
                                    </a:rPr>
                                  </m:ctrlPr>
                                </m:sSubPr>
                                <m:e>
                                  <m:r>
                                    <a:rPr lang="ko-KR" altLang="en-US" sz="1200" b="1" i="1" kern="1200" smtClean="0">
                                      <a:solidFill>
                                        <a:schemeClr val="tx1"/>
                                      </a:solidFill>
                                      <a:latin typeface="Cambria Math" panose="02040503050406030204" pitchFamily="18" charset="0"/>
                                      <a:ea typeface="+mn-ea"/>
                                      <a:cs typeface="Arial" panose="020B0604020202020204" pitchFamily="34" charset="0"/>
                                    </a:rPr>
                                    <m:t>𝛂</m:t>
                                  </m:r>
                                </m:e>
                                <m:sub>
                                  <m:r>
                                    <a:rPr lang="en-US" altLang="ko-KR" sz="1200" b="1" i="1" kern="1200" smtClean="0">
                                      <a:solidFill>
                                        <a:schemeClr val="tx1"/>
                                      </a:solidFill>
                                      <a:latin typeface="Cambria Math" panose="02040503050406030204" pitchFamily="18" charset="0"/>
                                      <a:ea typeface="+mn-ea"/>
                                      <a:cs typeface="Arial" panose="020B0604020202020204" pitchFamily="34" charset="0"/>
                                    </a:rPr>
                                    <m:t>𝐋</m:t>
                                  </m:r>
                                </m:sub>
                              </m:sSub>
                            </m:oMath>
                          </a14:m>
                          <a:r>
                            <a:rPr lang="ko-KR" altLang="en-US" sz="1200" b="1" kern="1200" dirty="0">
                              <a:solidFill>
                                <a:schemeClr val="tx1"/>
                              </a:solidFill>
                              <a:latin typeface="Arial" panose="020B0604020202020204" pitchFamily="34" charset="0"/>
                              <a:ea typeface="+mn-ea"/>
                              <a:cs typeface="Arial" panose="020B0604020202020204" pitchFamily="34" charset="0"/>
                            </a:rPr>
                            <a:t> </a:t>
                          </a:r>
                          <a:r>
                            <a:rPr lang="en-US" altLang="ko-KR" sz="1200" b="1" kern="1200" dirty="0">
                              <a:solidFill>
                                <a:schemeClr val="tx1"/>
                              </a:solidFill>
                              <a:latin typeface="Arial" panose="020B0604020202020204" pitchFamily="34" charset="0"/>
                              <a:ea typeface="+mn-ea"/>
                              <a:cs typeface="Arial" panose="020B0604020202020204" pitchFamily="34" charset="0"/>
                            </a:rPr>
                            <a:t>(m)</a:t>
                          </a:r>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latinLnBrk="1"/>
                          <a:r>
                            <a:rPr lang="en-US" altLang="ko-KR" sz="1200" b="1" kern="1200" dirty="0">
                              <a:solidFill>
                                <a:schemeClr val="tx1"/>
                              </a:solidFill>
                              <a:latin typeface="Arial" panose="020B0604020202020204" pitchFamily="34" charset="0"/>
                              <a:ea typeface="+mn-ea"/>
                              <a:cs typeface="Arial" panose="020B0604020202020204" pitchFamily="34" charset="0"/>
                            </a:rPr>
                            <a:t>2</a:t>
                          </a:r>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044596"/>
                      </a:ext>
                    </a:extLst>
                  </a:tr>
                  <a:tr h="338719">
                    <a:tc>
                      <a:txBody>
                        <a:bodyPr/>
                        <a:lstStyle/>
                        <a:p>
                          <a:pPr latinLnBrk="1"/>
                          <a14:m>
                            <m:oMath xmlns:m="http://schemas.openxmlformats.org/officeDocument/2006/math">
                              <m:sSub>
                                <m:sSubPr>
                                  <m:ctrlPr>
                                    <a:rPr lang="en-US" altLang="ko-KR" sz="1200" b="1" i="1" kern="1200" smtClean="0">
                                      <a:solidFill>
                                        <a:schemeClr val="tx1"/>
                                      </a:solidFill>
                                      <a:latin typeface="Cambria Math" panose="02040503050406030204" pitchFamily="18" charset="0"/>
                                      <a:ea typeface="+mn-ea"/>
                                      <a:cs typeface="Arial" panose="020B0604020202020204" pitchFamily="34" charset="0"/>
                                    </a:rPr>
                                  </m:ctrlPr>
                                </m:sSubPr>
                                <m:e>
                                  <m:r>
                                    <a:rPr lang="ko-KR" altLang="en-US" sz="1200" b="1" i="1" kern="1200" smtClean="0">
                                      <a:solidFill>
                                        <a:schemeClr val="tx1"/>
                                      </a:solidFill>
                                      <a:latin typeface="Cambria Math" panose="02040503050406030204" pitchFamily="18" charset="0"/>
                                      <a:ea typeface="+mn-ea"/>
                                      <a:cs typeface="Arial" panose="020B0604020202020204" pitchFamily="34" charset="0"/>
                                    </a:rPr>
                                    <m:t>𝛂</m:t>
                                  </m:r>
                                </m:e>
                                <m:sub>
                                  <m:r>
                                    <a:rPr lang="en-US" altLang="ko-KR" sz="1200" b="1" i="1" kern="1200" smtClean="0">
                                      <a:solidFill>
                                        <a:schemeClr val="tx1"/>
                                      </a:solidFill>
                                      <a:latin typeface="Cambria Math" panose="02040503050406030204" pitchFamily="18" charset="0"/>
                                      <a:ea typeface="+mn-ea"/>
                                      <a:cs typeface="Arial" panose="020B0604020202020204" pitchFamily="34" charset="0"/>
                                    </a:rPr>
                                    <m:t>𝐓</m:t>
                                  </m:r>
                                </m:sub>
                              </m:sSub>
                            </m:oMath>
                          </a14:m>
                          <a:r>
                            <a:rPr lang="ko-KR" altLang="en-US" sz="1200" b="1" kern="1200" dirty="0">
                              <a:solidFill>
                                <a:schemeClr val="tx1"/>
                              </a:solidFill>
                              <a:latin typeface="Arial" panose="020B0604020202020204" pitchFamily="34" charset="0"/>
                              <a:ea typeface="+mn-ea"/>
                              <a:cs typeface="Arial" panose="020B0604020202020204" pitchFamily="34" charset="0"/>
                            </a:rPr>
                            <a:t> </a:t>
                          </a:r>
                          <a:r>
                            <a:rPr lang="en-US" altLang="ko-KR" sz="1200" b="1" kern="1200" dirty="0">
                              <a:solidFill>
                                <a:schemeClr val="tx1"/>
                              </a:solidFill>
                              <a:latin typeface="Arial" panose="020B0604020202020204" pitchFamily="34" charset="0"/>
                              <a:ea typeface="+mn-ea"/>
                              <a:cs typeface="Arial" panose="020B0604020202020204" pitchFamily="34" charset="0"/>
                            </a:rPr>
                            <a:t>(m)</a:t>
                          </a:r>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1" kern="1200" noProof="0" dirty="0">
                              <a:solidFill>
                                <a:schemeClr val="tx1"/>
                              </a:solidFill>
                              <a:latin typeface="Arial" panose="020B0604020202020204" pitchFamily="34" charset="0"/>
                              <a:ea typeface="+mn-ea"/>
                              <a:cs typeface="Arial" panose="020B0604020202020204" pitchFamily="34" charset="0"/>
                            </a:rPr>
                            <a:t>0.2</a:t>
                          </a:r>
                          <a:endParaRPr lang="ko-KR" altLang="en-US" sz="1200" b="1" kern="1200" noProof="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702570"/>
                      </a:ext>
                    </a:extLst>
                  </a:tr>
                </a:tbl>
              </a:graphicData>
            </a:graphic>
          </p:graphicFrame>
        </mc:Choice>
        <mc:Fallback xmlns="">
          <p:graphicFrame>
            <p:nvGraphicFramePr>
              <p:cNvPr id="15" name="표 14"/>
              <p:cNvGraphicFramePr>
                <a:graphicFrameLocks noGrp="1"/>
              </p:cNvGraphicFramePr>
              <p:nvPr>
                <p:extLst>
                  <p:ext uri="{D42A27DB-BD31-4B8C-83A1-F6EECF244321}">
                    <p14:modId xmlns:p14="http://schemas.microsoft.com/office/powerpoint/2010/main" val="3188373146"/>
                  </p:ext>
                </p:extLst>
              </p:nvPr>
            </p:nvGraphicFramePr>
            <p:xfrm>
              <a:off x="6480273" y="4143017"/>
              <a:ext cx="3526287" cy="2074772"/>
            </p:xfrm>
            <a:graphic>
              <a:graphicData uri="http://schemas.openxmlformats.org/drawingml/2006/table">
                <a:tbl>
                  <a:tblPr firstRow="1" bandRow="1">
                    <a:tableStyleId>{5940675A-B579-460E-94D1-54222C63F5DA}</a:tableStyleId>
                  </a:tblPr>
                  <a:tblGrid>
                    <a:gridCol w="2002287">
                      <a:extLst>
                        <a:ext uri="{9D8B030D-6E8A-4147-A177-3AD203B41FA5}">
                          <a16:colId xmlns:a16="http://schemas.microsoft.com/office/drawing/2014/main" val="3947179807"/>
                        </a:ext>
                      </a:extLst>
                    </a:gridCol>
                    <a:gridCol w="1524000">
                      <a:extLst>
                        <a:ext uri="{9D8B030D-6E8A-4147-A177-3AD203B41FA5}">
                          <a16:colId xmlns:a16="http://schemas.microsoft.com/office/drawing/2014/main" val="1296267611"/>
                        </a:ext>
                      </a:extLst>
                    </a:gridCol>
                  </a:tblGrid>
                  <a:tr h="381177">
                    <a:tc>
                      <a:txBody>
                        <a:bodyPr/>
                        <a:lstStyle/>
                        <a:p>
                          <a:pPr algn="ctr" latinLnBrk="1"/>
                          <a:r>
                            <a:rPr lang="en-US" altLang="ko-KR" sz="1600" kern="1200" spc="-100" dirty="0">
                              <a:solidFill>
                                <a:srgbClr val="FFFF00"/>
                              </a:solidFill>
                              <a:latin typeface="HY견고딕" panose="02030600000101010101" pitchFamily="18" charset="-127"/>
                              <a:ea typeface="HY견고딕" panose="02030600000101010101" pitchFamily="18" charset="-127"/>
                              <a:cs typeface="Arial" charset="0"/>
                            </a:rPr>
                            <a:t>Input</a:t>
                          </a:r>
                          <a:r>
                            <a:rPr lang="en-US" altLang="ko-KR" sz="1600" kern="1200" spc="-100" baseline="0" dirty="0">
                              <a:solidFill>
                                <a:srgbClr val="FFFF00"/>
                              </a:solidFill>
                              <a:latin typeface="HY견고딕" panose="02030600000101010101" pitchFamily="18" charset="-127"/>
                              <a:ea typeface="HY견고딕" panose="02030600000101010101" pitchFamily="18" charset="-127"/>
                              <a:cs typeface="Arial" charset="0"/>
                            </a:rPr>
                            <a:t> parameters</a:t>
                          </a:r>
                          <a:endParaRPr lang="ko-KR" altLang="en-US" sz="1600" kern="1200" spc="-100" dirty="0">
                            <a:solidFill>
                              <a:srgbClr val="FFFF00"/>
                            </a:solidFill>
                            <a:latin typeface="HY견고딕" panose="02030600000101010101" pitchFamily="18" charset="-127"/>
                            <a:ea typeface="HY견고딕" panose="02030600000101010101" pitchFamily="18" charset="-127"/>
                            <a:cs typeface="Arial"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0B3FF"/>
                        </a:solidFill>
                      </a:tcPr>
                    </a:tc>
                    <a:tc>
                      <a:txBody>
                        <a:bodyPr/>
                        <a:lstStyle/>
                        <a:p>
                          <a:pPr algn="ctr" latinLnBrk="1"/>
                          <a:r>
                            <a:rPr lang="en-US" altLang="ko-KR" sz="1600" kern="1200" spc="-100" dirty="0">
                              <a:solidFill>
                                <a:srgbClr val="FFFF00"/>
                              </a:solidFill>
                              <a:latin typeface="HY견고딕" panose="02030600000101010101" pitchFamily="18" charset="-127"/>
                              <a:ea typeface="HY견고딕" panose="02030600000101010101" pitchFamily="18" charset="-127"/>
                              <a:cs typeface="Arial" charset="0"/>
                            </a:rPr>
                            <a:t>Value</a:t>
                          </a:r>
                          <a:endParaRPr lang="ko-KR" altLang="en-US" sz="1600" kern="1200" spc="-100" dirty="0">
                            <a:solidFill>
                              <a:srgbClr val="FFFF00"/>
                            </a:solidFill>
                            <a:latin typeface="HY견고딕" panose="02030600000101010101" pitchFamily="18" charset="-127"/>
                            <a:ea typeface="HY견고딕" panose="02030600000101010101" pitchFamily="18" charset="-127"/>
                            <a:cs typeface="Arial"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0B3FF"/>
                        </a:solidFill>
                      </a:tcPr>
                    </a:tc>
                    <a:extLst>
                      <a:ext uri="{0D108BD9-81ED-4DB2-BD59-A6C34878D82A}">
                        <a16:rowId xmlns:a16="http://schemas.microsoft.com/office/drawing/2014/main" val="620073840"/>
                      </a:ext>
                    </a:extLst>
                  </a:tr>
                  <a:tr h="338719">
                    <a:tc>
                      <a:txBody>
                        <a:bodyPr/>
                        <a:lstStyle/>
                        <a:p>
                          <a:pPr latinLnBrk="1"/>
                          <a:r>
                            <a:rPr lang="en-US" altLang="ko-KR" sz="1200" b="1" kern="1200" dirty="0">
                              <a:solidFill>
                                <a:schemeClr val="tx1"/>
                              </a:solidFill>
                              <a:latin typeface="Arial" panose="020B0604020202020204" pitchFamily="34" charset="0"/>
                              <a:ea typeface="+mn-ea"/>
                              <a:cs typeface="Arial" panose="020B0604020202020204" pitchFamily="34" charset="0"/>
                            </a:rPr>
                            <a:t>K1 (cm/sec)</a:t>
                          </a:r>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ko-K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132800" t="-118182" r="-2000" b="-414545"/>
                          </a:stretch>
                        </a:blipFill>
                      </a:tcPr>
                    </a:tc>
                    <a:extLst>
                      <a:ext uri="{0D108BD9-81ED-4DB2-BD59-A6C34878D82A}">
                        <a16:rowId xmlns:a16="http://schemas.microsoft.com/office/drawing/2014/main" val="624573360"/>
                      </a:ext>
                    </a:extLst>
                  </a:tr>
                  <a:tr h="33871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1" kern="1200" noProof="0" dirty="0">
                              <a:solidFill>
                                <a:schemeClr val="tx1"/>
                              </a:solidFill>
                              <a:latin typeface="Arial" panose="020B0604020202020204" pitchFamily="34" charset="0"/>
                              <a:ea typeface="+mn-ea"/>
                              <a:cs typeface="Arial" panose="020B0604020202020204" pitchFamily="34" charset="0"/>
                            </a:rPr>
                            <a:t>K2 (cm/sec)</a:t>
                          </a:r>
                          <a:endParaRPr lang="ko-KR" altLang="en-US" sz="1200" b="1" kern="1200" noProof="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ko-K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132800" t="-214286" r="-2000" b="-307143"/>
                          </a:stretch>
                        </a:blipFill>
                      </a:tcPr>
                    </a:tc>
                    <a:extLst>
                      <a:ext uri="{0D108BD9-81ED-4DB2-BD59-A6C34878D82A}">
                        <a16:rowId xmlns:a16="http://schemas.microsoft.com/office/drawing/2014/main" val="1840486673"/>
                      </a:ext>
                    </a:extLst>
                  </a:tr>
                  <a:tr h="33871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1" kern="1200" noProof="0" dirty="0">
                              <a:solidFill>
                                <a:schemeClr val="tx1"/>
                              </a:solidFill>
                              <a:latin typeface="Arial" panose="020B0604020202020204" pitchFamily="34" charset="0"/>
                              <a:ea typeface="+mn-ea"/>
                              <a:cs typeface="Arial" panose="020B0604020202020204" pitchFamily="34" charset="0"/>
                            </a:rPr>
                            <a:t>K3 (cm/sec)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ko-K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132800" t="-314286" r="-2000" b="-207143"/>
                          </a:stretch>
                        </a:blipFill>
                      </a:tcPr>
                    </a:tc>
                    <a:extLst>
                      <a:ext uri="{0D108BD9-81ED-4DB2-BD59-A6C34878D82A}">
                        <a16:rowId xmlns:a16="http://schemas.microsoft.com/office/drawing/2014/main" val="540511848"/>
                      </a:ext>
                    </a:extLst>
                  </a:tr>
                  <a:tr h="338719">
                    <a:tc>
                      <a:txBody>
                        <a:bodyPr/>
                        <a:lstStyle/>
                        <a:p>
                          <a:endParaRPr lang="ko-K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912" t="-421818" r="-77508" b="-110909"/>
                          </a:stretch>
                        </a:blipFill>
                      </a:tcPr>
                    </a:tc>
                    <a:tc>
                      <a:txBody>
                        <a:bodyPr/>
                        <a:lstStyle/>
                        <a:p>
                          <a:pPr algn="ctr" latinLnBrk="1"/>
                          <a:r>
                            <a:rPr lang="en-US" altLang="ko-KR" sz="1200" b="1" kern="1200" dirty="0">
                              <a:solidFill>
                                <a:schemeClr val="tx1"/>
                              </a:solidFill>
                              <a:latin typeface="Arial" panose="020B0604020202020204" pitchFamily="34" charset="0"/>
                              <a:ea typeface="+mn-ea"/>
                              <a:cs typeface="Arial" panose="020B0604020202020204" pitchFamily="34" charset="0"/>
                            </a:rPr>
                            <a:t>2</a:t>
                          </a:r>
                          <a:endParaRPr lang="ko-KR" altLang="en-US" sz="1200" b="1" kern="120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044596"/>
                      </a:ext>
                    </a:extLst>
                  </a:tr>
                  <a:tr h="338719">
                    <a:tc>
                      <a:txBody>
                        <a:bodyPr/>
                        <a:lstStyle/>
                        <a:p>
                          <a:endParaRPr lang="ko-K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blipFill>
                          <a:blip r:embed="rId3"/>
                          <a:stretch>
                            <a:fillRect l="-912" t="-512500" r="-77508" b="-8929"/>
                          </a:stretch>
                        </a:blip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b="1" kern="1200" noProof="0" dirty="0">
                              <a:solidFill>
                                <a:schemeClr val="tx1"/>
                              </a:solidFill>
                              <a:latin typeface="Arial" panose="020B0604020202020204" pitchFamily="34" charset="0"/>
                              <a:ea typeface="+mn-ea"/>
                              <a:cs typeface="Arial" panose="020B0604020202020204" pitchFamily="34" charset="0"/>
                            </a:rPr>
                            <a:t>0.2</a:t>
                          </a:r>
                          <a:endParaRPr lang="ko-KR" altLang="en-US" sz="1200" b="1" kern="1200" noProof="0" dirty="0">
                            <a:solidFill>
                              <a:schemeClr val="tx1"/>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702570"/>
                      </a:ext>
                    </a:extLst>
                  </a:tr>
                </a:tbl>
              </a:graphicData>
            </a:graphic>
          </p:graphicFrame>
        </mc:Fallback>
      </mc:AlternateContent>
      <p:sp>
        <p:nvSpPr>
          <p:cNvPr id="8" name="직사각형 7"/>
          <p:cNvSpPr/>
          <p:nvPr/>
        </p:nvSpPr>
        <p:spPr>
          <a:xfrm>
            <a:off x="562010" y="5346299"/>
            <a:ext cx="1314416" cy="461665"/>
          </a:xfrm>
          <a:prstGeom prst="rect">
            <a:avLst/>
          </a:prstGeom>
        </p:spPr>
        <p:txBody>
          <a:bodyPr wrap="square">
            <a:spAutoFit/>
          </a:bodyPr>
          <a:lstStyle/>
          <a:p>
            <a:r>
              <a:rPr lang="en-US" altLang="ko-KR" sz="1200" dirty="0">
                <a:solidFill>
                  <a:schemeClr val="bg1"/>
                </a:solidFill>
              </a:rPr>
              <a:t>Figure. Drilling log </a:t>
            </a:r>
            <a:r>
              <a:rPr lang="en-US" altLang="ko-KR" sz="1200" dirty="0" smtClean="0">
                <a:solidFill>
                  <a:schemeClr val="bg1"/>
                </a:solidFill>
              </a:rPr>
              <a:t>at </a:t>
            </a:r>
            <a:r>
              <a:rPr lang="en-US" altLang="ko-KR" sz="1200" dirty="0">
                <a:solidFill>
                  <a:schemeClr val="bg1"/>
                </a:solidFill>
              </a:rPr>
              <a:t>the study </a:t>
            </a:r>
            <a:r>
              <a:rPr lang="en-US" altLang="ko-KR" sz="1200" dirty="0" smtClean="0">
                <a:solidFill>
                  <a:schemeClr val="bg1"/>
                </a:solidFill>
              </a:rPr>
              <a:t>area</a:t>
            </a:r>
          </a:p>
        </p:txBody>
      </p:sp>
      <p:sp>
        <p:nvSpPr>
          <p:cNvPr id="9" name="직사각형 8"/>
          <p:cNvSpPr/>
          <p:nvPr/>
        </p:nvSpPr>
        <p:spPr>
          <a:xfrm>
            <a:off x="1960259" y="4877391"/>
            <a:ext cx="3660365" cy="1015663"/>
          </a:xfrm>
          <a:prstGeom prst="rect">
            <a:avLst/>
          </a:prstGeom>
        </p:spPr>
        <p:txBody>
          <a:bodyPr wrap="square">
            <a:spAutoFit/>
          </a:bodyPr>
          <a:lstStyle/>
          <a:p>
            <a:r>
              <a:rPr lang="en-US" altLang="ko-KR" sz="1200" dirty="0">
                <a:solidFill>
                  <a:schemeClr val="bg1"/>
                </a:solidFill>
              </a:rPr>
              <a:t>Figure. Conceptual model domain of simulation model. Yellow area indicates constant head boundary and black arrow indicates the process of pumping and injection of uncontaminated groundwater and red arrow indicates the process of pumping contaminated groundwater. </a:t>
            </a:r>
          </a:p>
        </p:txBody>
      </p:sp>
      <p:sp>
        <p:nvSpPr>
          <p:cNvPr id="10" name="직사각형 9"/>
          <p:cNvSpPr/>
          <p:nvPr/>
        </p:nvSpPr>
        <p:spPr>
          <a:xfrm>
            <a:off x="6432730" y="3831387"/>
            <a:ext cx="2926587" cy="276999"/>
          </a:xfrm>
          <a:prstGeom prst="rect">
            <a:avLst/>
          </a:prstGeom>
        </p:spPr>
        <p:txBody>
          <a:bodyPr wrap="square">
            <a:spAutoFit/>
          </a:bodyPr>
          <a:lstStyle/>
          <a:p>
            <a:r>
              <a:rPr lang="en-US" altLang="ko-KR" sz="1200" dirty="0"/>
              <a:t>Table. Input parameters for simulation model</a:t>
            </a:r>
          </a:p>
        </p:txBody>
      </p:sp>
      <p:pic>
        <p:nvPicPr>
          <p:cNvPr id="26" name="그림 25"/>
          <p:cNvPicPr>
            <a:picLocks noChangeAspect="1"/>
          </p:cNvPicPr>
          <p:nvPr/>
        </p:nvPicPr>
        <p:blipFill>
          <a:blip r:embed="rId4"/>
          <a:stretch>
            <a:fillRect/>
          </a:stretch>
        </p:blipFill>
        <p:spPr>
          <a:xfrm>
            <a:off x="595350" y="1348443"/>
            <a:ext cx="1714244" cy="4038600"/>
          </a:xfrm>
          <a:prstGeom prst="rect">
            <a:avLst/>
          </a:prstGeom>
        </p:spPr>
      </p:pic>
      <p:pic>
        <p:nvPicPr>
          <p:cNvPr id="3" name="그림 2"/>
          <p:cNvPicPr>
            <a:picLocks noChangeAspect="1"/>
          </p:cNvPicPr>
          <p:nvPr/>
        </p:nvPicPr>
        <p:blipFill>
          <a:blip r:embed="rId5"/>
          <a:stretch>
            <a:fillRect/>
          </a:stretch>
        </p:blipFill>
        <p:spPr>
          <a:xfrm>
            <a:off x="1605096" y="1384183"/>
            <a:ext cx="4476922" cy="3624045"/>
          </a:xfrm>
          <a:prstGeom prst="rect">
            <a:avLst/>
          </a:prstGeom>
        </p:spPr>
      </p:pic>
    </p:spTree>
    <p:extLst>
      <p:ext uri="{BB962C8B-B14F-4D97-AF65-F5344CB8AC3E}">
        <p14:creationId xmlns:p14="http://schemas.microsoft.com/office/powerpoint/2010/main" val="54068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109329" y="586434"/>
            <a:ext cx="9905998" cy="537516"/>
          </a:xfrm>
        </p:spPr>
        <p:txBody>
          <a:bodyPr>
            <a:normAutofit fontScale="90000"/>
          </a:bodyPr>
          <a:lstStyle/>
          <a:p>
            <a:r>
              <a:rPr lang="en-US" altLang="ko-KR" sz="4000" dirty="0"/>
              <a:t>Methodology – optimization model</a:t>
            </a:r>
            <a:endParaRPr lang="ko-KR" altLang="en-US" sz="4000" dirty="0"/>
          </a:p>
        </p:txBody>
      </p:sp>
      <p:sp>
        <p:nvSpPr>
          <p:cNvPr id="5" name="슬라이드 번호 개체 틀 4"/>
          <p:cNvSpPr>
            <a:spLocks noGrp="1"/>
          </p:cNvSpPr>
          <p:nvPr>
            <p:ph type="sldNum" sz="quarter" idx="12"/>
          </p:nvPr>
        </p:nvSpPr>
        <p:spPr/>
        <p:txBody>
          <a:bodyPr/>
          <a:lstStyle/>
          <a:p>
            <a:fld id="{FBEA396F-D73D-4974-84FE-C737F97A5AE2}" type="slidenum">
              <a:rPr lang="ko-KR" altLang="en-US" smtClean="0"/>
              <a:pPr/>
              <a:t>4</a:t>
            </a:fld>
            <a:endParaRPr lang="ko-KR" altLang="en-US" dirty="0"/>
          </a:p>
        </p:txBody>
      </p:sp>
      <mc:AlternateContent xmlns:mc="http://schemas.openxmlformats.org/markup-compatibility/2006" xmlns:a14="http://schemas.microsoft.com/office/drawing/2010/main">
        <mc:Choice Requires="a14">
          <p:sp>
            <p:nvSpPr>
              <p:cNvPr id="44" name="TextBox 43"/>
              <p:cNvSpPr txBox="1"/>
              <p:nvPr/>
            </p:nvSpPr>
            <p:spPr>
              <a:xfrm>
                <a:off x="5669882" y="1266595"/>
                <a:ext cx="5856591" cy="1930528"/>
              </a:xfrm>
              <a:prstGeom prst="rect">
                <a:avLst/>
              </a:prstGeom>
              <a:noFill/>
            </p:spPr>
            <p:txBody>
              <a:bodyPr wrap="square" rtlCol="0">
                <a:spAutoFit/>
              </a:bodyPr>
              <a:lstStyle/>
              <a:p>
                <a:pPr marL="285750" indent="-285750">
                  <a:buFont typeface="Wingdings" panose="05000000000000000000" pitchFamily="2" charset="2"/>
                  <a:buChar char="ü"/>
                </a:pPr>
                <a:r>
                  <a:rPr lang="en-US" altLang="ko-KR" b="1" dirty="0">
                    <a:solidFill>
                      <a:srgbClr val="FFFF00"/>
                    </a:solidFill>
                  </a:rPr>
                  <a:t>NSGA-ii</a:t>
                </a:r>
                <a:r>
                  <a:rPr lang="en-US" altLang="ko-KR" dirty="0"/>
                  <a:t> </a:t>
                </a:r>
                <a:r>
                  <a:rPr lang="en-US" altLang="ko-KR" sz="1000" dirty="0"/>
                  <a:t>(Deb et al., 2002)</a:t>
                </a:r>
                <a:r>
                  <a:rPr lang="en-US" altLang="ko-KR" dirty="0"/>
                  <a:t> is applied to </a:t>
                </a:r>
                <a:r>
                  <a:rPr lang="en-US" altLang="ko-KR" dirty="0" smtClean="0"/>
                  <a:t>solve multi-objective </a:t>
                </a:r>
                <a:r>
                  <a:rPr lang="en-US" altLang="ko-KR" dirty="0"/>
                  <a:t>optimization problem</a:t>
                </a:r>
              </a:p>
              <a:p>
                <a:pPr marL="285750" indent="-285750">
                  <a:buFont typeface="Wingdings" panose="05000000000000000000" pitchFamily="2" charset="2"/>
                  <a:buChar char="ü"/>
                </a:pPr>
                <a:endParaRPr lang="en-US" altLang="ko-KR" dirty="0"/>
              </a:p>
              <a:p>
                <a:pPr marL="285750" indent="-285750">
                  <a:buFont typeface="Wingdings" panose="05000000000000000000" pitchFamily="2" charset="2"/>
                  <a:buChar char="ü"/>
                </a:pPr>
                <a:r>
                  <a:rPr lang="en-US" altLang="ko-KR" b="1" dirty="0">
                    <a:solidFill>
                      <a:srgbClr val="FFFF00"/>
                    </a:solidFill>
                  </a:rPr>
                  <a:t>Objective function</a:t>
                </a:r>
              </a:p>
              <a:p>
                <a:r>
                  <a:rPr lang="en-US" altLang="ko-KR" dirty="0"/>
                  <a:t>Min Cost1 = </a:t>
                </a:r>
                <a14:m>
                  <m:oMath xmlns:m="http://schemas.openxmlformats.org/officeDocument/2006/math">
                    <m:r>
                      <a:rPr lang="en-US" altLang="ko-KR" i="1">
                        <a:latin typeface="Cambria Math" panose="02040503050406030204" pitchFamily="18" charset="0"/>
                        <a:cs typeface="Times New Roman" panose="02020603050405020304" pitchFamily="18" charset="0"/>
                      </a:rPr>
                      <m:t>𝐼</m:t>
                    </m:r>
                    <m:r>
                      <a:rPr lang="en-US" altLang="ko-KR" i="1">
                        <a:latin typeface="Cambria Math" panose="02040503050406030204" pitchFamily="18" charset="0"/>
                        <a:cs typeface="Times New Roman" panose="02020603050405020304" pitchFamily="18" charset="0"/>
                      </a:rPr>
                      <m:t>+(</m:t>
                    </m:r>
                    <m:sSub>
                      <m:sSubPr>
                        <m:ctrlPr>
                          <a:rPr lang="ko-KR"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𝑎</m:t>
                        </m:r>
                      </m:e>
                      <m:sub>
                        <m:r>
                          <a:rPr lang="en-US" altLang="ko-KR" i="1">
                            <a:latin typeface="Cambria Math" panose="02040503050406030204" pitchFamily="18" charset="0"/>
                            <a:cs typeface="Times New Roman" panose="02020603050405020304" pitchFamily="18" charset="0"/>
                          </a:rPr>
                          <m:t>𝑝𝑚𝑝</m:t>
                        </m:r>
                      </m:sub>
                    </m:sSub>
                    <m:r>
                      <a:rPr lang="en-US" altLang="ko-KR" i="1">
                        <a:latin typeface="Cambria Math" panose="02040503050406030204" pitchFamily="18" charset="0"/>
                        <a:cs typeface="Times New Roman" panose="02020603050405020304" pitchFamily="18" charset="0"/>
                      </a:rPr>
                      <m:t>×</m:t>
                    </m:r>
                    <m:nary>
                      <m:naryPr>
                        <m:chr m:val="∑"/>
                        <m:limLoc m:val="undOvr"/>
                        <m:subHide m:val="on"/>
                        <m:supHide m:val="on"/>
                        <m:ctrlPr>
                          <a:rPr lang="ko-KR" altLang="ko-KR" i="1">
                            <a:latin typeface="Cambria Math" panose="02040503050406030204" pitchFamily="18" charset="0"/>
                            <a:cs typeface="Times New Roman" panose="02020603050405020304" pitchFamily="18" charset="0"/>
                          </a:rPr>
                        </m:ctrlPr>
                      </m:naryPr>
                      <m:sub/>
                      <m:sup/>
                      <m:e>
                        <m:r>
                          <a:rPr lang="en-US" altLang="ko-KR" i="1">
                            <a:latin typeface="Cambria Math" panose="02040503050406030204" pitchFamily="18" charset="0"/>
                            <a:cs typeface="Times New Roman" panose="02020603050405020304" pitchFamily="18" charset="0"/>
                          </a:rPr>
                          <m:t>𝑄</m:t>
                        </m:r>
                        <m:d>
                          <m:dPr>
                            <m:ctrlPr>
                              <a:rPr lang="ko-KR" altLang="ko-KR"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𝑡</m:t>
                            </m:r>
                          </m:e>
                        </m:d>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cs typeface="Times New Roman" panose="02020603050405020304" pitchFamily="18" charset="0"/>
                          </a:rPr>
                          <m:t>𝑡</m:t>
                        </m:r>
                        <m:r>
                          <a:rPr lang="en-US" altLang="ko-KR" i="1">
                            <a:latin typeface="Cambria Math" panose="02040503050406030204" pitchFamily="18" charset="0"/>
                            <a:cs typeface="Times New Roman" panose="02020603050405020304" pitchFamily="18" charset="0"/>
                          </a:rPr>
                          <m:t>)</m:t>
                        </m:r>
                      </m:e>
                    </m:nary>
                  </m:oMath>
                </a14:m>
                <a:r>
                  <a:rPr lang="en-US" altLang="ko-KR" dirty="0"/>
                  <a:t> + </a:t>
                </a:r>
                <a14:m>
                  <m:oMath xmlns:m="http://schemas.openxmlformats.org/officeDocument/2006/math">
                    <m:r>
                      <a:rPr lang="en-US" altLang="ko-KR" i="1" smtClean="0">
                        <a:latin typeface="Cambria Math" panose="02040503050406030204" pitchFamily="18" charset="0"/>
                        <a:cs typeface="Times New Roman" panose="02020603050405020304" pitchFamily="18" charset="0"/>
                      </a:rPr>
                      <m:t>(</m:t>
                    </m:r>
                    <m:sSub>
                      <m:sSubPr>
                        <m:ctrlPr>
                          <a:rPr lang="ko-KR" altLang="ko-KR" i="1">
                            <a:latin typeface="Cambria Math" panose="02040503050406030204" pitchFamily="18" charset="0"/>
                            <a:cs typeface="Times New Roman" panose="02020603050405020304" pitchFamily="18" charset="0"/>
                          </a:rPr>
                        </m:ctrlPr>
                      </m:sSubPr>
                      <m:e>
                        <m:r>
                          <a:rPr lang="en-US" altLang="ko-KR" i="1">
                            <a:latin typeface="Cambria Math" panose="02040503050406030204" pitchFamily="18" charset="0"/>
                            <a:cs typeface="Times New Roman" panose="02020603050405020304" pitchFamily="18" charset="0"/>
                          </a:rPr>
                          <m:t>𝑎</m:t>
                        </m:r>
                      </m:e>
                      <m:sub>
                        <m:r>
                          <a:rPr lang="en-US" altLang="ko-KR" b="0" i="1" smtClean="0">
                            <a:latin typeface="Cambria Math" panose="02040503050406030204" pitchFamily="18" charset="0"/>
                            <a:cs typeface="Times New Roman" panose="02020603050405020304" pitchFamily="18" charset="0"/>
                          </a:rPr>
                          <m:t>𝑖𝑛𝑗</m:t>
                        </m:r>
                      </m:sub>
                    </m:sSub>
                    <m:r>
                      <a:rPr lang="en-US" altLang="ko-KR" i="1">
                        <a:latin typeface="Cambria Math" panose="02040503050406030204" pitchFamily="18" charset="0"/>
                        <a:cs typeface="Times New Roman" panose="02020603050405020304" pitchFamily="18" charset="0"/>
                      </a:rPr>
                      <m:t>×</m:t>
                    </m:r>
                    <m:nary>
                      <m:naryPr>
                        <m:chr m:val="∑"/>
                        <m:limLoc m:val="undOvr"/>
                        <m:subHide m:val="on"/>
                        <m:supHide m:val="on"/>
                        <m:ctrlPr>
                          <a:rPr lang="ko-KR" altLang="ko-KR" i="1">
                            <a:latin typeface="Cambria Math" panose="02040503050406030204" pitchFamily="18" charset="0"/>
                            <a:cs typeface="Times New Roman" panose="02020603050405020304" pitchFamily="18" charset="0"/>
                          </a:rPr>
                        </m:ctrlPr>
                      </m:naryPr>
                      <m:sub/>
                      <m:sup/>
                      <m:e>
                        <m:r>
                          <a:rPr lang="en-US" altLang="ko-KR" b="0" i="1" smtClean="0">
                            <a:latin typeface="Cambria Math" panose="02040503050406030204" pitchFamily="18" charset="0"/>
                            <a:cs typeface="Times New Roman" panose="02020603050405020304" pitchFamily="18" charset="0"/>
                          </a:rPr>
                          <m:t>𝐼</m:t>
                        </m:r>
                        <m:d>
                          <m:dPr>
                            <m:ctrlPr>
                              <a:rPr lang="ko-KR" altLang="ko-KR" i="1">
                                <a:latin typeface="Cambria Math" panose="02040503050406030204" pitchFamily="18" charset="0"/>
                                <a:cs typeface="Times New Roman" panose="02020603050405020304" pitchFamily="18" charset="0"/>
                              </a:rPr>
                            </m:ctrlPr>
                          </m:dPr>
                          <m:e>
                            <m:r>
                              <a:rPr lang="en-US" altLang="ko-KR" i="1">
                                <a:latin typeface="Cambria Math" panose="02040503050406030204" pitchFamily="18" charset="0"/>
                                <a:cs typeface="Times New Roman" panose="02020603050405020304" pitchFamily="18" charset="0"/>
                              </a:rPr>
                              <m:t>𝑡</m:t>
                            </m:r>
                          </m:e>
                        </m:d>
                        <m:r>
                          <a:rPr lang="en-US" altLang="ko-KR" i="1">
                            <a:latin typeface="Cambria Math" panose="02040503050406030204" pitchFamily="18" charset="0"/>
                            <a:cs typeface="Times New Roman" panose="02020603050405020304" pitchFamily="18" charset="0"/>
                          </a:rPr>
                          <m:t>×</m:t>
                        </m:r>
                        <m:r>
                          <a:rPr lang="en-US" altLang="ko-KR" i="1">
                            <a:latin typeface="Cambria Math" panose="02040503050406030204" pitchFamily="18" charset="0"/>
                            <a:cs typeface="Times New Roman" panose="02020603050405020304" pitchFamily="18" charset="0"/>
                          </a:rPr>
                          <m:t>𝑡</m:t>
                        </m:r>
                        <m:r>
                          <a:rPr lang="en-US" altLang="ko-KR" i="1">
                            <a:latin typeface="Cambria Math" panose="02040503050406030204" pitchFamily="18" charset="0"/>
                            <a:cs typeface="Times New Roman" panose="02020603050405020304" pitchFamily="18" charset="0"/>
                          </a:rPr>
                          <m:t>)</m:t>
                        </m:r>
                      </m:e>
                    </m:nary>
                  </m:oMath>
                </a14:m>
                <a:endParaRPr lang="en-US" altLang="ko-KR" dirty="0"/>
              </a:p>
              <a:p>
                <a:endParaRPr lang="en-US" altLang="ko-KR" sz="1000" dirty="0"/>
              </a:p>
              <a:p>
                <a:r>
                  <a:rPr lang="en-US" altLang="ko-KR" dirty="0"/>
                  <a:t>Min Cost2 = </a:t>
                </a:r>
                <a14:m>
                  <m:oMath xmlns:m="http://schemas.openxmlformats.org/officeDocument/2006/math">
                    <m:nary>
                      <m:naryPr>
                        <m:chr m:val="∑"/>
                        <m:subHide m:val="on"/>
                        <m:supHide m:val="on"/>
                        <m:ctrlPr>
                          <a:rPr lang="en-US" altLang="ko-KR" i="1" smtClean="0">
                            <a:latin typeface="Cambria Math" panose="02040503050406030204" pitchFamily="18" charset="0"/>
                          </a:rPr>
                        </m:ctrlPr>
                      </m:naryPr>
                      <m:sub/>
                      <m:sup/>
                      <m:e>
                        <m:r>
                          <a:rPr lang="en-US" altLang="ko-KR" b="0" i="1" smtClean="0">
                            <a:latin typeface="Cambria Math" panose="02040503050406030204" pitchFamily="18" charset="0"/>
                          </a:rPr>
                          <m:t>𝐶</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r>
                          <a:rPr lang="en-US" altLang="ko-KR" b="0" i="1" smtClean="0">
                            <a:latin typeface="Cambria Math" panose="02040503050406030204" pitchFamily="18" charset="0"/>
                          </a:rPr>
                          <m:t>)</m:t>
                        </m:r>
                      </m:e>
                    </m:nary>
                  </m:oMath>
                </a14:m>
                <a:endParaRPr lang="en-US" altLang="ko-KR" dirty="0"/>
              </a:p>
            </p:txBody>
          </p:sp>
        </mc:Choice>
        <mc:Fallback xmlns="">
          <p:sp>
            <p:nvSpPr>
              <p:cNvPr id="44" name="TextBox 43"/>
              <p:cNvSpPr txBox="1">
                <a:spLocks noRot="1" noChangeAspect="1" noMove="1" noResize="1" noEditPoints="1" noAdjustHandles="1" noChangeArrowheads="1" noChangeShapeType="1" noTextEdit="1"/>
              </p:cNvSpPr>
              <p:nvPr/>
            </p:nvSpPr>
            <p:spPr>
              <a:xfrm>
                <a:off x="5669882" y="1266595"/>
                <a:ext cx="5856591" cy="1930528"/>
              </a:xfrm>
              <a:prstGeom prst="rect">
                <a:avLst/>
              </a:prstGeom>
              <a:blipFill>
                <a:blip r:embed="rId3"/>
                <a:stretch>
                  <a:fillRect l="-832" t="-1899" b="-35127"/>
                </a:stretch>
              </a:blipFill>
            </p:spPr>
            <p:txBody>
              <a:bodyPr/>
              <a:lstStyle/>
              <a:p>
                <a:r>
                  <a:rPr lang="ko-KR" altLang="en-US">
                    <a:noFill/>
                  </a:rPr>
                  <a:t> </a:t>
                </a:r>
              </a:p>
            </p:txBody>
          </p:sp>
        </mc:Fallback>
      </mc:AlternateContent>
      <p:sp>
        <p:nvSpPr>
          <p:cNvPr id="45" name="직사각형 44"/>
          <p:cNvSpPr/>
          <p:nvPr/>
        </p:nvSpPr>
        <p:spPr>
          <a:xfrm>
            <a:off x="5662223" y="3138845"/>
            <a:ext cx="4088825" cy="1446550"/>
          </a:xfrm>
          <a:prstGeom prst="rect">
            <a:avLst/>
          </a:prstGeom>
        </p:spPr>
        <p:txBody>
          <a:bodyPr wrap="square">
            <a:spAutoFit/>
          </a:bodyPr>
          <a:lstStyle/>
          <a:p>
            <a:pPr algn="just">
              <a:spcAft>
                <a:spcPts val="500"/>
              </a:spcAft>
            </a:pPr>
            <a:r>
              <a:rPr lang="en-US" altLang="ko-KR" sz="900" kern="100" dirty="0"/>
              <a:t>I (KRW): Installation of pumping well cost</a:t>
            </a:r>
            <a:endParaRPr lang="ko-KR" altLang="ko-KR" sz="900" kern="100" dirty="0">
              <a:latin typeface="맑은 고딕" panose="020B0503020000020004" pitchFamily="50" charset="-127"/>
              <a:ea typeface="맑은 고딕" panose="020B0503020000020004" pitchFamily="50" charset="-127"/>
              <a:cs typeface="Times New Roman" panose="02020603050405020304" pitchFamily="18" charset="0"/>
            </a:endParaRPr>
          </a:p>
          <a:p>
            <a:pPr algn="just">
              <a:spcAft>
                <a:spcPts val="500"/>
              </a:spcAft>
            </a:pPr>
            <a:r>
              <a:rPr lang="en-US" altLang="ko-KR" sz="900" kern="100" dirty="0" err="1"/>
              <a:t>a</a:t>
            </a:r>
            <a:r>
              <a:rPr lang="en-US" altLang="ko-KR" sz="900" kern="100" baseline="-25000" dirty="0" err="1"/>
              <a:t>pmp</a:t>
            </a:r>
            <a:r>
              <a:rPr lang="en-US" altLang="ko-KR" sz="900" kern="100" baseline="-25000" dirty="0"/>
              <a:t> </a:t>
            </a:r>
            <a:r>
              <a:rPr lang="en-US" altLang="ko-KR" sz="900" kern="100" dirty="0"/>
              <a:t>(KRW/m</a:t>
            </a:r>
            <a:r>
              <a:rPr lang="en-US" altLang="ko-KR" sz="900" kern="100" baseline="30000" dirty="0"/>
              <a:t>3</a:t>
            </a:r>
            <a:r>
              <a:rPr lang="en-US" altLang="ko-KR" sz="900" kern="100" dirty="0"/>
              <a:t>):</a:t>
            </a:r>
            <a:r>
              <a:rPr lang="en-US" altLang="ko-KR" sz="900" dirty="0">
                <a:solidFill>
                  <a:prstClr val="black"/>
                </a:solidFill>
              </a:rPr>
              <a:t> </a:t>
            </a:r>
            <a:r>
              <a:rPr lang="en-US" altLang="ko-KR" sz="900" kern="100" dirty="0"/>
              <a:t>Operation of pumping well cost</a:t>
            </a:r>
          </a:p>
          <a:p>
            <a:pPr algn="just">
              <a:spcAft>
                <a:spcPts val="500"/>
              </a:spcAft>
            </a:pPr>
            <a:r>
              <a:rPr lang="en-US" altLang="ko-KR" sz="900" kern="100" dirty="0" err="1"/>
              <a:t>a</a:t>
            </a:r>
            <a:r>
              <a:rPr lang="en-US" altLang="ko-KR" sz="900" kern="100" baseline="-25000" dirty="0" err="1"/>
              <a:t>inj</a:t>
            </a:r>
            <a:r>
              <a:rPr lang="en-US" altLang="ko-KR" sz="900" kern="100" baseline="-25000" dirty="0"/>
              <a:t> </a:t>
            </a:r>
            <a:r>
              <a:rPr lang="en-US" altLang="ko-KR" sz="900" kern="100" dirty="0"/>
              <a:t>(KRW/m</a:t>
            </a:r>
            <a:r>
              <a:rPr lang="en-US" altLang="ko-KR" sz="900" kern="100" baseline="30000" dirty="0"/>
              <a:t>3</a:t>
            </a:r>
            <a:r>
              <a:rPr lang="en-US" altLang="ko-KR" sz="900" kern="100" dirty="0"/>
              <a:t>):</a:t>
            </a:r>
            <a:r>
              <a:rPr lang="en-US" altLang="ko-KR" sz="900" dirty="0">
                <a:solidFill>
                  <a:prstClr val="black"/>
                </a:solidFill>
              </a:rPr>
              <a:t> </a:t>
            </a:r>
            <a:r>
              <a:rPr lang="en-US" altLang="ko-KR" sz="900" kern="100" dirty="0"/>
              <a:t>Operation of injection well cost</a:t>
            </a:r>
            <a:endParaRPr lang="ko-KR" altLang="ko-KR" sz="900" kern="100" dirty="0">
              <a:latin typeface="맑은 고딕" panose="020B0503020000020004" pitchFamily="50" charset="-127"/>
              <a:ea typeface="맑은 고딕" panose="020B0503020000020004" pitchFamily="50" charset="-127"/>
              <a:cs typeface="Times New Roman" panose="02020603050405020304" pitchFamily="18" charset="0"/>
            </a:endParaRPr>
          </a:p>
          <a:p>
            <a:pPr algn="just">
              <a:spcAft>
                <a:spcPts val="500"/>
              </a:spcAft>
            </a:pPr>
            <a:r>
              <a:rPr lang="en-US" altLang="ko-KR" sz="900" kern="100" dirty="0"/>
              <a:t>Q(t) (m</a:t>
            </a:r>
            <a:r>
              <a:rPr lang="en-US" altLang="ko-KR" sz="900" kern="100" baseline="30000" dirty="0"/>
              <a:t>3</a:t>
            </a:r>
            <a:r>
              <a:rPr lang="en-US" altLang="ko-KR" sz="900" kern="100" dirty="0"/>
              <a:t>/day):</a:t>
            </a:r>
            <a:r>
              <a:rPr lang="en-US" altLang="ko-KR" sz="900" dirty="0">
                <a:solidFill>
                  <a:prstClr val="black"/>
                </a:solidFill>
              </a:rPr>
              <a:t> </a:t>
            </a:r>
            <a:r>
              <a:rPr lang="en-US" altLang="ko-KR" sz="900" kern="100" dirty="0"/>
              <a:t>Pumping rate at specific time</a:t>
            </a:r>
          </a:p>
          <a:p>
            <a:pPr algn="just">
              <a:spcAft>
                <a:spcPts val="500"/>
              </a:spcAft>
            </a:pPr>
            <a:r>
              <a:rPr lang="en-US" altLang="ko-KR" sz="900" kern="100" dirty="0"/>
              <a:t>I(t) (m</a:t>
            </a:r>
            <a:r>
              <a:rPr lang="en-US" altLang="ko-KR" sz="900" kern="100" baseline="30000" dirty="0"/>
              <a:t>3</a:t>
            </a:r>
            <a:r>
              <a:rPr lang="en-US" altLang="ko-KR" sz="900" kern="100" dirty="0"/>
              <a:t>/day):</a:t>
            </a:r>
            <a:r>
              <a:rPr lang="en-US" altLang="ko-KR" sz="900" dirty="0">
                <a:solidFill>
                  <a:prstClr val="black"/>
                </a:solidFill>
              </a:rPr>
              <a:t> </a:t>
            </a:r>
            <a:r>
              <a:rPr lang="en-US" altLang="ko-KR" sz="900" kern="100" dirty="0"/>
              <a:t>Injection rate at specific time</a:t>
            </a:r>
            <a:endParaRPr lang="ko-KR" altLang="ko-KR" sz="900" kern="100" dirty="0">
              <a:latin typeface="맑은 고딕" panose="020B0503020000020004" pitchFamily="50" charset="-127"/>
              <a:ea typeface="맑은 고딕" panose="020B0503020000020004" pitchFamily="50" charset="-127"/>
              <a:cs typeface="Times New Roman" panose="02020603050405020304" pitchFamily="18" charset="0"/>
            </a:endParaRPr>
          </a:p>
          <a:p>
            <a:pPr algn="just">
              <a:spcAft>
                <a:spcPts val="500"/>
              </a:spcAft>
            </a:pPr>
            <a:r>
              <a:rPr lang="en-US" altLang="ko-KR" sz="900" kern="100" dirty="0"/>
              <a:t>t (day):</a:t>
            </a:r>
            <a:r>
              <a:rPr lang="en-US" altLang="ko-KR" sz="900" dirty="0">
                <a:solidFill>
                  <a:prstClr val="black"/>
                </a:solidFill>
              </a:rPr>
              <a:t> </a:t>
            </a:r>
            <a:r>
              <a:rPr lang="en-US" altLang="ko-KR" sz="900" kern="100" dirty="0"/>
              <a:t>Time for remediation</a:t>
            </a:r>
            <a:endParaRPr lang="ko-KR" altLang="ko-KR" sz="900" kern="100" dirty="0">
              <a:latin typeface="맑은 고딕" panose="020B0503020000020004" pitchFamily="50" charset="-127"/>
              <a:ea typeface="맑은 고딕" panose="020B0503020000020004" pitchFamily="50" charset="-127"/>
              <a:cs typeface="Times New Roman" panose="02020603050405020304" pitchFamily="18" charset="0"/>
            </a:endParaRPr>
          </a:p>
          <a:p>
            <a:pPr algn="just">
              <a:spcAft>
                <a:spcPts val="500"/>
              </a:spcAft>
            </a:pPr>
            <a:r>
              <a:rPr lang="en-US" altLang="ko-KR" sz="900" kern="100" dirty="0"/>
              <a:t>C(t) (mg/l): Concentration </a:t>
            </a:r>
            <a:r>
              <a:rPr lang="en-US" altLang="ko-KR" sz="900" kern="100" dirty="0" smtClean="0"/>
              <a:t>at an observation points at a specific </a:t>
            </a:r>
            <a:r>
              <a:rPr lang="en-US" altLang="ko-KR" sz="900" kern="100" dirty="0"/>
              <a:t>time </a:t>
            </a:r>
          </a:p>
        </p:txBody>
      </p:sp>
      <p:grpSp>
        <p:nvGrpSpPr>
          <p:cNvPr id="80" name="그룹 79"/>
          <p:cNvGrpSpPr/>
          <p:nvPr/>
        </p:nvGrpSpPr>
        <p:grpSpPr>
          <a:xfrm>
            <a:off x="1221243" y="1230568"/>
            <a:ext cx="8642668" cy="5212624"/>
            <a:chOff x="1258645" y="1256084"/>
            <a:chExt cx="8642668" cy="5212624"/>
          </a:xfrm>
        </p:grpSpPr>
        <p:sp>
          <p:nvSpPr>
            <p:cNvPr id="46" name="TextBox 45">
              <a:extLst>
                <a:ext uri="{FF2B5EF4-FFF2-40B4-BE49-F238E27FC236}">
                  <a16:creationId xmlns:a16="http://schemas.microsoft.com/office/drawing/2014/main" id="{F13ACD16-334F-4B26-8AF4-DC1D30977CC2}"/>
                </a:ext>
              </a:extLst>
            </p:cNvPr>
            <p:cNvSpPr txBox="1"/>
            <p:nvPr/>
          </p:nvSpPr>
          <p:spPr>
            <a:xfrm>
              <a:off x="1467948" y="1256085"/>
              <a:ext cx="1486967" cy="461664"/>
            </a:xfrm>
            <a:prstGeom prst="rect">
              <a:avLst/>
            </a:prstGeom>
            <a:noFill/>
            <a:ln w="28575">
              <a:solidFill>
                <a:schemeClr val="tx1"/>
              </a:solidFill>
            </a:ln>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Calculate initial flow and transport model</a:t>
              </a:r>
              <a:endParaRPr lang="ko-KR" altLang="en-US" sz="12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5A8139C7-CE09-46C3-A7C5-EF8EF86EF0A7}"/>
                </a:ext>
              </a:extLst>
            </p:cNvPr>
            <p:cNvSpPr txBox="1"/>
            <p:nvPr/>
          </p:nvSpPr>
          <p:spPr>
            <a:xfrm>
              <a:off x="3381110" y="1256084"/>
              <a:ext cx="1897167" cy="461665"/>
            </a:xfrm>
            <a:prstGeom prst="rect">
              <a:avLst/>
            </a:prstGeom>
            <a:noFill/>
            <a:ln w="28575">
              <a:solidFill>
                <a:schemeClr val="tx1"/>
              </a:solidFill>
            </a:ln>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Using MODFLOW-2005 and MT3D-USGS</a:t>
              </a:r>
              <a:endParaRPr lang="ko-KR" altLang="en-US" sz="1200" dirty="0">
                <a:latin typeface="Times New Roman" panose="02020603050405020304" pitchFamily="18" charset="0"/>
                <a:cs typeface="Times New Roman" panose="02020603050405020304" pitchFamily="18" charset="0"/>
              </a:endParaRPr>
            </a:p>
          </p:txBody>
        </p:sp>
        <p:cxnSp>
          <p:nvCxnSpPr>
            <p:cNvPr id="48" name="직선 연결선 47">
              <a:extLst>
                <a:ext uri="{FF2B5EF4-FFF2-40B4-BE49-F238E27FC236}">
                  <a16:creationId xmlns:a16="http://schemas.microsoft.com/office/drawing/2014/main" id="{49B6FA5F-C031-4159-859A-714AEE598451}"/>
                </a:ext>
              </a:extLst>
            </p:cNvPr>
            <p:cNvCxnSpPr>
              <a:cxnSpLocks/>
            </p:cNvCxnSpPr>
            <p:nvPr/>
          </p:nvCxnSpPr>
          <p:spPr>
            <a:xfrm>
              <a:off x="2981373" y="1477302"/>
              <a:ext cx="399737" cy="211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9" name="직선 화살표 연결선 48">
              <a:extLst>
                <a:ext uri="{FF2B5EF4-FFF2-40B4-BE49-F238E27FC236}">
                  <a16:creationId xmlns:a16="http://schemas.microsoft.com/office/drawing/2014/main" id="{4F58CA48-BAFD-4667-8E16-BEFA71FE6C9C}"/>
                </a:ext>
              </a:extLst>
            </p:cNvPr>
            <p:cNvCxnSpPr/>
            <p:nvPr/>
          </p:nvCxnSpPr>
          <p:spPr>
            <a:xfrm>
              <a:off x="2162631" y="1752927"/>
              <a:ext cx="0" cy="16009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4D0A4028-976C-4E48-A95F-C151D4452B67}"/>
                </a:ext>
              </a:extLst>
            </p:cNvPr>
            <p:cNvSpPr txBox="1"/>
            <p:nvPr/>
          </p:nvSpPr>
          <p:spPr>
            <a:xfrm>
              <a:off x="1510448" y="1925504"/>
              <a:ext cx="1325765" cy="461665"/>
            </a:xfrm>
            <a:prstGeom prst="rect">
              <a:avLst/>
            </a:prstGeom>
            <a:noFill/>
            <a:ln w="28575">
              <a:solidFill>
                <a:schemeClr val="tx1"/>
              </a:solidFill>
            </a:ln>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Evaluate fitness of objective function</a:t>
              </a:r>
              <a:endParaRPr lang="ko-KR" altLang="en-US" sz="12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16792C69-F310-4666-904B-8911A847685B}"/>
                </a:ext>
              </a:extLst>
            </p:cNvPr>
            <p:cNvSpPr txBox="1"/>
            <p:nvPr/>
          </p:nvSpPr>
          <p:spPr>
            <a:xfrm>
              <a:off x="3233833" y="2021088"/>
              <a:ext cx="1897167" cy="276999"/>
            </a:xfrm>
            <a:prstGeom prst="rect">
              <a:avLst/>
            </a:prstGeom>
            <a:noFill/>
            <a:ln w="28575">
              <a:solidFill>
                <a:schemeClr val="tx1"/>
              </a:solidFill>
            </a:ln>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Multi objective function</a:t>
              </a:r>
              <a:endParaRPr lang="ko-KR" altLang="en-US" sz="1200" dirty="0">
                <a:latin typeface="Times New Roman" panose="02020603050405020304" pitchFamily="18" charset="0"/>
                <a:cs typeface="Times New Roman" panose="02020603050405020304" pitchFamily="18" charset="0"/>
              </a:endParaRPr>
            </a:p>
          </p:txBody>
        </p:sp>
        <p:cxnSp>
          <p:nvCxnSpPr>
            <p:cNvPr id="52" name="직선 연결선 51">
              <a:extLst>
                <a:ext uri="{FF2B5EF4-FFF2-40B4-BE49-F238E27FC236}">
                  <a16:creationId xmlns:a16="http://schemas.microsoft.com/office/drawing/2014/main" id="{4F2D6376-A261-4836-84BA-FB1EF79F76D3}"/>
                </a:ext>
              </a:extLst>
            </p:cNvPr>
            <p:cNvCxnSpPr>
              <a:cxnSpLocks/>
            </p:cNvCxnSpPr>
            <p:nvPr/>
          </p:nvCxnSpPr>
          <p:spPr>
            <a:xfrm>
              <a:off x="2849437" y="2156499"/>
              <a:ext cx="37063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8A45D447-0C60-49CF-8DD6-C0DF4DEBF222}"/>
                </a:ext>
              </a:extLst>
            </p:cNvPr>
            <p:cNvSpPr txBox="1"/>
            <p:nvPr/>
          </p:nvSpPr>
          <p:spPr>
            <a:xfrm>
              <a:off x="1572737" y="2617279"/>
              <a:ext cx="1198318" cy="280595"/>
            </a:xfrm>
            <a:prstGeom prst="rect">
              <a:avLst/>
            </a:prstGeom>
            <a:noFill/>
            <a:ln w="28575">
              <a:solidFill>
                <a:schemeClr val="tx1"/>
              </a:solidFill>
            </a:ln>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GA operation</a:t>
              </a:r>
              <a:endParaRPr lang="ko-KR" altLang="en-US" sz="1200" dirty="0">
                <a:latin typeface="Times New Roman" panose="02020603050405020304" pitchFamily="18" charset="0"/>
                <a:cs typeface="Times New Roman" panose="02020603050405020304" pitchFamily="18" charset="0"/>
              </a:endParaRPr>
            </a:p>
          </p:txBody>
        </p:sp>
        <p:cxnSp>
          <p:nvCxnSpPr>
            <p:cNvPr id="54" name="직선 화살표 연결선 53">
              <a:extLst>
                <a:ext uri="{FF2B5EF4-FFF2-40B4-BE49-F238E27FC236}">
                  <a16:creationId xmlns:a16="http://schemas.microsoft.com/office/drawing/2014/main" id="{4F58CA48-BAFD-4667-8E16-BEFA71FE6C9C}"/>
                </a:ext>
              </a:extLst>
            </p:cNvPr>
            <p:cNvCxnSpPr/>
            <p:nvPr/>
          </p:nvCxnSpPr>
          <p:spPr>
            <a:xfrm>
              <a:off x="2153106" y="2429202"/>
              <a:ext cx="0" cy="16009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직선 화살표 연결선 54">
              <a:extLst>
                <a:ext uri="{FF2B5EF4-FFF2-40B4-BE49-F238E27FC236}">
                  <a16:creationId xmlns:a16="http://schemas.microsoft.com/office/drawing/2014/main" id="{4F58CA48-BAFD-4667-8E16-BEFA71FE6C9C}"/>
                </a:ext>
              </a:extLst>
            </p:cNvPr>
            <p:cNvCxnSpPr/>
            <p:nvPr/>
          </p:nvCxnSpPr>
          <p:spPr>
            <a:xfrm>
              <a:off x="2153106" y="2934027"/>
              <a:ext cx="0" cy="16009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4D0A4028-976C-4E48-A95F-C151D4452B67}"/>
                </a:ext>
              </a:extLst>
            </p:cNvPr>
            <p:cNvSpPr txBox="1"/>
            <p:nvPr/>
          </p:nvSpPr>
          <p:spPr>
            <a:xfrm>
              <a:off x="1510448" y="3125654"/>
              <a:ext cx="1325765" cy="461665"/>
            </a:xfrm>
            <a:prstGeom prst="rect">
              <a:avLst/>
            </a:prstGeom>
            <a:noFill/>
            <a:ln w="28575">
              <a:solidFill>
                <a:schemeClr val="tx1"/>
              </a:solidFill>
            </a:ln>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Evaluate fitness of objective function</a:t>
              </a:r>
              <a:endParaRPr lang="ko-KR" altLang="en-US" sz="1200"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ED52BD0-5D6C-4C80-896A-FE8ABADE845C}"/>
                </a:ext>
              </a:extLst>
            </p:cNvPr>
            <p:cNvSpPr txBox="1"/>
            <p:nvPr/>
          </p:nvSpPr>
          <p:spPr>
            <a:xfrm>
              <a:off x="1403453" y="3837188"/>
              <a:ext cx="1571973" cy="461665"/>
            </a:xfrm>
            <a:prstGeom prst="rect">
              <a:avLst/>
            </a:prstGeom>
            <a:noFill/>
            <a:ln w="28575">
              <a:solidFill>
                <a:schemeClr val="tx1"/>
              </a:solidFill>
            </a:ln>
          </p:spPr>
          <p:txBody>
            <a:bodyPr wrap="square" rtlCol="0">
              <a:spAutoFit/>
            </a:bodyPr>
            <a:lstStyle/>
            <a:p>
              <a:pPr marL="0" marR="0" lvl="0" indent="0" algn="ctr" defTabSz="3628796" rtl="0" eaLnBrk="1" fontAlgn="auto" latinLnBrk="1" hangingPunct="1">
                <a:lnSpc>
                  <a:spcPct val="100000"/>
                </a:lnSpc>
                <a:spcBef>
                  <a:spcPts val="0"/>
                </a:spcBef>
                <a:spcAft>
                  <a:spcPts val="0"/>
                </a:spcAft>
                <a:buClrTx/>
                <a:buSzTx/>
                <a:buFontTx/>
                <a:buNone/>
                <a:tabLst/>
                <a:defRPr/>
              </a:pPr>
              <a:r>
                <a:rPr lang="en-US" altLang="ko-KR" sz="1200" dirty="0">
                  <a:latin typeface="Times New Roman" panose="02020603050405020304" pitchFamily="18" charset="0"/>
                  <a:cs typeface="Times New Roman" panose="02020603050405020304" pitchFamily="18" charset="0"/>
                </a:rPr>
                <a:t>Combine parent and child populations</a:t>
              </a:r>
              <a:endParaRPr lang="ko-KR" altLang="en-US" sz="1200" dirty="0">
                <a:latin typeface="Times New Roman" panose="02020603050405020304" pitchFamily="18" charset="0"/>
                <a:cs typeface="Times New Roman" panose="02020603050405020304" pitchFamily="18" charset="0"/>
              </a:endParaRPr>
            </a:p>
          </p:txBody>
        </p:sp>
        <p:cxnSp>
          <p:nvCxnSpPr>
            <p:cNvPr id="58" name="직선 화살표 연결선 57">
              <a:extLst>
                <a:ext uri="{FF2B5EF4-FFF2-40B4-BE49-F238E27FC236}">
                  <a16:creationId xmlns:a16="http://schemas.microsoft.com/office/drawing/2014/main" id="{4F58CA48-BAFD-4667-8E16-BEFA71FE6C9C}"/>
                </a:ext>
              </a:extLst>
            </p:cNvPr>
            <p:cNvCxnSpPr/>
            <p:nvPr/>
          </p:nvCxnSpPr>
          <p:spPr>
            <a:xfrm>
              <a:off x="2153106" y="3638877"/>
              <a:ext cx="0" cy="16009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4CC7CC8C-5C16-47D7-9EBB-4CAC8BB6DB60}"/>
                </a:ext>
              </a:extLst>
            </p:cNvPr>
            <p:cNvSpPr txBox="1"/>
            <p:nvPr/>
          </p:nvSpPr>
          <p:spPr>
            <a:xfrm>
              <a:off x="1325740" y="4565033"/>
              <a:ext cx="1776073" cy="646331"/>
            </a:xfrm>
            <a:prstGeom prst="rect">
              <a:avLst/>
            </a:prstGeom>
            <a:noFill/>
            <a:ln w="28575">
              <a:solidFill>
                <a:schemeClr val="tx1"/>
              </a:solidFill>
            </a:ln>
          </p:spPr>
          <p:txBody>
            <a:bodyPr wrap="square" rtlCol="0">
              <a:spAutoFit/>
            </a:bodyPr>
            <a:lstStyle/>
            <a:p>
              <a:pPr marL="0" marR="0" lvl="0" indent="0" algn="ctr" defTabSz="3628796" rtl="0" eaLnBrk="1" fontAlgn="auto" latinLnBrk="1" hangingPunct="1">
                <a:lnSpc>
                  <a:spcPct val="100000"/>
                </a:lnSpc>
                <a:spcBef>
                  <a:spcPts val="0"/>
                </a:spcBef>
                <a:spcAft>
                  <a:spcPts val="0"/>
                </a:spcAft>
                <a:buClrTx/>
                <a:buSzTx/>
                <a:buFontTx/>
                <a:buNone/>
                <a:tabLst/>
                <a:defRPr/>
              </a:pPr>
              <a:r>
                <a:rPr lang="en-US" altLang="ko-KR" sz="1200" dirty="0">
                  <a:latin typeface="Times New Roman" panose="02020603050405020304" pitchFamily="18" charset="0"/>
                  <a:cs typeface="Times New Roman" panose="02020603050405020304" pitchFamily="18" charset="0"/>
                </a:rPr>
                <a:t>Rank population by non-dominated sorting and select populations</a:t>
              </a:r>
              <a:endParaRPr lang="ko-KR" altLang="en-US" sz="1200" dirty="0">
                <a:latin typeface="Times New Roman" panose="02020603050405020304" pitchFamily="18" charset="0"/>
                <a:cs typeface="Times New Roman" panose="02020603050405020304" pitchFamily="18" charset="0"/>
              </a:endParaRPr>
            </a:p>
          </p:txBody>
        </p:sp>
        <p:cxnSp>
          <p:nvCxnSpPr>
            <p:cNvPr id="60" name="직선 화살표 연결선 59">
              <a:extLst>
                <a:ext uri="{FF2B5EF4-FFF2-40B4-BE49-F238E27FC236}">
                  <a16:creationId xmlns:a16="http://schemas.microsoft.com/office/drawing/2014/main" id="{4F58CA48-BAFD-4667-8E16-BEFA71FE6C9C}"/>
                </a:ext>
              </a:extLst>
            </p:cNvPr>
            <p:cNvCxnSpPr/>
            <p:nvPr/>
          </p:nvCxnSpPr>
          <p:spPr>
            <a:xfrm>
              <a:off x="2153106" y="4353252"/>
              <a:ext cx="0" cy="16009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1" name="직선 화살표 연결선 60">
              <a:extLst>
                <a:ext uri="{FF2B5EF4-FFF2-40B4-BE49-F238E27FC236}">
                  <a16:creationId xmlns:a16="http://schemas.microsoft.com/office/drawing/2014/main" id="{4F58CA48-BAFD-4667-8E16-BEFA71FE6C9C}"/>
                </a:ext>
              </a:extLst>
            </p:cNvPr>
            <p:cNvCxnSpPr/>
            <p:nvPr/>
          </p:nvCxnSpPr>
          <p:spPr>
            <a:xfrm>
              <a:off x="2153106" y="5248602"/>
              <a:ext cx="0" cy="16009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D71EAD8E-1526-463D-8125-2A7CE4FE7743}"/>
                </a:ext>
              </a:extLst>
            </p:cNvPr>
            <p:cNvSpPr txBox="1"/>
            <p:nvPr/>
          </p:nvSpPr>
          <p:spPr>
            <a:xfrm>
              <a:off x="1329670" y="5431835"/>
              <a:ext cx="1776074" cy="261610"/>
            </a:xfrm>
            <a:prstGeom prst="rect">
              <a:avLst/>
            </a:prstGeom>
            <a:noFill/>
            <a:ln w="28575">
              <a:solidFill>
                <a:schemeClr val="tx1"/>
              </a:solidFill>
            </a:ln>
          </p:spPr>
          <p:txBody>
            <a:bodyPr wrap="square" rtlCol="0">
              <a:spAutoFit/>
            </a:bodyPr>
            <a:lstStyle/>
            <a:p>
              <a:pPr algn="ctr"/>
              <a:r>
                <a:rPr lang="en-US" altLang="ko-KR" sz="1100" dirty="0">
                  <a:latin typeface="Times New Roman" panose="02020603050405020304" pitchFamily="18" charset="0"/>
                  <a:cs typeface="Times New Roman" panose="02020603050405020304" pitchFamily="18" charset="0"/>
                </a:rPr>
                <a:t>Generate first solution front</a:t>
              </a:r>
              <a:endParaRPr lang="ko-KR" altLang="en-US" sz="11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EA2E07D-4F26-4BA2-B55E-C58D5C36E8E9}"/>
                </a:ext>
              </a:extLst>
            </p:cNvPr>
            <p:cNvSpPr txBox="1"/>
            <p:nvPr/>
          </p:nvSpPr>
          <p:spPr>
            <a:xfrm>
              <a:off x="1361911" y="5927595"/>
              <a:ext cx="1705030" cy="430887"/>
            </a:xfrm>
            <a:prstGeom prst="rect">
              <a:avLst/>
            </a:prstGeom>
            <a:noFill/>
            <a:ln w="28575">
              <a:solidFill>
                <a:schemeClr val="tx1"/>
              </a:solidFill>
            </a:ln>
          </p:spPr>
          <p:txBody>
            <a:bodyPr wrap="square" rtlCol="0">
              <a:spAutoFit/>
            </a:bodyPr>
            <a:lstStyle/>
            <a:p>
              <a:pPr algn="ctr"/>
              <a:r>
                <a:rPr lang="en-US" altLang="ko-KR" sz="1100" dirty="0">
                  <a:latin typeface="Times New Roman" panose="02020603050405020304" pitchFamily="18" charset="0"/>
                  <a:cs typeface="Times New Roman" panose="02020603050405020304" pitchFamily="18" charset="0"/>
                </a:rPr>
                <a:t>Select dominated solutions at next generation</a:t>
              </a:r>
              <a:endParaRPr lang="ko-KR" altLang="en-US" sz="1100" dirty="0">
                <a:latin typeface="Times New Roman" panose="02020603050405020304" pitchFamily="18" charset="0"/>
                <a:cs typeface="Times New Roman" panose="02020603050405020304" pitchFamily="18" charset="0"/>
              </a:endParaRPr>
            </a:p>
          </p:txBody>
        </p:sp>
        <p:cxnSp>
          <p:nvCxnSpPr>
            <p:cNvPr id="64" name="직선 화살표 연결선 63">
              <a:extLst>
                <a:ext uri="{FF2B5EF4-FFF2-40B4-BE49-F238E27FC236}">
                  <a16:creationId xmlns:a16="http://schemas.microsoft.com/office/drawing/2014/main" id="{4F58CA48-BAFD-4667-8E16-BEFA71FE6C9C}"/>
                </a:ext>
              </a:extLst>
            </p:cNvPr>
            <p:cNvCxnSpPr/>
            <p:nvPr/>
          </p:nvCxnSpPr>
          <p:spPr>
            <a:xfrm>
              <a:off x="2153106" y="5734377"/>
              <a:ext cx="0" cy="16009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F4EC2FF5-2739-48C4-91D5-76A3E184D0A7}"/>
                </a:ext>
              </a:extLst>
            </p:cNvPr>
            <p:cNvSpPr txBox="1"/>
            <p:nvPr/>
          </p:nvSpPr>
          <p:spPr>
            <a:xfrm>
              <a:off x="3438560" y="6003632"/>
              <a:ext cx="1578248" cy="276999"/>
            </a:xfrm>
            <a:prstGeom prst="rect">
              <a:avLst/>
            </a:prstGeom>
            <a:noFill/>
            <a:ln w="28575">
              <a:solidFill>
                <a:schemeClr val="tx1"/>
              </a:solidFill>
            </a:ln>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Generate </a:t>
              </a:r>
              <a:r>
                <a:rPr lang="en-US" altLang="ko-KR" sz="1200" dirty="0" err="1">
                  <a:latin typeface="Times New Roman" panose="02020603050405020304" pitchFamily="18" charset="0"/>
                  <a:cs typeface="Times New Roman" panose="02020603050405020304" pitchFamily="18" charset="0"/>
                </a:rPr>
                <a:t>pareto</a:t>
              </a:r>
              <a:r>
                <a:rPr lang="en-US" altLang="ko-KR" sz="1200" dirty="0">
                  <a:latin typeface="Times New Roman" panose="02020603050405020304" pitchFamily="18" charset="0"/>
                  <a:cs typeface="Times New Roman" panose="02020603050405020304" pitchFamily="18" charset="0"/>
                </a:rPr>
                <a:t> front</a:t>
              </a:r>
              <a:endParaRPr lang="ko-KR" altLang="en-US" sz="1200" dirty="0">
                <a:latin typeface="Times New Roman" panose="02020603050405020304" pitchFamily="18" charset="0"/>
                <a:cs typeface="Times New Roman" panose="02020603050405020304" pitchFamily="18" charset="0"/>
              </a:endParaRPr>
            </a:p>
          </p:txBody>
        </p:sp>
        <p:cxnSp>
          <p:nvCxnSpPr>
            <p:cNvPr id="67" name="직선 화살표 연결선 66">
              <a:extLst>
                <a:ext uri="{FF2B5EF4-FFF2-40B4-BE49-F238E27FC236}">
                  <a16:creationId xmlns:a16="http://schemas.microsoft.com/office/drawing/2014/main" id="{4F58CA48-BAFD-4667-8E16-BEFA71FE6C9C}"/>
                </a:ext>
              </a:extLst>
            </p:cNvPr>
            <p:cNvCxnSpPr/>
            <p:nvPr/>
          </p:nvCxnSpPr>
          <p:spPr>
            <a:xfrm flipV="1">
              <a:off x="3200856" y="6143625"/>
              <a:ext cx="209094" cy="32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9" name="직선 화살표 연결선 68">
              <a:extLst>
                <a:ext uri="{FF2B5EF4-FFF2-40B4-BE49-F238E27FC236}">
                  <a16:creationId xmlns:a16="http://schemas.microsoft.com/office/drawing/2014/main" id="{4F58CA48-BAFD-4667-8E16-BEFA71FE6C9C}"/>
                </a:ext>
              </a:extLst>
            </p:cNvPr>
            <p:cNvCxnSpPr/>
            <p:nvPr/>
          </p:nvCxnSpPr>
          <p:spPr>
            <a:xfrm flipV="1">
              <a:off x="5058231" y="6134100"/>
              <a:ext cx="209094" cy="32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0" name="TextBox 27">
              <a:extLst>
                <a:ext uri="{FF2B5EF4-FFF2-40B4-BE49-F238E27FC236}">
                  <a16:creationId xmlns:a16="http://schemas.microsoft.com/office/drawing/2014/main" id="{58F9946B-2891-40AA-82CC-FC5B4E7F9809}"/>
                </a:ext>
              </a:extLst>
            </p:cNvPr>
            <p:cNvSpPr txBox="1"/>
            <p:nvPr/>
          </p:nvSpPr>
          <p:spPr>
            <a:xfrm>
              <a:off x="5299040" y="5911863"/>
              <a:ext cx="1413095" cy="461665"/>
            </a:xfrm>
            <a:prstGeom prst="rect">
              <a:avLst/>
            </a:prstGeom>
            <a:noFill/>
            <a:ln w="28575">
              <a:solidFill>
                <a:schemeClr val="tx1"/>
              </a:solidFill>
            </a:ln>
          </p:spPr>
          <p:txBody>
            <a:bodyPr wrap="square" rtlCol="0">
              <a:spAutoFit/>
            </a:bodyPr>
            <a:lstStyle/>
            <a:p>
              <a:pPr algn="ctr" latinLnBrk="1">
                <a:spcAft>
                  <a:spcPts val="0"/>
                </a:spcAft>
              </a:pPr>
              <a:r>
                <a:rPr lang="en-US" sz="1200" dirty="0">
                  <a:latin typeface="Times New Roman" panose="02020603050405020304" pitchFamily="18" charset="0"/>
                  <a:cs typeface="Times New Roman" panose="02020603050405020304" pitchFamily="18" charset="0"/>
                </a:rPr>
                <a:t>Is Generation </a:t>
              </a:r>
            </a:p>
            <a:p>
              <a:pPr algn="ctr" latinLnBrk="1">
                <a:spcAft>
                  <a:spcPts val="0"/>
                </a:spcAft>
              </a:pPr>
              <a:r>
                <a:rPr lang="en-US" sz="1200" dirty="0">
                  <a:latin typeface="Times New Roman" panose="02020603050405020304" pitchFamily="18" charset="0"/>
                  <a:cs typeface="Times New Roman" panose="02020603050405020304" pitchFamily="18" charset="0"/>
                </a:rPr>
                <a:t>&lt; Max Generation ?</a:t>
              </a:r>
              <a:endParaRPr lang="ko-KR" sz="12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7F6C643A-9186-45B9-869C-2271BD45548B}"/>
                </a:ext>
              </a:extLst>
            </p:cNvPr>
            <p:cNvSpPr txBox="1"/>
            <p:nvPr/>
          </p:nvSpPr>
          <p:spPr>
            <a:xfrm>
              <a:off x="6997950" y="5995252"/>
              <a:ext cx="600785" cy="276999"/>
            </a:xfrm>
            <a:prstGeom prst="rect">
              <a:avLst/>
            </a:prstGeom>
            <a:noFill/>
            <a:ln w="28575">
              <a:solidFill>
                <a:schemeClr val="tx1"/>
              </a:solidFill>
            </a:ln>
          </p:spPr>
          <p:txBody>
            <a:bodyPr wrap="square" rtlCol="0">
              <a:spAutoFit/>
            </a:bodyPr>
            <a:lstStyle/>
            <a:p>
              <a:pPr marL="0" marR="0" lvl="0" indent="0" algn="ctr" defTabSz="3628796" rtl="0" eaLnBrk="1" fontAlgn="auto" latinLnBrk="1" hangingPunct="1">
                <a:lnSpc>
                  <a:spcPct val="100000"/>
                </a:lnSpc>
                <a:spcBef>
                  <a:spcPts val="0"/>
                </a:spcBef>
                <a:spcAft>
                  <a:spcPts val="0"/>
                </a:spcAft>
                <a:buClrTx/>
                <a:buSzTx/>
                <a:buFontTx/>
                <a:buNone/>
                <a:tabLst/>
                <a:defRPr/>
              </a:pPr>
              <a:r>
                <a:rPr lang="en-US" altLang="ko-KR" sz="1200" dirty="0">
                  <a:latin typeface="Times New Roman" panose="02020603050405020304" pitchFamily="18" charset="0"/>
                  <a:cs typeface="Times New Roman" panose="02020603050405020304" pitchFamily="18" charset="0"/>
                </a:rPr>
                <a:t>Stop</a:t>
              </a:r>
              <a:endParaRPr lang="ko-KR" altLang="en-US" sz="1200" dirty="0">
                <a:latin typeface="Times New Roman" panose="02020603050405020304" pitchFamily="18" charset="0"/>
                <a:cs typeface="Times New Roman" panose="02020603050405020304" pitchFamily="18" charset="0"/>
              </a:endParaRPr>
            </a:p>
          </p:txBody>
        </p:sp>
        <p:cxnSp>
          <p:nvCxnSpPr>
            <p:cNvPr id="72" name="직선 화살표 연결선 71">
              <a:extLst>
                <a:ext uri="{FF2B5EF4-FFF2-40B4-BE49-F238E27FC236}">
                  <a16:creationId xmlns:a16="http://schemas.microsoft.com/office/drawing/2014/main" id="{4F58CA48-BAFD-4667-8E16-BEFA71FE6C9C}"/>
                </a:ext>
              </a:extLst>
            </p:cNvPr>
            <p:cNvCxnSpPr/>
            <p:nvPr/>
          </p:nvCxnSpPr>
          <p:spPr>
            <a:xfrm flipV="1">
              <a:off x="6763206" y="6134100"/>
              <a:ext cx="209094" cy="32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3" name="직사각형 72"/>
            <p:cNvSpPr/>
            <p:nvPr/>
          </p:nvSpPr>
          <p:spPr>
            <a:xfrm>
              <a:off x="1258645" y="4512081"/>
              <a:ext cx="1906121" cy="195662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73"/>
            <p:cNvSpPr/>
            <p:nvPr/>
          </p:nvSpPr>
          <p:spPr>
            <a:xfrm>
              <a:off x="5260489" y="5831006"/>
              <a:ext cx="2378561" cy="61513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5" name="직선 화살표 연결선 74">
              <a:extLst>
                <a:ext uri="{FF2B5EF4-FFF2-40B4-BE49-F238E27FC236}">
                  <a16:creationId xmlns:a16="http://schemas.microsoft.com/office/drawing/2014/main" id="{4F58CA48-BAFD-4667-8E16-BEFA71FE6C9C}"/>
                </a:ext>
              </a:extLst>
            </p:cNvPr>
            <p:cNvCxnSpPr/>
            <p:nvPr/>
          </p:nvCxnSpPr>
          <p:spPr>
            <a:xfrm flipV="1">
              <a:off x="3146172" y="4253567"/>
              <a:ext cx="339105" cy="27236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7" name="직사각형 76"/>
            <p:cNvSpPr/>
            <p:nvPr/>
          </p:nvSpPr>
          <p:spPr>
            <a:xfrm>
              <a:off x="3431693" y="4031938"/>
              <a:ext cx="1806905" cy="338554"/>
            </a:xfrm>
            <a:prstGeom prst="rect">
              <a:avLst/>
            </a:prstGeom>
          </p:spPr>
          <p:txBody>
            <a:bodyPr wrap="none">
              <a:spAutoFit/>
            </a:bodyPr>
            <a:lstStyle/>
            <a:p>
              <a:r>
                <a:rPr lang="en-US" altLang="ko-KR" sz="1600" b="1" dirty="0">
                  <a:solidFill>
                    <a:srgbClr val="FFFF00"/>
                  </a:solidFill>
                  <a:latin typeface="Times New Roman" panose="02020603050405020304" pitchFamily="18" charset="0"/>
                  <a:cs typeface="Times New Roman" panose="02020603050405020304" pitchFamily="18" charset="0"/>
                </a:rPr>
                <a:t>Ranking + Sorting</a:t>
              </a:r>
              <a:endParaRPr lang="ko-KR" altLang="en-US" sz="1600" b="1" dirty="0">
                <a:solidFill>
                  <a:srgbClr val="FFFF00"/>
                </a:solidFill>
                <a:latin typeface="Times New Roman" panose="02020603050405020304" pitchFamily="18" charset="0"/>
                <a:cs typeface="Times New Roman" panose="02020603050405020304" pitchFamily="18" charset="0"/>
              </a:endParaRPr>
            </a:p>
          </p:txBody>
        </p:sp>
        <p:cxnSp>
          <p:nvCxnSpPr>
            <p:cNvPr id="78" name="직선 화살표 연결선 77">
              <a:extLst>
                <a:ext uri="{FF2B5EF4-FFF2-40B4-BE49-F238E27FC236}">
                  <a16:creationId xmlns:a16="http://schemas.microsoft.com/office/drawing/2014/main" id="{4F58CA48-BAFD-4667-8E16-BEFA71FE6C9C}"/>
                </a:ext>
              </a:extLst>
            </p:cNvPr>
            <p:cNvCxnSpPr/>
            <p:nvPr/>
          </p:nvCxnSpPr>
          <p:spPr>
            <a:xfrm flipV="1">
              <a:off x="7631214" y="5553861"/>
              <a:ext cx="333784" cy="29481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9" name="직사각형 78"/>
            <p:cNvSpPr/>
            <p:nvPr/>
          </p:nvSpPr>
          <p:spPr>
            <a:xfrm>
              <a:off x="7919104" y="5340271"/>
              <a:ext cx="1982209" cy="338554"/>
            </a:xfrm>
            <a:prstGeom prst="rect">
              <a:avLst/>
            </a:prstGeom>
          </p:spPr>
          <p:txBody>
            <a:bodyPr wrap="none">
              <a:spAutoFit/>
            </a:bodyPr>
            <a:lstStyle/>
            <a:p>
              <a:r>
                <a:rPr lang="en-US" altLang="ko-KR" sz="1600" b="1" dirty="0">
                  <a:solidFill>
                    <a:srgbClr val="FFFF00"/>
                  </a:solidFill>
                  <a:latin typeface="Times New Roman" panose="02020603050405020304" pitchFamily="18" charset="0"/>
                  <a:cs typeface="Times New Roman" panose="02020603050405020304" pitchFamily="18" charset="0"/>
                </a:rPr>
                <a:t>Pareto optimal front</a:t>
              </a:r>
              <a:endParaRPr lang="ko-KR" altLang="en-US" sz="1600" b="1" dirty="0">
                <a:solidFill>
                  <a:srgbClr val="FFFF00"/>
                </a:solidFill>
                <a:latin typeface="Times New Roman" panose="02020603050405020304" pitchFamily="18" charset="0"/>
                <a:cs typeface="Times New Roman" panose="02020603050405020304" pitchFamily="18" charset="0"/>
              </a:endParaRPr>
            </a:p>
          </p:txBody>
        </p:sp>
      </p:grpSp>
      <p:sp>
        <p:nvSpPr>
          <p:cNvPr id="3" name="직사각형 2"/>
          <p:cNvSpPr/>
          <p:nvPr/>
        </p:nvSpPr>
        <p:spPr>
          <a:xfrm>
            <a:off x="5664664" y="4625399"/>
            <a:ext cx="5289279" cy="369332"/>
          </a:xfrm>
          <a:prstGeom prst="rect">
            <a:avLst/>
          </a:prstGeom>
        </p:spPr>
        <p:txBody>
          <a:bodyPr wrap="square">
            <a:spAutoFit/>
          </a:bodyPr>
          <a:lstStyle/>
          <a:p>
            <a:pPr marL="285750" indent="-285750">
              <a:buFont typeface="Wingdings" panose="05000000000000000000" pitchFamily="2" charset="2"/>
              <a:buChar char="ü"/>
            </a:pPr>
            <a:r>
              <a:rPr lang="en-US" altLang="ko-KR" dirty="0"/>
              <a:t>Maximum pumping and injection rate: 2000 m</a:t>
            </a:r>
            <a:r>
              <a:rPr lang="en-US" altLang="ko-KR" baseline="30000" dirty="0"/>
              <a:t>3</a:t>
            </a:r>
            <a:r>
              <a:rPr lang="en-US" altLang="ko-KR" dirty="0"/>
              <a:t>/day</a:t>
            </a:r>
          </a:p>
        </p:txBody>
      </p:sp>
      <p:sp>
        <p:nvSpPr>
          <p:cNvPr id="39" name="직사각형 38"/>
          <p:cNvSpPr/>
          <p:nvPr/>
        </p:nvSpPr>
        <p:spPr>
          <a:xfrm>
            <a:off x="7606751" y="6186858"/>
            <a:ext cx="4085667" cy="276999"/>
          </a:xfrm>
          <a:prstGeom prst="rect">
            <a:avLst/>
          </a:prstGeom>
        </p:spPr>
        <p:txBody>
          <a:bodyPr wrap="square">
            <a:spAutoFit/>
          </a:bodyPr>
          <a:lstStyle/>
          <a:p>
            <a:r>
              <a:rPr lang="en-US" altLang="ko-KR" sz="1200" dirty="0"/>
              <a:t>Figure. Flowchart of NSGA-ii couple with groundwater model</a:t>
            </a:r>
          </a:p>
        </p:txBody>
      </p:sp>
    </p:spTree>
    <p:extLst>
      <p:ext uri="{BB962C8B-B14F-4D97-AF65-F5344CB8AC3E}">
        <p14:creationId xmlns:p14="http://schemas.microsoft.com/office/powerpoint/2010/main" val="338661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FBEA396F-D73D-4974-84FE-C737F97A5AE2}" type="slidenum">
              <a:rPr lang="ko-KR" altLang="en-US" smtClean="0"/>
              <a:pPr/>
              <a:t>5</a:t>
            </a:fld>
            <a:endParaRPr lang="ko-KR" altLang="en-US" dirty="0"/>
          </a:p>
        </p:txBody>
      </p:sp>
      <p:sp>
        <p:nvSpPr>
          <p:cNvPr id="5" name="제목 1"/>
          <p:cNvSpPr txBox="1">
            <a:spLocks/>
          </p:cNvSpPr>
          <p:nvPr/>
        </p:nvSpPr>
        <p:spPr>
          <a:xfrm>
            <a:off x="1109328" y="586434"/>
            <a:ext cx="10625471" cy="537516"/>
          </a:xfrm>
          <a:prstGeom prst="rect">
            <a:avLst/>
          </a:prstGeom>
        </p:spPr>
        <p:txBody>
          <a:bodyPr vert="horz" lIns="91440" tIns="45720" rIns="91440" bIns="45720" rtlCol="0" anchor="ctr">
            <a:normAutofit fontScale="90000" lnSpcReduction="10000"/>
          </a:bodyPr>
          <a:lstStyle>
            <a:lvl1pPr algn="l" defTabSz="914400" rtl="0" eaLnBrk="1" latinLnBrk="1" hangingPunct="1">
              <a:lnSpc>
                <a:spcPct val="90000"/>
              </a:lnSpc>
              <a:spcBef>
                <a:spcPct val="0"/>
              </a:spcBef>
              <a:buNone/>
              <a:defRPr sz="3600" kern="1200" cap="all" baseline="0">
                <a:solidFill>
                  <a:schemeClr val="tx1"/>
                </a:solidFill>
                <a:latin typeface="+mj-lt"/>
                <a:ea typeface="+mj-ea"/>
                <a:cs typeface="+mj-cs"/>
              </a:defRPr>
            </a:lvl1pPr>
          </a:lstStyle>
          <a:p>
            <a:r>
              <a:rPr lang="en-US" altLang="ko-KR" sz="4000" dirty="0"/>
              <a:t>Result and discussion </a:t>
            </a:r>
            <a:r>
              <a:rPr lang="en-US" altLang="ko-KR" sz="4000" dirty="0" smtClean="0"/>
              <a:t>– optimization result</a:t>
            </a:r>
            <a:endParaRPr lang="ko-KR" altLang="en-US" sz="4000" dirty="0"/>
          </a:p>
        </p:txBody>
      </p:sp>
      <p:sp>
        <p:nvSpPr>
          <p:cNvPr id="15" name="직사각형 14"/>
          <p:cNvSpPr/>
          <p:nvPr/>
        </p:nvSpPr>
        <p:spPr>
          <a:xfrm>
            <a:off x="5135935" y="1491268"/>
            <a:ext cx="6381704" cy="2893100"/>
          </a:xfrm>
          <a:prstGeom prst="rect">
            <a:avLst/>
          </a:prstGeom>
        </p:spPr>
        <p:txBody>
          <a:bodyPr wrap="square">
            <a:spAutoFit/>
          </a:bodyPr>
          <a:lstStyle/>
          <a:p>
            <a:pPr marL="285750" indent="-285750">
              <a:buFont typeface="Wingdings" panose="05000000000000000000" pitchFamily="2" charset="2"/>
              <a:buChar char="ü"/>
            </a:pPr>
            <a:r>
              <a:rPr lang="en-US" altLang="ko-KR" dirty="0"/>
              <a:t>Pareto optimal front shows </a:t>
            </a:r>
            <a:r>
              <a:rPr lang="en-US" altLang="ko-KR" b="1" dirty="0">
                <a:solidFill>
                  <a:srgbClr val="FFFF00"/>
                </a:solidFill>
              </a:rPr>
              <a:t>trade-off relationship</a:t>
            </a:r>
            <a:r>
              <a:rPr lang="en-US" altLang="ko-KR" dirty="0"/>
              <a:t> between cost and </a:t>
            </a:r>
            <a:r>
              <a:rPr lang="en-US" altLang="ko-KR" dirty="0" smtClean="0"/>
              <a:t>concentration</a:t>
            </a:r>
          </a:p>
          <a:p>
            <a:pPr marL="285750" indent="-285750">
              <a:buFont typeface="Wingdings" panose="05000000000000000000" pitchFamily="2" charset="2"/>
              <a:buChar char="ü"/>
            </a:pPr>
            <a:endParaRPr lang="en-US" altLang="ko-KR" sz="1000" dirty="0"/>
          </a:p>
          <a:p>
            <a:pPr marL="285750" indent="-285750">
              <a:buFont typeface="Wingdings" panose="05000000000000000000" pitchFamily="2" charset="2"/>
              <a:buChar char="ü"/>
            </a:pPr>
            <a:r>
              <a:rPr lang="en-US" altLang="ko-KR" dirty="0"/>
              <a:t>Solution </a:t>
            </a:r>
            <a:r>
              <a:rPr lang="en-US" altLang="ko-KR" dirty="0" smtClean="0"/>
              <a:t>diversity is maintained after evolution</a:t>
            </a:r>
            <a:endParaRPr lang="en-US" altLang="ko-KR" dirty="0"/>
          </a:p>
          <a:p>
            <a:pPr marL="285750" indent="-285750">
              <a:buFont typeface="Wingdings" panose="05000000000000000000" pitchFamily="2" charset="2"/>
              <a:buChar char="ü"/>
            </a:pPr>
            <a:endParaRPr lang="en-US" altLang="ko-KR" sz="1000" dirty="0"/>
          </a:p>
          <a:p>
            <a:pPr marL="285750" indent="-285750">
              <a:buFont typeface="Wingdings" panose="05000000000000000000" pitchFamily="2" charset="2"/>
              <a:buChar char="ü"/>
            </a:pPr>
            <a:r>
              <a:rPr lang="en-US" altLang="ko-KR" dirty="0"/>
              <a:t>Select </a:t>
            </a:r>
            <a:r>
              <a:rPr lang="en-US" altLang="ko-KR" dirty="0" smtClean="0"/>
              <a:t>3 cases for </a:t>
            </a:r>
            <a:r>
              <a:rPr lang="en-US" altLang="ko-KR" dirty="0"/>
              <a:t>simulation</a:t>
            </a:r>
          </a:p>
          <a:p>
            <a:r>
              <a:rPr lang="en-US" altLang="ko-KR" dirty="0"/>
              <a:t>-   Case A: </a:t>
            </a:r>
            <a:r>
              <a:rPr lang="en-US" altLang="ko-KR" b="1" dirty="0">
                <a:solidFill>
                  <a:srgbClr val="FFFF00"/>
                </a:solidFill>
              </a:rPr>
              <a:t>Minimum</a:t>
            </a:r>
            <a:r>
              <a:rPr lang="en-US" altLang="ko-KR" dirty="0"/>
              <a:t> cost for remediation</a:t>
            </a:r>
          </a:p>
          <a:p>
            <a:r>
              <a:rPr lang="en-US" altLang="ko-KR" dirty="0"/>
              <a:t>-   Case B: </a:t>
            </a:r>
            <a:r>
              <a:rPr lang="en-US" altLang="ko-KR" b="1" dirty="0">
                <a:solidFill>
                  <a:srgbClr val="FFFF00"/>
                </a:solidFill>
              </a:rPr>
              <a:t>Average</a:t>
            </a:r>
            <a:r>
              <a:rPr lang="en-US" altLang="ko-KR" dirty="0"/>
              <a:t> cost for remediation</a:t>
            </a:r>
          </a:p>
          <a:p>
            <a:pPr marL="285750" indent="-285750">
              <a:buFontTx/>
              <a:buChar char="-"/>
            </a:pPr>
            <a:r>
              <a:rPr lang="en-US" altLang="ko-KR" dirty="0"/>
              <a:t>Case C: </a:t>
            </a:r>
            <a:r>
              <a:rPr lang="en-US" altLang="ko-KR" b="1" dirty="0">
                <a:solidFill>
                  <a:srgbClr val="FFFF00"/>
                </a:solidFill>
              </a:rPr>
              <a:t>Maximum</a:t>
            </a:r>
            <a:r>
              <a:rPr lang="en-US" altLang="ko-KR" dirty="0"/>
              <a:t> cost for remediation</a:t>
            </a:r>
          </a:p>
          <a:p>
            <a:r>
              <a:rPr lang="en-US" altLang="ko-KR" dirty="0">
                <a:sym typeface="Wingdings" panose="05000000000000000000" pitchFamily="2" charset="2"/>
              </a:rPr>
              <a:t> Identify remediation effect by applying hybrid in-situ flushing</a:t>
            </a:r>
            <a:endParaRPr lang="en-US" altLang="ko-KR" dirty="0"/>
          </a:p>
          <a:p>
            <a:endParaRPr lang="en-US" altLang="ko-KR" dirty="0"/>
          </a:p>
        </p:txBody>
      </p:sp>
      <p:sp>
        <p:nvSpPr>
          <p:cNvPr id="6" name="직사각형 5"/>
          <p:cNvSpPr/>
          <p:nvPr/>
        </p:nvSpPr>
        <p:spPr>
          <a:xfrm>
            <a:off x="996488" y="5307325"/>
            <a:ext cx="4085667" cy="461665"/>
          </a:xfrm>
          <a:prstGeom prst="rect">
            <a:avLst/>
          </a:prstGeom>
        </p:spPr>
        <p:txBody>
          <a:bodyPr wrap="square">
            <a:spAutoFit/>
          </a:bodyPr>
          <a:lstStyle/>
          <a:p>
            <a:r>
              <a:rPr lang="en-US" altLang="ko-KR" sz="1200" dirty="0"/>
              <a:t>Figure. Pareto optimal front of NSGA-ii at final generation. Black solid line indicates the mean cost of whole solution points. </a:t>
            </a:r>
          </a:p>
        </p:txBody>
      </p:sp>
      <p:pic>
        <p:nvPicPr>
          <p:cNvPr id="2" name="그림 1"/>
          <p:cNvPicPr>
            <a:picLocks noChangeAspect="1"/>
          </p:cNvPicPr>
          <p:nvPr/>
        </p:nvPicPr>
        <p:blipFill>
          <a:blip r:embed="rId3"/>
          <a:stretch>
            <a:fillRect/>
          </a:stretch>
        </p:blipFill>
        <p:spPr>
          <a:xfrm>
            <a:off x="1036574" y="1536930"/>
            <a:ext cx="3768443" cy="3711345"/>
          </a:xfrm>
          <a:prstGeom prst="rect">
            <a:avLst/>
          </a:prstGeom>
        </p:spPr>
      </p:pic>
    </p:spTree>
    <p:extLst>
      <p:ext uri="{BB962C8B-B14F-4D97-AF65-F5344CB8AC3E}">
        <p14:creationId xmlns:p14="http://schemas.microsoft.com/office/powerpoint/2010/main" val="155745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114300" y="1162050"/>
            <a:ext cx="12011025" cy="40576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슬라이드 번호 개체 틀 2"/>
          <p:cNvSpPr>
            <a:spLocks noGrp="1"/>
          </p:cNvSpPr>
          <p:nvPr>
            <p:ph type="sldNum" sz="quarter" idx="12"/>
          </p:nvPr>
        </p:nvSpPr>
        <p:spPr/>
        <p:txBody>
          <a:bodyPr/>
          <a:lstStyle/>
          <a:p>
            <a:fld id="{FBEA396F-D73D-4974-84FE-C737F97A5AE2}" type="slidenum">
              <a:rPr lang="ko-KR" altLang="en-US" smtClean="0"/>
              <a:pPr/>
              <a:t>6</a:t>
            </a:fld>
            <a:endParaRPr lang="ko-KR" altLang="en-US" dirty="0"/>
          </a:p>
        </p:txBody>
      </p:sp>
      <p:sp>
        <p:nvSpPr>
          <p:cNvPr id="5" name="제목 1"/>
          <p:cNvSpPr txBox="1">
            <a:spLocks/>
          </p:cNvSpPr>
          <p:nvPr/>
        </p:nvSpPr>
        <p:spPr>
          <a:xfrm>
            <a:off x="1109328" y="586434"/>
            <a:ext cx="10625471" cy="537516"/>
          </a:xfrm>
          <a:prstGeom prst="rect">
            <a:avLst/>
          </a:prstGeom>
        </p:spPr>
        <p:txBody>
          <a:bodyPr vert="horz" lIns="91440" tIns="45720" rIns="91440" bIns="45720" rtlCol="0" anchor="ctr">
            <a:normAutofit fontScale="90000" lnSpcReduction="10000"/>
          </a:bodyPr>
          <a:lstStyle>
            <a:lvl1pPr algn="l" defTabSz="914400" rtl="0" eaLnBrk="1" latinLnBrk="1" hangingPunct="1">
              <a:lnSpc>
                <a:spcPct val="90000"/>
              </a:lnSpc>
              <a:spcBef>
                <a:spcPct val="0"/>
              </a:spcBef>
              <a:buNone/>
              <a:defRPr sz="3600" kern="1200" cap="all" baseline="0">
                <a:solidFill>
                  <a:schemeClr val="tx1"/>
                </a:solidFill>
                <a:latin typeface="+mj-lt"/>
                <a:ea typeface="+mj-ea"/>
                <a:cs typeface="+mj-cs"/>
              </a:defRPr>
            </a:lvl1pPr>
          </a:lstStyle>
          <a:p>
            <a:r>
              <a:rPr lang="en-US" altLang="ko-KR" sz="4000" dirty="0"/>
              <a:t>Result and discussion – simulation result</a:t>
            </a:r>
            <a:endParaRPr lang="ko-KR" altLang="en-US" sz="4000" dirty="0"/>
          </a:p>
        </p:txBody>
      </p:sp>
      <p:sp>
        <p:nvSpPr>
          <p:cNvPr id="6" name="직사각형 5"/>
          <p:cNvSpPr/>
          <p:nvPr/>
        </p:nvSpPr>
        <p:spPr>
          <a:xfrm>
            <a:off x="5075756" y="1186934"/>
            <a:ext cx="436338" cy="369332"/>
          </a:xfrm>
          <a:prstGeom prst="rect">
            <a:avLst/>
          </a:prstGeom>
        </p:spPr>
        <p:txBody>
          <a:bodyPr wrap="none">
            <a:spAutoFit/>
          </a:bodyPr>
          <a:lstStyle/>
          <a:p>
            <a:r>
              <a:rPr lang="en-US" altLang="ko-KR" dirty="0">
                <a:solidFill>
                  <a:schemeClr val="bg1"/>
                </a:solidFill>
              </a:rPr>
              <a:t>(b)</a:t>
            </a:r>
            <a:endParaRPr lang="ko-KR" altLang="en-US" dirty="0">
              <a:solidFill>
                <a:schemeClr val="bg1"/>
              </a:solidFill>
            </a:endParaRPr>
          </a:p>
        </p:txBody>
      </p:sp>
      <p:sp>
        <p:nvSpPr>
          <p:cNvPr id="7" name="직사각형 6"/>
          <p:cNvSpPr/>
          <p:nvPr/>
        </p:nvSpPr>
        <p:spPr>
          <a:xfrm>
            <a:off x="8838131" y="1205984"/>
            <a:ext cx="397866" cy="369332"/>
          </a:xfrm>
          <a:prstGeom prst="rect">
            <a:avLst/>
          </a:prstGeom>
        </p:spPr>
        <p:txBody>
          <a:bodyPr wrap="none">
            <a:spAutoFit/>
          </a:bodyPr>
          <a:lstStyle/>
          <a:p>
            <a:r>
              <a:rPr lang="en-US" altLang="ko-KR" dirty="0">
                <a:solidFill>
                  <a:schemeClr val="bg1"/>
                </a:solidFill>
              </a:rPr>
              <a:t>(c)</a:t>
            </a:r>
            <a:endParaRPr lang="ko-KR" altLang="en-US" dirty="0">
              <a:solidFill>
                <a:schemeClr val="bg1"/>
              </a:solidFill>
            </a:endParaRPr>
          </a:p>
        </p:txBody>
      </p:sp>
      <p:sp>
        <p:nvSpPr>
          <p:cNvPr id="9" name="직사각형 8"/>
          <p:cNvSpPr/>
          <p:nvPr/>
        </p:nvSpPr>
        <p:spPr>
          <a:xfrm>
            <a:off x="1694381" y="1148834"/>
            <a:ext cx="436338" cy="369332"/>
          </a:xfrm>
          <a:prstGeom prst="rect">
            <a:avLst/>
          </a:prstGeom>
        </p:spPr>
        <p:txBody>
          <a:bodyPr wrap="none">
            <a:spAutoFit/>
          </a:bodyPr>
          <a:lstStyle/>
          <a:p>
            <a:r>
              <a:rPr lang="en-US" altLang="ko-KR" dirty="0">
                <a:solidFill>
                  <a:schemeClr val="bg1"/>
                </a:solidFill>
              </a:rPr>
              <a:t>(a)</a:t>
            </a:r>
            <a:endParaRPr lang="ko-KR" altLang="en-US" dirty="0">
              <a:solidFill>
                <a:schemeClr val="bg1"/>
              </a:solidFill>
            </a:endParaRPr>
          </a:p>
        </p:txBody>
      </p:sp>
      <p:sp>
        <p:nvSpPr>
          <p:cNvPr id="28" name="직사각형 27"/>
          <p:cNvSpPr/>
          <p:nvPr/>
        </p:nvSpPr>
        <p:spPr>
          <a:xfrm>
            <a:off x="2240593" y="4554850"/>
            <a:ext cx="9684707" cy="646331"/>
          </a:xfrm>
          <a:prstGeom prst="rect">
            <a:avLst/>
          </a:prstGeom>
        </p:spPr>
        <p:txBody>
          <a:bodyPr wrap="square">
            <a:spAutoFit/>
          </a:bodyPr>
          <a:lstStyle/>
          <a:p>
            <a:r>
              <a:rPr lang="en-US" altLang="ko-KR" sz="1200" dirty="0">
                <a:solidFill>
                  <a:schemeClr val="bg1"/>
                </a:solidFill>
              </a:rPr>
              <a:t>Figure. Best results of NSGA-ii subject to (a) minimum cost (b) mean cost (c) maximum cost; Nitrate concentration </a:t>
            </a:r>
            <a:r>
              <a:rPr lang="en-US" altLang="ko-KR" sz="1200" dirty="0" smtClean="0">
                <a:solidFill>
                  <a:schemeClr val="bg1"/>
                </a:solidFill>
              </a:rPr>
              <a:t>distribution in layer 1. </a:t>
            </a:r>
            <a:r>
              <a:rPr lang="en-US" altLang="ko-KR" sz="1200" dirty="0">
                <a:solidFill>
                  <a:schemeClr val="bg1"/>
                </a:solidFill>
              </a:rPr>
              <a:t>Red cross dot indicates the location of injection well and black cross dot indicates optimal location of pumping well after optimization. Black </a:t>
            </a:r>
            <a:r>
              <a:rPr lang="en-US" altLang="ko-KR" sz="1200" dirty="0" smtClean="0">
                <a:solidFill>
                  <a:schemeClr val="bg1"/>
                </a:solidFill>
              </a:rPr>
              <a:t>dot indicates observation points and black box indicates contaminated area.</a:t>
            </a:r>
            <a:endParaRPr lang="en-US" altLang="ko-KR" sz="1200" dirty="0">
              <a:solidFill>
                <a:schemeClr val="bg1"/>
              </a:solidFill>
            </a:endParaRPr>
          </a:p>
        </p:txBody>
      </p:sp>
      <p:grpSp>
        <p:nvGrpSpPr>
          <p:cNvPr id="13" name="그룹 12"/>
          <p:cNvGrpSpPr/>
          <p:nvPr/>
        </p:nvGrpSpPr>
        <p:grpSpPr>
          <a:xfrm>
            <a:off x="119425" y="1552494"/>
            <a:ext cx="1459890" cy="3320811"/>
            <a:chOff x="151845" y="3295569"/>
            <a:chExt cx="1459890" cy="3320811"/>
          </a:xfrm>
        </p:grpSpPr>
        <p:sp>
          <p:nvSpPr>
            <p:cNvPr id="14" name="직사각형 13"/>
            <p:cNvSpPr/>
            <p:nvPr/>
          </p:nvSpPr>
          <p:spPr>
            <a:xfrm>
              <a:off x="200024" y="3302821"/>
              <a:ext cx="1323975" cy="33135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9"/>
            <p:cNvSpPr txBox="1"/>
            <p:nvPr/>
          </p:nvSpPr>
          <p:spPr>
            <a:xfrm>
              <a:off x="334948" y="3295569"/>
              <a:ext cx="1236677" cy="258445"/>
            </a:xfrm>
            <a:prstGeom prst="rect">
              <a:avLst/>
            </a:prstGeom>
            <a:noFill/>
            <a:ln>
              <a:noFill/>
            </a:ln>
          </p:spPr>
          <p:txBody>
            <a:bodyPr wrap="square" rtlCol="0">
              <a:noAutofit/>
            </a:bodyPr>
            <a:lstStyle/>
            <a:p>
              <a:pPr latinLnBrk="1">
                <a:spcAft>
                  <a:spcPts val="0"/>
                </a:spcAft>
              </a:pPr>
              <a:r>
                <a:rPr lang="en-US" sz="1200" kern="1200" dirty="0" smtClean="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NO</a:t>
              </a:r>
              <a:r>
                <a:rPr lang="en-US" sz="1200" kern="1200" baseline="-25000" dirty="0" smtClean="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3</a:t>
              </a:r>
              <a:r>
                <a:rPr lang="en-US" sz="1200" kern="1200" dirty="0" smtClean="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 </a:t>
              </a:r>
              <a:r>
                <a:rPr lang="en-US" sz="1200" kern="1200" dirty="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(mg/L)</a:t>
              </a:r>
              <a:endParaRPr lang="ko-KR" sz="1200" dirty="0">
                <a:solidFill>
                  <a:schemeClr val="bg1"/>
                </a:solidFill>
                <a:effectLst/>
                <a:latin typeface="굴림" panose="020B0600000101010101" pitchFamily="50" charset="-127"/>
                <a:ea typeface="굴림" panose="020B0600000101010101" pitchFamily="50" charset="-127"/>
                <a:cs typeface="굴림" panose="020B0600000101010101" pitchFamily="50" charset="-127"/>
              </a:endParaRPr>
            </a:p>
          </p:txBody>
        </p:sp>
        <p:sp>
          <p:nvSpPr>
            <p:cNvPr id="16" name="TextBox 15"/>
            <p:cNvSpPr txBox="1"/>
            <p:nvPr/>
          </p:nvSpPr>
          <p:spPr>
            <a:xfrm>
              <a:off x="172640" y="5485705"/>
              <a:ext cx="1420656" cy="879005"/>
            </a:xfrm>
            <a:prstGeom prst="rect">
              <a:avLst/>
            </a:prstGeom>
            <a:noFill/>
            <a:ln>
              <a:noFill/>
            </a:ln>
          </p:spPr>
          <p:txBody>
            <a:bodyPr wrap="square" rtlCol="0">
              <a:noAutofit/>
            </a:bodyPr>
            <a:lstStyle/>
            <a:p>
              <a:r>
                <a:rPr lang="en-US" altLang="ko-KR" sz="1100" b="1" dirty="0" smtClean="0">
                  <a:solidFill>
                    <a:srgbClr val="FF0000"/>
                  </a:solidFill>
                  <a:latin typeface="Arial" panose="020B0604020202020204" pitchFamily="34" charset="0"/>
                  <a:cs typeface="Arial" panose="020B0604020202020204" pitchFamily="34" charset="0"/>
                </a:rPr>
                <a:t>X</a:t>
              </a:r>
              <a:r>
                <a:rPr lang="en-US" sz="1100" b="1" kern="1200" dirty="0" smtClean="0">
                  <a:solidFill>
                    <a:srgbClr val="0000FF"/>
                  </a:solidFill>
                  <a:effectLst/>
                  <a:latin typeface="Times New Roman" panose="02020603050405020304" pitchFamily="18" charset="0"/>
                  <a:ea typeface="맑은 고딕" panose="020B0503020000020004" pitchFamily="50" charset="-127"/>
                  <a:cs typeface="굴림" panose="020B0600000101010101" pitchFamily="50" charset="-127"/>
                </a:rPr>
                <a:t>:</a:t>
              </a:r>
              <a:r>
                <a:rPr lang="en-US" sz="1100" b="1" dirty="0" smtClean="0">
                  <a:solidFill>
                    <a:srgbClr val="0000FF"/>
                  </a:solidFill>
                  <a:latin typeface="Times New Roman" panose="02020603050405020304" pitchFamily="18" charset="0"/>
                  <a:ea typeface="맑은 고딕" panose="020B0503020000020004" pitchFamily="50" charset="-127"/>
                  <a:cs typeface="굴림" panose="020B0600000101010101" pitchFamily="50" charset="-127"/>
                </a:rPr>
                <a:t> </a:t>
              </a:r>
              <a:r>
                <a:rPr lang="en-US" altLang="ko-KR" sz="1100" dirty="0">
                  <a:solidFill>
                    <a:schemeClr val="bg1"/>
                  </a:solidFill>
                  <a:latin typeface="Times New Roman" panose="02020603050405020304" pitchFamily="18" charset="0"/>
                  <a:ea typeface="맑은 고딕" panose="020B0503020000020004" pitchFamily="50" charset="-127"/>
                  <a:cs typeface="굴림" panose="020B0600000101010101" pitchFamily="50" charset="-127"/>
                </a:rPr>
                <a:t>Injection</a:t>
              </a:r>
              <a:r>
                <a:rPr lang="en-US" sz="1100" kern="1200" dirty="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 </a:t>
              </a:r>
              <a:r>
                <a:rPr lang="en-US" sz="1100" kern="1200" dirty="0" smtClean="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well</a:t>
              </a:r>
            </a:p>
            <a:p>
              <a:pPr latinLnBrk="1">
                <a:spcAft>
                  <a:spcPts val="0"/>
                </a:spcAft>
              </a:pPr>
              <a:endParaRPr lang="en-US" altLang="ko-KR" sz="700" b="1" dirty="0">
                <a:solidFill>
                  <a:schemeClr val="bg1"/>
                </a:solidFill>
                <a:latin typeface="Times New Roman" panose="02020603050405020304" pitchFamily="18" charset="0"/>
                <a:cs typeface="굴림" panose="020B0600000101010101" pitchFamily="50" charset="-127"/>
              </a:endParaRPr>
            </a:p>
            <a:p>
              <a:r>
                <a:rPr lang="en-US" altLang="ko-KR" sz="1100" b="1" dirty="0" smtClean="0">
                  <a:solidFill>
                    <a:schemeClr val="bg1"/>
                  </a:solidFill>
                  <a:latin typeface="Arial" panose="020B0604020202020204" pitchFamily="34" charset="0"/>
                  <a:cs typeface="Arial" panose="020B0604020202020204" pitchFamily="34" charset="0"/>
                </a:rPr>
                <a:t>X</a:t>
              </a:r>
              <a:r>
                <a:rPr lang="en-US" altLang="ko-KR" sz="1100" b="1" dirty="0" smtClean="0">
                  <a:solidFill>
                    <a:schemeClr val="bg1"/>
                  </a:solidFill>
                  <a:latin typeface="Times New Roman" panose="02020603050405020304" pitchFamily="18" charset="0"/>
                  <a:cs typeface="굴림" panose="020B0600000101010101" pitchFamily="50" charset="-127"/>
                </a:rPr>
                <a:t>: </a:t>
              </a:r>
              <a:r>
                <a:rPr lang="en-US" altLang="ko-KR" sz="1100" dirty="0">
                  <a:solidFill>
                    <a:schemeClr val="bg1"/>
                  </a:solidFill>
                  <a:latin typeface="Times New Roman" panose="02020603050405020304" pitchFamily="18" charset="0"/>
                  <a:cs typeface="굴림" panose="020B0600000101010101" pitchFamily="50" charset="-127"/>
                </a:rPr>
                <a:t>Pumping </a:t>
              </a:r>
              <a:r>
                <a:rPr lang="en-US" altLang="ko-KR" sz="1100" dirty="0" smtClean="0">
                  <a:solidFill>
                    <a:schemeClr val="bg1"/>
                  </a:solidFill>
                  <a:latin typeface="Times New Roman" panose="02020603050405020304" pitchFamily="18" charset="0"/>
                  <a:cs typeface="굴림" panose="020B0600000101010101" pitchFamily="50" charset="-127"/>
                </a:rPr>
                <a:t>well</a:t>
              </a:r>
            </a:p>
            <a:p>
              <a:endParaRPr lang="en-US" altLang="ko-KR" sz="700" dirty="0" smtClean="0">
                <a:solidFill>
                  <a:schemeClr val="bg1"/>
                </a:solidFill>
                <a:latin typeface="Times New Roman" panose="02020603050405020304" pitchFamily="18" charset="0"/>
                <a:cs typeface="굴림" panose="020B0600000101010101" pitchFamily="50" charset="-127"/>
              </a:endParaRPr>
            </a:p>
            <a:p>
              <a:r>
                <a:rPr lang="en-US" altLang="ko-KR" sz="600" dirty="0" smtClean="0">
                  <a:solidFill>
                    <a:schemeClr val="bg1"/>
                  </a:solidFill>
                  <a:latin typeface="Times New Roman" panose="02020603050405020304" pitchFamily="18" charset="0"/>
                  <a:cs typeface="굴림" panose="020B0600000101010101" pitchFamily="50" charset="-127"/>
                </a:rPr>
                <a:t>●</a:t>
              </a:r>
              <a:r>
                <a:rPr lang="en-US" altLang="ko-KR" sz="1100" b="1" dirty="0" smtClean="0">
                  <a:solidFill>
                    <a:schemeClr val="bg1"/>
                  </a:solidFill>
                  <a:latin typeface="Times New Roman" panose="02020603050405020304" pitchFamily="18" charset="0"/>
                  <a:cs typeface="굴림" panose="020B0600000101010101" pitchFamily="50" charset="-127"/>
                </a:rPr>
                <a:t>:</a:t>
              </a:r>
              <a:r>
                <a:rPr lang="en-US" altLang="ko-KR" sz="600" dirty="0" smtClean="0">
                  <a:solidFill>
                    <a:schemeClr val="bg1"/>
                  </a:solidFill>
                  <a:latin typeface="Times New Roman" panose="02020603050405020304" pitchFamily="18" charset="0"/>
                  <a:cs typeface="굴림" panose="020B0600000101010101" pitchFamily="50" charset="-127"/>
                </a:rPr>
                <a:t> </a:t>
              </a:r>
              <a:r>
                <a:rPr lang="en-US" altLang="ko-KR" sz="1100" dirty="0" smtClean="0">
                  <a:solidFill>
                    <a:schemeClr val="bg1"/>
                  </a:solidFill>
                  <a:latin typeface="Times New Roman" panose="02020603050405020304" pitchFamily="18" charset="0"/>
                  <a:cs typeface="굴림" panose="020B0600000101010101" pitchFamily="50" charset="-127"/>
                </a:rPr>
                <a:t>Observation points</a:t>
              </a:r>
              <a:endParaRPr lang="en-US" altLang="ko-KR" sz="1100" dirty="0">
                <a:solidFill>
                  <a:schemeClr val="bg1"/>
                </a:solidFill>
                <a:latin typeface="Times New Roman" panose="02020603050405020304" pitchFamily="18" charset="0"/>
                <a:cs typeface="굴림" panose="020B0600000101010101" pitchFamily="50" charset="-127"/>
              </a:endParaRPr>
            </a:p>
          </p:txBody>
        </p:sp>
        <p:sp>
          <p:nvSpPr>
            <p:cNvPr id="17" name="TextBox 19"/>
            <p:cNvSpPr txBox="1"/>
            <p:nvPr/>
          </p:nvSpPr>
          <p:spPr>
            <a:xfrm>
              <a:off x="151845" y="6281023"/>
              <a:ext cx="1459890" cy="256444"/>
            </a:xfrm>
            <a:prstGeom prst="rect">
              <a:avLst/>
            </a:prstGeom>
            <a:noFill/>
            <a:ln>
              <a:noFill/>
            </a:ln>
          </p:spPr>
          <p:txBody>
            <a:bodyPr wrap="square" rtlCol="0">
              <a:noAutofit/>
            </a:bodyPr>
            <a:lstStyle/>
            <a:p>
              <a:pPr latinLnBrk="1">
                <a:spcAft>
                  <a:spcPts val="0"/>
                </a:spcAft>
              </a:pPr>
              <a:r>
                <a:rPr lang="en-US" sz="900" b="1" dirty="0">
                  <a:solidFill>
                    <a:schemeClr val="bg1"/>
                  </a:solidFill>
                  <a:latin typeface="Times New Roman" panose="02020603050405020304" pitchFamily="18" charset="0"/>
                  <a:ea typeface="맑은 고딕" panose="020B0503020000020004" pitchFamily="50" charset="-127"/>
                  <a:cs typeface="굴림" panose="020B0600000101010101" pitchFamily="50" charset="-127"/>
                </a:rPr>
                <a:t>□</a:t>
              </a:r>
              <a:r>
                <a:rPr lang="en-US" sz="900" b="1" kern="1200" dirty="0">
                  <a:solidFill>
                    <a:srgbClr val="0000FF"/>
                  </a:solidFill>
                  <a:effectLst/>
                  <a:latin typeface="Times New Roman" panose="02020603050405020304" pitchFamily="18" charset="0"/>
                  <a:ea typeface="맑은 고딕" panose="020B0503020000020004" pitchFamily="50" charset="-127"/>
                  <a:cs typeface="굴림" panose="020B0600000101010101" pitchFamily="50" charset="-127"/>
                </a:rPr>
                <a:t>:</a:t>
              </a:r>
              <a:r>
                <a:rPr lang="en-US" sz="900" b="1" kern="1200" dirty="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 </a:t>
              </a:r>
              <a:r>
                <a:rPr lang="en-US" sz="1100" kern="1200" dirty="0">
                  <a:solidFill>
                    <a:schemeClr val="bg1"/>
                  </a:solidFill>
                  <a:effectLst/>
                  <a:latin typeface="Times New Roman" panose="02020603050405020304" pitchFamily="18" charset="0"/>
                  <a:ea typeface="맑은 고딕" panose="020B0503020000020004" pitchFamily="50" charset="-127"/>
                  <a:cs typeface="굴림" panose="020B0600000101010101" pitchFamily="50" charset="-127"/>
                </a:rPr>
                <a:t>Contaminated area</a:t>
              </a:r>
              <a:endParaRPr lang="ko-KR" sz="1400" dirty="0">
                <a:solidFill>
                  <a:schemeClr val="bg1"/>
                </a:solidFill>
                <a:effectLst/>
                <a:latin typeface="굴림" panose="020B0600000101010101" pitchFamily="50" charset="-127"/>
                <a:ea typeface="굴림" panose="020B0600000101010101" pitchFamily="50" charset="-127"/>
                <a:cs typeface="굴림" panose="020B0600000101010101" pitchFamily="50" charset="-127"/>
              </a:endParaRPr>
            </a:p>
          </p:txBody>
        </p:sp>
      </p:grpSp>
      <p:sp>
        <p:nvSpPr>
          <p:cNvPr id="31" name="직사각형 30"/>
          <p:cNvSpPr/>
          <p:nvPr/>
        </p:nvSpPr>
        <p:spPr>
          <a:xfrm>
            <a:off x="1307846" y="5257488"/>
            <a:ext cx="9536410" cy="1231106"/>
          </a:xfrm>
          <a:prstGeom prst="rect">
            <a:avLst/>
          </a:prstGeom>
        </p:spPr>
        <p:txBody>
          <a:bodyPr wrap="square">
            <a:spAutoFit/>
          </a:bodyPr>
          <a:lstStyle/>
          <a:p>
            <a:pPr marL="285750" indent="-285750">
              <a:buFont typeface="Wingdings" panose="05000000000000000000" pitchFamily="2" charset="2"/>
              <a:buChar char="ü"/>
            </a:pPr>
            <a:r>
              <a:rPr lang="en-US" altLang="ko-KR" dirty="0" smtClean="0">
                <a:sym typeface="Wingdings" panose="05000000000000000000" pitchFamily="2" charset="2"/>
              </a:rPr>
              <a:t>When flushing is operating, </a:t>
            </a:r>
            <a:r>
              <a:rPr lang="en-US" altLang="ko-KR" b="1" dirty="0">
                <a:solidFill>
                  <a:srgbClr val="FFFF00"/>
                </a:solidFill>
                <a:sym typeface="Wingdings" panose="05000000000000000000" pitchFamily="2" charset="2"/>
              </a:rPr>
              <a:t>diluted plume</a:t>
            </a:r>
            <a:r>
              <a:rPr lang="en-US" altLang="ko-KR" dirty="0" smtClean="0">
                <a:sym typeface="Wingdings" panose="05000000000000000000" pitchFamily="2" charset="2"/>
              </a:rPr>
              <a:t> is formed.</a:t>
            </a:r>
          </a:p>
          <a:p>
            <a:pPr marL="285750" indent="-285750">
              <a:buFont typeface="Wingdings" panose="05000000000000000000" pitchFamily="2" charset="2"/>
              <a:buChar char="ü"/>
            </a:pPr>
            <a:endParaRPr lang="en-US" altLang="ko-KR" sz="1000" dirty="0" smtClean="0">
              <a:sym typeface="Wingdings" panose="05000000000000000000" pitchFamily="2" charset="2"/>
            </a:endParaRPr>
          </a:p>
          <a:p>
            <a:pPr marL="285750" indent="-285750">
              <a:buFont typeface="Wingdings" panose="05000000000000000000" pitchFamily="2" charset="2"/>
              <a:buChar char="ü"/>
            </a:pPr>
            <a:r>
              <a:rPr lang="en-US" altLang="ko-KR" dirty="0" smtClean="0">
                <a:sym typeface="Wingdings" panose="05000000000000000000" pitchFamily="2" charset="2"/>
              </a:rPr>
              <a:t>Pump-and-treat prevents that part of remained contaminants flown out.</a:t>
            </a:r>
          </a:p>
          <a:p>
            <a:pPr marL="285750" indent="-285750">
              <a:buFont typeface="Wingdings" panose="05000000000000000000" pitchFamily="2" charset="2"/>
              <a:buChar char="ü"/>
            </a:pPr>
            <a:endParaRPr lang="en-US" altLang="ko-KR" sz="1000" dirty="0" smtClean="0">
              <a:sym typeface="Wingdings" panose="05000000000000000000" pitchFamily="2" charset="2"/>
            </a:endParaRPr>
          </a:p>
          <a:p>
            <a:pPr marL="285750" indent="-285750">
              <a:buFont typeface="Wingdings" panose="05000000000000000000" pitchFamily="2" charset="2"/>
              <a:buChar char="ü"/>
            </a:pPr>
            <a:r>
              <a:rPr lang="en-US" altLang="ko-KR" b="1" dirty="0">
                <a:solidFill>
                  <a:srgbClr val="FFFF00"/>
                </a:solidFill>
                <a:sym typeface="Wingdings" panose="05000000000000000000" pitchFamily="2" charset="2"/>
              </a:rPr>
              <a:t>Too many options</a:t>
            </a:r>
            <a:r>
              <a:rPr lang="en-US" altLang="ko-KR" dirty="0" smtClean="0">
                <a:sym typeface="Wingdings" panose="05000000000000000000" pitchFamily="2" charset="2"/>
              </a:rPr>
              <a:t> that make combination of optimal well locations</a:t>
            </a:r>
            <a:endParaRPr lang="en-US" altLang="ko-KR" dirty="0"/>
          </a:p>
        </p:txBody>
      </p:sp>
      <p:pic>
        <p:nvPicPr>
          <p:cNvPr id="11" name="그림 10"/>
          <p:cNvPicPr>
            <a:picLocks noChangeAspect="1"/>
          </p:cNvPicPr>
          <p:nvPr/>
        </p:nvPicPr>
        <p:blipFill>
          <a:blip r:embed="rId3"/>
          <a:stretch>
            <a:fillRect/>
          </a:stretch>
        </p:blipFill>
        <p:spPr>
          <a:xfrm>
            <a:off x="532744" y="1812022"/>
            <a:ext cx="466725" cy="1968179"/>
          </a:xfrm>
          <a:prstGeom prst="rect">
            <a:avLst/>
          </a:prstGeom>
        </p:spPr>
      </p:pic>
      <p:grpSp>
        <p:nvGrpSpPr>
          <p:cNvPr id="40" name="그룹 39"/>
          <p:cNvGrpSpPr/>
          <p:nvPr/>
        </p:nvGrpSpPr>
        <p:grpSpPr>
          <a:xfrm>
            <a:off x="4838699" y="1562100"/>
            <a:ext cx="3524251" cy="2914650"/>
            <a:chOff x="5248274" y="1571625"/>
            <a:chExt cx="3524251" cy="2914650"/>
          </a:xfrm>
        </p:grpSpPr>
        <p:pic>
          <p:nvPicPr>
            <p:cNvPr id="18" name="그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274" y="1571625"/>
              <a:ext cx="3524251" cy="2914650"/>
            </a:xfrm>
            <a:prstGeom prst="rect">
              <a:avLst/>
            </a:prstGeom>
          </p:spPr>
        </p:pic>
        <p:sp>
          <p:nvSpPr>
            <p:cNvPr id="21" name="직사각형 20"/>
            <p:cNvSpPr/>
            <p:nvPr/>
          </p:nvSpPr>
          <p:spPr>
            <a:xfrm>
              <a:off x="6853761" y="2158484"/>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sp>
          <p:nvSpPr>
            <p:cNvPr id="22" name="직사각형 21"/>
            <p:cNvSpPr/>
            <p:nvPr/>
          </p:nvSpPr>
          <p:spPr>
            <a:xfrm>
              <a:off x="6919300" y="2063234"/>
              <a:ext cx="304892" cy="307777"/>
            </a:xfrm>
            <a:prstGeom prst="rect">
              <a:avLst/>
            </a:prstGeom>
          </p:spPr>
          <p:txBody>
            <a:bodyPr wrap="none">
              <a:spAutoFit/>
            </a:bodyPr>
            <a:lstStyle/>
            <a:p>
              <a:r>
                <a:rPr lang="en-US" altLang="ko-KR" sz="1400" b="1" dirty="0">
                  <a:solidFill>
                    <a:srgbClr val="FF0000"/>
                  </a:solidFill>
                  <a:latin typeface="Arial" panose="020B0604020202020204" pitchFamily="34" charset="0"/>
                  <a:cs typeface="Arial" panose="020B0604020202020204" pitchFamily="34" charset="0"/>
                </a:rPr>
                <a:t>X</a:t>
              </a:r>
              <a:endParaRPr lang="ko-KR" altLang="en-US" sz="1400" dirty="0">
                <a:solidFill>
                  <a:srgbClr val="FF0000"/>
                </a:solidFill>
                <a:latin typeface="Arial" panose="020B0604020202020204" pitchFamily="34" charset="0"/>
                <a:cs typeface="Arial" panose="020B0604020202020204" pitchFamily="34" charset="0"/>
              </a:endParaRPr>
            </a:p>
          </p:txBody>
        </p:sp>
        <p:sp>
          <p:nvSpPr>
            <p:cNvPr id="26" name="직사각형 25"/>
            <p:cNvSpPr/>
            <p:nvPr/>
          </p:nvSpPr>
          <p:spPr>
            <a:xfrm rot="3006484">
              <a:off x="7052592" y="1881184"/>
              <a:ext cx="457753" cy="400110"/>
            </a:xfrm>
            <a:prstGeom prst="rect">
              <a:avLst/>
            </a:prstGeom>
          </p:spPr>
          <p:txBody>
            <a:bodyPr wrap="square">
              <a:spAutoFit/>
            </a:bodyPr>
            <a:lstStyle/>
            <a:p>
              <a:r>
                <a:rPr lang="en-US" altLang="ko-KR" sz="2000" b="1" dirty="0" smtClean="0">
                  <a:solidFill>
                    <a:schemeClr val="bg1"/>
                  </a:solidFill>
                  <a:latin typeface="Times New Roman" panose="02020603050405020304" pitchFamily="18" charset="0"/>
                  <a:cs typeface="굴림" panose="020B0600000101010101" pitchFamily="50" charset="-127"/>
                </a:rPr>
                <a:t>□</a:t>
              </a:r>
              <a:endParaRPr lang="ko-KR" altLang="en-US" sz="2000" dirty="0"/>
            </a:p>
          </p:txBody>
        </p:sp>
        <p:sp>
          <p:nvSpPr>
            <p:cNvPr id="30" name="직사각형 29"/>
            <p:cNvSpPr/>
            <p:nvPr/>
          </p:nvSpPr>
          <p:spPr>
            <a:xfrm>
              <a:off x="6385813" y="1783776"/>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sp>
          <p:nvSpPr>
            <p:cNvPr id="35" name="직사각형 34"/>
            <p:cNvSpPr/>
            <p:nvPr/>
          </p:nvSpPr>
          <p:spPr>
            <a:xfrm>
              <a:off x="6171446" y="2360389"/>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36" name="직사각형 35"/>
            <p:cNvSpPr/>
            <p:nvPr/>
          </p:nvSpPr>
          <p:spPr>
            <a:xfrm>
              <a:off x="6247646" y="2406878"/>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37" name="직사각형 36"/>
            <p:cNvSpPr/>
            <p:nvPr/>
          </p:nvSpPr>
          <p:spPr>
            <a:xfrm>
              <a:off x="6322710" y="2436589"/>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grpSp>
      <p:pic>
        <p:nvPicPr>
          <p:cNvPr id="38" name="그림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824" y="1571625"/>
            <a:ext cx="3546475" cy="2914650"/>
          </a:xfrm>
          <a:prstGeom prst="rect">
            <a:avLst/>
          </a:prstGeom>
        </p:spPr>
      </p:pic>
      <p:sp>
        <p:nvSpPr>
          <p:cNvPr id="23" name="직사각형 22"/>
          <p:cNvSpPr/>
          <p:nvPr/>
        </p:nvSpPr>
        <p:spPr>
          <a:xfrm>
            <a:off x="9995264" y="1863209"/>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sp>
        <p:nvSpPr>
          <p:cNvPr id="24" name="직사각형 23"/>
          <p:cNvSpPr/>
          <p:nvPr/>
        </p:nvSpPr>
        <p:spPr>
          <a:xfrm>
            <a:off x="10141022" y="2103606"/>
            <a:ext cx="304892" cy="307777"/>
          </a:xfrm>
          <a:prstGeom prst="rect">
            <a:avLst/>
          </a:prstGeom>
        </p:spPr>
        <p:txBody>
          <a:bodyPr wrap="none">
            <a:spAutoFit/>
          </a:bodyPr>
          <a:lstStyle/>
          <a:p>
            <a:r>
              <a:rPr lang="en-US" altLang="ko-KR" sz="1400" b="1" dirty="0">
                <a:solidFill>
                  <a:srgbClr val="FF0000"/>
                </a:solidFill>
                <a:latin typeface="Arial" panose="020B0604020202020204" pitchFamily="34" charset="0"/>
                <a:cs typeface="Arial" panose="020B0604020202020204" pitchFamily="34" charset="0"/>
              </a:rPr>
              <a:t>X</a:t>
            </a:r>
            <a:endParaRPr lang="ko-KR" altLang="en-US" sz="1400" dirty="0">
              <a:solidFill>
                <a:srgbClr val="FF0000"/>
              </a:solidFill>
              <a:latin typeface="Arial" panose="020B0604020202020204" pitchFamily="34" charset="0"/>
              <a:cs typeface="Arial" panose="020B0604020202020204" pitchFamily="34" charset="0"/>
            </a:endParaRPr>
          </a:p>
        </p:txBody>
      </p:sp>
      <p:sp>
        <p:nvSpPr>
          <p:cNvPr id="34" name="직사각형 33"/>
          <p:cNvSpPr/>
          <p:nvPr/>
        </p:nvSpPr>
        <p:spPr>
          <a:xfrm>
            <a:off x="10081164" y="2203749"/>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sp>
        <p:nvSpPr>
          <p:cNvPr id="41" name="직사각형 40"/>
          <p:cNvSpPr/>
          <p:nvPr/>
        </p:nvSpPr>
        <p:spPr>
          <a:xfrm rot="3006484">
            <a:off x="10300617" y="1938334"/>
            <a:ext cx="457753" cy="400110"/>
          </a:xfrm>
          <a:prstGeom prst="rect">
            <a:avLst/>
          </a:prstGeom>
        </p:spPr>
        <p:txBody>
          <a:bodyPr wrap="square">
            <a:spAutoFit/>
          </a:bodyPr>
          <a:lstStyle/>
          <a:p>
            <a:r>
              <a:rPr lang="en-US" altLang="ko-KR" sz="2000" b="1" dirty="0" smtClean="0">
                <a:solidFill>
                  <a:schemeClr val="bg1"/>
                </a:solidFill>
                <a:latin typeface="Times New Roman" panose="02020603050405020304" pitchFamily="18" charset="0"/>
                <a:cs typeface="굴림" panose="020B0600000101010101" pitchFamily="50" charset="-127"/>
              </a:rPr>
              <a:t>□</a:t>
            </a:r>
            <a:endParaRPr lang="ko-KR" altLang="en-US" sz="2000" dirty="0"/>
          </a:p>
        </p:txBody>
      </p:sp>
      <p:sp>
        <p:nvSpPr>
          <p:cNvPr id="42" name="직사각형 41"/>
          <p:cNvSpPr/>
          <p:nvPr/>
        </p:nvSpPr>
        <p:spPr>
          <a:xfrm>
            <a:off x="9305171" y="2416403"/>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43" name="직사각형 42"/>
          <p:cNvSpPr/>
          <p:nvPr/>
        </p:nvSpPr>
        <p:spPr>
          <a:xfrm>
            <a:off x="9371846" y="2464028"/>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44" name="직사각형 43"/>
          <p:cNvSpPr/>
          <p:nvPr/>
        </p:nvSpPr>
        <p:spPr>
          <a:xfrm>
            <a:off x="9448046" y="2511653"/>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19" name="직사각형 18"/>
          <p:cNvSpPr/>
          <p:nvPr/>
        </p:nvSpPr>
        <p:spPr>
          <a:xfrm>
            <a:off x="2826871" y="2975362"/>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sp>
        <p:nvSpPr>
          <p:cNvPr id="29" name="직사각형 28"/>
          <p:cNvSpPr/>
          <p:nvPr/>
        </p:nvSpPr>
        <p:spPr>
          <a:xfrm>
            <a:off x="3088328" y="1668077"/>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pic>
        <p:nvPicPr>
          <p:cNvPr id="45" name="그림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963" y="1551963"/>
            <a:ext cx="3296874" cy="3020037"/>
          </a:xfrm>
          <a:prstGeom prst="rect">
            <a:avLst/>
          </a:prstGeom>
        </p:spPr>
      </p:pic>
      <p:sp>
        <p:nvSpPr>
          <p:cNvPr id="20" name="직사각형 19"/>
          <p:cNvSpPr/>
          <p:nvPr/>
        </p:nvSpPr>
        <p:spPr>
          <a:xfrm>
            <a:off x="3020778" y="2178845"/>
            <a:ext cx="304892" cy="307777"/>
          </a:xfrm>
          <a:prstGeom prst="rect">
            <a:avLst/>
          </a:prstGeom>
        </p:spPr>
        <p:txBody>
          <a:bodyPr wrap="none">
            <a:spAutoFit/>
          </a:bodyPr>
          <a:lstStyle/>
          <a:p>
            <a:r>
              <a:rPr lang="en-US" altLang="ko-KR" sz="1400" b="1" dirty="0">
                <a:solidFill>
                  <a:srgbClr val="FF0000"/>
                </a:solidFill>
                <a:latin typeface="Arial" panose="020B0604020202020204" pitchFamily="34" charset="0"/>
                <a:cs typeface="Arial" panose="020B0604020202020204" pitchFamily="34" charset="0"/>
              </a:rPr>
              <a:t>X</a:t>
            </a:r>
            <a:endParaRPr lang="ko-KR" altLang="en-US" sz="1400" dirty="0">
              <a:solidFill>
                <a:srgbClr val="FF0000"/>
              </a:solidFill>
              <a:latin typeface="Arial" panose="020B0604020202020204" pitchFamily="34" charset="0"/>
              <a:cs typeface="Arial" panose="020B0604020202020204" pitchFamily="34" charset="0"/>
            </a:endParaRPr>
          </a:p>
        </p:txBody>
      </p:sp>
      <p:sp>
        <p:nvSpPr>
          <p:cNvPr id="46" name="직사각형 45"/>
          <p:cNvSpPr/>
          <p:nvPr/>
        </p:nvSpPr>
        <p:spPr>
          <a:xfrm>
            <a:off x="2273449" y="2461319"/>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47" name="직사각형 46"/>
          <p:cNvSpPr/>
          <p:nvPr/>
        </p:nvSpPr>
        <p:spPr>
          <a:xfrm>
            <a:off x="2341959" y="2513051"/>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48" name="직사각형 47"/>
          <p:cNvSpPr/>
          <p:nvPr/>
        </p:nvSpPr>
        <p:spPr>
          <a:xfrm>
            <a:off x="2410469" y="2564783"/>
            <a:ext cx="248786" cy="169277"/>
          </a:xfrm>
          <a:prstGeom prst="rect">
            <a:avLst/>
          </a:prstGeom>
        </p:spPr>
        <p:txBody>
          <a:bodyPr wrap="none">
            <a:spAutoFit/>
          </a:bodyPr>
          <a:lstStyle/>
          <a:p>
            <a:r>
              <a:rPr lang="en-US" altLang="ko-KR" sz="500" dirty="0">
                <a:solidFill>
                  <a:schemeClr val="bg1"/>
                </a:solidFill>
                <a:latin typeface="Times New Roman" panose="02020603050405020304" pitchFamily="18" charset="0"/>
                <a:cs typeface="굴림" panose="020B0600000101010101" pitchFamily="50" charset="-127"/>
              </a:rPr>
              <a:t>●</a:t>
            </a:r>
            <a:endParaRPr lang="ko-KR" altLang="en-US" sz="500" dirty="0"/>
          </a:p>
        </p:txBody>
      </p:sp>
      <p:sp>
        <p:nvSpPr>
          <p:cNvPr id="49" name="직사각형 48"/>
          <p:cNvSpPr/>
          <p:nvPr/>
        </p:nvSpPr>
        <p:spPr>
          <a:xfrm rot="3006484">
            <a:off x="3146207" y="1998892"/>
            <a:ext cx="457753" cy="400110"/>
          </a:xfrm>
          <a:prstGeom prst="rect">
            <a:avLst/>
          </a:prstGeom>
        </p:spPr>
        <p:txBody>
          <a:bodyPr wrap="square">
            <a:spAutoFit/>
          </a:bodyPr>
          <a:lstStyle/>
          <a:p>
            <a:r>
              <a:rPr lang="en-US" altLang="ko-KR" sz="2000" b="1" dirty="0" smtClean="0">
                <a:solidFill>
                  <a:schemeClr val="bg1"/>
                </a:solidFill>
                <a:latin typeface="Times New Roman" panose="02020603050405020304" pitchFamily="18" charset="0"/>
                <a:cs typeface="굴림" panose="020B0600000101010101" pitchFamily="50" charset="-127"/>
              </a:rPr>
              <a:t>□</a:t>
            </a:r>
            <a:endParaRPr lang="ko-KR" altLang="en-US" sz="2000" dirty="0"/>
          </a:p>
        </p:txBody>
      </p:sp>
      <p:sp>
        <p:nvSpPr>
          <p:cNvPr id="50" name="직사각형 49"/>
          <p:cNvSpPr/>
          <p:nvPr/>
        </p:nvSpPr>
        <p:spPr>
          <a:xfrm>
            <a:off x="2672374" y="2379656"/>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sp>
        <p:nvSpPr>
          <p:cNvPr id="51" name="직사각형 50"/>
          <p:cNvSpPr/>
          <p:nvPr/>
        </p:nvSpPr>
        <p:spPr>
          <a:xfrm>
            <a:off x="2665383" y="2062273"/>
            <a:ext cx="304892" cy="307777"/>
          </a:xfrm>
          <a:prstGeom prst="rect">
            <a:avLst/>
          </a:prstGeom>
        </p:spPr>
        <p:txBody>
          <a:bodyPr wrap="none">
            <a:spAutoFit/>
          </a:bodyPr>
          <a:lstStyle/>
          <a:p>
            <a:r>
              <a:rPr lang="en-US" altLang="ko-KR" sz="1400" b="1" dirty="0">
                <a:solidFill>
                  <a:schemeClr val="bg1"/>
                </a:solidFill>
                <a:latin typeface="Arial" panose="020B0604020202020204" pitchFamily="34" charset="0"/>
                <a:cs typeface="Arial" panose="020B0604020202020204" pitchFamily="34" charset="0"/>
              </a:rPr>
              <a:t>X</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8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FBEA396F-D73D-4974-84FE-C737F97A5AE2}" type="slidenum">
              <a:rPr lang="ko-KR" altLang="en-US" smtClean="0"/>
              <a:pPr/>
              <a:t>7</a:t>
            </a:fld>
            <a:endParaRPr lang="ko-KR" altLang="en-US" dirty="0"/>
          </a:p>
        </p:txBody>
      </p:sp>
      <p:sp>
        <p:nvSpPr>
          <p:cNvPr id="5" name="제목 1"/>
          <p:cNvSpPr txBox="1">
            <a:spLocks/>
          </p:cNvSpPr>
          <p:nvPr/>
        </p:nvSpPr>
        <p:spPr>
          <a:xfrm>
            <a:off x="1109328" y="586434"/>
            <a:ext cx="10625471" cy="537516"/>
          </a:xfrm>
          <a:prstGeom prst="rect">
            <a:avLst/>
          </a:prstGeom>
        </p:spPr>
        <p:txBody>
          <a:bodyPr vert="horz" lIns="91440" tIns="45720" rIns="91440" bIns="45720" rtlCol="0" anchor="ctr">
            <a:normAutofit fontScale="90000" lnSpcReduction="10000"/>
          </a:bodyPr>
          <a:lstStyle>
            <a:lvl1pPr algn="l" defTabSz="914400" rtl="0" eaLnBrk="1" latinLnBrk="1" hangingPunct="1">
              <a:lnSpc>
                <a:spcPct val="90000"/>
              </a:lnSpc>
              <a:spcBef>
                <a:spcPct val="0"/>
              </a:spcBef>
              <a:buNone/>
              <a:defRPr sz="3600" kern="1200" cap="all" baseline="0">
                <a:solidFill>
                  <a:schemeClr val="tx1"/>
                </a:solidFill>
                <a:latin typeface="+mj-lt"/>
                <a:ea typeface="+mj-ea"/>
                <a:cs typeface="+mj-cs"/>
              </a:defRPr>
            </a:lvl1pPr>
          </a:lstStyle>
          <a:p>
            <a:r>
              <a:rPr lang="en-US" altLang="ko-KR" sz="4000" dirty="0" smtClean="0"/>
              <a:t>Take home message</a:t>
            </a:r>
            <a:endParaRPr lang="ko-KR" altLang="en-US" sz="4000" dirty="0"/>
          </a:p>
        </p:txBody>
      </p:sp>
      <p:sp>
        <p:nvSpPr>
          <p:cNvPr id="4" name="TextBox 3"/>
          <p:cNvSpPr txBox="1"/>
          <p:nvPr/>
        </p:nvSpPr>
        <p:spPr>
          <a:xfrm>
            <a:off x="1013159" y="1690653"/>
            <a:ext cx="5966481" cy="800219"/>
          </a:xfrm>
          <a:prstGeom prst="rect">
            <a:avLst/>
          </a:prstGeom>
          <a:noFill/>
        </p:spPr>
        <p:txBody>
          <a:bodyPr wrap="square" rtlCol="0">
            <a:spAutoFit/>
          </a:bodyPr>
          <a:lstStyle/>
          <a:p>
            <a:pPr marL="285750" indent="-285750">
              <a:buFont typeface="Wingdings" panose="05000000000000000000" pitchFamily="2" charset="2"/>
              <a:buChar char="ü"/>
            </a:pPr>
            <a:r>
              <a:rPr lang="en-US" altLang="ko-KR" dirty="0" smtClean="0"/>
              <a:t>Flushing contributed to make </a:t>
            </a:r>
            <a:r>
              <a:rPr lang="en-US" altLang="ko-KR" sz="1600" b="1" dirty="0">
                <a:solidFill>
                  <a:srgbClr val="FFFF00"/>
                </a:solidFill>
                <a:latin typeface="Times New Roman" panose="02020603050405020304" pitchFamily="18" charset="0"/>
                <a:cs typeface="Times New Roman" panose="02020603050405020304" pitchFamily="18" charset="0"/>
              </a:rPr>
              <a:t>diluted nitrate plume</a:t>
            </a:r>
            <a:r>
              <a:rPr lang="en-US" altLang="ko-KR" dirty="0" smtClean="0"/>
              <a:t>.</a:t>
            </a:r>
          </a:p>
          <a:p>
            <a:pPr marL="285750" indent="-285750">
              <a:buFont typeface="Wingdings" panose="05000000000000000000" pitchFamily="2" charset="2"/>
              <a:buChar char="ü"/>
            </a:pPr>
            <a:endParaRPr lang="en-US" altLang="ko-KR" sz="1000" dirty="0" smtClean="0"/>
          </a:p>
          <a:p>
            <a:pPr marL="285750" indent="-285750">
              <a:buFont typeface="Wingdings" panose="05000000000000000000" pitchFamily="2" charset="2"/>
              <a:buChar char="ü"/>
            </a:pPr>
            <a:r>
              <a:rPr lang="en-US" altLang="ko-KR" dirty="0" smtClean="0"/>
              <a:t>Pump-and-treat could </a:t>
            </a:r>
            <a:r>
              <a:rPr lang="en-US" altLang="ko-KR" sz="1600" b="1" dirty="0">
                <a:solidFill>
                  <a:srgbClr val="FFFF00"/>
                </a:solidFill>
                <a:latin typeface="Times New Roman" panose="02020603050405020304" pitchFamily="18" charset="0"/>
                <a:cs typeface="Times New Roman" panose="02020603050405020304" pitchFamily="18" charset="0"/>
              </a:rPr>
              <a:t>reduce remained nitrate concentration</a:t>
            </a:r>
            <a:r>
              <a:rPr lang="en-US" altLang="ko-KR" dirty="0" smtClean="0"/>
              <a:t>.</a:t>
            </a:r>
            <a:endParaRPr lang="en-US" altLang="ko-KR" dirty="0"/>
          </a:p>
        </p:txBody>
      </p:sp>
      <p:sp>
        <p:nvSpPr>
          <p:cNvPr id="2" name="오른쪽 화살표 1"/>
          <p:cNvSpPr/>
          <p:nvPr/>
        </p:nvSpPr>
        <p:spPr>
          <a:xfrm>
            <a:off x="6954473" y="1795243"/>
            <a:ext cx="696287" cy="46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7703380" y="1566215"/>
            <a:ext cx="4471842" cy="830997"/>
          </a:xfrm>
          <a:prstGeom prst="rect">
            <a:avLst/>
          </a:prstGeom>
          <a:noFill/>
        </p:spPr>
        <p:txBody>
          <a:bodyPr wrap="square" rtlCol="0">
            <a:spAutoFit/>
          </a:bodyPr>
          <a:lstStyle/>
          <a:p>
            <a:r>
              <a:rPr lang="en-US" altLang="ko-KR" sz="2400" b="1" dirty="0">
                <a:solidFill>
                  <a:srgbClr val="FFFF00"/>
                </a:solidFill>
                <a:latin typeface="Times New Roman" panose="02020603050405020304" pitchFamily="18" charset="0"/>
                <a:cs typeface="Times New Roman" panose="02020603050405020304" pitchFamily="18" charset="0"/>
              </a:rPr>
              <a:t>Hybrid in-situ flushing is </a:t>
            </a:r>
            <a:r>
              <a:rPr lang="en-US" altLang="ko-KR" sz="2400" b="1" dirty="0" smtClean="0">
                <a:solidFill>
                  <a:srgbClr val="FFFF00"/>
                </a:solidFill>
                <a:latin typeface="Times New Roman" panose="02020603050405020304" pitchFamily="18" charset="0"/>
                <a:cs typeface="Times New Roman" panose="02020603050405020304" pitchFamily="18" charset="0"/>
              </a:rPr>
              <a:t>available for nitrate remediation.</a:t>
            </a:r>
            <a:endParaRPr lang="en-US" altLang="ko-KR" sz="24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64890" y="3554408"/>
            <a:ext cx="6208365" cy="1077218"/>
          </a:xfrm>
          <a:prstGeom prst="rect">
            <a:avLst/>
          </a:prstGeom>
          <a:noFill/>
        </p:spPr>
        <p:txBody>
          <a:bodyPr wrap="square" rtlCol="0">
            <a:spAutoFit/>
          </a:bodyPr>
          <a:lstStyle/>
          <a:p>
            <a:pPr marL="285750" indent="-285750">
              <a:buFont typeface="Wingdings" panose="05000000000000000000" pitchFamily="2" charset="2"/>
              <a:buChar char="ü"/>
            </a:pPr>
            <a:r>
              <a:rPr lang="en-US" altLang="ko-KR" sz="1600" b="1" dirty="0">
                <a:solidFill>
                  <a:srgbClr val="FFFF00"/>
                </a:solidFill>
                <a:latin typeface="Times New Roman" panose="02020603050405020304" pitchFamily="18" charset="0"/>
                <a:cs typeface="Times New Roman" panose="02020603050405020304" pitchFamily="18" charset="0"/>
              </a:rPr>
              <a:t>NSGA-ii performs well</a:t>
            </a:r>
            <a:r>
              <a:rPr lang="en-US" altLang="ko-KR" dirty="0" smtClean="0"/>
              <a:t> to solve multi-objective optimization problem related to nitrate remediation.</a:t>
            </a:r>
          </a:p>
          <a:p>
            <a:pPr marL="285750" indent="-285750">
              <a:buFont typeface="Wingdings" panose="05000000000000000000" pitchFamily="2" charset="2"/>
              <a:buChar char="ü"/>
            </a:pPr>
            <a:endParaRPr lang="en-US" altLang="ko-KR" sz="1000" dirty="0" smtClean="0"/>
          </a:p>
          <a:p>
            <a:pPr marL="285750" indent="-285750">
              <a:buFont typeface="Wingdings" panose="05000000000000000000" pitchFamily="2" charset="2"/>
              <a:buChar char="ü"/>
            </a:pPr>
            <a:r>
              <a:rPr lang="en-US" altLang="ko-KR" sz="1600" b="1" dirty="0">
                <a:solidFill>
                  <a:srgbClr val="FFFF00"/>
                </a:solidFill>
                <a:latin typeface="Times New Roman" panose="02020603050405020304" pitchFamily="18" charset="0"/>
                <a:cs typeface="Times New Roman" panose="02020603050405020304" pitchFamily="18" charset="0"/>
              </a:rPr>
              <a:t>Performance criteria</a:t>
            </a:r>
            <a:r>
              <a:rPr lang="en-US" altLang="ko-KR" dirty="0" smtClean="0"/>
              <a:t> should be applied</a:t>
            </a:r>
          </a:p>
        </p:txBody>
      </p:sp>
      <p:sp>
        <p:nvSpPr>
          <p:cNvPr id="8" name="오른쪽 화살표 7"/>
          <p:cNvSpPr/>
          <p:nvPr/>
        </p:nvSpPr>
        <p:spPr>
          <a:xfrm>
            <a:off x="6955871" y="3851944"/>
            <a:ext cx="696287" cy="46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7720158" y="3673250"/>
            <a:ext cx="4471842" cy="1200329"/>
          </a:xfrm>
          <a:prstGeom prst="rect">
            <a:avLst/>
          </a:prstGeom>
          <a:noFill/>
        </p:spPr>
        <p:txBody>
          <a:bodyPr wrap="square" rtlCol="0">
            <a:spAutoFit/>
          </a:bodyPr>
          <a:lstStyle/>
          <a:p>
            <a:r>
              <a:rPr lang="en-US" altLang="ko-KR" sz="2400" b="1" dirty="0" smtClean="0">
                <a:solidFill>
                  <a:srgbClr val="FFFF00"/>
                </a:solidFill>
                <a:latin typeface="Times New Roman" panose="02020603050405020304" pitchFamily="18" charset="0"/>
                <a:cs typeface="Times New Roman" panose="02020603050405020304" pitchFamily="18" charset="0"/>
              </a:rPr>
              <a:t>NSGA-ii is proper method to suggest optimal remediation design.</a:t>
            </a:r>
            <a:endParaRPr lang="en-US" altLang="ko-KR"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3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2401" y="2644676"/>
            <a:ext cx="5868501" cy="1015663"/>
          </a:xfrm>
          <a:prstGeom prst="rect">
            <a:avLst/>
          </a:prstGeom>
          <a:noFill/>
        </p:spPr>
        <p:txBody>
          <a:bodyPr wrap="square" rtlCol="0">
            <a:spAutoFit/>
          </a:bodyPr>
          <a:lstStyle/>
          <a:p>
            <a:r>
              <a:rPr lang="en-US" altLang="ko-KR" sz="6000" dirty="0">
                <a:latin typeface="Arial" panose="020B0604020202020204" pitchFamily="34" charset="0"/>
                <a:cs typeface="Arial" panose="020B0604020202020204" pitchFamily="34" charset="0"/>
              </a:rPr>
              <a:t>THANK YOU!</a:t>
            </a:r>
            <a:endParaRPr lang="ko-KR" altLang="en-US" sz="6000" dirty="0">
              <a:latin typeface="Arial" panose="020B0604020202020204" pitchFamily="34" charset="0"/>
              <a:cs typeface="Arial" panose="020B0604020202020204" pitchFamily="34" charset="0"/>
            </a:endParaRPr>
          </a:p>
        </p:txBody>
      </p:sp>
      <p:sp>
        <p:nvSpPr>
          <p:cNvPr id="5" name="TextBox 4"/>
          <p:cNvSpPr txBox="1"/>
          <p:nvPr/>
        </p:nvSpPr>
        <p:spPr>
          <a:xfrm>
            <a:off x="1665426" y="3702991"/>
            <a:ext cx="9356522" cy="830997"/>
          </a:xfrm>
          <a:prstGeom prst="rect">
            <a:avLst/>
          </a:prstGeom>
          <a:noFill/>
        </p:spPr>
        <p:txBody>
          <a:bodyPr wrap="square" rtlCol="0">
            <a:spAutoFit/>
          </a:bodyPr>
          <a:lstStyle/>
          <a:p>
            <a:r>
              <a:rPr lang="en-US" altLang="ko-KR" sz="1200" dirty="0"/>
              <a:t>Acknowledgement: This work was supported by Korea Environment Industry &amp; Technology Institute(KEITI) through "Activation of remediation technologies by application of multiple tracing techniques for remediation of groundwater in fractured rocks" funded by Korea Ministry of Environment (MOE) (Grant number:20210024800002/1485017890) and Korea Environment Industry &amp; Technology Institute(KEITI) through the Demand Responsive Water Supply Service Program (RE20191097) funded by the Korea Ministry of Environment (MOE).</a:t>
            </a:r>
            <a:endParaRPr lang="ko-KR" altLang="en-US" sz="1200" baseline="30000" dirty="0"/>
          </a:p>
        </p:txBody>
      </p:sp>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9700" y="0"/>
            <a:ext cx="2122300" cy="979214"/>
          </a:xfrm>
          <a:prstGeom prst="rect">
            <a:avLst/>
          </a:prstGeom>
        </p:spPr>
      </p:pic>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45" y="-124249"/>
            <a:ext cx="1440678" cy="1440678"/>
          </a:xfrm>
          <a:prstGeom prst="rect">
            <a:avLst/>
          </a:prstGeom>
        </p:spPr>
      </p:pic>
    </p:spTree>
    <p:extLst>
      <p:ext uri="{BB962C8B-B14F-4D97-AF65-F5344CB8AC3E}">
        <p14:creationId xmlns:p14="http://schemas.microsoft.com/office/powerpoint/2010/main" val="378179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회로">
  <a:themeElements>
    <a:clrScheme name="회로">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회로">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회로">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534</TotalTime>
  <Words>833</Words>
  <Application>Microsoft Office PowerPoint</Application>
  <PresentationFormat>와이드스크린</PresentationFormat>
  <Paragraphs>152</Paragraphs>
  <Slides>8</Slides>
  <Notes>8</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8</vt:i4>
      </vt:variant>
    </vt:vector>
  </HeadingPairs>
  <TitlesOfParts>
    <vt:vector size="18" baseType="lpstr">
      <vt:lpstr>HY견고딕</vt:lpstr>
      <vt:lpstr>굴림</vt:lpstr>
      <vt:lpstr>맑은 고딕</vt:lpstr>
      <vt:lpstr>Arial</vt:lpstr>
      <vt:lpstr>Cambria Math</vt:lpstr>
      <vt:lpstr>Times New Roman</vt:lpstr>
      <vt:lpstr>Trebuchet MS</vt:lpstr>
      <vt:lpstr>Tw Cen MT</vt:lpstr>
      <vt:lpstr>Wingdings</vt:lpstr>
      <vt:lpstr>회로</vt:lpstr>
      <vt:lpstr>PowerPoint 프레젠테이션</vt:lpstr>
      <vt:lpstr>introduction</vt:lpstr>
      <vt:lpstr>Methodology – Simulation model</vt:lpstr>
      <vt:lpstr>Methodology – optimization model</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SUHHO LEE</dc:creator>
  <cp:lastModifiedBy>SUHHO LEE</cp:lastModifiedBy>
  <cp:revision>147</cp:revision>
  <dcterms:created xsi:type="dcterms:W3CDTF">2022-05-11T00:16:08Z</dcterms:created>
  <dcterms:modified xsi:type="dcterms:W3CDTF">2022-05-23T10:17:50Z</dcterms:modified>
</cp:coreProperties>
</file>