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1"/>
  </p:notesMasterIdLst>
  <p:sldIdLst>
    <p:sldId id="260" r:id="rId3"/>
    <p:sldId id="844" r:id="rId4"/>
    <p:sldId id="256" r:id="rId5"/>
    <p:sldId id="369" r:id="rId6"/>
    <p:sldId id="271" r:id="rId7"/>
    <p:sldId id="845" r:id="rId8"/>
    <p:sldId id="846" r:id="rId9"/>
    <p:sldId id="313" r:id="rId1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2BA"/>
    <a:srgbClr val="A50021"/>
    <a:srgbClr val="CC0099"/>
    <a:srgbClr val="7A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8" autoAdjust="0"/>
    <p:restoredTop sz="84983" autoAdjust="0"/>
  </p:normalViewPr>
  <p:slideViewPr>
    <p:cSldViewPr snapToGrid="0">
      <p:cViewPr varScale="1">
        <p:scale>
          <a:sx n="70" d="100"/>
          <a:sy n="70" d="100"/>
        </p:scale>
        <p:origin x="907" y="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A7CD-5194-4F49-8EF6-80A3FC485ADB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60FBB-5358-45C2-8E5F-6800F1DE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8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60FBB-5358-45C2-8E5F-6800F1DEF0D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94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60FBB-5358-45C2-8E5F-6800F1DEF0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99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60FBB-5358-45C2-8E5F-6800F1DEF0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94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60FBB-5358-45C2-8E5F-6800F1DEF0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579D6-82A0-4C52-A46E-B34EB43565C2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26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-317499" y="3841750"/>
            <a:ext cx="13603817" cy="2400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5000" dirty="0">
                <a:solidFill>
                  <a:srgbClr val="50535A"/>
                </a:solidFill>
                <a:latin typeface="Effra Bold"/>
                <a:cs typeface="Arial" panose="020B06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5360" y="3794864"/>
            <a:ext cx="3072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5360" y="5857879"/>
            <a:ext cx="9313035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E513D-56F6-45D3-B68F-969A2B58EACE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0317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9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D3069B-02B8-4DD4-83A8-8F804FC8DFB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5406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9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1DC466-335F-4387-BE4A-1495635A6BE3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394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9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20FB4F-C0BC-4538-894D-F381C4408926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288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" y="2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18BB30-3313-45B2-A8F3-21511BD53BD3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210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" y="2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E1640A-1508-4F8C-BB0F-95E33ABC2C90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615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" y="2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 marL="179996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39987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899978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59969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19960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2B3421-25A4-4886-8A93-F09409E76BE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1848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2"/>
            <a:ext cx="11425269" cy="955499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5"/>
            <a:ext cx="11425269" cy="5134187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44426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2"/>
            <a:ext cx="11425269" cy="955499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5"/>
            <a:ext cx="11425269" cy="5134187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50734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2"/>
            <a:ext cx="11425269" cy="955499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5"/>
            <a:ext cx="11425269" cy="5134187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48133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73" y="476672"/>
            <a:ext cx="11038417" cy="611064"/>
          </a:xfrm>
        </p:spPr>
        <p:txBody>
          <a:bodyPr/>
          <a:lstStyle>
            <a:lvl1pPr>
              <a:defRPr sz="3400" baseline="0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73" y="1412777"/>
            <a:ext cx="11038417" cy="476101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A7752-DEA6-4397-A08D-964A0F9844E1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673294" y="6481803"/>
            <a:ext cx="3345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aseline="0" dirty="0"/>
              <a:t>Contact: muldouglas99@gmail.com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1270380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6374-4F4E-928C-74B7-C5E831CD7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078FE-BDE5-215A-1B24-A96117845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44212-7B87-BA89-0781-AB75ECA8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7F9CE-FF98-4A94-AA31-41EA41A8DCC2}" type="datetimeFigureOut">
              <a:rPr lang="en-UG" smtClean="0"/>
              <a:t>24-May-22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C4274-8077-7A90-3235-1BA0D97A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CB46B-420A-DC97-329D-8504A29A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96C26-5949-4F35-8FD7-CE5ACD22203A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26232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36707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8CE1-7A12-4FA3-9BFC-6391142B666A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395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8" y="476672"/>
            <a:ext cx="11038417" cy="611064"/>
          </a:xfrm>
        </p:spPr>
        <p:txBody>
          <a:bodyPr/>
          <a:lstStyle>
            <a:lvl1pPr>
              <a:defRPr sz="3400" baseline="0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68" y="1412777"/>
            <a:ext cx="11038417" cy="476101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C6BCF-B3F4-4ACF-82BD-8E6EE697B091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0393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/>
          <p:nvPr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/>
          <p:nvPr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10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9739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7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13" name="TextBox 16"/>
          <p:cNvSpPr txBox="1">
            <a:spLocks noChangeArrowheads="1"/>
          </p:cNvSpPr>
          <p:nvPr userDrawn="1"/>
        </p:nvSpPr>
        <p:spPr bwMode="auto">
          <a:xfrm>
            <a:off x="567267" y="6646864"/>
            <a:ext cx="268816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Font typeface="Arial" panose="020B0604020202020204" pitchFamily="34" charset="0"/>
              <a:buNone/>
              <a:defRPr/>
            </a:pPr>
            <a:r>
              <a:rPr lang="en-GB" altLang="en-US" sz="800">
                <a:solidFill>
                  <a:srgbClr val="E0E0E1"/>
                </a:solidFill>
                <a:latin typeface="Effra" charset="0"/>
              </a:rPr>
              <a:t>Copyright University of Reading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titolo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  <a:endParaRPr lang="en-GB" alt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AFA4A8D-5F5C-4FB1-AA30-C75F8A7CAE9C}" type="slidenum">
              <a:rPr lang="en-GB" altLang="en-US">
                <a:solidFill>
                  <a:srgbClr val="E0E0E1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8"/>
          </p:nvPr>
        </p:nvSpPr>
        <p:spPr>
          <a:xfrm>
            <a:off x="567267" y="6237288"/>
            <a:ext cx="2844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218057490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/>
          <p:nvPr userDrawn="1"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9" name="TextBox 27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10" name="Picture 5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9739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>
            <a:spLocks noChangeArrowheads="1"/>
          </p:cNvSpPr>
          <p:nvPr userDrawn="1"/>
        </p:nvSpPr>
        <p:spPr bwMode="auto">
          <a:xfrm>
            <a:off x="567267" y="6646864"/>
            <a:ext cx="268816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Font typeface="Arial" panose="020B0604020202020204" pitchFamily="34" charset="0"/>
              <a:buNone/>
              <a:defRPr/>
            </a:pPr>
            <a:r>
              <a:rPr lang="en-GB" altLang="en-US" sz="800">
                <a:solidFill>
                  <a:srgbClr val="E0E0E1"/>
                </a:solidFill>
                <a:latin typeface="Effra" charset="0"/>
              </a:rPr>
              <a:t>Copyright University of Reading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  <a:endParaRPr lang="en-GB" altLang="en-US" noProof="0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titolo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A1DC432-1301-4EF7-9C8B-F0B093AC6A83}" type="slidenum">
              <a:rPr lang="en-GB" altLang="en-US">
                <a:solidFill>
                  <a:srgbClr val="E0E0E1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165600" y="6237288"/>
            <a:ext cx="3860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9"/>
          </p:nvPr>
        </p:nvSpPr>
        <p:spPr>
          <a:xfrm>
            <a:off x="567267" y="6237288"/>
            <a:ext cx="2844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169483237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9CA7225-69FA-4EFA-B492-FC8F4309C19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630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53DC4C-5560-4B2E-ABD9-4B71F4807C8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0982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0484B-0085-408C-B23B-3AE2CCFEE248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896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0A4B-9410-47F4-9F82-A5EABC872164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931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/>
          <p:nvPr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499" algn="l"/>
              </a:tabLst>
              <a:defRPr sz="4000" cap="all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it-IT" altLang="en-US" noProof="0" dirty="0"/>
              <a:t>Fare clic per modificare lo stile del titolo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  <a:endParaRPr lang="en-GB" alt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A31A072-4370-43F6-A65E-F9C9501FAA20}" type="slidenum">
              <a:rPr lang="en-GB" altLang="en-US">
                <a:solidFill>
                  <a:srgbClr val="E0E0E1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8"/>
          </p:nvPr>
        </p:nvSpPr>
        <p:spPr>
          <a:xfrm>
            <a:off x="567267" y="6237288"/>
            <a:ext cx="2844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16129896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-336550" y="3841750"/>
            <a:ext cx="13603817" cy="2478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5000" dirty="0">
                <a:solidFill>
                  <a:srgbClr val="FFFFFF"/>
                </a:solidFill>
                <a:latin typeface="Effra Bold"/>
                <a:cs typeface="Arial" panose="020B06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5360" y="3794864"/>
            <a:ext cx="3072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5360" y="5857878"/>
            <a:ext cx="9313035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41D078-6F6B-4CDA-8A3C-06CCAEBF12AA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4359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-317499" y="3841750"/>
            <a:ext cx="13603817" cy="2478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5000" dirty="0">
                <a:solidFill>
                  <a:srgbClr val="50535A"/>
                </a:solidFill>
                <a:latin typeface="Effra Bold"/>
                <a:cs typeface="Arial" panose="020B06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5360" y="3794864"/>
            <a:ext cx="3072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5360" y="5857878"/>
            <a:ext cx="9313035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B5502-B23C-4011-945A-96FFD6554E95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0366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3617C2-0E75-4B84-A2BD-D2429C177E44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1360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AF689C-265C-4F8F-A13A-6CCA9497E183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2766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360" y="5785870"/>
            <a:ext cx="11425269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CF6D25-D1E8-4416-A45A-FEE2EE735A5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263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C21368-CFA8-45F0-B877-FE6FF2788E82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9733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C0ACC5-8C01-4AE0-A003-1584D2B3D959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7444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128001" y="0"/>
            <a:ext cx="4059767" cy="687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GB" noProof="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F71EDA-77B4-4DF4-B7A1-95E9765D4B87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722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425269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2627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425269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03288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/>
          <p:nvPr userDrawn="1"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9" name="TextBox 27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pic>
        <p:nvPicPr>
          <p:cNvPr id="10" name="Picture 5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9739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/>
          <p:cNvSpPr txBox="1">
            <a:spLocks noChangeArrowheads="1"/>
          </p:cNvSpPr>
          <p:nvPr userDrawn="1"/>
        </p:nvSpPr>
        <p:spPr bwMode="auto">
          <a:xfrm>
            <a:off x="567267" y="6646864"/>
            <a:ext cx="268816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Font typeface="Arial" panose="020B0604020202020204" pitchFamily="34" charset="0"/>
              <a:buNone/>
              <a:defRPr/>
            </a:pPr>
            <a:r>
              <a:rPr lang="en-GB" altLang="en-US" sz="800">
                <a:solidFill>
                  <a:srgbClr val="E0E0E1"/>
                </a:solidFill>
                <a:latin typeface="Effra" charset="0"/>
              </a:rPr>
              <a:t>Copyright University of Reading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0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  <a:endParaRPr lang="en-GB" altLang="en-US" noProof="0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499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altLang="en-US" noProof="0"/>
              <a:t>Fare clic per modificare lo stile del titolo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6683" y="0"/>
            <a:ext cx="3811125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12192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6EF7211-F869-4D0E-9002-66ED301DCAB4}" type="slidenum">
              <a:rPr lang="en-GB" altLang="en-US">
                <a:solidFill>
                  <a:srgbClr val="E0E0E1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E0E0E1"/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4165600" y="6237288"/>
            <a:ext cx="3860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9"/>
          </p:nvPr>
        </p:nvSpPr>
        <p:spPr>
          <a:xfrm>
            <a:off x="567267" y="6237288"/>
            <a:ext cx="28448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hangingPunct="1"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E0E0E1"/>
                </a:solidFill>
              </a:rPr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92343843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6"/>
            <a:ext cx="12192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Effr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425269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934885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734EC4-6BCF-4F09-874D-C598997E146C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247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1" y="438151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571751" y="6573838"/>
            <a:ext cx="9025467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  <a:cs typeface="Arial" panose="020B0604020202020204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Bold" panose="020B0803020203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87B717-A00B-4CB0-960D-EDCCABE920EB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5703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106D-2A75-453B-AB68-8E9287EB7FB6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29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0BF30-C5D7-4C5E-BAD2-194E8D0444AA}" type="slidenum">
              <a:rPr lang="en-GB" altLang="en-US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80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-336550" y="3841750"/>
            <a:ext cx="13603817" cy="2400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5000" dirty="0">
                <a:solidFill>
                  <a:srgbClr val="FFFFFF"/>
                </a:solidFill>
                <a:latin typeface="Effra Bold"/>
                <a:cs typeface="Arial" panose="020B0604020202020204" pitchFamily="34" charset="0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pPr lvl="0"/>
            <a:r>
              <a:rPr lang="it-IT" noProof="0"/>
              <a:t>Fare clic sull'icona per inserire un'immagine</a:t>
            </a:r>
            <a:endParaRPr lang="en-GB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5360" y="3794864"/>
            <a:ext cx="3072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5360" y="5857879"/>
            <a:ext cx="9313035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DA3DB0-E640-4203-AF64-565005098365}" type="slidenum">
              <a:rPr lang="en-GB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63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7268" y="981075"/>
            <a:ext cx="11038417" cy="827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268" y="2214563"/>
            <a:ext cx="1103841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GB" alt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3985" y="6237288"/>
            <a:ext cx="901700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Eff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460BF6-2083-438D-8E6F-6A074611B736}" type="slidenum">
              <a:rPr lang="en-GB" altLang="en-US">
                <a:solidFill>
                  <a:srgbClr val="50535A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50535A"/>
              </a:solidFill>
              <a:cs typeface="Arial" panose="020B0604020202020204" pitchFamily="34" charset="0"/>
            </a:endParaRPr>
          </a:p>
        </p:txBody>
      </p:sp>
      <p:pic>
        <p:nvPicPr>
          <p:cNvPr id="102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373786" y="161925"/>
            <a:ext cx="1430179" cy="468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20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00" r:id="rId20"/>
    <p:sldLayoutId id="2147483701" r:id="rId2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538163" indent="-177800" algn="l" rtl="0" eaLnBrk="0" fontAlgn="base" hangingPunct="0">
        <a:spcBef>
          <a:spcPct val="20000"/>
        </a:spcBef>
        <a:spcAft>
          <a:spcPct val="0"/>
        </a:spcAft>
        <a:buClr>
          <a:srgbClr val="63656A"/>
        </a:buClr>
        <a:buFont typeface="Effra" panose="020B0604020202020204" charset="0"/>
        <a:buChar char="•"/>
        <a:defRPr sz="2000">
          <a:solidFill>
            <a:schemeClr val="tx2"/>
          </a:solidFill>
          <a:latin typeface="+mn-lt"/>
        </a:defRPr>
      </a:lvl2pPr>
      <a:lvl3pPr marL="896938" indent="-177800" algn="l" rtl="0" eaLnBrk="0" fontAlgn="base" hangingPunct="0">
        <a:spcBef>
          <a:spcPct val="20000"/>
        </a:spcBef>
        <a:spcAft>
          <a:spcPct val="0"/>
        </a:spcAft>
        <a:buFont typeface="Effra" panose="020B0604020202020204" charset="0"/>
        <a:buChar char="•"/>
        <a:defRPr sz="2000">
          <a:solidFill>
            <a:schemeClr val="tx2"/>
          </a:solidFill>
          <a:latin typeface="+mn-lt"/>
        </a:defRPr>
      </a:lvl3pPr>
      <a:lvl4pPr marL="1257300" indent="-177800" algn="l" rtl="0" eaLnBrk="0" fontAlgn="base" hangingPunct="0">
        <a:spcBef>
          <a:spcPct val="20000"/>
        </a:spcBef>
        <a:spcAft>
          <a:spcPct val="0"/>
        </a:spcAft>
        <a:buFont typeface="Effra" panose="020B0604020202020204" charset="0"/>
        <a:buChar char="&gt;"/>
        <a:defRPr sz="2000">
          <a:solidFill>
            <a:schemeClr val="tx2"/>
          </a:solidFill>
          <a:latin typeface="+mn-lt"/>
        </a:defRPr>
      </a:lvl4pPr>
      <a:lvl5pPr marL="1617663" indent="-177800" algn="l" rtl="0" eaLnBrk="0" fontAlgn="base" hangingPunct="0">
        <a:spcBef>
          <a:spcPct val="20000"/>
        </a:spcBef>
        <a:spcAft>
          <a:spcPct val="0"/>
        </a:spcAft>
        <a:buFont typeface="Effra" panose="020B0604020202020204" charset="0"/>
        <a:buChar char="-"/>
        <a:defRPr sz="2000">
          <a:solidFill>
            <a:schemeClr val="tx2"/>
          </a:solidFill>
          <a:latin typeface="+mn-lt"/>
        </a:defRPr>
      </a:lvl5pPr>
      <a:lvl6pPr marL="2514537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7268" y="981075"/>
            <a:ext cx="11038417" cy="827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7268" y="2214563"/>
            <a:ext cx="1103841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GB" alt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3985" y="6237288"/>
            <a:ext cx="901700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Effr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CC2714-DFC3-4EC2-A549-0B2CAEDAEFBA}" type="slidenum">
              <a:rPr lang="en-GB" altLang="en-US">
                <a:solidFill>
                  <a:srgbClr val="50535A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50535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9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63656A"/>
        </a:buClr>
        <a:buFont typeface="Effra" charset="0"/>
        <a:buChar char="•"/>
        <a:defRPr sz="2000">
          <a:solidFill>
            <a:schemeClr val="tx2"/>
          </a:solidFill>
          <a:latin typeface="+mn-lt"/>
        </a:defRPr>
      </a:lvl2pPr>
      <a:lvl3pPr marL="898525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•"/>
        <a:defRPr sz="2000">
          <a:solidFill>
            <a:schemeClr val="tx2"/>
          </a:solidFill>
          <a:latin typeface="+mn-lt"/>
        </a:defRPr>
      </a:lvl3pPr>
      <a:lvl4pPr marL="1258888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&gt;"/>
        <a:defRPr sz="2000">
          <a:solidFill>
            <a:schemeClr val="tx2"/>
          </a:solidFill>
          <a:latin typeface="+mn-lt"/>
        </a:defRPr>
      </a:lvl4pPr>
      <a:lvl5pPr marL="1619250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-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14.pn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obalfloods.eu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82" y="1134511"/>
            <a:ext cx="11027953" cy="919163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Comparative Suitability of the Global Flood Awareness System and a Catchment-based Model to Simulate Floods in Uganda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7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D2C6C3-7D41-4726-9EC1-E6103E648713}" type="slidenum">
              <a:rPr lang="en-GB" altLang="en-US" sz="1200">
                <a:solidFill>
                  <a:srgbClr val="E0E0E1"/>
                </a:solidFill>
                <a:latin typeface="Effra" panose="020B0604020202020204" charset="0"/>
              </a:rPr>
              <a:pPr/>
              <a:t>1</a:t>
            </a:fld>
            <a:endParaRPr lang="en-GB" altLang="en-US" sz="1200">
              <a:solidFill>
                <a:srgbClr val="E0E0E1"/>
              </a:solidFill>
              <a:latin typeface="Effra" panose="020B0604020202020204" charset="0"/>
            </a:endParaRPr>
          </a:p>
        </p:txBody>
      </p:sp>
      <p:pic>
        <p:nvPicPr>
          <p:cNvPr id="21509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3" b="31013"/>
          <a:stretch>
            <a:fillRect/>
          </a:stretch>
        </p:blipFill>
        <p:spPr/>
      </p:pic>
      <p:pic>
        <p:nvPicPr>
          <p:cNvPr id="215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19" y="178225"/>
            <a:ext cx="1319267" cy="69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FID_logo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42" y="170760"/>
            <a:ext cx="642298" cy="6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 noChangeArrowheads="1"/>
          </p:cNvSpPr>
          <p:nvPr/>
        </p:nvSpPr>
        <p:spPr bwMode="auto">
          <a:xfrm>
            <a:off x="554373" y="11324770"/>
            <a:ext cx="1816305" cy="1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altLang="en-US" sz="1600" kern="0" dirty="0"/>
              <a:t>@</a:t>
            </a:r>
            <a:r>
              <a:rPr lang="en-GB" altLang="en-US" sz="1600" kern="0" dirty="0" err="1"/>
              <a:t>liz_stephens</a:t>
            </a:r>
            <a:endParaRPr lang="en-GB" altLang="en-US" sz="1600" kern="0" dirty="0"/>
          </a:p>
          <a:p>
            <a:pPr eaLnBrk="1" hangingPunct="1"/>
            <a:r>
              <a:rPr lang="en-GB" altLang="en-US" sz="1600" kern="0" dirty="0"/>
              <a:t>@</a:t>
            </a:r>
            <a:r>
              <a:rPr lang="en-GB" altLang="en-US" sz="1600" kern="0" dirty="0" err="1"/>
              <a:t>andrea_ficchi</a:t>
            </a:r>
            <a:endParaRPr lang="en-GB" altLang="en-US" sz="1600" kern="0" dirty="0"/>
          </a:p>
          <a:p>
            <a:endParaRPr lang="en-GB" altLang="en-US" sz="1800" kern="0" dirty="0"/>
          </a:p>
        </p:txBody>
      </p:sp>
      <p:sp>
        <p:nvSpPr>
          <p:cNvPr id="19" name="Rectangle 18"/>
          <p:cNvSpPr/>
          <p:nvPr/>
        </p:nvSpPr>
        <p:spPr>
          <a:xfrm>
            <a:off x="975494" y="6405822"/>
            <a:ext cx="1566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kern="0" dirty="0">
                <a:solidFill>
                  <a:schemeClr val="tx2"/>
                </a:solidFill>
              </a:rPr>
              <a:t>@Mul_Douglas1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31" name="Picture 8" descr="Image result for twitter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7" y="6429856"/>
            <a:ext cx="415332" cy="3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38F8A73-A9D8-15BD-40D3-66BC0B3B4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3762" y="5743476"/>
            <a:ext cx="726980" cy="1016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E303D1-F90C-A7F9-0CC5-F2E1118EFD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6349" y="5735107"/>
            <a:ext cx="1269822" cy="1024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61592D-9DA3-35F8-E208-B3A005893D50}"/>
              </a:ext>
            </a:extLst>
          </p:cNvPr>
          <p:cNvSpPr/>
          <p:nvPr/>
        </p:nvSpPr>
        <p:spPr>
          <a:xfrm>
            <a:off x="3115047" y="6413583"/>
            <a:ext cx="2461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>
                <a:solidFill>
                  <a:schemeClr val="tx2"/>
                </a:solidFill>
              </a:rPr>
              <a:t>www.reading.ac.uk</a:t>
            </a:r>
            <a:r>
              <a:rPr lang="en-GB" sz="1600" dirty="0">
                <a:solidFill>
                  <a:schemeClr val="tx2"/>
                </a:solidFill>
              </a:rPr>
              <a:t>/</a:t>
            </a:r>
            <a:r>
              <a:rPr lang="en-GB" sz="1600" dirty="0" err="1">
                <a:solidFill>
                  <a:schemeClr val="tx2"/>
                </a:solidFill>
              </a:rPr>
              <a:t>fathum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61FB6E-EDE5-A60E-0554-FE7C70EC8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882" y="81798"/>
            <a:ext cx="1211565" cy="941203"/>
          </a:xfrm>
          <a:prstGeom prst="rect">
            <a:avLst/>
          </a:prstGeom>
        </p:spPr>
      </p:pic>
      <p:sp>
        <p:nvSpPr>
          <p:cNvPr id="21" name="Subtitle 20">
            <a:extLst>
              <a:ext uri="{FF2B5EF4-FFF2-40B4-BE49-F238E27FC236}">
                <a16:creationId xmlns:a16="http://schemas.microsoft.com/office/drawing/2014/main" id="{5AAE6D50-BE97-7D6B-34CF-888C53098C2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258" y="5338074"/>
            <a:ext cx="9574625" cy="104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Makerere University, College of Engineering Design Art and Technology, Department of Civil and Environmental engineering, Uganda;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Department of Water Resources Monitoring and Assessment, Directorate of Water Resources Management, Ministry of Water and Environment, Uganda;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Department of Electronics, Information and Bioengineering,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Politecnico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di Milano, Italy;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Department of Geography and Environmental Science, University of Reading, Reading, UK;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Department of Meteorology, University of Reading, Reading RG6 6BB, UK  ;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Department of Earth Sciences, Uppsala University, Uppsala,  Sweden;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European Centre for Medium-Range Weather Forecasts, ECMWF, Reading, UK; </a:t>
            </a:r>
            <a:r>
              <a:rPr lang="en-GB" sz="1000" baseline="30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Red Cross Red Crescent Climate Centre, The Hague, 2521 CV Netherlands; 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GB" sz="1000" dirty="0">
                <a:solidFill>
                  <a:srgbClr val="50535A">
                    <a:lumMod val="75000"/>
                  </a:srgbClr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of Geography and the Environmental, University of Oxford, Oxford, UK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50535A">
                    <a:lumMod val="75000"/>
                  </a:srgbClr>
                </a:solidFill>
                <a:effectLst/>
                <a:uLnTx/>
                <a:uFillTx/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G" sz="1000" b="0" i="0" u="none" strike="noStrike" kern="1200" cap="none" spc="0" normalizeH="0" baseline="0" noProof="0" dirty="0">
              <a:ln>
                <a:noFill/>
              </a:ln>
              <a:solidFill>
                <a:srgbClr val="50535A">
                  <a:lumMod val="75000"/>
                </a:srgbClr>
              </a:solidFill>
              <a:effectLst/>
              <a:uLnTx/>
              <a:uFillTx/>
              <a:latin typeface="Effra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5D7399-1281-853D-5BBE-B2E6F2A83C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79" y="186602"/>
            <a:ext cx="1433079" cy="657277"/>
          </a:xfrm>
          <a:prstGeom prst="rect">
            <a:avLst/>
          </a:prstGeom>
        </p:spPr>
      </p:pic>
      <p:pic>
        <p:nvPicPr>
          <p:cNvPr id="23" name="Picture 55" descr="Device-white">
            <a:extLst>
              <a:ext uri="{FF2B5EF4-FFF2-40B4-BE49-F238E27FC236}">
                <a16:creationId xmlns:a16="http://schemas.microsoft.com/office/drawing/2014/main" id="{77A9530F-654D-3F86-4803-DD4A5EC0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3087165" y="217059"/>
            <a:ext cx="1931543" cy="629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EFF5E1-6236-3C12-41E6-A530C83AB438}"/>
              </a:ext>
            </a:extLst>
          </p:cNvPr>
          <p:cNvSpPr/>
          <p:nvPr/>
        </p:nvSpPr>
        <p:spPr>
          <a:xfrm>
            <a:off x="126882" y="4616838"/>
            <a:ext cx="11478803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D2002E"/>
              </a:buClr>
              <a:defRPr/>
            </a:pP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Douglas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Mulangwa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Andrea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Ficchì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3,4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Philip M.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Nyenje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Jotham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Sempewo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Linda Speight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4,9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Hannah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Cloke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4,5,6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Shaun Harrigan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Benon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T. </a:t>
            </a:r>
            <a:r>
              <a:rPr lang="en-GB" b="1" dirty="0" err="1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Zaake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, Liz Stephens</a:t>
            </a:r>
            <a:r>
              <a:rPr lang="en-GB" b="1" baseline="30000" dirty="0">
                <a:solidFill>
                  <a:srgbClr val="000000"/>
                </a:solidFill>
                <a:latin typeface="Effra Bold"/>
                <a:ea typeface="Calibri" panose="020F0502020204030204" pitchFamily="34" charset="0"/>
                <a:cs typeface="Times New Roman" panose="02020603050405020304" pitchFamily="18" charset="0"/>
              </a:rPr>
              <a:t>4,8</a:t>
            </a:r>
            <a:endParaRPr lang="en-UG" b="1" dirty="0">
              <a:solidFill>
                <a:srgbClr val="000000"/>
              </a:solidFill>
              <a:latin typeface="Effra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4DBDE9-9A82-311B-5D80-DFBBEDA9ED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1516" y="307072"/>
            <a:ext cx="1748733" cy="440482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B4481C0A-3BB0-9827-7AAD-8343E1635E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904" y="147590"/>
            <a:ext cx="1186838" cy="7666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37B62B-916C-71E4-7795-15CD516754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178" y="138221"/>
            <a:ext cx="1583932" cy="801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BE225-D475-0EC7-BDEA-8C6145E2BE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3691" y="1219776"/>
            <a:ext cx="865907" cy="8659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D776B2-98DB-F2D4-0CBE-CF08C5C4D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69777"/>
      </p:ext>
    </p:extLst>
  </p:cSld>
  <p:clrMapOvr>
    <a:masterClrMapping/>
  </p:clrMapOvr>
  <p:transition spd="med" advTm="488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91EBC6FA-67FB-4D48-A6FD-0F9E635D9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44" y="594961"/>
            <a:ext cx="9445554" cy="26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11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D3BBD7-1C37-4E85-B620-F95E8CAC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011" y="20827"/>
            <a:ext cx="1211565" cy="941203"/>
          </a:xfrm>
          <a:prstGeom prst="rect">
            <a:avLst/>
          </a:prstGeom>
        </p:spPr>
      </p:pic>
      <p:pic>
        <p:nvPicPr>
          <p:cNvPr id="42" name="Picture 41" descr="Picture 3">
            <a:extLst>
              <a:ext uri="{FF2B5EF4-FFF2-40B4-BE49-F238E27FC236}">
                <a16:creationId xmlns:a16="http://schemas.microsoft.com/office/drawing/2014/main" id="{929EEB7D-5206-5817-7F71-CE99838FC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040" y="1450008"/>
            <a:ext cx="3462133" cy="212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3" descr="Picture 4">
            <a:extLst>
              <a:ext uri="{FF2B5EF4-FFF2-40B4-BE49-F238E27FC236}">
                <a16:creationId xmlns:a16="http://schemas.microsoft.com/office/drawing/2014/main" id="{B71FDB4B-59A8-6A39-CE22-6835946C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040" y="3657780"/>
            <a:ext cx="3462133" cy="219035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43C23D8E-ED04-125E-4C69-3D2BC69E62CB}"/>
              </a:ext>
            </a:extLst>
          </p:cNvPr>
          <p:cNvSpPr txBox="1">
            <a:spLocks/>
          </p:cNvSpPr>
          <p:nvPr/>
        </p:nvSpPr>
        <p:spPr bwMode="auto">
          <a:xfrm>
            <a:off x="567273" y="1206025"/>
            <a:ext cx="7184599" cy="57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72000"/>
              </a:lnSpc>
              <a:buNone/>
              <a:defRPr sz="2500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Floods are the 2nd  deadliest type of disaster, causing 24% of deaths due to disasters globally in 2018 (EM-DAT, 2019)</a:t>
            </a:r>
          </a:p>
          <a:p>
            <a:pPr marL="0" indent="0">
              <a:lnSpc>
                <a:spcPct val="72000"/>
              </a:lnSpc>
              <a:buNone/>
              <a:defRPr sz="2500"/>
            </a:pPr>
            <a:endParaRPr lang="en-US" sz="1800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72000"/>
              </a:lnSpc>
              <a:buNone/>
              <a:defRPr sz="2500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WMO proposed flood forecasting as a valuable tool in the strategy of ‘living with floods’ (WMO, 2010)</a:t>
            </a:r>
          </a:p>
          <a:p>
            <a:pPr>
              <a:lnSpc>
                <a:spcPct val="72000"/>
              </a:lnSpc>
              <a:defRPr sz="2500"/>
            </a:pPr>
            <a:endParaRPr lang="en-US" sz="1800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72000"/>
              </a:lnSpc>
              <a:buNone/>
              <a:defRPr sz="2500"/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Uganda Red Cross Society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(URCS) piloted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Forecast-based Financing (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FbF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)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in NE Uganda in 2013-2018 (Coughlan De Perez et al., 2016). </a:t>
            </a:r>
          </a:p>
          <a:p>
            <a:pPr marL="0" indent="0">
              <a:lnSpc>
                <a:spcPct val="72000"/>
              </a:lnSpc>
              <a:buNone/>
              <a:defRPr sz="2500"/>
            </a:pPr>
            <a:endParaRPr lang="en-US" sz="1800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72000"/>
              </a:lnSpc>
              <a:buNone/>
              <a:defRPr sz="2500"/>
            </a:pPr>
            <a:r>
              <a:rPr lang="en-US" sz="1800" b="1" u="sng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Limitation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: lack of validated flood forecasting information for Uganda</a:t>
            </a:r>
            <a:r>
              <a:rPr lang="en-US" sz="1800" kern="0" dirty="0"/>
              <a:t>.</a:t>
            </a:r>
          </a:p>
          <a:p>
            <a:pPr marL="0" indent="0">
              <a:lnSpc>
                <a:spcPct val="72000"/>
              </a:lnSpc>
              <a:buNone/>
              <a:defRPr sz="2500"/>
            </a:pPr>
            <a:endParaRPr lang="en-US" sz="1800" kern="0" dirty="0"/>
          </a:p>
          <a:p>
            <a:pPr marL="0" indent="0">
              <a:lnSpc>
                <a:spcPct val="72000"/>
              </a:lnSpc>
              <a:buNone/>
              <a:defRPr sz="2500"/>
            </a:pPr>
            <a:r>
              <a:rPr lang="en-US" sz="1800" b="1" u="sng" kern="0" dirty="0"/>
              <a:t>Objectives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This study</a:t>
            </a:r>
            <a:r>
              <a:rPr lang="en-GB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therefore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aim</a:t>
            </a:r>
            <a:r>
              <a:rPr lang="en-GB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ed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at </a:t>
            </a:r>
            <a:r>
              <a:rPr lang="en-UG" altLang="en-UG" sz="16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assessing the suitability of two different</a:t>
            </a:r>
            <a:r>
              <a:rPr lang="it-IT" altLang="en-UG" sz="16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G" altLang="en-UG" sz="16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systems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that would be readily available for flood forecasting in Uganda:</a:t>
            </a:r>
          </a:p>
          <a:p>
            <a:pPr marL="360000" lvl="1" indent="-172800" algn="just">
              <a:spcBef>
                <a:spcPts val="500"/>
              </a:spcBef>
              <a:buFontTx/>
              <a:buAutoNum type="romanLcPeriod"/>
            </a:pPr>
            <a:r>
              <a:rPr lang="en-UG" altLang="en-UG" sz="16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a global freely-available flood forecasting system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it-IT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the </a:t>
            </a:r>
            <a:r>
              <a:rPr lang="en-GB" sz="1600" b="1" dirty="0">
                <a:solidFill>
                  <a:schemeClr val="tx2"/>
                </a:solidFill>
                <a:cs typeface="Calibri" panose="020F0502020204030204" pitchFamily="34" charset="0"/>
              </a:rPr>
              <a:t>Global Flood Awareness System - </a:t>
            </a:r>
            <a:r>
              <a:rPr lang="en-UG" altLang="en-UG" sz="1600" b="1" dirty="0" err="1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GloFAS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(Copernicus EMS), already operational at the global scale</a:t>
            </a:r>
            <a:r>
              <a:rPr lang="it-IT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(</a:t>
            </a:r>
            <a:r>
              <a:rPr lang="en-GB" sz="1600" dirty="0">
                <a:solidFill>
                  <a:schemeClr val="tx2"/>
                </a:solidFill>
                <a:cs typeface="Calibri" panose="020F0502020204030204" pitchFamily="34" charset="0"/>
                <a:hlinkClick r:id="rId8"/>
              </a:rPr>
              <a:t>www.globalfloods.eu</a:t>
            </a:r>
            <a:r>
              <a:rPr lang="en-GB" sz="1600" dirty="0">
                <a:solidFill>
                  <a:schemeClr val="tx2"/>
                </a:solidFill>
                <a:cs typeface="Calibri" panose="020F0502020204030204" pitchFamily="34" charset="0"/>
              </a:rPr>
              <a:t>)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;</a:t>
            </a:r>
          </a:p>
          <a:p>
            <a:pPr marL="360000" lvl="1" indent="-172800" algn="just">
              <a:spcBef>
                <a:spcPts val="500"/>
              </a:spcBef>
              <a:buFontTx/>
              <a:buAutoNum type="romanLcPeriod"/>
            </a:pPr>
            <a:r>
              <a:rPr lang="en-UG" altLang="en-UG" sz="1600" b="1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a catchment-based model (GR4J) 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that can be a free and easy-to-implement alternative</a:t>
            </a:r>
            <a:r>
              <a:rPr lang="it-IT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 at the local scale</a:t>
            </a:r>
            <a:r>
              <a:rPr lang="en-UG" altLang="en-UG" sz="1600" dirty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.</a:t>
            </a:r>
            <a:endParaRPr lang="en-GB" sz="16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108000" indent="-10800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cs typeface="Calibri" panose="020F0502020204030204" pitchFamily="34" charset="0"/>
              </a:rPr>
              <a:t>Flood forecasts from </a:t>
            </a:r>
            <a:r>
              <a:rPr lang="en-GB" sz="1600" b="1" dirty="0" err="1">
                <a:solidFill>
                  <a:schemeClr val="tx2"/>
                </a:solidFill>
                <a:cs typeface="Calibri" panose="020F0502020204030204" pitchFamily="34" charset="0"/>
              </a:rPr>
              <a:t>GloFAS</a:t>
            </a:r>
            <a:r>
              <a:rPr lang="en-GB" sz="1600" dirty="0">
                <a:solidFill>
                  <a:schemeClr val="tx2"/>
                </a:solidFill>
                <a:cs typeface="Calibri" panose="020F0502020204030204" pitchFamily="34" charset="0"/>
              </a:rPr>
              <a:t> are being used, alongside in-country knowledge and data, for example by the Uganda Red Cross Society. How do these forecasts perform compared to other possible systems?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0F45B2-1BAB-9D57-3226-D147C918D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73" y="441947"/>
            <a:ext cx="11038417" cy="611064"/>
          </a:xfrm>
        </p:spPr>
        <p:txBody>
          <a:bodyPr/>
          <a:lstStyle/>
          <a:p>
            <a:r>
              <a:rPr lang="en-GB" dirty="0"/>
              <a:t>MOTIVATION AND OBJECTIVES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B53F44-95E6-000B-BE55-E96AAD56A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686"/>
      </p:ext>
    </p:extLst>
  </p:cSld>
  <p:clrMapOvr>
    <a:masterClrMapping/>
  </p:clrMapOvr>
  <p:transition advTm="1133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6E202F-F59B-79CB-2CDF-63B79D890A77}"/>
              </a:ext>
            </a:extLst>
          </p:cNvPr>
          <p:cNvSpPr txBox="1">
            <a:spLocks/>
          </p:cNvSpPr>
          <p:nvPr/>
        </p:nvSpPr>
        <p:spPr bwMode="auto">
          <a:xfrm>
            <a:off x="93589" y="343720"/>
            <a:ext cx="3663822" cy="384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kern="0" dirty="0">
                <a:solidFill>
                  <a:srgbClr val="FF0000"/>
                </a:solidFill>
                <a:latin typeface="Effra Bold"/>
              </a:rPr>
              <a:t>Study Area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8B8BA7-5E93-D225-3A55-ED9C7B4C9C29}"/>
              </a:ext>
            </a:extLst>
          </p:cNvPr>
          <p:cNvGrpSpPr/>
          <p:nvPr/>
        </p:nvGrpSpPr>
        <p:grpSpPr>
          <a:xfrm>
            <a:off x="-47971" y="1237673"/>
            <a:ext cx="3805382" cy="2795515"/>
            <a:chOff x="2013192" y="5231655"/>
            <a:chExt cx="2388905" cy="1616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93D54D-C076-9333-1576-0FAAFF5CF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3192" y="5231655"/>
              <a:ext cx="1834515" cy="15230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C2815E-CAC6-D2BF-9E0B-CAE374D7D70F}"/>
                </a:ext>
              </a:extLst>
            </p:cNvPr>
            <p:cNvSpPr/>
            <p:nvPr/>
          </p:nvSpPr>
          <p:spPr>
            <a:xfrm>
              <a:off x="3348924" y="6372420"/>
              <a:ext cx="563501" cy="47527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8D9CB6-5DB9-AB21-D93C-B9EAB0FC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0848" y="5987399"/>
              <a:ext cx="851249" cy="78438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8C7C43-5370-293D-826C-B5A870662B72}"/>
              </a:ext>
            </a:extLst>
          </p:cNvPr>
          <p:cNvSpPr txBox="1">
            <a:spLocks/>
          </p:cNvSpPr>
          <p:nvPr/>
        </p:nvSpPr>
        <p:spPr bwMode="auto">
          <a:xfrm>
            <a:off x="5949492" y="75833"/>
            <a:ext cx="3663822" cy="2339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kern="0" dirty="0">
                <a:solidFill>
                  <a:srgbClr val="FF0000"/>
                </a:solidFill>
                <a:latin typeface="Effra Bold"/>
              </a:rPr>
              <a:t>Methods and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4AF904-08FF-8B3F-EBC3-EC150570CA56}"/>
              </a:ext>
            </a:extLst>
          </p:cNvPr>
          <p:cNvSpPr txBox="1"/>
          <p:nvPr/>
        </p:nvSpPr>
        <p:spPr>
          <a:xfrm>
            <a:off x="166672" y="4669041"/>
            <a:ext cx="35907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4 catchments selected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Areas from 500 km</a:t>
            </a:r>
            <a:r>
              <a:rPr lang="en-GB" sz="1600" b="1" baseline="30000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 (</a:t>
            </a:r>
            <a:r>
              <a:rPr lang="en-GB" sz="1600" b="1" dirty="0" err="1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Manafwa</a:t>
            </a: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) to 13’000 km</a:t>
            </a:r>
            <a:r>
              <a:rPr lang="en-GB" sz="1600" b="1" baseline="30000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2 </a:t>
            </a: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(</a:t>
            </a:r>
            <a:r>
              <a:rPr lang="en-GB" sz="1600" b="1" dirty="0" err="1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Akokorio</a:t>
            </a: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) 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Daily observed river flow (DWRM, Uganda)</a:t>
            </a:r>
            <a:endParaRPr lang="en-GB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EE597E-5BA1-D095-9B16-2BEE2AFAC4FF}"/>
              </a:ext>
            </a:extLst>
          </p:cNvPr>
          <p:cNvSpPr/>
          <p:nvPr/>
        </p:nvSpPr>
        <p:spPr>
          <a:xfrm>
            <a:off x="34309" y="192813"/>
            <a:ext cx="3946981" cy="63269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57574-A858-6B40-FCC9-7693E9E8F52A}"/>
              </a:ext>
            </a:extLst>
          </p:cNvPr>
          <p:cNvSpPr/>
          <p:nvPr/>
        </p:nvSpPr>
        <p:spPr>
          <a:xfrm>
            <a:off x="10093124" y="75833"/>
            <a:ext cx="1875099" cy="65190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IT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646A3F-ED3F-22D7-118A-13E492A79F03}"/>
              </a:ext>
            </a:extLst>
          </p:cNvPr>
          <p:cNvSpPr/>
          <p:nvPr/>
        </p:nvSpPr>
        <p:spPr>
          <a:xfrm>
            <a:off x="3981290" y="161695"/>
            <a:ext cx="7850493" cy="63580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9CA15-D224-B763-1201-6D68F12E9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612" y="498359"/>
            <a:ext cx="6288659" cy="2618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B7EF3C-98F7-E547-A0FF-98D5CD2F10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0" t="34378" r="32724" b="19865"/>
          <a:stretch/>
        </p:blipFill>
        <p:spPr>
          <a:xfrm>
            <a:off x="5042590" y="3088242"/>
            <a:ext cx="5477627" cy="3375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A17CFA-DBD0-E1F4-F1C3-073BD48A4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68931"/>
      </p:ext>
    </p:extLst>
  </p:cSld>
  <p:clrMapOvr>
    <a:masterClrMapping/>
  </p:clrMapOvr>
  <p:transition advTm="75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9C34-852C-42E4-B19F-028C2CC0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73" y="441947"/>
            <a:ext cx="11038417" cy="611064"/>
          </a:xfrm>
        </p:spPr>
        <p:txBody>
          <a:bodyPr/>
          <a:lstStyle/>
          <a:p>
            <a:r>
              <a:rPr lang="en-GB" dirty="0"/>
              <a:t>GloFAS-3.1 REFORECASTS AND THRESHOLDS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EA367-45CB-4DD7-A35B-8C8310D23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A7752-DEA6-4397-A08D-964A0F9844E1}" type="slidenum">
              <a:rPr lang="en-GB" altLang="en-US" smtClean="0">
                <a:solidFill>
                  <a:srgbClr val="50535A"/>
                </a:solidFill>
              </a:rPr>
              <a:pPr>
                <a:defRPr/>
              </a:pPr>
              <a:t>4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8642AA-5D0A-41C8-8864-F34C92D7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72" y="1332332"/>
            <a:ext cx="11452932" cy="5567143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Reforecasts</a:t>
            </a:r>
          </a:p>
          <a:p>
            <a:r>
              <a:rPr lang="en-GB" b="1" dirty="0" err="1"/>
              <a:t>GloFAS</a:t>
            </a:r>
            <a:r>
              <a:rPr lang="en-GB" b="1" dirty="0"/>
              <a:t>- v3.1 30-day reforecasts </a:t>
            </a:r>
            <a:r>
              <a:rPr lang="en-GB" dirty="0"/>
              <a:t>(ECMWF, 2021) are produced from the twice-weekly 11-member ensemble ECMWF ENS reforecasts and complemented by past real-time forecasts from 51-member  ECMWF Ensemble from January 2018 </a:t>
            </a:r>
          </a:p>
          <a:p>
            <a:r>
              <a:rPr lang="en-GB" dirty="0"/>
              <a:t>We use </a:t>
            </a:r>
            <a:r>
              <a:rPr lang="en-GB" b="1" dirty="0"/>
              <a:t>11 ensemble members </a:t>
            </a:r>
            <a:r>
              <a:rPr lang="en-GB" dirty="0"/>
              <a:t>along the whole period for sake of consistency</a:t>
            </a:r>
          </a:p>
          <a:p>
            <a:r>
              <a:rPr lang="en-GB" b="1" dirty="0"/>
              <a:t>21-year long period</a:t>
            </a:r>
            <a:r>
              <a:rPr lang="en-GB" dirty="0"/>
              <a:t>, 1999-2019 (</a:t>
            </a:r>
            <a:r>
              <a:rPr lang="en-GB" dirty="0" err="1"/>
              <a:t>GloFAS</a:t>
            </a:r>
            <a:r>
              <a:rPr lang="en-GB" dirty="0"/>
              <a:t>- v3.1 30-day reforecasts)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Reference for forecast evaluation</a:t>
            </a:r>
          </a:p>
          <a:p>
            <a:r>
              <a:rPr lang="en-GB" dirty="0"/>
              <a:t>As reference, we use daily river flow observations (</a:t>
            </a:r>
            <a:r>
              <a:rPr lang="en-GB" dirty="0" err="1"/>
              <a:t>Qobs</a:t>
            </a:r>
            <a:r>
              <a:rPr lang="en-GB" dirty="0"/>
              <a:t>) at river gauges in Uganda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Flood thresholds</a:t>
            </a:r>
          </a:p>
          <a:p>
            <a:r>
              <a:rPr lang="en-GB" i="1" dirty="0"/>
              <a:t>We focused on a 90</a:t>
            </a:r>
            <a:r>
              <a:rPr lang="en-GB" i="1" baseline="30000" dirty="0"/>
              <a:t>th</a:t>
            </a:r>
            <a:r>
              <a:rPr lang="en-GB" i="1" dirty="0"/>
              <a:t> or 95</a:t>
            </a:r>
            <a:r>
              <a:rPr lang="en-GB" i="1" baseline="30000" dirty="0"/>
              <a:t>th</a:t>
            </a:r>
            <a:r>
              <a:rPr lang="en-GB" i="1" dirty="0"/>
              <a:t> percentile flood threshold</a:t>
            </a:r>
            <a:r>
              <a:rPr lang="en-GB" dirty="0"/>
              <a:t>, as for higher thresholds the number of events/warnings would not be sufficient (especially with obs.)</a:t>
            </a:r>
          </a:p>
          <a:p>
            <a:r>
              <a:rPr lang="en-GB" dirty="0"/>
              <a:t>For both reforecasts and reference (</a:t>
            </a:r>
            <a:r>
              <a:rPr lang="en-GB" dirty="0" err="1"/>
              <a:t>obs</a:t>
            </a:r>
            <a:r>
              <a:rPr lang="en-GB" dirty="0"/>
              <a:t>) the thresholds are calculated based on the correspondent dataset (choice that is coherent with climatology-based warnings as in </a:t>
            </a:r>
            <a:r>
              <a:rPr lang="en-GB" dirty="0" err="1"/>
              <a:t>GloFAS</a:t>
            </a:r>
            <a:r>
              <a:rPr lang="en-GB" dirty="0"/>
              <a:t>)</a:t>
            </a:r>
          </a:p>
          <a:p>
            <a:pPr lvl="1"/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49B9B5-6DE2-3812-C795-B423A68C1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89695"/>
      </p:ext>
    </p:extLst>
  </p:cSld>
  <p:clrMapOvr>
    <a:masterClrMapping/>
  </p:clrMapOvr>
  <p:transition advTm="792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xfrm>
            <a:off x="233555" y="-39029"/>
            <a:ext cx="10515601" cy="7544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4000">
                <a:solidFill>
                  <a:srgbClr val="FF0000"/>
                </a:solidFill>
              </a:defRPr>
            </a:pPr>
            <a:r>
              <a:rPr sz="3600" b="1" dirty="0">
                <a:latin typeface="Effra Bold"/>
              </a:rPr>
              <a:t>Results and Analysis: FAR &amp; POD</a:t>
            </a:r>
            <a:br>
              <a:rPr dirty="0"/>
            </a:br>
            <a:r>
              <a:rPr sz="1800" b="1" dirty="0">
                <a:solidFill>
                  <a:srgbClr val="00B0F0"/>
                </a:solidFill>
                <a:latin typeface="Effra Bold"/>
                <a:sym typeface="Calibri"/>
              </a:rPr>
              <a:t>GloFAS Flood Forecast Verification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idx="13"/>
          </p:nvPr>
        </p:nvSpPr>
        <p:spPr>
          <a:xfrm>
            <a:off x="5881813" y="1394608"/>
            <a:ext cx="5157788" cy="3947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defTabSz="786384">
              <a:lnSpc>
                <a:spcPct val="81000"/>
              </a:lnSpc>
              <a:spcBef>
                <a:spcPts val="800"/>
              </a:spcBef>
              <a:buSzTx/>
              <a:buFontTx/>
              <a:buNone/>
              <a:defRPr sz="2064" b="1"/>
            </a:lvl1pPr>
          </a:lstStyle>
          <a:p>
            <a:r>
              <a:t> </a:t>
            </a:r>
          </a:p>
        </p:txBody>
      </p:sp>
      <p:pic>
        <p:nvPicPr>
          <p:cNvPr id="204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81" y="3449828"/>
            <a:ext cx="4516948" cy="2472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537" y="673452"/>
            <a:ext cx="4054498" cy="2698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ontent Placeholder 9" descr="Content Placeholder 9"/>
          <p:cNvPicPr>
            <a:picLocks noChangeAspect="1"/>
          </p:cNvPicPr>
          <p:nvPr/>
        </p:nvPicPr>
        <p:blipFill rotWithShape="1">
          <a:blip r:embed="rId7"/>
          <a:srcRect l="1079" t="788" r="-1"/>
          <a:stretch/>
        </p:blipFill>
        <p:spPr>
          <a:xfrm>
            <a:off x="6708073" y="3479424"/>
            <a:ext cx="4158589" cy="22956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DD861-A7B2-493F-ADF5-6FCA3DFAD3CE}"/>
              </a:ext>
            </a:extLst>
          </p:cNvPr>
          <p:cNvSpPr txBox="1"/>
          <p:nvPr/>
        </p:nvSpPr>
        <p:spPr>
          <a:xfrm>
            <a:off x="513993" y="3438857"/>
            <a:ext cx="5301569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ffra Bold"/>
                <a:ea typeface="+mj-ea"/>
                <a:cs typeface="+mj-cs"/>
                <a:sym typeface="Calibri"/>
              </a:rPr>
              <a:t>FAR with trigger probability at 7-d lead-time</a:t>
            </a:r>
            <a:endParaRPr kumimoji="0" lang="en-UG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ffra Bold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77953-CF57-47FA-AE1C-13F5DC2FDD6A}"/>
              </a:ext>
            </a:extLst>
          </p:cNvPr>
          <p:cNvSpPr txBox="1"/>
          <p:nvPr/>
        </p:nvSpPr>
        <p:spPr>
          <a:xfrm>
            <a:off x="6523181" y="474494"/>
            <a:ext cx="5326307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ffra Bold"/>
                <a:ea typeface="+mj-ea"/>
                <a:cs typeface="+mj-cs"/>
                <a:sym typeface="Calibri"/>
              </a:rPr>
              <a:t> POD with lead-time at 50%trigger Prob</a:t>
            </a:r>
            <a:r>
              <a:rPr lang="en-GB" b="1" dirty="0">
                <a:latin typeface="Effra Bold"/>
              </a:rPr>
              <a:t>ability</a:t>
            </a:r>
            <a:endParaRPr kumimoji="0" lang="en-UG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ffra Bold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52558-9097-4B87-846B-D7DEE5B97F59}"/>
              </a:ext>
            </a:extLst>
          </p:cNvPr>
          <p:cNvSpPr txBox="1"/>
          <p:nvPr/>
        </p:nvSpPr>
        <p:spPr>
          <a:xfrm>
            <a:off x="6523181" y="3479424"/>
            <a:ext cx="5265641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ffra Bold"/>
                <a:ea typeface="+mj-ea"/>
                <a:cs typeface="+mj-cs"/>
                <a:sym typeface="Calibri"/>
              </a:rPr>
              <a:t>POD with trigger prob at  7-d lead-time</a:t>
            </a:r>
            <a:endParaRPr kumimoji="0" lang="en-UG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ffra Bold"/>
              <a:ea typeface="+mj-ea"/>
              <a:cs typeface="+mj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D3DB10-B7FE-457D-B2B2-1D0FAF9949F5}"/>
              </a:ext>
            </a:extLst>
          </p:cNvPr>
          <p:cNvSpPr/>
          <p:nvPr/>
        </p:nvSpPr>
        <p:spPr>
          <a:xfrm>
            <a:off x="6432689" y="536313"/>
            <a:ext cx="5120919" cy="323164"/>
          </a:xfrm>
          <a:prstGeom prst="rect">
            <a:avLst/>
          </a:prstGeom>
          <a:noFill/>
          <a:ln w="762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G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5B6AF-2282-478B-A9CC-5C6D302A155F}"/>
              </a:ext>
            </a:extLst>
          </p:cNvPr>
          <p:cNvSpPr/>
          <p:nvPr/>
        </p:nvSpPr>
        <p:spPr>
          <a:xfrm>
            <a:off x="409881" y="4004672"/>
            <a:ext cx="5449190" cy="246476"/>
          </a:xfrm>
          <a:prstGeom prst="rect">
            <a:avLst/>
          </a:prstGeom>
          <a:noFill/>
          <a:ln w="762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G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03CBA9-FCA4-0B28-852E-694958B2F995}"/>
              </a:ext>
            </a:extLst>
          </p:cNvPr>
          <p:cNvCxnSpPr>
            <a:cxnSpLocks/>
          </p:cNvCxnSpPr>
          <p:nvPr/>
        </p:nvCxnSpPr>
        <p:spPr>
          <a:xfrm>
            <a:off x="6096000" y="536313"/>
            <a:ext cx="0" cy="5386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A206EE-07B2-13D8-B491-D495CD992715}"/>
              </a:ext>
            </a:extLst>
          </p:cNvPr>
          <p:cNvCxnSpPr/>
          <p:nvPr/>
        </p:nvCxnSpPr>
        <p:spPr>
          <a:xfrm>
            <a:off x="64655" y="3408172"/>
            <a:ext cx="118937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4D3594-4BB9-E1CD-8588-9241F4ECCE8F}"/>
              </a:ext>
            </a:extLst>
          </p:cNvPr>
          <p:cNvSpPr txBox="1"/>
          <p:nvPr/>
        </p:nvSpPr>
        <p:spPr>
          <a:xfrm>
            <a:off x="2687694" y="5913391"/>
            <a:ext cx="76709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GB" sz="14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Acceptable’ skill for URCS: FAR&lt;0.5; POD &gt;0.5 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More skilful stations up to 5-d lead time </a:t>
            </a:r>
            <a:r>
              <a:rPr lang="en-GB" sz="1400" b="1" i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(</a:t>
            </a:r>
            <a:r>
              <a:rPr lang="en-GB" sz="1400" b="1" i="1" dirty="0" err="1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Muzizi</a:t>
            </a:r>
            <a:r>
              <a:rPr lang="en-GB" sz="1400" b="1" i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 shows increasing FAR &amp; </a:t>
            </a:r>
            <a:r>
              <a:rPr lang="en-GB" sz="1400" b="1" i="1" dirty="0" err="1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Akokorio</a:t>
            </a:r>
            <a:r>
              <a:rPr lang="en-GB" sz="1400" b="1" i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 decreasing POD)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Low sensitivity to trigger probability (low ENS. spread)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2"/>
                </a:solidFill>
                <a:latin typeface="Effra Bold"/>
                <a:cs typeface="Calibri" panose="020F0502020204030204" pitchFamily="34" charset="0"/>
              </a:rPr>
              <a:t>Trigger probability of 60%, and 5-day lead time found appropriate (high skill at most stations</a:t>
            </a:r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27BCE8-D4F4-E1A3-DA33-634311AEDAE2}"/>
              </a:ext>
            </a:extLst>
          </p:cNvPr>
          <p:cNvSpPr/>
          <p:nvPr/>
        </p:nvSpPr>
        <p:spPr>
          <a:xfrm>
            <a:off x="2668355" y="5933286"/>
            <a:ext cx="7787198" cy="9247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D21400-1864-FC84-29ED-D4165F9E83BE}"/>
              </a:ext>
            </a:extLst>
          </p:cNvPr>
          <p:cNvSpPr/>
          <p:nvPr/>
        </p:nvSpPr>
        <p:spPr>
          <a:xfrm>
            <a:off x="1010176" y="816702"/>
            <a:ext cx="3916653" cy="7201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IT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F90F74-7F7C-1E79-3583-29A8BBCCD8AA}"/>
              </a:ext>
            </a:extLst>
          </p:cNvPr>
          <p:cNvGrpSpPr/>
          <p:nvPr/>
        </p:nvGrpSpPr>
        <p:grpSpPr>
          <a:xfrm>
            <a:off x="747544" y="695358"/>
            <a:ext cx="5054312" cy="2724389"/>
            <a:chOff x="747544" y="695358"/>
            <a:chExt cx="5054312" cy="2724389"/>
          </a:xfrm>
        </p:grpSpPr>
        <p:pic>
          <p:nvPicPr>
            <p:cNvPr id="203" name="Content Placeholder 7" descr="Content Placeholder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544" y="726954"/>
              <a:ext cx="4736384" cy="26927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410373-049E-4DFB-A653-4955C3EFD355}"/>
                </a:ext>
              </a:extLst>
            </p:cNvPr>
            <p:cNvSpPr txBox="1"/>
            <p:nvPr/>
          </p:nvSpPr>
          <p:spPr>
            <a:xfrm>
              <a:off x="986009" y="695358"/>
              <a:ext cx="481584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ffra Bold"/>
                  <a:ea typeface="+mj-ea"/>
                  <a:cs typeface="+mj-cs"/>
                  <a:sym typeface="Calibri"/>
                </a:rPr>
                <a:t>FAR with lead-time at 50%trigger Probability</a:t>
              </a:r>
              <a:endParaRPr kumimoji="0" lang="en-UG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ffra Bold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32F27E-1E38-EA8E-7482-894951C407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9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32A56A-F0E4-40DA-283A-1D34F895A3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0" y="170933"/>
            <a:ext cx="51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effectLst/>
                <a:latin typeface="Effra Bold"/>
                <a:ea typeface="Calibri" panose="020F0502020204030204" pitchFamily="34" charset="0"/>
                <a:cs typeface="Calibri" panose="020F0502020204030204" pitchFamily="34" charset="0"/>
              </a:rPr>
              <a:t>Comparison of KGE for GLOFAS (at 1-day lead-time) and GR4J</a:t>
            </a:r>
            <a:endParaRPr lang="en-UG" sz="2000" b="1" i="1" dirty="0">
              <a:solidFill>
                <a:srgbClr val="FF0000"/>
              </a:solidFill>
              <a:effectLst/>
              <a:latin typeface="Effra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1976CB-C2DF-3086-F12C-46A8FFF2C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760" y="935037"/>
            <a:ext cx="4315690" cy="3121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2F00E-3819-3567-2B63-E4361A7A4FB4}"/>
              </a:ext>
            </a:extLst>
          </p:cNvPr>
          <p:cNvSpPr txBox="1"/>
          <p:nvPr/>
        </p:nvSpPr>
        <p:spPr>
          <a:xfrm>
            <a:off x="11575" y="4197341"/>
            <a:ext cx="50581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GR4J gives better KGE on average over the 4 basins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(in both calibration / validation), especially for the smaller basins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Effra Bold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Effra Bold"/>
              </a:rPr>
              <a:t>GloFAS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 performs better for the two biggest basins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Effra Bold"/>
              </a:rPr>
              <a:t>Akokorio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 and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Effra Bold"/>
              </a:rPr>
              <a:t>Muzizi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, &gt; 2200 km2) than the smaller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Effra Bold"/>
              </a:rPr>
              <a:t>Manafwa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 and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Effra Bold"/>
              </a:rPr>
              <a:t>Mitano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Effra Bold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8F4B5-A91B-17BD-F5EF-CC03F993AAA7}"/>
              </a:ext>
            </a:extLst>
          </p:cNvPr>
          <p:cNvCxnSpPr/>
          <p:nvPr/>
        </p:nvCxnSpPr>
        <p:spPr>
          <a:xfrm>
            <a:off x="5148143" y="0"/>
            <a:ext cx="0" cy="67615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E6D4B7-7FC7-BE83-3B7B-FFC93C10AB7D}"/>
              </a:ext>
            </a:extLst>
          </p:cNvPr>
          <p:cNvSpPr txBox="1"/>
          <p:nvPr/>
        </p:nvSpPr>
        <p:spPr>
          <a:xfrm>
            <a:off x="5339607" y="145923"/>
            <a:ext cx="5241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F0000"/>
                </a:solidFill>
                <a:latin typeface="Effra Bold"/>
              </a:rPr>
              <a:t>Kling Gupta Efficiency (KGE) [</a:t>
            </a:r>
            <a:r>
              <a:rPr lang="en-GB" sz="1800" b="1" dirty="0" err="1">
                <a:solidFill>
                  <a:srgbClr val="FF0000"/>
                </a:solidFill>
                <a:latin typeface="Effra Bold"/>
              </a:rPr>
              <a:t>GloFAS</a:t>
            </a:r>
            <a:r>
              <a:rPr lang="en-GB" sz="1800" b="1" dirty="0">
                <a:solidFill>
                  <a:srgbClr val="FF0000"/>
                </a:solidFill>
                <a:latin typeface="Effra Bold"/>
              </a:rPr>
              <a:t> vs. Observations]</a:t>
            </a:r>
            <a:endParaRPr lang="en-UG" b="1" dirty="0">
              <a:solidFill>
                <a:srgbClr val="FF0000"/>
              </a:solidFill>
              <a:latin typeface="Effra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758DB-396B-76C1-CCA6-A7EF37C73971}"/>
              </a:ext>
            </a:extLst>
          </p:cNvPr>
          <p:cNvSpPr txBox="1"/>
          <p:nvPr/>
        </p:nvSpPr>
        <p:spPr>
          <a:xfrm>
            <a:off x="5899462" y="4605680"/>
            <a:ext cx="523415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performance for Akokorio than Manafwa (as expected from catchment areas)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GloFAS performance for Manafwa is worse than the mean benchmark flow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BADC24-CD68-C70A-A8AD-B8A4C5DEE02B}"/>
              </a:ext>
            </a:extLst>
          </p:cNvPr>
          <p:cNvSpPr/>
          <p:nvPr/>
        </p:nvSpPr>
        <p:spPr>
          <a:xfrm>
            <a:off x="5899462" y="4360203"/>
            <a:ext cx="5338604" cy="16912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61DB66-6CCC-D875-56F2-46B55E468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6341"/>
              </p:ext>
            </p:extLst>
          </p:nvPr>
        </p:nvGraphicFramePr>
        <p:xfrm>
          <a:off x="5437579" y="1192768"/>
          <a:ext cx="6262370" cy="2863513"/>
        </p:xfrm>
        <a:graphic>
          <a:graphicData uri="http://schemas.openxmlformats.org/drawingml/2006/table">
            <a:tbl>
              <a:tblPr firstRow="1" firstCol="1" bandRow="1"/>
              <a:tblGrid>
                <a:gridCol w="741680">
                  <a:extLst>
                    <a:ext uri="{9D8B030D-6E8A-4147-A177-3AD203B41FA5}">
                      <a16:colId xmlns:a16="http://schemas.microsoft.com/office/drawing/2014/main" val="1656656947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4269844705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3546965316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2668496050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3089693398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2736550009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3098048829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1760567595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09135453"/>
                    </a:ext>
                  </a:extLst>
                </a:gridCol>
              </a:tblGrid>
              <a:tr h="96349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 time (days)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KGE value for Akokorio Catchment (A = 12646 km </a:t>
                      </a:r>
                      <a:r>
                        <a:rPr lang="en-GB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KGE value for Manafwa Catchment (A= 462 km</a:t>
                      </a:r>
                      <a:r>
                        <a:rPr lang="en-GB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KGE value for Muzizi Catchment (A= 2223 km</a:t>
                      </a:r>
                      <a:r>
                        <a:rPr lang="en-GB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KGE value for Mitano Catchment (A= 2102 km</a:t>
                      </a:r>
                      <a:r>
                        <a:rPr lang="en-GB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392820"/>
                  </a:ext>
                </a:extLst>
              </a:tr>
              <a:tr h="475776">
                <a:tc vMerge="1">
                  <a:txBody>
                    <a:bodyPr/>
                    <a:lstStyle/>
                    <a:p>
                      <a:endParaRPr lang="en-U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q50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mean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q50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mean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q50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mean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q50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 mean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001785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0.3376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0.3304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-69.9724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-70.1094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0.4679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0.4709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-2.8576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-2.9098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34051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0.3296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0.3001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-63.9340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-64.3238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0.4156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0.4379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-1.7166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-1.8011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97879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0.3302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0.2847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-57.4559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-57.7125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0.3842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0.4161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-1.2520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-1.3434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6770328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0.4012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0.3348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-53.3641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-53.6398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0.3513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0.3772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-0.9780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-1.0694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743708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0.4941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0.4434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-49.0576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-49.4511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0.2882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0.3049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-0.6859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-0.7853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31134"/>
                  </a:ext>
                </a:extLst>
              </a:tr>
              <a:tr h="237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0.4311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0.5092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-43.7930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-44.2584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0.2519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0.2645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-0.3538</a:t>
                      </a:r>
                      <a:endParaRPr lang="en-U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-0.4411</a:t>
                      </a:r>
                      <a:endParaRPr lang="en-U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2844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77C2E4-B86E-1C3D-2F87-0D778218B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57445"/>
      </p:ext>
    </p:extLst>
  </p:cSld>
  <p:clrMapOvr>
    <a:masterClrMapping/>
  </p:clrMapOvr>
  <p:transition advTm="134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755AAE-8490-4E74-FEFA-92EC8A20D3B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7273" y="1288652"/>
            <a:ext cx="11038416" cy="472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/>
            <a:r>
              <a:rPr lang="en-US" dirty="0">
                <a:latin typeface="Effra Bold"/>
                <a:cs typeface="Calibri" panose="020F0502020204030204" pitchFamily="34" charset="0"/>
              </a:rPr>
              <a:t>Global forecasts can provide an interim solution for Countries like Uganda with gaps in local forecasts, providing relatively good results especially for larger catchments (e.g. &gt; 2000 km2)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latin typeface="Effra Bold"/>
                <a:cs typeface="Calibri" panose="020F0502020204030204" pitchFamily="34" charset="0"/>
              </a:rPr>
              <a:t>For Uganda, a simple catchment-based model (like GR4J) appears to be a promising option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b="1" dirty="0">
              <a:latin typeface="Effra Bold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b="1" u="sng" dirty="0">
                <a:latin typeface="Effra Bold"/>
                <a:cs typeface="Calibri" panose="020F0502020204030204" pitchFamily="34" charset="0"/>
              </a:rPr>
              <a:t>Further work</a:t>
            </a:r>
            <a:r>
              <a:rPr lang="en-US" b="1" dirty="0">
                <a:latin typeface="Effra Bold"/>
                <a:cs typeface="Calibri" panose="020F050202020403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Effra Bold"/>
                <a:cs typeface="Calibri" panose="020F0502020204030204" pitchFamily="34" charset="0"/>
              </a:rPr>
              <a:t>Setting up and running GR4J </a:t>
            </a:r>
            <a:r>
              <a:rPr lang="en-US" dirty="0">
                <a:latin typeface="Effra Bold"/>
                <a:cs typeface="Calibri" panose="020F0502020204030204" pitchFamily="34" charset="0"/>
              </a:rPr>
              <a:t>(&amp; possibly alternative catchment-based models) </a:t>
            </a:r>
            <a:r>
              <a:rPr lang="en-US" b="1" dirty="0">
                <a:latin typeface="Effra Bold"/>
                <a:cs typeface="Calibri" panose="020F0502020204030204" pitchFamily="34" charset="0"/>
              </a:rPr>
              <a:t>in forecasting mode with extended-range meteorological forecasts</a:t>
            </a:r>
            <a:r>
              <a:rPr lang="en-US" dirty="0">
                <a:latin typeface="Effra Bold"/>
                <a:cs typeface="Calibri" panose="020F0502020204030204" pitchFamily="34" charset="0"/>
              </a:rPr>
              <a:t> as done in </a:t>
            </a:r>
            <a:r>
              <a:rPr lang="en-US" dirty="0" err="1">
                <a:latin typeface="Effra Bold"/>
                <a:cs typeface="Calibri" panose="020F0502020204030204" pitchFamily="34" charset="0"/>
              </a:rPr>
              <a:t>GloFAS</a:t>
            </a:r>
            <a:r>
              <a:rPr lang="en-US" dirty="0">
                <a:latin typeface="Effra Bold"/>
                <a:cs typeface="Calibri" panose="020F0502020204030204" pitchFamily="34" charset="0"/>
              </a:rPr>
              <a:t>, given the good potential of GR4J highlighted in this work in simulation mode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Effra Bold"/>
                <a:cs typeface="Calibri" panose="020F0502020204030204" pitchFamily="34" charset="0"/>
              </a:rPr>
              <a:t>Comparing the model performance of </a:t>
            </a:r>
            <a:r>
              <a:rPr lang="en-GB" altLang="en-US" b="1" dirty="0" err="1">
                <a:latin typeface="Effra Bold"/>
                <a:cs typeface="Calibri" panose="020F0502020204030204" pitchFamily="34" charset="0"/>
              </a:rPr>
              <a:t>GloFAS</a:t>
            </a:r>
            <a:r>
              <a:rPr lang="en-GB" altLang="en-US" b="1" dirty="0">
                <a:latin typeface="Effra Bold"/>
                <a:cs typeface="Calibri" panose="020F0502020204030204" pitchFamily="34" charset="0"/>
              </a:rPr>
              <a:t> 3.1 and GR4J </a:t>
            </a:r>
            <a:r>
              <a:rPr lang="en-GB" altLang="en-US" dirty="0">
                <a:latin typeface="Effra Bold"/>
                <a:cs typeface="Calibri" panose="020F0502020204030204" pitchFamily="34" charset="0"/>
              </a:rPr>
              <a:t>over a </a:t>
            </a:r>
            <a:r>
              <a:rPr lang="en-GB" altLang="en-US" b="1" dirty="0">
                <a:latin typeface="Effra Bold"/>
                <a:cs typeface="Calibri" panose="020F0502020204030204" pitchFamily="34" charset="0"/>
              </a:rPr>
              <a:t>larger sample of catchments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altLang="en-US" dirty="0">
                <a:latin typeface="Effra Bold"/>
                <a:cs typeface="Calibri" panose="020F0502020204030204" pitchFamily="34" charset="0"/>
              </a:rPr>
              <a:t>Improving the GR4J model calibration, especially for the catchments with lower performance (probably linked with calibration/validation sampling strategy and data gaps issues)</a:t>
            </a:r>
          </a:p>
          <a:p>
            <a:pPr marL="171450" indent="-171450" algn="just"/>
            <a:r>
              <a:rPr lang="en-GB" dirty="0">
                <a:latin typeface="Effra Bold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effectLst/>
                <a:latin typeface="Effra Bold"/>
                <a:ea typeface="Times New Roman" panose="02020603050405020304" pitchFamily="18" charset="0"/>
                <a:cs typeface="Times New Roman" panose="02020603050405020304" pitchFamily="18" charset="0"/>
              </a:rPr>
              <a:t>nalysing the discrepancies between </a:t>
            </a:r>
            <a:r>
              <a:rPr lang="en-GB" b="1" dirty="0">
                <a:effectLst/>
                <a:latin typeface="Effra Bold"/>
                <a:ea typeface="Times New Roman" panose="02020603050405020304" pitchFamily="18" charset="0"/>
                <a:cs typeface="Times New Roman" panose="02020603050405020304" pitchFamily="18" charset="0"/>
              </a:rPr>
              <a:t>traditional general scores (as the KGE) vs. other more specific flood event-based scores </a:t>
            </a:r>
            <a:r>
              <a:rPr lang="en-GB" dirty="0">
                <a:effectLst/>
                <a:latin typeface="Effra Bold"/>
                <a:ea typeface="Times New Roman" panose="02020603050405020304" pitchFamily="18" charset="0"/>
                <a:cs typeface="Times New Roman" panose="02020603050405020304" pitchFamily="18" charset="0"/>
              </a:rPr>
              <a:t>(e.g., FAR, POD, flood timing and magnitude errors)</a:t>
            </a:r>
            <a:endParaRPr lang="en-UG" dirty="0">
              <a:effectLst/>
              <a:latin typeface="Effra 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altLang="en-US" sz="1600" dirty="0">
              <a:latin typeface="Effra Bold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D0804-1052-DCDE-0F9E-D17B6CD3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 AND FURTHER WORK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AC7829-ED7D-73C5-EC11-58B0074AC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55814"/>
      </p:ext>
    </p:extLst>
  </p:cSld>
  <p:clrMapOvr>
    <a:masterClrMapping/>
  </p:clrMapOvr>
  <p:transition advTm="764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671" y="1143001"/>
            <a:ext cx="10461903" cy="9191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/>
              <a:t>Thank you FOR YOUR ATTENTION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7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D2C6C3-7D41-4726-9EC1-E6103E648713}" type="slidenum">
              <a:rPr lang="en-GB" altLang="en-US" sz="1200">
                <a:solidFill>
                  <a:srgbClr val="E0E0E1"/>
                </a:solidFill>
                <a:latin typeface="Effra" panose="020B0604020202020204" charset="0"/>
              </a:rPr>
              <a:pPr/>
              <a:t>8</a:t>
            </a:fld>
            <a:endParaRPr lang="en-GB" altLang="en-US" sz="1200">
              <a:solidFill>
                <a:srgbClr val="E0E0E1"/>
              </a:solidFill>
              <a:latin typeface="Effra" panose="020B0604020202020204" charset="0"/>
            </a:endParaRPr>
          </a:p>
        </p:txBody>
      </p:sp>
      <p:pic>
        <p:nvPicPr>
          <p:cNvPr id="21509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3" b="31013"/>
          <a:stretch>
            <a:fillRect/>
          </a:stretch>
        </p:blipFill>
        <p:spPr/>
      </p:pic>
      <p:sp>
        <p:nvSpPr>
          <p:cNvPr id="15" name="Subtitle 2"/>
          <p:cNvSpPr txBox="1">
            <a:spLocks noChangeArrowheads="1"/>
          </p:cNvSpPr>
          <p:nvPr/>
        </p:nvSpPr>
        <p:spPr bwMode="auto">
          <a:xfrm>
            <a:off x="554373" y="11324770"/>
            <a:ext cx="1816305" cy="1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2pPr>
            <a:lvl3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•"/>
              <a:defRPr sz="2000">
                <a:solidFill>
                  <a:schemeClr val="tx2"/>
                </a:solidFill>
                <a:latin typeface="+mn-lt"/>
              </a:defRPr>
            </a:lvl3pPr>
            <a:lvl4pPr marL="12573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&gt;"/>
              <a:defRPr sz="2000">
                <a:solidFill>
                  <a:schemeClr val="tx2"/>
                </a:solidFill>
                <a:latin typeface="+mn-lt"/>
              </a:defRPr>
            </a:lvl4pPr>
            <a:lvl5pPr marL="16176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Effra" panose="020B0604020202020204" charset="0"/>
              <a:buChar char="-"/>
              <a:defRPr sz="2000"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altLang="en-US" sz="1600" kern="0" dirty="0"/>
              <a:t>@</a:t>
            </a:r>
            <a:r>
              <a:rPr lang="en-GB" altLang="en-US" sz="1600" kern="0" dirty="0" err="1"/>
              <a:t>liz_stephens</a:t>
            </a:r>
            <a:endParaRPr lang="en-GB" altLang="en-US" sz="1600" kern="0" dirty="0"/>
          </a:p>
          <a:p>
            <a:pPr eaLnBrk="1" hangingPunct="1"/>
            <a:r>
              <a:rPr lang="en-GB" altLang="en-US" sz="1600" kern="0" dirty="0"/>
              <a:t>@</a:t>
            </a:r>
            <a:r>
              <a:rPr lang="en-GB" altLang="en-US" sz="1600" kern="0" dirty="0" err="1"/>
              <a:t>andrea_ficchi</a:t>
            </a:r>
            <a:endParaRPr lang="en-GB" altLang="en-US" sz="1600" kern="0" dirty="0"/>
          </a:p>
          <a:p>
            <a:endParaRPr lang="en-GB" altLang="en-US" sz="1800" kern="0" dirty="0"/>
          </a:p>
        </p:txBody>
      </p:sp>
      <p:pic>
        <p:nvPicPr>
          <p:cNvPr id="21" name="Picture 8" descr="Image result for twitter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88" y="6489700"/>
            <a:ext cx="415332" cy="3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4C09A4E-BA91-D14B-DD32-B1B0C1968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288" y="4683358"/>
            <a:ext cx="3896743" cy="925512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Contact: muldouglas99@gmail.com</a:t>
            </a:r>
          </a:p>
          <a:p>
            <a:endParaRPr lang="en-IT" dirty="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B34FAD-C52F-4518-BC4D-209946EA4B8F}"/>
              </a:ext>
            </a:extLst>
          </p:cNvPr>
          <p:cNvSpPr/>
          <p:nvPr/>
        </p:nvSpPr>
        <p:spPr>
          <a:xfrm>
            <a:off x="2896620" y="6455278"/>
            <a:ext cx="1566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kern="0" dirty="0">
                <a:solidFill>
                  <a:schemeClr val="tx2"/>
                </a:solidFill>
              </a:rPr>
              <a:t>@Mul_Douglas1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77C4D-C6E9-D077-608F-8EC1F49BD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1232" y="17617"/>
            <a:ext cx="2250768" cy="2250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ACE59-DC1E-9737-3554-55A57574AB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6353"/>
          <a:stretch/>
        </p:blipFill>
        <p:spPr>
          <a:xfrm>
            <a:off x="0" y="4589615"/>
            <a:ext cx="2370678" cy="22632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A0A255-91B9-41D0-93E6-2274E5758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6053"/>
      </p:ext>
    </p:extLst>
  </p:cSld>
  <p:clrMapOvr>
    <a:masterClrMapping/>
  </p:clrMapOvr>
  <p:transition spd="med" advTm="9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9|0.3|0.4|0.4"/>
</p:tagLst>
</file>

<file path=ppt/theme/theme1.xml><?xml version="1.0" encoding="utf-8"?>
<a:theme xmlns:a="http://schemas.openxmlformats.org/drawingml/2006/main" name="UoR-PP-Template-STANDARD-WIDTH-v-25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-PP-Template-STANDARD-WIDTH-v-25 1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E5AAAD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2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FFFFFF"/>
        </a:accent3>
        <a:accent4>
          <a:srgbClr val="43464C"/>
        </a:accent4>
        <a:accent5>
          <a:srgbClr val="F6BEB0"/>
        </a:accent5>
        <a:accent6>
          <a:srgbClr val="BE0029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3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CAC2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4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C4DBAC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5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D3F6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6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BEB8CB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7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F0AAC0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v-25" id="{B9F6B930-8051-4310-8262-DD274C3A7F72}" vid="{D4408CE3-CDB9-456E-B7A5-DC29AAF7E81D}"/>
    </a:ext>
  </a:extLst>
</a:theme>
</file>

<file path=ppt/theme/theme2.xml><?xml version="1.0" encoding="utf-8"?>
<a:theme xmlns:a="http://schemas.openxmlformats.org/drawingml/2006/main" name="1_UoR-PP-Template-STANDARD-WIDTH-v-25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-PP-Template-STANDARD-WIDTH-v-25 1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E5AAAD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2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FFFFFF"/>
        </a:accent3>
        <a:accent4>
          <a:srgbClr val="43464C"/>
        </a:accent4>
        <a:accent5>
          <a:srgbClr val="F6BEB0"/>
        </a:accent5>
        <a:accent6>
          <a:srgbClr val="BE0029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3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CAC2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4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C4DBAC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5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D3F6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6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BEB8CB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-PP-Template-STANDARD-WIDTH-v-25 7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F0AAC0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v-25" id="{B9F6B930-8051-4310-8262-DD274C3A7F72}" vid="{D4408CE3-CDB9-456E-B7A5-DC29AAF7E8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62913</TotalTime>
  <Words>1141</Words>
  <Application>Microsoft Office PowerPoint</Application>
  <PresentationFormat>Widescreen</PresentationFormat>
  <Paragraphs>143</Paragraphs>
  <Slides>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Effra</vt:lpstr>
      <vt:lpstr>Effra Bold</vt:lpstr>
      <vt:lpstr>Effra Light</vt:lpstr>
      <vt:lpstr>Times New Roman</vt:lpstr>
      <vt:lpstr>Wingdings</vt:lpstr>
      <vt:lpstr>UoR-PP-Template-STANDARD-WIDTH-v-25</vt:lpstr>
      <vt:lpstr>1_UoR-PP-Template-STANDARD-WIDTH-v-25</vt:lpstr>
      <vt:lpstr>Comparative Suitability of the Global Flood Awareness System and a Catchment-based Model to Simulate Floods in Uganda </vt:lpstr>
      <vt:lpstr>MOTIVATION AND OBJECTIVES</vt:lpstr>
      <vt:lpstr>PowerPoint Presentation</vt:lpstr>
      <vt:lpstr>GloFAS-3.1 REFORECASTS AND THRESHOLDS</vt:lpstr>
      <vt:lpstr>Results and Analysis: FAR &amp; POD GloFAS Flood Forecast Verification</vt:lpstr>
      <vt:lpstr>Comparison of KGE for GLOFAS (at 1-day lead-time) and GR4J</vt:lpstr>
      <vt:lpstr>CONCLUSIONS AND FURTHER WORK</vt:lpstr>
      <vt:lpstr>Thank you FOR YOUR ATTENTION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Ficchi</dc:creator>
  <cp:lastModifiedBy>mulangwa douglas</cp:lastModifiedBy>
  <cp:revision>1201</cp:revision>
  <cp:lastPrinted>2018-10-23T21:13:27Z</cp:lastPrinted>
  <dcterms:created xsi:type="dcterms:W3CDTF">2018-03-19T17:20:23Z</dcterms:created>
  <dcterms:modified xsi:type="dcterms:W3CDTF">2022-05-25T10:17:39Z</dcterms:modified>
</cp:coreProperties>
</file>