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71" r:id="rId4"/>
    <p:sldId id="257" r:id="rId5"/>
    <p:sldId id="276" r:id="rId6"/>
    <p:sldId id="259" r:id="rId7"/>
    <p:sldId id="291" r:id="rId8"/>
    <p:sldId id="264" r:id="rId9"/>
    <p:sldId id="286" r:id="rId10"/>
    <p:sldId id="27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5DA2"/>
    <a:srgbClr val="99FFCC"/>
    <a:srgbClr val="0000FF"/>
    <a:srgbClr val="151B8D"/>
    <a:srgbClr val="2B7E91"/>
    <a:srgbClr val="14ACA5"/>
    <a:srgbClr val="E8FBFE"/>
    <a:srgbClr val="DBF9FD"/>
    <a:srgbClr val="BD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79450" autoAdjust="0"/>
  </p:normalViewPr>
  <p:slideViewPr>
    <p:cSldViewPr snapToGrid="0">
      <p:cViewPr>
        <p:scale>
          <a:sx n="67" d="100"/>
          <a:sy n="67" d="100"/>
        </p:scale>
        <p:origin x="1502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FDFCF-6BB2-4920-9F47-852F55AFD3A0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A4E2A-3DDC-4016-BAE4-5C3BEC15F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17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, which host magmas and hydrothermal systems fundamentally different from that of mid-ocean ridges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A4E2A-3DDC-4016-BAE4-5C3BEC15F50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64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A4E2A-3DDC-4016-BAE4-5C3BEC15F50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68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A4E2A-3DDC-4016-BAE4-5C3BEC15F50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89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A9147A-F42F-439C-88D4-032DFE56C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F89299-01D0-4288-A5A7-D696C44F8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858"/>
            <a:ext cx="9144000" cy="1049942"/>
          </a:xfrm>
        </p:spPr>
        <p:txBody>
          <a:bodyPr/>
          <a:lstStyle>
            <a:lvl1pPr marL="0" indent="0" algn="ctr">
              <a:buNone/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A950B7-D59A-4B9D-A778-611D2C8E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6954" y="241905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D4EEE-0606-4BAD-A57A-481EA32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78FFD5-2652-41C5-954F-6017B4DA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7A27E11-BB23-46E6-927C-154E879163C9}"/>
              </a:ext>
            </a:extLst>
          </p:cNvPr>
          <p:cNvCxnSpPr/>
          <p:nvPr userDrawn="1"/>
        </p:nvCxnSpPr>
        <p:spPr>
          <a:xfrm>
            <a:off x="838200" y="1029005"/>
            <a:ext cx="10515600" cy="0"/>
          </a:xfrm>
          <a:prstGeom prst="line">
            <a:avLst/>
          </a:prstGeom>
          <a:ln w="76200">
            <a:solidFill>
              <a:srgbClr val="99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DF6BBB1-0ACC-4921-816D-8E26942A69AD}"/>
              </a:ext>
            </a:extLst>
          </p:cNvPr>
          <p:cNvCxnSpPr/>
          <p:nvPr userDrawn="1"/>
        </p:nvCxnSpPr>
        <p:spPr>
          <a:xfrm>
            <a:off x="838200" y="3082509"/>
            <a:ext cx="10515600" cy="0"/>
          </a:xfrm>
          <a:prstGeom prst="line">
            <a:avLst/>
          </a:prstGeom>
          <a:ln w="76200">
            <a:solidFill>
              <a:srgbClr val="99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1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C50B28-A4FA-423B-BDB4-665999DE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F1949F-D9B2-45AC-81AD-C60A16A1E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1EB675-967B-428A-82B5-E196BB9A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D3EF3-D9D0-4F2B-BF05-11EA1D96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FC745-C10B-4613-8995-FCA56172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96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0539E3-1E34-45B7-9A76-F210A392B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E61C81-5940-4064-9780-6D2AF17E4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4A2CE1-5A57-4731-8725-4B0EBC7F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1B6997-B1AF-4454-9FA9-7C61CE28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2805F-C846-43B3-B277-26AD45A7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86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41E7DD-18E8-45EB-A27D-1C8F27EB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22"/>
            <a:ext cx="10515600" cy="779086"/>
          </a:xfrm>
        </p:spPr>
        <p:txBody>
          <a:bodyPr anchor="b">
            <a:normAutofit/>
          </a:bodyPr>
          <a:lstStyle>
            <a:lvl1pPr>
              <a:defRPr sz="4000" b="1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322BCD-790E-4889-80CD-704C1697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308"/>
            <a:ext cx="10515600" cy="545605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AA642B-9B95-475B-97B7-7BAAE1B3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122" y="315912"/>
            <a:ext cx="2743200" cy="365125"/>
          </a:xfrm>
        </p:spPr>
        <p:txBody>
          <a:bodyPr/>
          <a:lstStyle>
            <a:lvl1pPr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174A7AC1-E761-40E9-BFBB-1B131AB0FB6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F0FD13C-16F9-4460-B4DE-FA5DAD44E794}"/>
              </a:ext>
            </a:extLst>
          </p:cNvPr>
          <p:cNvCxnSpPr/>
          <p:nvPr userDrawn="1"/>
        </p:nvCxnSpPr>
        <p:spPr>
          <a:xfrm>
            <a:off x="838200" y="909035"/>
            <a:ext cx="10515600" cy="0"/>
          </a:xfrm>
          <a:prstGeom prst="line">
            <a:avLst/>
          </a:prstGeom>
          <a:ln w="76200">
            <a:solidFill>
              <a:srgbClr val="99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D790DC88-6DAF-4BF1-BF9E-030210B0DE97}"/>
              </a:ext>
            </a:extLst>
          </p:cNvPr>
          <p:cNvSpPr/>
          <p:nvPr userDrawn="1"/>
        </p:nvSpPr>
        <p:spPr>
          <a:xfrm>
            <a:off x="655454" y="811931"/>
            <a:ext cx="226577" cy="218478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8453CAF-D71F-4099-9C06-369022A4CC4B}"/>
              </a:ext>
            </a:extLst>
          </p:cNvPr>
          <p:cNvSpPr/>
          <p:nvPr userDrawn="1"/>
        </p:nvSpPr>
        <p:spPr>
          <a:xfrm>
            <a:off x="11353800" y="797830"/>
            <a:ext cx="226577" cy="218478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21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7A31C-26B5-4064-B818-C62B1BEF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188249-CF5D-41C0-B3A3-54BB1677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24BF81-C910-4986-8C79-638C6397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5969AE-711B-44F6-81D9-944ADDD3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0337AA-3D00-4953-90B7-51AC0643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12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A47FAB-46FC-42AC-90C2-D627D50C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176501-A04B-4141-A9FC-E41515FA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A61C2D-BC8E-4E6F-8527-9AB6F6A1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715675-811D-46E1-87AD-AF3404FA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84D457-F377-4D37-856D-D6B2002F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215DC2-1C8A-4A7D-B028-8A89A0DF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D6F88-BB07-4633-9C01-AD5FE5B1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9F6E99-392E-4778-AC13-4ED53214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293516-F2CD-4C50-9958-30B4F02F0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842750-C0C6-42E4-8ED3-7F1C51993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34DA5E-1839-4DAA-94E8-D369F60A3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20715A-048F-4A68-A8ED-022318E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A9FDA2-228A-48D7-8132-84320FE1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96523D0-51E2-46F7-B777-F29A1B10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16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93AD31-49F2-4C94-946A-F9CBEF5E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773F76-B059-4A03-95E0-7A66FEA2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360F96-61FB-4C6D-8A60-884F222B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588" y="311332"/>
            <a:ext cx="2743200" cy="365125"/>
          </a:xfrm>
        </p:spPr>
        <p:txBody>
          <a:bodyPr/>
          <a:lstStyle>
            <a:lvl1pPr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174A7AC1-E761-40E9-BFBB-1B131AB0FB6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736D25F-466D-44D4-91E9-3F9E0B29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88053"/>
          </a:xfrm>
        </p:spPr>
        <p:txBody>
          <a:bodyPr anchor="b">
            <a:normAutofit/>
          </a:bodyPr>
          <a:lstStyle>
            <a:lvl1pPr>
              <a:defRPr sz="3600" b="1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FA67137-CE8C-46FA-956E-F0702158078A}"/>
              </a:ext>
            </a:extLst>
          </p:cNvPr>
          <p:cNvCxnSpPr/>
          <p:nvPr userDrawn="1"/>
        </p:nvCxnSpPr>
        <p:spPr>
          <a:xfrm>
            <a:off x="838200" y="909035"/>
            <a:ext cx="10515600" cy="0"/>
          </a:xfrm>
          <a:prstGeom prst="line">
            <a:avLst/>
          </a:prstGeom>
          <a:ln w="76200">
            <a:solidFill>
              <a:srgbClr val="99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ABD9CF4A-0C19-4C9D-8213-00DC1DDFA0CE}"/>
              </a:ext>
            </a:extLst>
          </p:cNvPr>
          <p:cNvSpPr/>
          <p:nvPr userDrawn="1"/>
        </p:nvSpPr>
        <p:spPr>
          <a:xfrm>
            <a:off x="655454" y="811931"/>
            <a:ext cx="226577" cy="218478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F5D97E8-6C40-434D-9A9A-17EB792D5C44}"/>
              </a:ext>
            </a:extLst>
          </p:cNvPr>
          <p:cNvSpPr/>
          <p:nvPr userDrawn="1"/>
        </p:nvSpPr>
        <p:spPr>
          <a:xfrm>
            <a:off x="11353800" y="797830"/>
            <a:ext cx="226577" cy="218478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54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B6BFA1-1886-471A-A361-7F4A3460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B6FB9C-0A5C-41C2-B326-7BAAFC1E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D743CC-4ECB-4B72-B240-B797D47F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73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8DCAC-1B5C-4151-A242-C886BBDB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E3A7BA-88F4-4293-BE9A-A709FA682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EB41FF-D819-471F-A58F-196696694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409790-F82E-4C35-9826-AE86273C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6D1955-4B32-4CC7-A296-CC043E35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1B9B7-459A-42A8-8F5C-9BA34644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6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9F3121-CC76-4CC2-BABB-6FC335F4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ED18D0-5D10-4FC5-AC53-22553129F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3557EA-BD01-454D-9112-9624E1BEA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2E7DB5-2F4D-4DA7-91EB-82C06F14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5E5EBB-77DB-4AF1-A0CE-E305E352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554AF-C4F0-4421-BFFB-DC5A8DEA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93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8D8549E-B758-4338-8DA4-1A3ECF6B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A3D257-74EA-4829-BDC0-EC69A3C7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956E2D-C021-45EC-8661-78FA08E6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82BE0-0BA2-4AA2-A338-9FBCC384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A2928E-421E-4A74-9AAA-5DDC12CC9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7AC1-E761-40E9-BFBB-1B131AB0F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99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EE682F-D2EA-4E53-B6BF-208EFEE07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72" y="1207074"/>
            <a:ext cx="9522001" cy="1653734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Re–Os geochemistry of altered dacitic rock at Site U1527, IODP Expedition 376: </a:t>
            </a:r>
            <a:b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Implications for the Re cycle in </a:t>
            </a:r>
            <a:r>
              <a:rPr kumimoji="1" lang="en-US" altLang="ja-JP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intraoceanic</a:t>
            </a:r>
            <a: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 arcs</a:t>
            </a:r>
            <a:endParaRPr kumimoji="1"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4F6014-BC59-4E64-BAA5-D8F49A2A4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172" y="3380065"/>
            <a:ext cx="9359973" cy="858285"/>
          </a:xfrm>
        </p:spPr>
        <p:txBody>
          <a:bodyPr>
            <a:normAutofit/>
          </a:bodyPr>
          <a:lstStyle/>
          <a:p>
            <a:r>
              <a:rPr kumimoji="1" lang="en-GB" altLang="ja-JP" b="1" dirty="0" err="1">
                <a:latin typeface="Calibri" panose="020F0502020204030204" pitchFamily="34" charset="0"/>
                <a:cs typeface="Calibri" panose="020F0502020204030204" pitchFamily="34" charset="0"/>
              </a:rPr>
              <a:t>Mizuki</a:t>
            </a:r>
            <a:r>
              <a:rPr kumimoji="1" lang="en-GB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 Ishida </a:t>
            </a:r>
            <a:r>
              <a:rPr kumimoji="1" lang="en-GB" altLang="ja-JP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, Tatsuo Nozaki </a:t>
            </a:r>
            <a:r>
              <a:rPr kumimoji="1" lang="en-GB" altLang="ja-JP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b,c,d,e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1" lang="en-GB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Yutaro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 Takaya </a:t>
            </a:r>
            <a:r>
              <a:rPr kumimoji="1" lang="en-GB" altLang="ja-JP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a,f,b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, Junichiro </a:t>
            </a:r>
            <a:r>
              <a:rPr kumimoji="1" lang="en-GB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Ohta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GB" altLang="ja-JP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c,e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, Qing Chang </a:t>
            </a:r>
            <a:r>
              <a:rPr kumimoji="1" lang="en-GB" altLang="ja-JP" baseline="30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, Jun-</a:t>
            </a:r>
            <a:r>
              <a:rPr kumimoji="1" lang="en-GB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Ichi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 Kimura </a:t>
            </a:r>
            <a:r>
              <a:rPr kumimoji="1" lang="en-GB" altLang="ja-JP" baseline="30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1" lang="en-GB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Kentaro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 Nakamura </a:t>
            </a:r>
            <a:r>
              <a:rPr kumimoji="1" lang="en-GB" altLang="ja-JP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a,e</a:t>
            </a:r>
            <a:r>
              <a:rPr kumimoji="1" lang="en-GB" altLang="ja-JP" dirty="0">
                <a:latin typeface="Calibri" panose="020F0502020204030204" pitchFamily="34" charset="0"/>
                <a:cs typeface="Calibri" panose="020F0502020204030204" pitchFamily="34" charset="0"/>
              </a:rPr>
              <a:t>, Yasuhiro Kato </a:t>
            </a:r>
            <a:r>
              <a:rPr kumimoji="1" lang="en-GB" altLang="ja-JP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c,a,e,b</a:t>
            </a:r>
            <a:endParaRPr kumimoji="1" lang="ja-JP" alt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24479B-71F3-4D36-9526-F33FDD52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3FEFCECA-FC48-4847-A0B0-DA1EAF9E1A1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FA4CA7-A5DF-4388-9D54-96908A4B699D}" type="slidenum"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東大マーク | 東京大学">
            <a:extLst>
              <a:ext uri="{FF2B5EF4-FFF2-40B4-BE49-F238E27FC236}">
                <a16:creationId xmlns:a16="http://schemas.microsoft.com/office/drawing/2014/main" id="{D00B0F82-77BD-4ED5-AD58-2D211C23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925" y="5893289"/>
            <a:ext cx="1692291" cy="5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千葉工業大学、ディープラーニング用世界最大の動画キャプションデータセットを公開 | Med IT Tech">
            <a:extLst>
              <a:ext uri="{FF2B5EF4-FFF2-40B4-BE49-F238E27FC236}">
                <a16:creationId xmlns:a16="http://schemas.microsoft.com/office/drawing/2014/main" id="{38203B3C-5A5A-4183-B1C5-85BE8221A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4234" y="4890526"/>
            <a:ext cx="1918053" cy="4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JAMSTEC 海洋研究開発機構 - YouTube">
            <a:extLst>
              <a:ext uri="{FF2B5EF4-FFF2-40B4-BE49-F238E27FC236}">
                <a16:creationId xmlns:a16="http://schemas.microsoft.com/office/drawing/2014/main" id="{4CCBF08E-3246-48F9-84ED-74068502D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24" y="5075867"/>
            <a:ext cx="1088482" cy="10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D987E41-3BCC-4056-9B66-4FFFE532D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0" y="5726392"/>
            <a:ext cx="1484689" cy="6282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BC4DE3E-07E5-417B-AC77-FFCC763EA97C}"/>
              </a:ext>
            </a:extLst>
          </p:cNvPr>
          <p:cNvSpPr txBox="1"/>
          <p:nvPr/>
        </p:nvSpPr>
        <p:spPr>
          <a:xfrm>
            <a:off x="3795613" y="5392963"/>
            <a:ext cx="12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Funding</a:t>
            </a:r>
            <a:endParaRPr kumimoji="1" lang="ja-JP" altLang="en-US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A4AD1A-1C2C-4BEC-B70E-A6B96725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8" y="4375506"/>
            <a:ext cx="1617957" cy="16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0785CB-B50E-4EB5-B9A1-93170AA5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73" y="196137"/>
            <a:ext cx="1558297" cy="21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7BFAFA-6962-4604-A2D0-6E0F6943F212}"/>
              </a:ext>
            </a:extLst>
          </p:cNvPr>
          <p:cNvSpPr txBox="1"/>
          <p:nvPr/>
        </p:nvSpPr>
        <p:spPr>
          <a:xfrm>
            <a:off x="409925" y="4551453"/>
            <a:ext cx="63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a</a:t>
            </a:r>
            <a:r>
              <a:rPr kumimoji="1"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, c</a:t>
            </a:r>
            <a:endParaRPr kumimoji="1" lang="ja-JP" altLang="en-US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676479-1B96-4E5B-A870-FA6AC000A1D5}"/>
              </a:ext>
            </a:extLst>
          </p:cNvPr>
          <p:cNvSpPr txBox="1"/>
          <p:nvPr/>
        </p:nvSpPr>
        <p:spPr>
          <a:xfrm>
            <a:off x="2493851" y="4551453"/>
            <a:ext cx="63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b, g </a:t>
            </a:r>
            <a:endParaRPr kumimoji="1" lang="ja-JP" altLang="en-US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F504F42-2E49-4D22-BB40-0DD43BC78FB4}"/>
              </a:ext>
            </a:extLst>
          </p:cNvPr>
          <p:cNvSpPr txBox="1"/>
          <p:nvPr/>
        </p:nvSpPr>
        <p:spPr>
          <a:xfrm>
            <a:off x="3814234" y="4551453"/>
            <a:ext cx="63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e </a:t>
            </a:r>
            <a:endParaRPr kumimoji="1" lang="ja-JP" altLang="en-US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63F1E3-DC74-40A3-BA7D-0906EFC0316C}"/>
              </a:ext>
            </a:extLst>
          </p:cNvPr>
          <p:cNvSpPr txBox="1"/>
          <p:nvPr/>
        </p:nvSpPr>
        <p:spPr>
          <a:xfrm>
            <a:off x="862172" y="171383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EGU General Assembly 2022 (Tue, 24 May)</a:t>
            </a:r>
          </a:p>
          <a:p>
            <a:pPr algn="l"/>
            <a:r>
              <a:rPr lang="en-GB" altLang="ja-JP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SSP1.2; EGU22-3372</a:t>
            </a:r>
          </a:p>
        </p:txBody>
      </p:sp>
      <p:pic>
        <p:nvPicPr>
          <p:cNvPr id="26" name="図 25" descr="QR コード&#10;&#10;自動的に生成された説明">
            <a:extLst>
              <a:ext uri="{FF2B5EF4-FFF2-40B4-BE49-F238E27FC236}">
                <a16:creationId xmlns:a16="http://schemas.microsoft.com/office/drawing/2014/main" id="{B65E3195-B98D-44E8-B00C-472605053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05" y="4854286"/>
            <a:ext cx="1744212" cy="174421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9D021FA-581B-4085-8B56-49B4A26C7F7E}"/>
              </a:ext>
            </a:extLst>
          </p:cNvPr>
          <p:cNvSpPr txBox="1"/>
          <p:nvPr/>
        </p:nvSpPr>
        <p:spPr>
          <a:xfrm>
            <a:off x="7693263" y="450614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u="sng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Link to the abstract info:   </a:t>
            </a:r>
            <a:endParaRPr kumimoji="1" lang="ja-JP" altLang="en-US" u="sng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A995BB-11ED-420A-A1AD-30DE23E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71" y="4429493"/>
            <a:ext cx="1567778" cy="20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0BD10C5-B72B-2984-2BD5-0092BA439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7227" y="5749657"/>
            <a:ext cx="2256129" cy="5817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99A963C-B97C-91C2-9CE6-7630DEDAB66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592" t="11507" r="10132" b="12606"/>
          <a:stretch/>
        </p:blipFill>
        <p:spPr>
          <a:xfrm>
            <a:off x="6156668" y="4551453"/>
            <a:ext cx="1121063" cy="100405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D383CF-FE5C-7B66-8EFB-F6FEF4452A80}"/>
              </a:ext>
            </a:extLst>
          </p:cNvPr>
          <p:cNvSpPr txBox="1"/>
          <p:nvPr/>
        </p:nvSpPr>
        <p:spPr>
          <a:xfrm>
            <a:off x="6084602" y="4484954"/>
            <a:ext cx="63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d</a:t>
            </a:r>
            <a:endParaRPr kumimoji="1" lang="ja-JP" altLang="en-US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030FE42-2BAA-ADDD-21DF-0785E86375DC}"/>
              </a:ext>
            </a:extLst>
          </p:cNvPr>
          <p:cNvSpPr txBox="1"/>
          <p:nvPr/>
        </p:nvSpPr>
        <p:spPr>
          <a:xfrm>
            <a:off x="5908071" y="5435441"/>
            <a:ext cx="63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</a:t>
            </a:r>
            <a:endParaRPr kumimoji="1" lang="ja-JP" altLang="en-US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0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E5EC3056-05F2-421A-98BB-204BEE15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Thank you very much!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8F0C54-4CE9-4AB9-A6F0-30FCD005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CFC7EF13-5E93-420B-94F5-6A41731F0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2" y="2113345"/>
            <a:ext cx="2013287" cy="201328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0B8555C-1340-4736-B42E-01520087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06" y="1322806"/>
            <a:ext cx="2393774" cy="31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6B7711-A3E6-4243-8517-45F56E1C3BD5}"/>
              </a:ext>
            </a:extLst>
          </p:cNvPr>
          <p:cNvSpPr txBox="1"/>
          <p:nvPr/>
        </p:nvSpPr>
        <p:spPr>
          <a:xfrm>
            <a:off x="6238698" y="1807871"/>
            <a:ext cx="5396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ja-JP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Ishida, M. et al. (2022). </a:t>
            </a:r>
            <a:r>
              <a:rPr lang="en-GB" altLang="ja-JP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Deep Sea Research Part I: Oceanographic Research Papers</a:t>
            </a:r>
            <a:r>
              <a:rPr lang="en-GB" altLang="ja-JP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GB" altLang="ja-JP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en-GB" altLang="ja-JP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103687.</a:t>
            </a:r>
          </a:p>
          <a:p>
            <a:pPr algn="l"/>
            <a:r>
              <a:rPr kumimoji="1" lang="en-GB" altLang="ja-JP" u="sng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https://doi.org/10.1016/j.dsr.2021.103687</a:t>
            </a:r>
            <a:endParaRPr kumimoji="1" lang="ja-JP" altLang="en-US" u="sng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FA436-8C97-4590-9224-E3AEEBA5E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2948932"/>
            <a:ext cx="4055017" cy="205516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E5751-6013-4DE0-8DE4-2B3D2B547A06}"/>
              </a:ext>
            </a:extLst>
          </p:cNvPr>
          <p:cNvSpPr txBox="1"/>
          <p:nvPr/>
        </p:nvSpPr>
        <p:spPr>
          <a:xfrm>
            <a:off x="6238698" y="1259382"/>
            <a:ext cx="508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Further details of this study:</a:t>
            </a:r>
            <a:endParaRPr kumimoji="1" lang="ja-JP" altLang="en-US" sz="2400" b="1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B4300F-47EA-46D7-9DA0-E53E4C513747}"/>
              </a:ext>
            </a:extLst>
          </p:cNvPr>
          <p:cNvSpPr txBox="1"/>
          <p:nvPr/>
        </p:nvSpPr>
        <p:spPr>
          <a:xfrm>
            <a:off x="2327390" y="5004098"/>
            <a:ext cx="165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Find me </a:t>
            </a:r>
            <a:r>
              <a:rPr kumimoji="1" lang="en-US" altLang="ja-JP" sz="2400" b="1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at: </a:t>
            </a:r>
            <a:endParaRPr kumimoji="1" lang="ja-JP" altLang="en-US" sz="2400" b="1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7AEE64-1561-4FB7-969A-8580C7038F52}"/>
              </a:ext>
            </a:extLst>
          </p:cNvPr>
          <p:cNvSpPr txBox="1"/>
          <p:nvPr/>
        </p:nvSpPr>
        <p:spPr>
          <a:xfrm>
            <a:off x="1172912" y="1303404"/>
            <a:ext cx="144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VOTE ME!</a:t>
            </a:r>
            <a:endParaRPr kumimoji="1" lang="ja-JP" altLang="en-US" sz="2400" b="1" dirty="0">
              <a:latin typeface="Calibri" panose="020F0502020204030204" pitchFamily="34" charset="0"/>
              <a:ea typeface="ヒラギノ角ゴ Pro W3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050" name="Picture 2" descr="LinkedIn - Google Play のアプリ">
            <a:extLst>
              <a:ext uri="{FF2B5EF4-FFF2-40B4-BE49-F238E27FC236}">
                <a16:creationId xmlns:a16="http://schemas.microsoft.com/office/drawing/2014/main" id="{2B65F84C-F508-4C30-9F6D-50CB7029A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59" y="5754997"/>
            <a:ext cx="779086" cy="7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7359D52-BE52-45A6-B4FE-6D233E91E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42" y="4908972"/>
            <a:ext cx="1876061" cy="165389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D5AF24-F59C-475A-8978-B18C5AFD41BD}"/>
              </a:ext>
            </a:extLst>
          </p:cNvPr>
          <p:cNvSpPr txBox="1"/>
          <p:nvPr/>
        </p:nvSpPr>
        <p:spPr>
          <a:xfrm>
            <a:off x="6238698" y="5821375"/>
            <a:ext cx="3762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Personal HP: </a:t>
            </a:r>
          </a:p>
          <a:p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https://mizuki-ishida.webflow.io/</a:t>
            </a:r>
          </a:p>
        </p:txBody>
      </p:sp>
    </p:spTree>
    <p:extLst>
      <p:ext uri="{BB962C8B-B14F-4D97-AF65-F5344CB8AC3E}">
        <p14:creationId xmlns:p14="http://schemas.microsoft.com/office/powerpoint/2010/main" val="110181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6BB8CEF-E8F5-4092-A08B-B7058294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FCFB4B3-6767-4B43-BEB6-36A877FE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80" y="1094998"/>
            <a:ext cx="11245240" cy="21853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/>
              <a:t>Subseafloor hydrothermal alteration </a:t>
            </a:r>
            <a:r>
              <a:rPr lang="en-US" altLang="ja-JP" sz="2400" dirty="0"/>
              <a:t>is an important process controlling the elemental cycle on the Earth, since it …</a:t>
            </a:r>
          </a:p>
          <a:p>
            <a:pPr lvl="1">
              <a:spcBef>
                <a:spcPts val="0"/>
              </a:spcBef>
            </a:pPr>
            <a:r>
              <a:rPr lang="en-US" altLang="ja-JP" dirty="0"/>
              <a:t>Modifies the composition of the crust</a:t>
            </a:r>
          </a:p>
          <a:p>
            <a:pPr lvl="1">
              <a:spcBef>
                <a:spcPts val="0"/>
              </a:spcBef>
            </a:pPr>
            <a:r>
              <a:rPr lang="en-US" altLang="ja-JP" dirty="0"/>
              <a:t>Determine the composition of the hydrothermal fluid released into seawater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B6425B-F3CB-4EDB-9D60-714AABA6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F0083D-3356-4E56-8888-F5B3159750AB}"/>
              </a:ext>
            </a:extLst>
          </p:cNvPr>
          <p:cNvSpPr txBox="1"/>
          <p:nvPr/>
        </p:nvSpPr>
        <p:spPr>
          <a:xfrm>
            <a:off x="1791222" y="5933822"/>
            <a:ext cx="447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Peucker-Ehrenbrink</a:t>
            </a:r>
            <a:r>
              <a:rPr kumimoji="1"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1" lang="en-US" altLang="ja-JP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Ravizza</a:t>
            </a:r>
            <a:r>
              <a:rPr kumimoji="1"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, 2000)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88168D-C676-465D-AACF-040E247D900F}"/>
              </a:ext>
            </a:extLst>
          </p:cNvPr>
          <p:cNvSpPr txBox="1"/>
          <p:nvPr/>
        </p:nvSpPr>
        <p:spPr>
          <a:xfrm>
            <a:off x="473380" y="3280317"/>
            <a:ext cx="530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Because the 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 isotopic ratio (</a:t>
            </a:r>
            <a:r>
              <a:rPr kumimoji="1" lang="en-US" altLang="ja-JP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187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Os/</a:t>
            </a:r>
            <a:r>
              <a:rPr kumimoji="1" lang="en-US" altLang="ja-JP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188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Os) differs between modern seawater and hydrothermal fluid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the Re–Os isotopic system is potentially a sensitive tracer of subseafloor fluid-rock interaction. 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6AC8E0-51BE-0BC9-E54F-227E5871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828" y="2746524"/>
            <a:ext cx="7209730" cy="35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6BB8CEF-E8F5-4092-A08B-B7058294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  <a:endParaRPr lang="ja-JP" altLang="en-US" dirty="0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95718C6C-238F-4FFC-A6D9-D4E75FE8E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73" y="3471236"/>
            <a:ext cx="7245427" cy="2890925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FCFB4B3-6767-4B43-BEB6-36A877FE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2" y="1094998"/>
            <a:ext cx="11398032" cy="5435080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Previous studies have examined </a:t>
            </a:r>
            <a:r>
              <a:rPr lang="en-US" altLang="ja-JP" sz="2400" b="1" dirty="0"/>
              <a:t>the effect of alteration on the Re–Os budget in MORB</a:t>
            </a:r>
            <a:r>
              <a:rPr lang="en-US" altLang="ja-JP" sz="2400" dirty="0"/>
              <a:t>, which is mainly associated with alteration processes at midocean ridges. 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3DD9C3-A6E8-455B-977F-8662C413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4EEF53-4A31-4271-9B54-B64709A31405}"/>
              </a:ext>
            </a:extLst>
          </p:cNvPr>
          <p:cNvSpPr txBox="1"/>
          <p:nvPr/>
        </p:nvSpPr>
        <p:spPr>
          <a:xfrm>
            <a:off x="556182" y="4131868"/>
            <a:ext cx="4837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Little is known about the behavior of Re and Os during hydrothermal alteration in an </a:t>
            </a:r>
            <a:r>
              <a:rPr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intraoceanic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arc setting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80EE0A-71B4-462C-81D9-F8A9C855E0AC}"/>
              </a:ext>
            </a:extLst>
          </p:cNvPr>
          <p:cNvSpPr txBox="1"/>
          <p:nvPr/>
        </p:nvSpPr>
        <p:spPr>
          <a:xfrm>
            <a:off x="974534" y="1940816"/>
            <a:ext cx="6689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ODP Site 735 (</a:t>
            </a: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Blusztajn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et al., 2000)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ODP Site 504 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Peucker-Ehrenbrink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et al., 2003)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DSDP Sites 417/418 (</a:t>
            </a: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Peucker-Ehrenbrink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et al., 2003)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ODP Site 801 (Reisberg et al., 2008)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8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68CC7D-8364-44C6-8842-63065417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Materials &amp; Methods</a:t>
            </a:r>
            <a:endParaRPr kumimoji="1" lang="ja-JP" altLang="en-US" dirty="0"/>
          </a:p>
        </p:txBody>
      </p:sp>
      <p:pic>
        <p:nvPicPr>
          <p:cNvPr id="7" name="図 6" descr="マップ&#10;&#10;自動的に生成された説明">
            <a:extLst>
              <a:ext uri="{FF2B5EF4-FFF2-40B4-BE49-F238E27FC236}">
                <a16:creationId xmlns:a16="http://schemas.microsoft.com/office/drawing/2014/main" id="{82AB4FD9-3CAB-492F-8AE9-A452A43F4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"/>
          <a:stretch/>
        </p:blipFill>
        <p:spPr>
          <a:xfrm>
            <a:off x="494107" y="1785256"/>
            <a:ext cx="4417458" cy="5072744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C005ED-3725-4F77-B1E3-9DF91381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16BD4B1-475C-4515-A480-A19B1B26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42" y="1973832"/>
            <a:ext cx="5473546" cy="404191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We provide 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depth profile of Re–Os geochemistry at</a:t>
            </a:r>
            <a:r>
              <a:rPr lang="en-US" altLang="ja-JP" sz="2400" b="1" dirty="0"/>
              <a:t> 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Site U1527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located on the NW caldera rim of the Brothers.</a:t>
            </a:r>
            <a:endParaRPr lang="en-US" altLang="ja-JP" sz="2400" dirty="0"/>
          </a:p>
          <a:p>
            <a:r>
              <a:rPr lang="en-US" altLang="ja-JP" sz="2400" b="1" dirty="0"/>
              <a:t>Hydrothermally altered volcaniclastic rocks (Unit 2) of Hole U1527C </a:t>
            </a:r>
            <a:r>
              <a:rPr lang="en-US" altLang="ja-JP" sz="2400" dirty="0"/>
              <a:t>were analyzed  for bulk chemical composition and Re–Os isotopes. </a:t>
            </a:r>
          </a:p>
          <a:p>
            <a:endParaRPr lang="ja-JP" altLang="en-US" sz="2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0E1488C-3197-4440-8A48-7D337A0B8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6130" y="102170"/>
            <a:ext cx="1679028" cy="673077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8B6BCD-497F-4B9C-8CF0-ADAF76859816}"/>
              </a:ext>
            </a:extLst>
          </p:cNvPr>
          <p:cNvSpPr txBox="1"/>
          <p:nvPr/>
        </p:nvSpPr>
        <p:spPr>
          <a:xfrm>
            <a:off x="8173019" y="6423001"/>
            <a:ext cx="2213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(de Ronde et al., 2019)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37E956D-33FD-455C-BDD2-2EA4B83913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225" y="4371584"/>
            <a:ext cx="2555734" cy="209363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14656B-7C65-424F-8EF9-D42A458A476F}"/>
              </a:ext>
            </a:extLst>
          </p:cNvPr>
          <p:cNvSpPr txBox="1"/>
          <p:nvPr/>
        </p:nvSpPr>
        <p:spPr>
          <a:xfrm>
            <a:off x="838199" y="1013516"/>
            <a:ext cx="9677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Core samples from 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Brothers volcano in the Kermadec arc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drilled during 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IODP Exp. 376 in 2018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can be used to investigate this matter.  </a:t>
            </a:r>
          </a:p>
        </p:txBody>
      </p:sp>
    </p:spTree>
    <p:extLst>
      <p:ext uri="{BB962C8B-B14F-4D97-AF65-F5344CB8AC3E}">
        <p14:creationId xmlns:p14="http://schemas.microsoft.com/office/powerpoint/2010/main" val="408994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EE7DC57-4A9A-473C-A899-39225971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D5C7B69-60B7-479A-A2B4-4B0692B8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Alteration at the Hole U1527C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54F18B-19D2-4AA1-8F2B-C4A141F70831}"/>
              </a:ext>
            </a:extLst>
          </p:cNvPr>
          <p:cNvSpPr txBox="1"/>
          <p:nvPr/>
        </p:nvSpPr>
        <p:spPr>
          <a:xfrm>
            <a:off x="7481761" y="46494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(de Ronde et al., 2019)</a:t>
            </a:r>
            <a:endParaRPr kumimoji="1" lang="ja-JP" altLang="en-US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C09B1DA-AE83-46CE-8015-61B620BBD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3033" y="3296087"/>
            <a:ext cx="1366871" cy="345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43A1115-3A7E-4989-BAF8-74DA21474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980" y="3296087"/>
            <a:ext cx="1341329" cy="345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0508D8A-A0CF-4EC3-A5B7-4E039BF53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755" y="3296087"/>
            <a:ext cx="1341329" cy="34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コンテンツ プレースホルダー 5">
            <a:extLst>
              <a:ext uri="{FF2B5EF4-FFF2-40B4-BE49-F238E27FC236}">
                <a16:creationId xmlns:a16="http://schemas.microsoft.com/office/drawing/2014/main" id="{75AD8A4E-86AA-4AA6-8473-FDAC559BB4BA}"/>
              </a:ext>
            </a:extLst>
          </p:cNvPr>
          <p:cNvSpPr txBox="1">
            <a:spLocks/>
          </p:cNvSpPr>
          <p:nvPr/>
        </p:nvSpPr>
        <p:spPr>
          <a:xfrm>
            <a:off x="630158" y="1585955"/>
            <a:ext cx="3162239" cy="211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F0129E-685F-4D5F-8857-5E9BF9D2FDCD}"/>
              </a:ext>
            </a:extLst>
          </p:cNvPr>
          <p:cNvSpPr txBox="1"/>
          <p:nvPr/>
        </p:nvSpPr>
        <p:spPr>
          <a:xfrm>
            <a:off x="354413" y="1065375"/>
            <a:ext cx="43305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Type I: </a:t>
            </a:r>
            <a:r>
              <a:rPr lang="en-US" altLang="ja-JP" sz="2400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Low-T (&lt;150 °C)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621110-8D65-443C-A52E-C9DC58F30E30}"/>
              </a:ext>
            </a:extLst>
          </p:cNvPr>
          <p:cNvSpPr txBox="1"/>
          <p:nvPr/>
        </p:nvSpPr>
        <p:spPr>
          <a:xfrm>
            <a:off x="4928765" y="1073490"/>
            <a:ext cx="43472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Type II: </a:t>
            </a:r>
            <a:r>
              <a:rPr lang="en-US" altLang="ja-JP" sz="2400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higher-T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09F904-70CA-4999-8269-08C879644F95}"/>
              </a:ext>
            </a:extLst>
          </p:cNvPr>
          <p:cNvSpPr txBox="1"/>
          <p:nvPr/>
        </p:nvSpPr>
        <p:spPr>
          <a:xfrm>
            <a:off x="9519781" y="1075055"/>
            <a:ext cx="220668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Type III: </a:t>
            </a:r>
            <a:r>
              <a:rPr lang="en-US" altLang="ja-JP" sz="2400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High-T</a:t>
            </a:r>
            <a:r>
              <a:rPr lang="en-US" altLang="ja-JP" sz="2400" b="1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(&gt;200 °C)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238BD3-307D-4FE2-95BB-69DD6A3CD688}"/>
              </a:ext>
            </a:extLst>
          </p:cNvPr>
          <p:cNvSpPr txBox="1"/>
          <p:nvPr/>
        </p:nvSpPr>
        <p:spPr>
          <a:xfrm>
            <a:off x="229794" y="4278009"/>
            <a:ext cx="13413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Subtype </a:t>
            </a:r>
            <a:r>
              <a:rPr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/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(Not analyzed)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016431-24AE-4A3B-8BEA-6BABEF5B143D}"/>
              </a:ext>
            </a:extLst>
          </p:cNvPr>
          <p:cNvSpPr txBox="1"/>
          <p:nvPr/>
        </p:nvSpPr>
        <p:spPr>
          <a:xfrm>
            <a:off x="2461632" y="1983633"/>
            <a:ext cx="2187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800" b="1" dirty="0">
                <a:latin typeface="Calibri" panose="020F0502020204030204" pitchFamily="34" charset="0"/>
                <a:cs typeface="Calibri" panose="020F0502020204030204" pitchFamily="34" charset="0"/>
              </a:rPr>
              <a:t>goethite</a:t>
            </a: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 + opal + mordenite ± </a:t>
            </a:r>
            <a:r>
              <a:rPr lang="en-US" altLang="ja-JP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illite</a:t>
            </a: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 ± smectite ± quartz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C0D026-EE80-433F-B386-4B2351BE8E51}"/>
              </a:ext>
            </a:extLst>
          </p:cNvPr>
          <p:cNvSpPr txBox="1"/>
          <p:nvPr/>
        </p:nvSpPr>
        <p:spPr>
          <a:xfrm>
            <a:off x="3380238" y="1562915"/>
            <a:ext cx="552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Ib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ja-JP" altLang="en-US" sz="2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EEB932-518A-4913-B756-6405DCFA9471}"/>
              </a:ext>
            </a:extLst>
          </p:cNvPr>
          <p:cNvSpPr txBox="1"/>
          <p:nvPr/>
        </p:nvSpPr>
        <p:spPr>
          <a:xfrm>
            <a:off x="7103784" y="1980304"/>
            <a:ext cx="2415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chlorite + quartz + </a:t>
            </a:r>
            <a:r>
              <a:rPr lang="en-US" altLang="ja-JP" sz="1800" b="1" dirty="0">
                <a:latin typeface="Calibri" panose="020F0502020204030204" pitchFamily="34" charset="0"/>
                <a:cs typeface="Calibri" panose="020F0502020204030204" pitchFamily="34" charset="0"/>
              </a:rPr>
              <a:t>goethite</a:t>
            </a: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altLang="ja-JP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illite</a:t>
            </a: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 ± smectite ± mordenite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8A2F92-0B90-4937-AB52-3EEA093D0734}"/>
              </a:ext>
            </a:extLst>
          </p:cNvPr>
          <p:cNvSpPr txBox="1"/>
          <p:nvPr/>
        </p:nvSpPr>
        <p:spPr>
          <a:xfrm>
            <a:off x="4928765" y="1996056"/>
            <a:ext cx="1894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chlorite + quartz + </a:t>
            </a:r>
            <a:r>
              <a:rPr lang="en-US" altLang="ja-JP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illite</a:t>
            </a: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 + smectite ± mordenite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493C4A9-3D3F-4F78-AF6D-8C3131D45900}"/>
              </a:ext>
            </a:extLst>
          </p:cNvPr>
          <p:cNvSpPr txBox="1"/>
          <p:nvPr/>
        </p:nvSpPr>
        <p:spPr>
          <a:xfrm>
            <a:off x="1126744" y="1562915"/>
            <a:ext cx="552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ja-JP" altLang="en-US" sz="2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505A5C-E2B0-4FA1-9309-05362D5BE4B2}"/>
              </a:ext>
            </a:extLst>
          </p:cNvPr>
          <p:cNvSpPr txBox="1"/>
          <p:nvPr/>
        </p:nvSpPr>
        <p:spPr>
          <a:xfrm>
            <a:off x="704697" y="2294191"/>
            <a:ext cx="147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mostly fresh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C148560-346A-4EFD-83CE-8B4024A725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837" y="3296087"/>
            <a:ext cx="1341329" cy="34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E7459E-0F3C-481E-90FD-ADF4F7067D0C}"/>
              </a:ext>
            </a:extLst>
          </p:cNvPr>
          <p:cNvSpPr txBox="1"/>
          <p:nvPr/>
        </p:nvSpPr>
        <p:spPr>
          <a:xfrm>
            <a:off x="8172304" y="1534773"/>
            <a:ext cx="716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IIb: </a:t>
            </a:r>
            <a:endParaRPr lang="ja-JP" altLang="en-US" sz="24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6B3F668-231F-4477-B5F1-0B882B366936}"/>
              </a:ext>
            </a:extLst>
          </p:cNvPr>
          <p:cNvSpPr txBox="1"/>
          <p:nvPr/>
        </p:nvSpPr>
        <p:spPr>
          <a:xfrm>
            <a:off x="5409151" y="1526897"/>
            <a:ext cx="773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IIa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ja-JP" altLang="en-US" sz="2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515786F-CB10-43EE-AD7B-944654FB65BD}"/>
              </a:ext>
            </a:extLst>
          </p:cNvPr>
          <p:cNvSpPr txBox="1"/>
          <p:nvPr/>
        </p:nvSpPr>
        <p:spPr>
          <a:xfrm>
            <a:off x="9830731" y="1980304"/>
            <a:ext cx="1831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quartz + chlorite + pyrite ± illite </a:t>
            </a:r>
            <a:br>
              <a:rPr lang="it-IT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(No smectite)</a:t>
            </a: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C4137A64-E548-4F33-8716-0C5D07BC6AF5}"/>
              </a:ext>
            </a:extLst>
          </p:cNvPr>
          <p:cNvSpPr/>
          <p:nvPr/>
        </p:nvSpPr>
        <p:spPr>
          <a:xfrm>
            <a:off x="6291474" y="3917302"/>
            <a:ext cx="1687605" cy="2154477"/>
          </a:xfrm>
          <a:prstGeom prst="rightArrow">
            <a:avLst>
              <a:gd name="adj1" fmla="val 56977"/>
              <a:gd name="adj2" fmla="val 252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Overprinting by oxidative seawater ingress</a:t>
            </a:r>
            <a:endParaRPr kumimoji="1" lang="ja-JP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AF477878-E2C0-4673-84B6-25ED043A4285}"/>
              </a:ext>
            </a:extLst>
          </p:cNvPr>
          <p:cNvSpPr/>
          <p:nvPr/>
        </p:nvSpPr>
        <p:spPr>
          <a:xfrm>
            <a:off x="1535318" y="3762650"/>
            <a:ext cx="1660163" cy="2154477"/>
          </a:xfrm>
          <a:prstGeom prst="rightArrow">
            <a:avLst>
              <a:gd name="adj1" fmla="val 56977"/>
              <a:gd name="adj2" fmla="val 252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Overprinting by oxidative seawater ingress</a:t>
            </a:r>
            <a:endParaRPr kumimoji="1" lang="ja-JP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07FCFAE-D7D8-4FC5-BB28-99A8C2823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38" y="2890364"/>
            <a:ext cx="354347" cy="34680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F96611BC-E639-4C3A-BBCE-0AC92B4B7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21" y="2917646"/>
            <a:ext cx="333422" cy="32389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9C5FC08-B612-43A4-A08B-1516CBD2A6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88" y="2961622"/>
            <a:ext cx="333422" cy="28689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1824CAA8-E64F-4166-8462-B28F3B689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10" y="2936398"/>
            <a:ext cx="295316" cy="304843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AB35293-DD91-46AC-86B5-BE0A1E0C076A}"/>
              </a:ext>
            </a:extLst>
          </p:cNvPr>
          <p:cNvSpPr txBox="1"/>
          <p:nvPr/>
        </p:nvSpPr>
        <p:spPr>
          <a:xfrm>
            <a:off x="1758007" y="2894927"/>
            <a:ext cx="147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(Symbols)</a:t>
            </a:r>
          </a:p>
        </p:txBody>
      </p:sp>
    </p:spTree>
    <p:extLst>
      <p:ext uri="{BB962C8B-B14F-4D97-AF65-F5344CB8AC3E}">
        <p14:creationId xmlns:p14="http://schemas.microsoft.com/office/powerpoint/2010/main" val="356992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6E559-9D7D-41C8-9A4D-6775A77B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</a:t>
            </a:r>
            <a:r>
              <a:rPr lang="en-US" altLang="ja-JP" dirty="0"/>
              <a:t>-Os</a:t>
            </a:r>
            <a:r>
              <a:rPr lang="ja-JP" altLang="en-US" dirty="0"/>
              <a:t> </a:t>
            </a:r>
            <a:r>
              <a:rPr lang="en-US" altLang="ja-JP" dirty="0"/>
              <a:t>concentrations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B4B3CD-A96B-49F4-B207-C0D8E178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08" y="1329020"/>
            <a:ext cx="5953471" cy="4857318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High-temperature alteration processes have generally resulted in Re enrichment.</a:t>
            </a:r>
            <a:r>
              <a:rPr lang="en-US" altLang="ja-JP" sz="24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altLang="ja-JP" sz="2000" dirty="0"/>
              <a:t>The Re host may be pyrite, a high Re/Os mineral </a:t>
            </a:r>
          </a:p>
          <a:p>
            <a:r>
              <a:rPr lang="en-US" altLang="ja-JP" sz="2400" dirty="0"/>
              <a:t>Part of Re was released into the ocean by later oxidative weathering (</a:t>
            </a:r>
            <a:r>
              <a:rPr lang="en-US" altLang="ja-JP" sz="2400" dirty="0" err="1"/>
              <a:t>Ib</a:t>
            </a:r>
            <a:r>
              <a:rPr lang="en-US" altLang="ja-JP" sz="2400" dirty="0"/>
              <a:t> and IIb).</a:t>
            </a:r>
          </a:p>
          <a:p>
            <a:pPr lvl="1">
              <a:spcBef>
                <a:spcPts val="0"/>
              </a:spcBef>
            </a:pPr>
            <a:r>
              <a:rPr lang="en-US" altLang="ja-JP" sz="2000" dirty="0"/>
              <a:t>Pyrite -&gt; Goethite?</a:t>
            </a:r>
            <a:br>
              <a:rPr lang="en-US" altLang="ja-JP" sz="2000" dirty="0"/>
            </a:br>
            <a:endParaRPr lang="en-US" altLang="ja-JP" sz="2000" dirty="0"/>
          </a:p>
          <a:p>
            <a:r>
              <a:rPr lang="en-US" altLang="ja-JP" sz="2400" dirty="0"/>
              <a:t>Os mobility resulting from alteration was limited compared to Re.</a:t>
            </a:r>
            <a:br>
              <a:rPr lang="en-US" altLang="ja-JP" sz="2400" dirty="0"/>
            </a:br>
            <a:br>
              <a:rPr lang="en-US" altLang="ja-JP" sz="2400" dirty="0"/>
            </a:br>
            <a:endParaRPr kumimoji="1" lang="ja-JP" altLang="en-US" sz="24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95B575-C93C-42E1-A027-F40C416E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084" y="293065"/>
            <a:ext cx="2743200" cy="365125"/>
          </a:xfrm>
        </p:spPr>
        <p:txBody>
          <a:bodyPr/>
          <a:lstStyle/>
          <a:p>
            <a:fld id="{174A7AC1-E761-40E9-BFBB-1B131AB0FB68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6CE268D-8F98-4DF3-AD7F-31E615588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2924" y="1094998"/>
            <a:ext cx="2379520" cy="5616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85D12D5-06C7-45B4-8D36-FE67BDE960A0}"/>
              </a:ext>
            </a:extLst>
          </p:cNvPr>
          <p:cNvGrpSpPr/>
          <p:nvPr/>
        </p:nvGrpSpPr>
        <p:grpSpPr>
          <a:xfrm>
            <a:off x="5943412" y="545521"/>
            <a:ext cx="3871205" cy="6170223"/>
            <a:chOff x="6983735" y="1458721"/>
            <a:chExt cx="3245645" cy="5173158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33FA60B8-6EF2-4010-91C8-806D24204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08240" y="1918025"/>
              <a:ext cx="2503383" cy="4713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15E0D2E-F63A-4B70-AB06-F3F10F679C12}"/>
                </a:ext>
              </a:extLst>
            </p:cNvPr>
            <p:cNvSpPr txBox="1"/>
            <p:nvPr/>
          </p:nvSpPr>
          <p:spPr>
            <a:xfrm>
              <a:off x="8734225" y="1458721"/>
              <a:ext cx="1495155" cy="666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 sequestered </a:t>
              </a:r>
              <a:r>
                <a:rPr lang="en-US" altLang="ja-JP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by HT alteration</a:t>
              </a:r>
              <a:endParaRPr kumimoji="1" lang="ja-JP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ACDB98F-A441-415B-B8A8-9E8BFD28F8A0}"/>
                </a:ext>
              </a:extLst>
            </p:cNvPr>
            <p:cNvSpPr txBox="1"/>
            <p:nvPr/>
          </p:nvSpPr>
          <p:spPr>
            <a:xfrm>
              <a:off x="6983735" y="1482938"/>
              <a:ext cx="1270087" cy="666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 released </a:t>
              </a:r>
              <a:r>
                <a:rPr lang="en-US" altLang="ja-JP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by LT alteration</a:t>
              </a:r>
              <a:endParaRPr kumimoji="1" lang="ja-JP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4A11A806-CFAB-4941-A5C0-1E1CB7936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4207" y="3179218"/>
              <a:ext cx="568151" cy="174708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EA31AD4C-EF91-4125-93E7-54DD2E4E9235}"/>
                </a:ext>
              </a:extLst>
            </p:cNvPr>
            <p:cNvSpPr/>
            <p:nvPr/>
          </p:nvSpPr>
          <p:spPr>
            <a:xfrm>
              <a:off x="8525463" y="1756045"/>
              <a:ext cx="237488" cy="387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F87D66A3-85D2-43F2-99EB-9ED2A1754FB9}"/>
                </a:ext>
              </a:extLst>
            </p:cNvPr>
            <p:cNvSpPr/>
            <p:nvPr/>
          </p:nvSpPr>
          <p:spPr>
            <a:xfrm flipH="1">
              <a:off x="8215277" y="1756045"/>
              <a:ext cx="237488" cy="387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2EF68C3-358B-414F-A61A-56CBACD4418E}"/>
                </a:ext>
              </a:extLst>
            </p:cNvPr>
            <p:cNvSpPr/>
            <p:nvPr/>
          </p:nvSpPr>
          <p:spPr>
            <a:xfrm>
              <a:off x="9535400" y="6169215"/>
              <a:ext cx="276225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9B3830C-3F9C-4DF6-8CD3-0A982EC27351}"/>
                </a:ext>
              </a:extLst>
            </p:cNvPr>
            <p:cNvSpPr txBox="1"/>
            <p:nvPr/>
          </p:nvSpPr>
          <p:spPr>
            <a:xfrm>
              <a:off x="9283094" y="2917145"/>
              <a:ext cx="696153" cy="524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ja-JP" dirty="0">
                  <a:effectLst>
                    <a:glow rad="1143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Range of</a:t>
              </a:r>
            </a:p>
            <a:p>
              <a:pPr>
                <a:lnSpc>
                  <a:spcPts val="1600"/>
                </a:lnSpc>
              </a:pPr>
              <a:r>
                <a:rPr lang="en-US" altLang="ja-JP" dirty="0">
                  <a:effectLst>
                    <a:glow rad="1143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kumimoji="1" lang="en-US" altLang="ja-JP" dirty="0">
                  <a:effectLst>
                    <a:glow rad="1143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resh dacite</a:t>
              </a:r>
              <a:endParaRPr kumimoji="1" lang="ja-JP" altLang="en-US" dirty="0">
                <a:effectLst>
                  <a:glow rad="1143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FBE41C43-5B19-491A-BA23-965533AD2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01" y="6186338"/>
            <a:ext cx="127245" cy="183799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33AE41D-B08E-46E7-90DD-4267FA2F5D88}"/>
              </a:ext>
            </a:extLst>
          </p:cNvPr>
          <p:cNvCxnSpPr>
            <a:cxnSpLocks/>
          </p:cNvCxnSpPr>
          <p:nvPr/>
        </p:nvCxnSpPr>
        <p:spPr>
          <a:xfrm>
            <a:off x="9274569" y="2554495"/>
            <a:ext cx="54004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C6ACD68-A1FD-4FFA-A80D-33F3A914D4E7}"/>
              </a:ext>
            </a:extLst>
          </p:cNvPr>
          <p:cNvSpPr txBox="1"/>
          <p:nvPr/>
        </p:nvSpPr>
        <p:spPr>
          <a:xfrm>
            <a:off x="1381580" y="5467444"/>
            <a:ext cx="5254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(Fresh dacite values are from Turner et al., 2009)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60976FF-E70D-471F-905B-2F94BAAC80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625" y="6189444"/>
            <a:ext cx="6927247" cy="448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51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6E559-9D7D-41C8-9A4D-6775A77B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Sources of the enriched Re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B4B3CD-A96B-49F4-B207-C0D8E178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08" y="1329020"/>
            <a:ext cx="5867451" cy="4857318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Lack of correlation between Re and </a:t>
            </a:r>
            <a:r>
              <a:rPr lang="en-US" altLang="ja-JP" sz="2400" baseline="30000" dirty="0"/>
              <a:t>187</a:t>
            </a:r>
            <a:r>
              <a:rPr lang="en-US" altLang="ja-JP" sz="2400" dirty="0"/>
              <a:t>Os/</a:t>
            </a:r>
            <a:r>
              <a:rPr lang="en-US" altLang="ja-JP" sz="2400" baseline="30000" dirty="0"/>
              <a:t>188</a:t>
            </a:r>
            <a:r>
              <a:rPr lang="en-US" altLang="ja-JP" sz="2400" dirty="0"/>
              <a:t>Os suggests </a:t>
            </a:r>
            <a:r>
              <a:rPr lang="en-US" altLang="ja-JP" sz="2400" b="1" dirty="0"/>
              <a:t>dominantly magmatic origin of the enriched Re</a:t>
            </a:r>
            <a:br>
              <a:rPr lang="en-US" altLang="ja-JP" sz="2400" dirty="0"/>
            </a:br>
            <a:endParaRPr lang="en-US" altLang="ja-JP" sz="2400" dirty="0"/>
          </a:p>
          <a:p>
            <a:r>
              <a:rPr lang="en-US" altLang="ja-JP" sz="2400" dirty="0"/>
              <a:t>Samples with slightly more radiogenic</a:t>
            </a:r>
            <a:r>
              <a:rPr lang="ja-JP" altLang="en-US" sz="2400" dirty="0"/>
              <a:t> </a:t>
            </a:r>
            <a:r>
              <a:rPr lang="en-US" altLang="ja-JP" sz="2400" baseline="30000" dirty="0"/>
              <a:t>187</a:t>
            </a:r>
            <a:r>
              <a:rPr lang="en-US" altLang="ja-JP" sz="2400" dirty="0"/>
              <a:t>Os/</a:t>
            </a:r>
            <a:r>
              <a:rPr lang="en-US" altLang="ja-JP" sz="2400" baseline="30000" dirty="0"/>
              <a:t>188</a:t>
            </a:r>
            <a:r>
              <a:rPr lang="en-US" altLang="ja-JP" sz="2400" dirty="0"/>
              <a:t>Os may have incorporated some seawater Re and Os</a:t>
            </a:r>
            <a:br>
              <a:rPr lang="en-US" altLang="ja-JP" sz="2400" dirty="0"/>
            </a:br>
            <a:br>
              <a:rPr lang="en-US" altLang="ja-JP" sz="2400" dirty="0"/>
            </a:br>
            <a:endParaRPr kumimoji="1" lang="ja-JP" altLang="en-US" sz="24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95B575-C93C-42E1-A027-F40C416E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084" y="293065"/>
            <a:ext cx="2743200" cy="365125"/>
          </a:xfrm>
        </p:spPr>
        <p:txBody>
          <a:bodyPr/>
          <a:lstStyle/>
          <a:p>
            <a:fld id="{174A7AC1-E761-40E9-BFBB-1B131AB0FB68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C6ACD68-A1FD-4FFA-A80D-33F3A914D4E7}"/>
              </a:ext>
            </a:extLst>
          </p:cNvPr>
          <p:cNvSpPr txBox="1"/>
          <p:nvPr/>
        </p:nvSpPr>
        <p:spPr>
          <a:xfrm>
            <a:off x="1083732" y="5559174"/>
            <a:ext cx="5254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(Fresh dacite values are from Turner et al., 2009)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43BC3DA-BD1A-4F2B-9333-BFAE3A3DC3CC}"/>
              </a:ext>
            </a:extLst>
          </p:cNvPr>
          <p:cNvGrpSpPr/>
          <p:nvPr/>
        </p:nvGrpSpPr>
        <p:grpSpPr>
          <a:xfrm>
            <a:off x="6337885" y="1111309"/>
            <a:ext cx="5854115" cy="5619469"/>
            <a:chOff x="2891982" y="1417930"/>
            <a:chExt cx="4838646" cy="4690639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75A3B957-6E62-4188-9CAB-45486BD3E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91982" y="1417930"/>
              <a:ext cx="2518218" cy="4676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40F14B92-85EA-4762-BA42-ABC815422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42504" y="1431900"/>
              <a:ext cx="2388124" cy="46766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BDE7A61-D0FA-429F-AD6B-D55C5F61B6A8}"/>
              </a:ext>
            </a:extLst>
          </p:cNvPr>
          <p:cNvSpPr txBox="1"/>
          <p:nvPr/>
        </p:nvSpPr>
        <p:spPr>
          <a:xfrm>
            <a:off x="8660545" y="2285039"/>
            <a:ext cx="830328" cy="6251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dirty="0">
                <a:effectLst>
                  <a:glow rad="1143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Range of</a:t>
            </a:r>
          </a:p>
          <a:p>
            <a:pPr>
              <a:lnSpc>
                <a:spcPts val="1600"/>
              </a:lnSpc>
            </a:pPr>
            <a:r>
              <a:rPr lang="en-US" altLang="ja-JP" dirty="0">
                <a:effectLst>
                  <a:glow rad="1143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1" lang="en-US" altLang="ja-JP" dirty="0">
                <a:effectLst>
                  <a:glow rad="1143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resh dacite</a:t>
            </a:r>
            <a:endParaRPr kumimoji="1" lang="ja-JP" altLang="en-US" dirty="0">
              <a:effectLst>
                <a:glow rad="1143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16FE4EF1-2C8D-48C0-9AE0-E45FB21E3871}"/>
              </a:ext>
            </a:extLst>
          </p:cNvPr>
          <p:cNvCxnSpPr>
            <a:cxnSpLocks/>
          </p:cNvCxnSpPr>
          <p:nvPr/>
        </p:nvCxnSpPr>
        <p:spPr>
          <a:xfrm flipH="1">
            <a:off x="7923920" y="2597623"/>
            <a:ext cx="677655" cy="20838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8EEB338-ED15-4E97-9BDC-F4D3F86F16EA}"/>
              </a:ext>
            </a:extLst>
          </p:cNvPr>
          <p:cNvCxnSpPr>
            <a:cxnSpLocks/>
          </p:cNvCxnSpPr>
          <p:nvPr/>
        </p:nvCxnSpPr>
        <p:spPr>
          <a:xfrm>
            <a:off x="9194242" y="2554495"/>
            <a:ext cx="770672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4BB32F7-E17A-4D7C-94FD-4EF6C2FCC0F2}"/>
              </a:ext>
            </a:extLst>
          </p:cNvPr>
          <p:cNvSpPr txBox="1"/>
          <p:nvPr/>
        </p:nvSpPr>
        <p:spPr>
          <a:xfrm>
            <a:off x="10724830" y="1042995"/>
            <a:ext cx="1217989" cy="3331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Seawater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067D5C06-A52B-4ED7-9D62-56143A69C80C}"/>
              </a:ext>
            </a:extLst>
          </p:cNvPr>
          <p:cNvSpPr/>
          <p:nvPr/>
        </p:nvSpPr>
        <p:spPr>
          <a:xfrm>
            <a:off x="11930335" y="1042995"/>
            <a:ext cx="137074" cy="389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766929E-FA7C-4DE9-9D20-490A8EB8ED2C}"/>
              </a:ext>
            </a:extLst>
          </p:cNvPr>
          <p:cNvSpPr txBox="1"/>
          <p:nvPr/>
        </p:nvSpPr>
        <p:spPr>
          <a:xfrm>
            <a:off x="9118361" y="717930"/>
            <a:ext cx="1311828" cy="3331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Magmatic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01C155BF-7BF9-4187-B067-31AE205BB8DD}"/>
              </a:ext>
            </a:extLst>
          </p:cNvPr>
          <p:cNvSpPr/>
          <p:nvPr/>
        </p:nvSpPr>
        <p:spPr>
          <a:xfrm rot="5400000">
            <a:off x="9916353" y="1116395"/>
            <a:ext cx="331065" cy="23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E9E583B-8C43-46B5-91C8-1A5530B88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625" y="6189444"/>
            <a:ext cx="6927247" cy="448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27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5AD3A3-CD90-45F1-92E5-D1FD9F01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with altered MORB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40B46D-607A-4296-BE78-12F24F7F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75" y="1039574"/>
            <a:ext cx="11029570" cy="5116906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Primary features of </a:t>
            </a:r>
            <a:r>
              <a:rPr lang="en-US" altLang="ja-JP" sz="2400" b="1" dirty="0"/>
              <a:t>high-temperature subseafloor alteration near the mid-ocean ridge</a:t>
            </a:r>
            <a:r>
              <a:rPr lang="en-US" altLang="ja-JP" sz="2400" dirty="0"/>
              <a:t> is preserved in </a:t>
            </a:r>
            <a:r>
              <a:rPr lang="en-GB" altLang="ja-JP" sz="2400" dirty="0"/>
              <a:t>the Transition Zone (TZ) of ODP Hole 504B.</a:t>
            </a:r>
          </a:p>
          <a:p>
            <a:r>
              <a:rPr lang="en-US" altLang="ja-JP" sz="2400" dirty="0"/>
              <a:t>The enriched Re </a:t>
            </a:r>
            <a:r>
              <a:rPr lang="en-GB" altLang="ja-JP" sz="2400" dirty="0"/>
              <a:t>in Hole 504B TZ </a:t>
            </a:r>
            <a:r>
              <a:rPr lang="en-US" altLang="ja-JP" sz="2400" dirty="0"/>
              <a:t>is likely to have derived from seawater, consistent with the elevated </a:t>
            </a:r>
            <a:r>
              <a:rPr lang="en-US" altLang="ja-JP" sz="2400" baseline="30000" dirty="0"/>
              <a:t>187</a:t>
            </a:r>
            <a:r>
              <a:rPr lang="en-US" altLang="ja-JP" sz="2400" dirty="0"/>
              <a:t>Os/</a:t>
            </a:r>
            <a:r>
              <a:rPr lang="en-US" altLang="ja-JP" sz="2400" baseline="30000" dirty="0"/>
              <a:t>188</a:t>
            </a:r>
            <a:r>
              <a:rPr lang="en-US" altLang="ja-JP" sz="2400" dirty="0"/>
              <a:t>Os</a:t>
            </a:r>
          </a:p>
          <a:p>
            <a:r>
              <a:rPr lang="en-US" altLang="ja-JP" sz="2400" b="1" dirty="0"/>
              <a:t>Enhanced Re uptake in Hole U1527C </a:t>
            </a:r>
            <a:r>
              <a:rPr lang="en-US" altLang="ja-JP" sz="2400" dirty="0"/>
              <a:t>compared to Hole 504B</a:t>
            </a:r>
            <a:endParaRPr lang="en-GB" altLang="ja-JP" sz="2400" dirty="0"/>
          </a:p>
          <a:p>
            <a:endParaRPr lang="en-GB" altLang="ja-JP" sz="2400" dirty="0"/>
          </a:p>
          <a:p>
            <a:endParaRPr lang="en-US" altLang="ja-JP" sz="2400" dirty="0"/>
          </a:p>
        </p:txBody>
      </p:sp>
      <p:pic>
        <p:nvPicPr>
          <p:cNvPr id="4" name="図 3" descr="グラフ, ダイアグラム&#10;&#10;自動的に生成された説明">
            <a:extLst>
              <a:ext uri="{FF2B5EF4-FFF2-40B4-BE49-F238E27FC236}">
                <a16:creationId xmlns:a16="http://schemas.microsoft.com/office/drawing/2014/main" id="{2C032202-B2B4-47A8-9BF7-1DC4C2A5A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89" y="3317518"/>
            <a:ext cx="3854643" cy="354048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43DD9C-A02A-4BC1-B9F5-C9480AE1B42E}"/>
              </a:ext>
            </a:extLst>
          </p:cNvPr>
          <p:cNvSpPr txBox="1"/>
          <p:nvPr/>
        </p:nvSpPr>
        <p:spPr>
          <a:xfrm>
            <a:off x="8826405" y="4864439"/>
            <a:ext cx="33539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(Data sources: </a:t>
            </a:r>
            <a:r>
              <a:rPr kumimoji="1" lang="en-US" altLang="ja-JP" sz="1600" dirty="0" err="1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Peucker-Ehrenbrink</a:t>
            </a:r>
            <a:r>
              <a:rPr kumimoji="1"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et al., 2003; Bach et al., 2003; </a:t>
            </a:r>
            <a:r>
              <a:rPr kumimoji="1" lang="en-US" altLang="ja-JP" sz="1600" dirty="0" err="1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Hauri</a:t>
            </a:r>
            <a:r>
              <a:rPr kumimoji="1"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and Hart, 1997; de Ronde et al., 2019; </a:t>
            </a:r>
            <a:r>
              <a:rPr kumimoji="1" lang="da-DK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Turner et al., 2009; Haase et al., 2006</a:t>
            </a:r>
            <a:r>
              <a:rPr kumimoji="1"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)</a:t>
            </a:r>
            <a:endParaRPr kumimoji="1" lang="ja-JP" altLang="en-US" sz="16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56ADE5-2F63-47B1-ABBD-11CBF2CC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8D36F08-A257-4115-B56F-9CA7B26682F0}"/>
              </a:ext>
            </a:extLst>
          </p:cNvPr>
          <p:cNvGrpSpPr/>
          <p:nvPr/>
        </p:nvGrpSpPr>
        <p:grpSpPr>
          <a:xfrm>
            <a:off x="308610" y="3317519"/>
            <a:ext cx="4513107" cy="3463978"/>
            <a:chOff x="1185177" y="2412389"/>
            <a:chExt cx="4002061" cy="303699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3FA3922-9691-4FEC-8AC1-167C4AC67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5177" y="2412389"/>
              <a:ext cx="2415862" cy="3036990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0ADC8BD-0E2A-4113-8ACB-8329EF3A9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32767" y="2412390"/>
              <a:ext cx="1654471" cy="3036987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BC835C-4439-4EA4-8C7E-70429BD3FE62}"/>
              </a:ext>
            </a:extLst>
          </p:cNvPr>
          <p:cNvSpPr txBox="1"/>
          <p:nvPr/>
        </p:nvSpPr>
        <p:spPr>
          <a:xfrm>
            <a:off x="4752964" y="6273225"/>
            <a:ext cx="1997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</a:t>
            </a:r>
            <a:r>
              <a:rPr kumimoji="1" lang="en-US" altLang="ja-JP" sz="1600" dirty="0" err="1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Peucker-Ehrenbrink</a:t>
            </a:r>
            <a:r>
              <a:rPr kumimoji="1"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et al., 2003)</a:t>
            </a:r>
            <a:endParaRPr kumimoji="1" lang="ja-JP" altLang="en-US" sz="16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1DA8CE0-86F4-4560-A1A9-F123B155913C}"/>
              </a:ext>
            </a:extLst>
          </p:cNvPr>
          <p:cNvSpPr/>
          <p:nvPr/>
        </p:nvSpPr>
        <p:spPr>
          <a:xfrm>
            <a:off x="1544800" y="5403048"/>
            <a:ext cx="3097339" cy="5140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6700B5-63C3-48EC-8C91-AFF30B2E7461}"/>
              </a:ext>
            </a:extLst>
          </p:cNvPr>
          <p:cNvSpPr txBox="1"/>
          <p:nvPr/>
        </p:nvSpPr>
        <p:spPr>
          <a:xfrm>
            <a:off x="4752964" y="5295326"/>
            <a:ext cx="121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Transition zone (TZ)</a:t>
            </a:r>
            <a:endParaRPr kumimoji="1" lang="ja-JP" altLang="en-US" b="1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7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5FCCF-833B-41BC-980B-F9A543C0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Implications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76A46B-0771-4C58-A2F0-7E67AA29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28" y="4001627"/>
            <a:ext cx="10751821" cy="26812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2400" b="1" dirty="0"/>
              <a:t>The degassed Re from </a:t>
            </a:r>
            <a:r>
              <a:rPr kumimoji="1" lang="en-US" altLang="ja-JP" sz="2400" b="1" dirty="0" err="1"/>
              <a:t>intraoceanic</a:t>
            </a:r>
            <a:r>
              <a:rPr kumimoji="1" lang="en-US" altLang="ja-JP" sz="2400" b="1" dirty="0"/>
              <a:t> arc magmas may be partly stored in high-temperature hydrothermal alteration zones.</a:t>
            </a:r>
          </a:p>
          <a:p>
            <a:r>
              <a:rPr kumimoji="1" lang="en-US" altLang="ja-JP" sz="2400" b="1" dirty="0"/>
              <a:t>The stored magmatic Re may be slowly delivered to the ocean via low-temperature hydrothermal alteration.</a:t>
            </a:r>
          </a:p>
          <a:p>
            <a:r>
              <a:rPr kumimoji="1" lang="en-US" altLang="ja-JP" sz="2400" dirty="0"/>
              <a:t>Future research should provide more information about the detailed role of hydrothermal alteration in the Re cycle in arc settings.</a:t>
            </a:r>
            <a:r>
              <a:rPr lang="ja-JP" altLang="en-US" sz="1050" dirty="0"/>
              <a:t>　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3D268A-6D72-442F-8230-3AF5FB5B7C0A}"/>
              </a:ext>
            </a:extLst>
          </p:cNvPr>
          <p:cNvSpPr txBox="1"/>
          <p:nvPr/>
        </p:nvSpPr>
        <p:spPr>
          <a:xfrm>
            <a:off x="2969104" y="3265972"/>
            <a:ext cx="5864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（</a:t>
            </a:r>
            <a:r>
              <a:rPr lang="da-DK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Bennett et al., 2000; Lassiter, 2003; Sun et al., 2003a; Sun et al., 2003b; MacKenzie and Canil, 2006; Tessalina et al., 2008</a:t>
            </a:r>
            <a:r>
              <a:rPr lang="ja-JP" altLang="en-US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）</a:t>
            </a:r>
            <a:endParaRPr lang="en-US" altLang="ja-JP" sz="16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2B333BA-7094-49B7-8276-5745E50D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AC1-E761-40E9-BFBB-1B131AB0FB68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12" name="図 11" descr="ダイアグラム&#10;&#10;自動的に生成された説明">
            <a:extLst>
              <a:ext uri="{FF2B5EF4-FFF2-40B4-BE49-F238E27FC236}">
                <a16:creationId xmlns:a16="http://schemas.microsoft.com/office/drawing/2014/main" id="{42BEC9CC-0BF0-4DF6-8AB2-2F92CEE88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0112" y="1054180"/>
            <a:ext cx="2743200" cy="249251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EE5C83-F259-4D90-B4C8-2C919FE6B55B}"/>
              </a:ext>
            </a:extLst>
          </p:cNvPr>
          <p:cNvSpPr txBox="1"/>
          <p:nvPr/>
        </p:nvSpPr>
        <p:spPr>
          <a:xfrm>
            <a:off x="738688" y="1022569"/>
            <a:ext cx="7822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rimary arc magmas are thought to have higher Re concentrations than MORB related to the addition of Re from subducting slabs.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ubstantial fraction 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 is likely to have lost by shallow degassing, but the fate of degassed Re remains unclear. </a:t>
            </a:r>
          </a:p>
        </p:txBody>
      </p:sp>
    </p:spTree>
    <p:extLst>
      <p:ext uri="{BB962C8B-B14F-4D97-AF65-F5344CB8AC3E}">
        <p14:creationId xmlns:p14="http://schemas.microsoft.com/office/powerpoint/2010/main" val="197312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742950" indent="-285750" algn="l">
          <a:buFont typeface="Arial" panose="020B0604020202020204" pitchFamily="34" charset="0"/>
          <a:buChar char="•"/>
          <a:defRPr kumimoji="1" sz="20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8796</TotalTime>
  <Words>952</Words>
  <Application>Microsoft Office PowerPoint</Application>
  <PresentationFormat>ワイド画面</PresentationFormat>
  <Paragraphs>106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メイリオ</vt:lpstr>
      <vt:lpstr>游ゴシック</vt:lpstr>
      <vt:lpstr>游ゴシック Light</vt:lpstr>
      <vt:lpstr>Arial</vt:lpstr>
      <vt:lpstr>Calibri</vt:lpstr>
      <vt:lpstr>Office テーマ</vt:lpstr>
      <vt:lpstr>Re–Os geochemistry of altered dacitic rock at Site U1527, IODP Expedition 376:  Implications for the Re cycle in intraoceanic arcs</vt:lpstr>
      <vt:lpstr>Background</vt:lpstr>
      <vt:lpstr>Background</vt:lpstr>
      <vt:lpstr>Materials &amp; Methods</vt:lpstr>
      <vt:lpstr>Alteration at the Hole U1527C</vt:lpstr>
      <vt:lpstr>Re-Os concentrations</vt:lpstr>
      <vt:lpstr>Sources of the enriched Re</vt:lpstr>
      <vt:lpstr>Comparison with altered MORB</vt:lpstr>
      <vt:lpstr>Implications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美月</dc:creator>
  <cp:lastModifiedBy>石田　美月</cp:lastModifiedBy>
  <cp:revision>35</cp:revision>
  <dcterms:created xsi:type="dcterms:W3CDTF">2021-10-19T07:46:19Z</dcterms:created>
  <dcterms:modified xsi:type="dcterms:W3CDTF">2022-05-22T21:53:13Z</dcterms:modified>
</cp:coreProperties>
</file>