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4" r:id="rId9"/>
    <p:sldId id="265" r:id="rId10"/>
    <p:sldId id="276" r:id="rId11"/>
    <p:sldId id="267" r:id="rId12"/>
    <p:sldId id="268" r:id="rId13"/>
    <p:sldId id="269" r:id="rId14"/>
    <p:sldId id="270" r:id="rId15"/>
    <p:sldId id="271" r:id="rId16"/>
    <p:sldId id="274" r:id="rId17"/>
    <p:sldId id="272" r:id="rId18"/>
    <p:sldId id="273" r:id="rId19"/>
    <p:sldId id="278" r:id="rId20"/>
    <p:sldId id="279" r:id="rId21"/>
    <p:sldId id="275" r:id="rId2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ropbox\mobile\shared\Manila_flood_research\excel%20data\Vamc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Tanay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tanay!$S$3:$S$8</c:f>
              <c:numCache>
                <c:formatCode>m/d/yyyy\ h:mm</c:formatCode>
                <c:ptCount val="6"/>
                <c:pt idx="0">
                  <c:v>44146</c:v>
                </c:pt>
                <c:pt idx="1">
                  <c:v>44146.25</c:v>
                </c:pt>
                <c:pt idx="2">
                  <c:v>44146.5</c:v>
                </c:pt>
                <c:pt idx="3">
                  <c:v>44146.75</c:v>
                </c:pt>
                <c:pt idx="4">
                  <c:v>44147</c:v>
                </c:pt>
                <c:pt idx="5">
                  <c:v>44147.25</c:v>
                </c:pt>
              </c:numCache>
            </c:numRef>
          </c:cat>
          <c:val>
            <c:numRef>
              <c:f>tanay!$U$3:$U$8</c:f>
              <c:numCache>
                <c:formatCode>General</c:formatCode>
                <c:ptCount val="6"/>
                <c:pt idx="0">
                  <c:v>17</c:v>
                </c:pt>
                <c:pt idx="1">
                  <c:v>6</c:v>
                </c:pt>
                <c:pt idx="2">
                  <c:v>44</c:v>
                </c:pt>
                <c:pt idx="3">
                  <c:v>176</c:v>
                </c:pt>
                <c:pt idx="4">
                  <c:v>136</c:v>
                </c:pt>
                <c:pt idx="5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DA-4837-BDBD-852FF09D1081}"/>
            </c:ext>
          </c:extLst>
        </c:ser>
        <c:ser>
          <c:idx val="1"/>
          <c:order val="1"/>
          <c:tx>
            <c:v>Science Garden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tanay!$S$3:$S$8</c:f>
              <c:numCache>
                <c:formatCode>m/d/yyyy\ h:mm</c:formatCode>
                <c:ptCount val="6"/>
                <c:pt idx="0">
                  <c:v>44146</c:v>
                </c:pt>
                <c:pt idx="1">
                  <c:v>44146.25</c:v>
                </c:pt>
                <c:pt idx="2">
                  <c:v>44146.5</c:v>
                </c:pt>
                <c:pt idx="3">
                  <c:v>44146.75</c:v>
                </c:pt>
                <c:pt idx="4">
                  <c:v>44147</c:v>
                </c:pt>
                <c:pt idx="5">
                  <c:v>44147.25</c:v>
                </c:pt>
              </c:numCache>
            </c:numRef>
          </c:cat>
          <c:val>
            <c:numRef>
              <c:f>tanay!$V$3:$V$8</c:f>
              <c:numCache>
                <c:formatCode>General</c:formatCode>
                <c:ptCount val="6"/>
                <c:pt idx="0">
                  <c:v>1</c:v>
                </c:pt>
                <c:pt idx="1">
                  <c:v>4</c:v>
                </c:pt>
                <c:pt idx="2">
                  <c:v>17</c:v>
                </c:pt>
                <c:pt idx="3">
                  <c:v>26</c:v>
                </c:pt>
                <c:pt idx="4">
                  <c:v>110</c:v>
                </c:pt>
                <c:pt idx="5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DA-4837-BDBD-852FF09D1081}"/>
            </c:ext>
          </c:extLst>
        </c:ser>
        <c:ser>
          <c:idx val="2"/>
          <c:order val="2"/>
          <c:tx>
            <c:v>NAIA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tanay!$S$3:$S$8</c:f>
              <c:numCache>
                <c:formatCode>m/d/yyyy\ h:mm</c:formatCode>
                <c:ptCount val="6"/>
                <c:pt idx="0">
                  <c:v>44146</c:v>
                </c:pt>
                <c:pt idx="1">
                  <c:v>44146.25</c:v>
                </c:pt>
                <c:pt idx="2">
                  <c:v>44146.5</c:v>
                </c:pt>
                <c:pt idx="3">
                  <c:v>44146.75</c:v>
                </c:pt>
                <c:pt idx="4">
                  <c:v>44147</c:v>
                </c:pt>
                <c:pt idx="5">
                  <c:v>44147.25</c:v>
                </c:pt>
              </c:numCache>
            </c:numRef>
          </c:cat>
          <c:val>
            <c:numRef>
              <c:f>tanay!$W$3:$W$8</c:f>
              <c:numCache>
                <c:formatCode>General</c:formatCode>
                <c:ptCount val="6"/>
                <c:pt idx="0">
                  <c:v>2</c:v>
                </c:pt>
                <c:pt idx="1">
                  <c:v>6</c:v>
                </c:pt>
                <c:pt idx="2">
                  <c:v>15</c:v>
                </c:pt>
                <c:pt idx="3">
                  <c:v>24</c:v>
                </c:pt>
                <c:pt idx="4">
                  <c:v>99</c:v>
                </c:pt>
                <c:pt idx="5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DA-4837-BDBD-852FF09D1081}"/>
            </c:ext>
          </c:extLst>
        </c:ser>
        <c:ser>
          <c:idx val="3"/>
          <c:order val="3"/>
          <c:tx>
            <c:v>Manila</c:v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tanay!$S$3:$S$8</c:f>
              <c:numCache>
                <c:formatCode>m/d/yyyy\ h:mm</c:formatCode>
                <c:ptCount val="6"/>
                <c:pt idx="0">
                  <c:v>44146</c:v>
                </c:pt>
                <c:pt idx="1">
                  <c:v>44146.25</c:v>
                </c:pt>
                <c:pt idx="2">
                  <c:v>44146.5</c:v>
                </c:pt>
                <c:pt idx="3">
                  <c:v>44146.75</c:v>
                </c:pt>
                <c:pt idx="4">
                  <c:v>44147</c:v>
                </c:pt>
                <c:pt idx="5">
                  <c:v>44147.25</c:v>
                </c:pt>
              </c:numCache>
            </c:numRef>
          </c:cat>
          <c:val>
            <c:numRef>
              <c:f>tanay!$X$3:$X$8</c:f>
              <c:numCache>
                <c:formatCode>General</c:formatCode>
                <c:ptCount val="6"/>
                <c:pt idx="0">
                  <c:v>31</c:v>
                </c:pt>
                <c:pt idx="1">
                  <c:v>1</c:v>
                </c:pt>
                <c:pt idx="2">
                  <c:v>0</c:v>
                </c:pt>
                <c:pt idx="3">
                  <c:v>15</c:v>
                </c:pt>
                <c:pt idx="4">
                  <c:v>86</c:v>
                </c:pt>
                <c:pt idx="5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1DA-4837-BDBD-852FF09D10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43511616"/>
        <c:axId val="1583299632"/>
      </c:barChart>
      <c:catAx>
        <c:axId val="15435116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ourier New" panose="02070309020205020404" pitchFamily="49" charset="0"/>
                    <a:ea typeface="+mn-ea"/>
                    <a:cs typeface="Courier New" panose="02070309020205020404" pitchFamily="49" charset="0"/>
                  </a:defRPr>
                </a:pPr>
                <a:r>
                  <a:rPr lang="en-GB" altLang="ko-KR"/>
                  <a:t>Date</a:t>
                </a:r>
                <a:endParaRPr lang="ko-KR" alt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defRPr>
              </a:pPr>
              <a:endParaRPr lang="en-US"/>
            </a:p>
          </c:txPr>
        </c:title>
        <c:numFmt formatCode="m/d/yyyy\ h:m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defRPr>
            </a:pPr>
            <a:endParaRPr lang="en-US"/>
          </a:p>
        </c:txPr>
        <c:crossAx val="1583299632"/>
        <c:crosses val="autoZero"/>
        <c:auto val="0"/>
        <c:lblAlgn val="ctr"/>
        <c:lblOffset val="100"/>
        <c:noMultiLvlLbl val="0"/>
      </c:catAx>
      <c:valAx>
        <c:axId val="15832996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ourier New" panose="02070309020205020404" pitchFamily="49" charset="0"/>
                    <a:ea typeface="+mn-ea"/>
                    <a:cs typeface="Courier New" panose="02070309020205020404" pitchFamily="49" charset="0"/>
                  </a:defRPr>
                </a:pPr>
                <a:r>
                  <a:rPr lang="en-GB" altLang="ko-KR"/>
                  <a:t>Rainfall</a:t>
                </a:r>
                <a:r>
                  <a:rPr lang="en-GB" altLang="ko-KR" baseline="0"/>
                  <a:t> amount (mm)</a:t>
                </a:r>
                <a:endParaRPr lang="ko-KR" alt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ea typeface="+mn-ea"/>
                <a:cs typeface="Courier New" panose="02070309020205020404" pitchFamily="49" charset="0"/>
              </a:defRPr>
            </a:pPr>
            <a:endParaRPr lang="en-US"/>
          </a:p>
        </c:txPr>
        <c:crossAx val="1543511616"/>
        <c:crosses val="autoZero"/>
        <c:crossBetween val="between"/>
        <c:majorUnit val="20"/>
      </c:valAx>
      <c:spPr>
        <a:noFill/>
        <a:ln>
          <a:solidFill>
            <a:schemeClr val="tx1">
              <a:lumMod val="50000"/>
              <a:lumOff val="50000"/>
            </a:schemeClr>
          </a:solidFill>
        </a:ln>
        <a:effectLst/>
      </c:spPr>
    </c:plotArea>
    <c:legend>
      <c:legendPos val="b"/>
      <c:layout>
        <c:manualLayout>
          <c:xMode val="edge"/>
          <c:yMode val="edge"/>
          <c:x val="0.15204771517453516"/>
          <c:y val="9.4831810712088294E-2"/>
          <c:w val="0.21618575060763209"/>
          <c:h val="0.259712744240303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pitchFamily="49" charset="0"/>
              <a:ea typeface="+mn-ea"/>
              <a:cs typeface="Courier New" panose="02070309020205020404" pitchFamily="49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Courier New" panose="02070309020205020404" pitchFamily="49" charset="0"/>
          <a:cs typeface="Courier New" panose="02070309020205020404" pitchFamily="49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4AA6F-298F-4089-BEC0-6DF0DBF3F1E3}" type="datetimeFigureOut">
              <a:rPr lang="ko-KR" altLang="en-US" smtClean="0"/>
              <a:t>2022-05-21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9C9E-DED2-40E4-8D0F-CF9C8D3987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9878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4AA6F-298F-4089-BEC0-6DF0DBF3F1E3}" type="datetimeFigureOut">
              <a:rPr lang="ko-KR" altLang="en-US" smtClean="0"/>
              <a:t>2022-05-21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9C9E-DED2-40E4-8D0F-CF9C8D3987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4439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4AA6F-298F-4089-BEC0-6DF0DBF3F1E3}" type="datetimeFigureOut">
              <a:rPr lang="ko-KR" altLang="en-US" smtClean="0"/>
              <a:t>2022-05-21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9C9E-DED2-40E4-8D0F-CF9C8D3987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5292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 hasCustomPrompt="1"/>
          </p:nvPr>
        </p:nvSpPr>
        <p:spPr>
          <a:xfrm>
            <a:off x="950967" y="1882867"/>
            <a:ext cx="10290000" cy="22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266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951200" y="4092833"/>
            <a:ext cx="10290000" cy="8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53" name="Google Shape;53;p11"/>
          <p:cNvSpPr/>
          <p:nvPr/>
        </p:nvSpPr>
        <p:spPr>
          <a:xfrm rot="10800000" flipH="1">
            <a:off x="0" y="3429000"/>
            <a:ext cx="1621600" cy="34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1"/>
          <p:cNvSpPr/>
          <p:nvPr/>
        </p:nvSpPr>
        <p:spPr>
          <a:xfrm rot="10800000" flipH="1">
            <a:off x="10570400" y="0"/>
            <a:ext cx="1621600" cy="34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5785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1542033" y="1787200"/>
            <a:ext cx="56428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 altLang="ko-KR" smtClean="0"/>
              <a:t>Click to edit Master title style</a:t>
            </a:r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1542033" y="2794800"/>
            <a:ext cx="5642800" cy="26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chemeClr val="accent2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35" name="Google Shape;35;p7"/>
          <p:cNvSpPr/>
          <p:nvPr/>
        </p:nvSpPr>
        <p:spPr>
          <a:xfrm>
            <a:off x="8976167" y="0"/>
            <a:ext cx="1621600" cy="34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7"/>
          <p:cNvSpPr/>
          <p:nvPr/>
        </p:nvSpPr>
        <p:spPr>
          <a:xfrm>
            <a:off x="10601767" y="3429000"/>
            <a:ext cx="1621600" cy="34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6428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957067" y="510900"/>
            <a:ext cx="1027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altLang="ko-KR" smtClean="0"/>
              <a:t>Click to edit Master title style</a:t>
            </a:r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1"/>
          </p:nvPr>
        </p:nvSpPr>
        <p:spPr>
          <a:xfrm>
            <a:off x="1465067" y="5033600"/>
            <a:ext cx="3750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2"/>
          </p:nvPr>
        </p:nvSpPr>
        <p:spPr>
          <a:xfrm>
            <a:off x="1465067" y="4068400"/>
            <a:ext cx="37508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3"/>
          </p:nvPr>
        </p:nvSpPr>
        <p:spPr>
          <a:xfrm>
            <a:off x="1465067" y="3087400"/>
            <a:ext cx="3750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4"/>
          </p:nvPr>
        </p:nvSpPr>
        <p:spPr>
          <a:xfrm>
            <a:off x="1465067" y="2122200"/>
            <a:ext cx="37508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/>
          </a:p>
        </p:txBody>
      </p:sp>
      <p:sp>
        <p:nvSpPr>
          <p:cNvPr id="90" name="Google Shape;90;p16"/>
          <p:cNvSpPr/>
          <p:nvPr/>
        </p:nvSpPr>
        <p:spPr>
          <a:xfrm rot="10800000" flipH="1">
            <a:off x="7221600" y="1346800"/>
            <a:ext cx="1621600" cy="2082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6"/>
          <p:cNvSpPr/>
          <p:nvPr/>
        </p:nvSpPr>
        <p:spPr>
          <a:xfrm rot="10800000" flipH="1">
            <a:off x="8843200" y="3428800"/>
            <a:ext cx="1621600" cy="342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92109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title"/>
          </p:nvPr>
        </p:nvSpPr>
        <p:spPr>
          <a:xfrm>
            <a:off x="957067" y="510900"/>
            <a:ext cx="10277600" cy="12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altLang="ko-KR" smtClean="0"/>
              <a:t>Click to edit Master title style</a:t>
            </a:r>
            <a:endParaRPr/>
          </a:p>
        </p:txBody>
      </p:sp>
      <p:sp>
        <p:nvSpPr>
          <p:cNvPr id="140" name="Google Shape;140;p23"/>
          <p:cNvSpPr/>
          <p:nvPr/>
        </p:nvSpPr>
        <p:spPr>
          <a:xfrm flipH="1">
            <a:off x="67" y="6445700"/>
            <a:ext cx="6096000" cy="41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3"/>
          <p:cNvSpPr/>
          <p:nvPr/>
        </p:nvSpPr>
        <p:spPr>
          <a:xfrm flipH="1">
            <a:off x="6096000" y="6445700"/>
            <a:ext cx="6096000" cy="41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58493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957067" y="510900"/>
            <a:ext cx="1027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altLang="ko-KR" smtClean="0"/>
              <a:t>Click to edit Master title style</a:t>
            </a:r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subTitle" idx="1"/>
          </p:nvPr>
        </p:nvSpPr>
        <p:spPr>
          <a:xfrm>
            <a:off x="1050800" y="3187200"/>
            <a:ext cx="3015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2"/>
          </p:nvPr>
        </p:nvSpPr>
        <p:spPr>
          <a:xfrm>
            <a:off x="1050800" y="3687800"/>
            <a:ext cx="3015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3"/>
          </p:nvPr>
        </p:nvSpPr>
        <p:spPr>
          <a:xfrm>
            <a:off x="4588200" y="3187200"/>
            <a:ext cx="3015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4"/>
          </p:nvPr>
        </p:nvSpPr>
        <p:spPr>
          <a:xfrm>
            <a:off x="4588200" y="3687800"/>
            <a:ext cx="3015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5"/>
          </p:nvPr>
        </p:nvSpPr>
        <p:spPr>
          <a:xfrm>
            <a:off x="8125600" y="3187200"/>
            <a:ext cx="3015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6"/>
          </p:nvPr>
        </p:nvSpPr>
        <p:spPr>
          <a:xfrm>
            <a:off x="8125600" y="3687800"/>
            <a:ext cx="3015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/>
          </a:p>
        </p:txBody>
      </p:sp>
      <p:sp>
        <p:nvSpPr>
          <p:cNvPr id="100" name="Google Shape;100;p17"/>
          <p:cNvSpPr/>
          <p:nvPr/>
        </p:nvSpPr>
        <p:spPr>
          <a:xfrm flipH="1">
            <a:off x="6096000" y="6445700"/>
            <a:ext cx="6096000" cy="41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17"/>
          <p:cNvSpPr/>
          <p:nvPr/>
        </p:nvSpPr>
        <p:spPr>
          <a:xfrm flipH="1">
            <a:off x="67" y="6445700"/>
            <a:ext cx="6096000" cy="41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59994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>
            <a:spLocks noGrp="1"/>
          </p:cNvSpPr>
          <p:nvPr>
            <p:ph type="title"/>
          </p:nvPr>
        </p:nvSpPr>
        <p:spPr>
          <a:xfrm>
            <a:off x="957067" y="510900"/>
            <a:ext cx="10277600" cy="9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altLang="ko-KR" smtClean="0"/>
              <a:t>Click to edit Master title style</a:t>
            </a:r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subTitle" idx="1"/>
          </p:nvPr>
        </p:nvSpPr>
        <p:spPr>
          <a:xfrm>
            <a:off x="957067" y="1674367"/>
            <a:ext cx="6175600" cy="45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r>
              <a:rPr lang="en-US" altLang="ko-KR" smtClean="0"/>
              <a:t>Click to edit Master subtitle style</a:t>
            </a:r>
            <a:endParaRPr/>
          </a:p>
        </p:txBody>
      </p:sp>
      <p:sp>
        <p:nvSpPr>
          <p:cNvPr id="145" name="Google Shape;145;p24"/>
          <p:cNvSpPr/>
          <p:nvPr/>
        </p:nvSpPr>
        <p:spPr>
          <a:xfrm>
            <a:off x="10570400" y="3428800"/>
            <a:ext cx="1621600" cy="342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67981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4AA6F-298F-4089-BEC0-6DF0DBF3F1E3}" type="datetimeFigureOut">
              <a:rPr lang="ko-KR" altLang="en-US" smtClean="0"/>
              <a:t>2022-05-21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9C9E-DED2-40E4-8D0F-CF9C8D3987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136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4AA6F-298F-4089-BEC0-6DF0DBF3F1E3}" type="datetimeFigureOut">
              <a:rPr lang="ko-KR" altLang="en-US" smtClean="0"/>
              <a:t>2022-05-21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9C9E-DED2-40E4-8D0F-CF9C8D3987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89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4AA6F-298F-4089-BEC0-6DF0DBF3F1E3}" type="datetimeFigureOut">
              <a:rPr lang="ko-KR" altLang="en-US" smtClean="0"/>
              <a:t>2022-05-21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9C9E-DED2-40E4-8D0F-CF9C8D3987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5334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4AA6F-298F-4089-BEC0-6DF0DBF3F1E3}" type="datetimeFigureOut">
              <a:rPr lang="ko-KR" altLang="en-US" smtClean="0"/>
              <a:t>2022-05-21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9C9E-DED2-40E4-8D0F-CF9C8D3987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8603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4AA6F-298F-4089-BEC0-6DF0DBF3F1E3}" type="datetimeFigureOut">
              <a:rPr lang="ko-KR" altLang="en-US" smtClean="0"/>
              <a:t>2022-05-21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9C9E-DED2-40E4-8D0F-CF9C8D3987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4516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4AA6F-298F-4089-BEC0-6DF0DBF3F1E3}" type="datetimeFigureOut">
              <a:rPr lang="ko-KR" altLang="en-US" smtClean="0"/>
              <a:t>2022-05-21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9C9E-DED2-40E4-8D0F-CF9C8D3987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7086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4AA6F-298F-4089-BEC0-6DF0DBF3F1E3}" type="datetimeFigureOut">
              <a:rPr lang="ko-KR" altLang="en-US" smtClean="0"/>
              <a:t>2022-05-21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9C9E-DED2-40E4-8D0F-CF9C8D3987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5656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4AA6F-298F-4089-BEC0-6DF0DBF3F1E3}" type="datetimeFigureOut">
              <a:rPr lang="ko-KR" altLang="en-US" smtClean="0"/>
              <a:t>2022-05-21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99C9E-DED2-40E4-8D0F-CF9C8D3987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2894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4AA6F-298F-4089-BEC0-6DF0DBF3F1E3}" type="datetimeFigureOut">
              <a:rPr lang="ko-KR" altLang="en-US" smtClean="0"/>
              <a:t>2022-05-21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99C9E-DED2-40E4-8D0F-CF9C8D3987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772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jpeg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882867"/>
            <a:ext cx="8534400" cy="2210000"/>
          </a:xfrm>
        </p:spPr>
        <p:txBody>
          <a:bodyPr>
            <a:noAutofit/>
          </a:bodyPr>
          <a:lstStyle/>
          <a:p>
            <a:r>
              <a:rPr lang="en-US" altLang="ko-KR" sz="5000" dirty="0" smtClean="0">
                <a:solidFill>
                  <a:schemeClr val="tx1"/>
                </a:solidFill>
              </a:rPr>
              <a:t>Integrated Multiscale Urban Flood Modeling with Drainage Pipe System</a:t>
            </a:r>
            <a:endParaRPr lang="ko-KR" altLang="en-US" sz="5000" dirty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51200" y="4519552"/>
            <a:ext cx="10290000" cy="1530727"/>
          </a:xfrm>
        </p:spPr>
        <p:txBody>
          <a:bodyPr/>
          <a:lstStyle/>
          <a:p>
            <a:pPr marL="152396" indent="0">
              <a:buNone/>
            </a:pPr>
            <a:r>
              <a:rPr lang="en-US" dirty="0" smtClean="0"/>
              <a:t>L. Dasallas, H. An and S. Lee</a:t>
            </a:r>
          </a:p>
          <a:p>
            <a:pPr marL="152396" indent="0">
              <a:buNone/>
            </a:pPr>
            <a:r>
              <a:rPr lang="en-US" dirty="0" err="1" smtClean="0"/>
              <a:t>Chungnam</a:t>
            </a:r>
            <a:r>
              <a:rPr lang="en-US" dirty="0" smtClean="0"/>
              <a:t> National University, Korea</a:t>
            </a:r>
          </a:p>
          <a:p>
            <a:pPr marL="152396" indent="0">
              <a:buNone/>
            </a:pPr>
            <a:r>
              <a:rPr lang="en-US" dirty="0" err="1" smtClean="0"/>
              <a:t>KWater</a:t>
            </a:r>
            <a:r>
              <a:rPr lang="en-US" dirty="0" smtClean="0"/>
              <a:t> </a:t>
            </a:r>
            <a:r>
              <a:rPr lang="en-US" dirty="0" smtClean="0"/>
              <a:t>Research Institute, Korea</a:t>
            </a:r>
          </a:p>
          <a:p>
            <a:pPr marL="152396" indent="0">
              <a:buNone/>
            </a:pPr>
            <a:r>
              <a:rPr lang="en-US" dirty="0" smtClean="0"/>
              <a:t>Korea Environment Institute</a:t>
            </a:r>
            <a:endParaRPr lang="en-US" dirty="0"/>
          </a:p>
        </p:txBody>
      </p:sp>
      <p:pic>
        <p:nvPicPr>
          <p:cNvPr id="1026" name="Picture 2" descr="EGU 2022 - European Geosciences Union General Assembly | Copernic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608320" cy="161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ungnam National University | World University Rankings | TH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" y="5210175"/>
            <a:ext cx="20955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orea Environment Institute | Tethy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963" y="5343525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I | K-wat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9" r="30329"/>
          <a:stretch/>
        </p:blipFill>
        <p:spPr bwMode="auto">
          <a:xfrm>
            <a:off x="9858375" y="3596025"/>
            <a:ext cx="2296058" cy="161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28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 dirty="0" smtClean="0"/>
              <a:t>Results and Discussions</a:t>
            </a:r>
            <a:endParaRPr lang="en-US" sz="50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5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863" t="317" b="990"/>
          <a:stretch/>
        </p:blipFill>
        <p:spPr>
          <a:xfrm>
            <a:off x="8079968" y="1047003"/>
            <a:ext cx="4073236" cy="48633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890" t="375" b="878"/>
          <a:stretch/>
        </p:blipFill>
        <p:spPr>
          <a:xfrm>
            <a:off x="3944192" y="1029776"/>
            <a:ext cx="4084217" cy="48805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6376" y="266176"/>
            <a:ext cx="5161619" cy="763600"/>
          </a:xfrm>
        </p:spPr>
        <p:txBody>
          <a:bodyPr/>
          <a:lstStyle/>
          <a:p>
            <a:pPr algn="ctr"/>
            <a:r>
              <a:rPr lang="en-US" altLang="ko-KR" sz="3000" dirty="0" smtClean="0">
                <a:latin typeface="+mj-lt"/>
              </a:rPr>
              <a:t>SYNTHETIC SEWER SYSTEM</a:t>
            </a:r>
            <a:endParaRPr lang="ko-KR" altLang="en-US" sz="3000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2152" y="5968816"/>
            <a:ext cx="257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/>
              <a:t>Stream channel</a:t>
            </a:r>
            <a:endParaRPr lang="ko-KR" alt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422462" y="5903985"/>
            <a:ext cx="3201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/>
              <a:t>Synthetic sewer system: </a:t>
            </a:r>
          </a:p>
          <a:p>
            <a:pPr algn="ctr"/>
            <a:r>
              <a:rPr lang="en-US" altLang="ko-KR" sz="1400" dirty="0" smtClean="0"/>
              <a:t>1</a:t>
            </a:r>
            <a:r>
              <a:rPr lang="en-US" altLang="ko-KR" sz="1400" baseline="30000" dirty="0" smtClean="0"/>
              <a:t>st</a:t>
            </a:r>
            <a:r>
              <a:rPr lang="en-US" altLang="ko-KR" sz="1400" dirty="0" smtClean="0"/>
              <a:t> order</a:t>
            </a:r>
            <a:endParaRPr lang="ko-KR" alt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515658" y="5931507"/>
            <a:ext cx="3201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/>
              <a:t>Synthetic sewer system: </a:t>
            </a:r>
          </a:p>
          <a:p>
            <a:pPr algn="ctr"/>
            <a:r>
              <a:rPr lang="en-US" altLang="ko-KR" sz="1400" dirty="0" smtClean="0"/>
              <a:t>2</a:t>
            </a:r>
            <a:r>
              <a:rPr lang="en-US" altLang="ko-KR" sz="1400" baseline="30000" dirty="0" smtClean="0"/>
              <a:t>nd</a:t>
            </a:r>
            <a:r>
              <a:rPr lang="en-US" altLang="ko-KR" sz="1400" dirty="0" smtClean="0"/>
              <a:t> order</a:t>
            </a:r>
            <a:endParaRPr lang="ko-KR" alt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3" y="1000288"/>
            <a:ext cx="3832255" cy="491949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8489" y="1153336"/>
            <a:ext cx="1247240" cy="8753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10764982" y="3003606"/>
            <a:ext cx="495455" cy="2548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9666160" y="178425"/>
            <a:ext cx="1197975" cy="28251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9666159" y="2319089"/>
            <a:ext cx="1098823" cy="939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8688" y="178424"/>
            <a:ext cx="3547470" cy="211474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1139854" y="6242539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39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4146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28517" y="147762"/>
            <a:ext cx="10277600" cy="763600"/>
          </a:xfrm>
        </p:spPr>
        <p:txBody>
          <a:bodyPr/>
          <a:lstStyle/>
          <a:p>
            <a:r>
              <a:rPr lang="en-US" altLang="ko-KR" sz="2600" dirty="0" smtClean="0">
                <a:latin typeface="+mj-lt"/>
              </a:rPr>
              <a:t>SIMULATION RESULTS: FLOOD DEPTH (M)</a:t>
            </a:r>
            <a:endParaRPr lang="ko-KR" altLang="en-US" sz="2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54"/>
          <a:stretch/>
        </p:blipFill>
        <p:spPr>
          <a:xfrm>
            <a:off x="900000" y="665018"/>
            <a:ext cx="5159171" cy="57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10"/>
          <a:stretch/>
        </p:blipFill>
        <p:spPr>
          <a:xfrm>
            <a:off x="5838606" y="665018"/>
            <a:ext cx="5149640" cy="57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3" t="27369" r="1306" b="38371"/>
          <a:stretch/>
        </p:blipFill>
        <p:spPr>
          <a:xfrm>
            <a:off x="10769260" y="1998921"/>
            <a:ext cx="1005875" cy="19776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139854" y="6242539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40</a:t>
            </a:r>
            <a:endParaRPr lang="ko-KR" alt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95850" y="1333500"/>
            <a:ext cx="750743" cy="813228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Rectangle 15"/>
          <p:cNvSpPr/>
          <p:nvPr/>
        </p:nvSpPr>
        <p:spPr>
          <a:xfrm>
            <a:off x="2730266" y="3909362"/>
            <a:ext cx="639037" cy="432312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Rectangle 16"/>
          <p:cNvSpPr/>
          <p:nvPr/>
        </p:nvSpPr>
        <p:spPr>
          <a:xfrm>
            <a:off x="2403849" y="3133725"/>
            <a:ext cx="672987" cy="611126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Rectangle 17"/>
          <p:cNvSpPr/>
          <p:nvPr/>
        </p:nvSpPr>
        <p:spPr>
          <a:xfrm>
            <a:off x="3345083" y="1998921"/>
            <a:ext cx="689776" cy="691722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Rectangle 18"/>
          <p:cNvSpPr/>
          <p:nvPr/>
        </p:nvSpPr>
        <p:spPr>
          <a:xfrm>
            <a:off x="9834456" y="1333500"/>
            <a:ext cx="750743" cy="813228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Rectangle 19"/>
          <p:cNvSpPr/>
          <p:nvPr/>
        </p:nvSpPr>
        <p:spPr>
          <a:xfrm>
            <a:off x="8335675" y="1998921"/>
            <a:ext cx="689776" cy="691722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Rectangle 20"/>
          <p:cNvSpPr/>
          <p:nvPr/>
        </p:nvSpPr>
        <p:spPr>
          <a:xfrm>
            <a:off x="7402615" y="3133725"/>
            <a:ext cx="672987" cy="611126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Rectangle 21"/>
          <p:cNvSpPr/>
          <p:nvPr/>
        </p:nvSpPr>
        <p:spPr>
          <a:xfrm>
            <a:off x="7696638" y="3909362"/>
            <a:ext cx="639037" cy="432312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80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28517" y="147762"/>
            <a:ext cx="10277600" cy="763600"/>
          </a:xfrm>
        </p:spPr>
        <p:txBody>
          <a:bodyPr/>
          <a:lstStyle/>
          <a:p>
            <a:r>
              <a:rPr lang="en-US" altLang="ko-KR" sz="2600" dirty="0" smtClean="0">
                <a:latin typeface="+mj-lt"/>
              </a:rPr>
              <a:t>SIMULATION RESULTS: FLOOD DEPTH (M)</a:t>
            </a:r>
            <a:endParaRPr lang="ko-KR" altLang="en-US" sz="26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54"/>
          <a:stretch/>
        </p:blipFill>
        <p:spPr>
          <a:xfrm>
            <a:off x="900000" y="665018"/>
            <a:ext cx="5159171" cy="57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10"/>
          <a:stretch/>
        </p:blipFill>
        <p:spPr>
          <a:xfrm>
            <a:off x="5838606" y="665018"/>
            <a:ext cx="5149640" cy="57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54"/>
          <a:stretch/>
        </p:blipFill>
        <p:spPr>
          <a:xfrm>
            <a:off x="900000" y="666000"/>
            <a:ext cx="5159171" cy="576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74"/>
          <a:stretch/>
        </p:blipFill>
        <p:spPr>
          <a:xfrm>
            <a:off x="5838606" y="666000"/>
            <a:ext cx="5164133" cy="576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21"/>
          <a:stretch/>
        </p:blipFill>
        <p:spPr>
          <a:xfrm>
            <a:off x="900000" y="666000"/>
            <a:ext cx="5148926" cy="57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41"/>
          <a:stretch/>
        </p:blipFill>
        <p:spPr>
          <a:xfrm>
            <a:off x="5838606" y="666000"/>
            <a:ext cx="5159965" cy="576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85"/>
          <a:stretch/>
        </p:blipFill>
        <p:spPr>
          <a:xfrm>
            <a:off x="900000" y="666000"/>
            <a:ext cx="5163411" cy="576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05"/>
          <a:stretch/>
        </p:blipFill>
        <p:spPr>
          <a:xfrm>
            <a:off x="5838606" y="666000"/>
            <a:ext cx="5174450" cy="57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3" t="27369" r="1306" b="38371"/>
          <a:stretch/>
        </p:blipFill>
        <p:spPr>
          <a:xfrm>
            <a:off x="10769260" y="1998921"/>
            <a:ext cx="1005875" cy="19776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139854" y="6242539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41</a:t>
            </a:r>
            <a:endParaRPr lang="ko-KR" altLang="en-US" dirty="0"/>
          </a:p>
        </p:txBody>
      </p:sp>
      <p:sp>
        <p:nvSpPr>
          <p:cNvPr id="15" name="Rectangle 14"/>
          <p:cNvSpPr/>
          <p:nvPr/>
        </p:nvSpPr>
        <p:spPr>
          <a:xfrm>
            <a:off x="4895850" y="1333500"/>
            <a:ext cx="750743" cy="813228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Rectangle 15"/>
          <p:cNvSpPr/>
          <p:nvPr/>
        </p:nvSpPr>
        <p:spPr>
          <a:xfrm>
            <a:off x="2730266" y="3909362"/>
            <a:ext cx="639037" cy="432312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Rectangle 16"/>
          <p:cNvSpPr/>
          <p:nvPr/>
        </p:nvSpPr>
        <p:spPr>
          <a:xfrm>
            <a:off x="2403849" y="3133725"/>
            <a:ext cx="672987" cy="611126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Rectangle 17"/>
          <p:cNvSpPr/>
          <p:nvPr/>
        </p:nvSpPr>
        <p:spPr>
          <a:xfrm>
            <a:off x="3345083" y="1998921"/>
            <a:ext cx="689776" cy="691722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Rectangle 18"/>
          <p:cNvSpPr/>
          <p:nvPr/>
        </p:nvSpPr>
        <p:spPr>
          <a:xfrm>
            <a:off x="9834456" y="1333500"/>
            <a:ext cx="750743" cy="813228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Rectangle 19"/>
          <p:cNvSpPr/>
          <p:nvPr/>
        </p:nvSpPr>
        <p:spPr>
          <a:xfrm>
            <a:off x="8335675" y="1998921"/>
            <a:ext cx="689776" cy="691722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Rectangle 20"/>
          <p:cNvSpPr/>
          <p:nvPr/>
        </p:nvSpPr>
        <p:spPr>
          <a:xfrm>
            <a:off x="7402615" y="3133725"/>
            <a:ext cx="672987" cy="611126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Rectangle 21"/>
          <p:cNvSpPr/>
          <p:nvPr/>
        </p:nvSpPr>
        <p:spPr>
          <a:xfrm>
            <a:off x="7696638" y="3909362"/>
            <a:ext cx="639037" cy="432312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826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1413" y="266098"/>
            <a:ext cx="4878468" cy="987200"/>
          </a:xfrm>
        </p:spPr>
        <p:txBody>
          <a:bodyPr/>
          <a:lstStyle/>
          <a:p>
            <a:pPr algn="ctr"/>
            <a:r>
              <a:rPr lang="en-CA" altLang="ko-KR" sz="2600" dirty="0" smtClean="0">
                <a:latin typeface="+mj-lt"/>
              </a:rPr>
              <a:t>Flood</a:t>
            </a:r>
            <a:r>
              <a:rPr lang="ko-KR" altLang="en-US" sz="2600" dirty="0">
                <a:latin typeface="+mj-lt"/>
              </a:rPr>
              <a:t> </a:t>
            </a:r>
            <a:r>
              <a:rPr lang="en-US" altLang="ko-KR" sz="2600" dirty="0" smtClean="0">
                <a:latin typeface="+mj-lt"/>
              </a:rPr>
              <a:t>depth comparison: Case 1 and Case 2</a:t>
            </a:r>
            <a:endParaRPr lang="ko-KR" altLang="en-US" sz="2600" dirty="0">
              <a:latin typeface="+mj-lt"/>
            </a:endParaRPr>
          </a:p>
        </p:txBody>
      </p:sp>
      <p:pic>
        <p:nvPicPr>
          <p:cNvPr id="4" name="Picture 3" descr="C:\Users\user\Dropbox\mobile\shared\Manila_flood_research\excel data\event_water_level\flood_depth\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56" y="312916"/>
            <a:ext cx="4561854" cy="6207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t="4117" r="18647" b="9851"/>
          <a:stretch/>
        </p:blipFill>
        <p:spPr>
          <a:xfrm>
            <a:off x="766990" y="1393787"/>
            <a:ext cx="4687419" cy="48226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69170" y="1784340"/>
            <a:ext cx="286873" cy="244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Rectangle 10"/>
          <p:cNvSpPr/>
          <p:nvPr/>
        </p:nvSpPr>
        <p:spPr>
          <a:xfrm>
            <a:off x="2380388" y="4482588"/>
            <a:ext cx="286873" cy="244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Rectangle 12"/>
          <p:cNvSpPr/>
          <p:nvPr/>
        </p:nvSpPr>
        <p:spPr>
          <a:xfrm>
            <a:off x="2224439" y="3805103"/>
            <a:ext cx="286873" cy="244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Rectangle 13"/>
          <p:cNvSpPr/>
          <p:nvPr/>
        </p:nvSpPr>
        <p:spPr>
          <a:xfrm>
            <a:off x="3110699" y="2632503"/>
            <a:ext cx="286873" cy="244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4272909" y="1553926"/>
            <a:ext cx="654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/>
              <a:t>A</a:t>
            </a:r>
            <a:endParaRPr lang="ko-KR" alt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523824" y="4633398"/>
            <a:ext cx="654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/>
              <a:t>B</a:t>
            </a:r>
            <a:endParaRPr lang="ko-KR" alt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868946" y="3452281"/>
            <a:ext cx="654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/>
              <a:t>C</a:t>
            </a:r>
            <a:endParaRPr lang="ko-KR" alt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599257" y="2599634"/>
            <a:ext cx="654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/>
              <a:t>D</a:t>
            </a:r>
            <a:endParaRPr lang="ko-KR" alt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8229601" y="640634"/>
            <a:ext cx="1682478" cy="5078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900" dirty="0" smtClean="0"/>
              <a:t>     Case 1: No sewer</a:t>
            </a:r>
          </a:p>
          <a:p>
            <a:endParaRPr lang="en-US" altLang="ko-KR" sz="900" dirty="0" smtClean="0"/>
          </a:p>
          <a:p>
            <a:r>
              <a:rPr lang="en-US" altLang="ko-KR" sz="900" dirty="0"/>
              <a:t> </a:t>
            </a:r>
            <a:r>
              <a:rPr lang="en-US" altLang="ko-KR" sz="900" dirty="0" smtClean="0"/>
              <a:t>    Case 2: Sewer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8302324" y="747409"/>
            <a:ext cx="28745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302324" y="1016489"/>
            <a:ext cx="28745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139854" y="6242539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42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190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603" y="746895"/>
            <a:ext cx="6405637" cy="6017795"/>
          </a:xfrm>
          <a:prstGeom prst="rect">
            <a:avLst/>
          </a:prstGeom>
        </p:spPr>
      </p:pic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3163077" y="180999"/>
            <a:ext cx="4345645" cy="565896"/>
          </a:xfr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altLang="ko-KR" sz="2400" dirty="0" smtClean="0">
                <a:solidFill>
                  <a:schemeClr val="bg1"/>
                </a:solidFill>
                <a:latin typeface="+mj-lt"/>
              </a:rPr>
              <a:t>Sewer pipe flow</a:t>
            </a:r>
            <a:endParaRPr lang="ko-KR" alt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Subtitle 18"/>
          <p:cNvSpPr>
            <a:spLocks noGrp="1"/>
          </p:cNvSpPr>
          <p:nvPr>
            <p:ph type="body" idx="1"/>
          </p:nvPr>
        </p:nvSpPr>
        <p:spPr>
          <a:xfrm>
            <a:off x="7408506" y="3660934"/>
            <a:ext cx="4448514" cy="2505405"/>
          </a:xfrm>
          <a:ln cmpd="dbl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en-US" altLang="ko-KR" sz="1400" dirty="0" smtClean="0">
                <a:latin typeface="+mn-lt"/>
              </a:rPr>
              <a:t>Predominant flow is observed within the principal pipe</a:t>
            </a:r>
          </a:p>
          <a:p>
            <a:pPr algn="l"/>
            <a:endParaRPr lang="en-US" altLang="ko-KR" sz="1400" dirty="0" smtClean="0">
              <a:latin typeface="+mn-lt"/>
            </a:endParaRPr>
          </a:p>
          <a:p>
            <a:pPr algn="l"/>
            <a:r>
              <a:rPr lang="en-US" altLang="ko-KR" sz="1400" dirty="0" smtClean="0">
                <a:latin typeface="+mn-lt"/>
              </a:rPr>
              <a:t>Weakened/backflows are observed in:</a:t>
            </a:r>
          </a:p>
          <a:p>
            <a:pPr lvl="1" algn="l"/>
            <a:r>
              <a:rPr lang="en-US" altLang="ko-KR" sz="1400" dirty="0" smtClean="0">
                <a:latin typeface="+mn-lt"/>
              </a:rPr>
              <a:t>Chokepoint pipe junctions</a:t>
            </a:r>
          </a:p>
          <a:p>
            <a:pPr lvl="1" algn="l"/>
            <a:r>
              <a:rPr lang="en-US" altLang="ko-KR" sz="1400" dirty="0" smtClean="0">
                <a:latin typeface="+mn-lt"/>
              </a:rPr>
              <a:t>Pipes with lesser steep slope</a:t>
            </a:r>
          </a:p>
          <a:p>
            <a:pPr lvl="1" algn="l"/>
            <a:r>
              <a:rPr lang="en-US" altLang="ko-KR" sz="1400" dirty="0" smtClean="0">
                <a:latin typeface="+mn-lt"/>
              </a:rPr>
              <a:t>Upstream connecting pipe is perpendicular to the receiving pipe</a:t>
            </a:r>
            <a:endParaRPr lang="ko-KR" altLang="en-US" sz="14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76182" y="586166"/>
            <a:ext cx="1259632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b="1" dirty="0" smtClean="0"/>
              <a:t>Pipe flow Q (m</a:t>
            </a:r>
            <a:r>
              <a:rPr lang="en-US" altLang="ko-KR" sz="800" b="1" baseline="30000" dirty="0" smtClean="0"/>
              <a:t>3</a:t>
            </a:r>
            <a:r>
              <a:rPr lang="en-US" altLang="ko-KR" sz="800" b="1" dirty="0" smtClean="0"/>
              <a:t>/s)</a:t>
            </a:r>
            <a:endParaRPr lang="ko-KR" altLang="en-US" sz="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950097" y="1698171"/>
            <a:ext cx="923731" cy="20389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9" t="3417" r="15938" b="9769"/>
          <a:stretch/>
        </p:blipFill>
        <p:spPr>
          <a:xfrm>
            <a:off x="45970" y="172616"/>
            <a:ext cx="2827858" cy="30511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8" r="84042" b="52245"/>
          <a:stretch/>
        </p:blipFill>
        <p:spPr>
          <a:xfrm>
            <a:off x="8082501" y="843085"/>
            <a:ext cx="1164943" cy="17101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139854" y="6242539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44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9563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3400" r="18318"/>
          <a:stretch/>
        </p:blipFill>
        <p:spPr>
          <a:xfrm>
            <a:off x="8626681" y="385006"/>
            <a:ext cx="3386092" cy="38716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4703" y="406027"/>
            <a:ext cx="413464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5. Comparison of sewer and no-sewer simulation</a:t>
            </a:r>
            <a:endParaRPr lang="ko-KR" alt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" t="3948" r="19025" b="2627"/>
          <a:stretch/>
        </p:blipFill>
        <p:spPr>
          <a:xfrm>
            <a:off x="5454870" y="406027"/>
            <a:ext cx="3337912" cy="37560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5" y="2878112"/>
            <a:ext cx="5545628" cy="36284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92354" y="3885851"/>
            <a:ext cx="215462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/>
              <a:t>Case 1: No sewer flood simulation</a:t>
            </a:r>
            <a:endParaRPr lang="ko-KR" alt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9210149" y="3900128"/>
            <a:ext cx="2802624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/>
              <a:t>Case 2: 2</a:t>
            </a:r>
            <a:r>
              <a:rPr lang="en-US" altLang="ko-KR" sz="1400" baseline="30000" dirty="0" smtClean="0"/>
              <a:t>nd</a:t>
            </a:r>
            <a:r>
              <a:rPr lang="en-US" altLang="ko-KR" sz="1400" dirty="0" smtClean="0"/>
              <a:t> order sewer-integrated flood simulation</a:t>
            </a:r>
            <a:endParaRPr lang="ko-KR" alt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815815" y="2472209"/>
            <a:ext cx="422837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/>
              <a:t>Change in water level (</a:t>
            </a:r>
            <a:r>
              <a:rPr lang="en-US" altLang="ko-KR" sz="1400" dirty="0" err="1" smtClean="0"/>
              <a:t>Tumana</a:t>
            </a:r>
            <a:r>
              <a:rPr lang="en-US" altLang="ko-KR" sz="1400" dirty="0" smtClean="0"/>
              <a:t> Station)</a:t>
            </a:r>
            <a:endParaRPr lang="ko-KR" altLang="en-US" sz="1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252138" y="3026980"/>
            <a:ext cx="231228" cy="231228"/>
          </a:xfrm>
          <a:prstGeom prst="straightConnector1">
            <a:avLst/>
          </a:prstGeom>
          <a:ln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0484751" y="3026980"/>
            <a:ext cx="231228" cy="231228"/>
          </a:xfrm>
          <a:prstGeom prst="straightConnector1">
            <a:avLst/>
          </a:prstGeom>
          <a:ln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87504" y="2770248"/>
            <a:ext cx="15028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 err="1" smtClean="0"/>
              <a:t>Tumana</a:t>
            </a:r>
            <a:r>
              <a:rPr lang="en-US" altLang="ko-KR" sz="1000" dirty="0" smtClean="0"/>
              <a:t> station</a:t>
            </a:r>
            <a:endParaRPr lang="ko-KR" altLang="en-US" sz="1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3" t="27369" r="1306" b="38371"/>
          <a:stretch/>
        </p:blipFill>
        <p:spPr>
          <a:xfrm>
            <a:off x="4967979" y="498079"/>
            <a:ext cx="608610" cy="11965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07993" y="4972620"/>
            <a:ext cx="3888827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/>
              <a:t>Observed increase in simulated water level and flood extent on surrounding flood plain with integration of sewer flow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39854" y="6077068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26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9269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7427" y="253626"/>
            <a:ext cx="3485552" cy="828247"/>
          </a:xfrm>
        </p:spPr>
        <p:txBody>
          <a:bodyPr/>
          <a:lstStyle/>
          <a:p>
            <a:r>
              <a:rPr lang="en-US" altLang="ko-KR" sz="2400" dirty="0" smtClean="0">
                <a:latin typeface="+mj-lt"/>
              </a:rPr>
              <a:t>Flood validation</a:t>
            </a:r>
            <a:br>
              <a:rPr lang="en-US" altLang="ko-KR" sz="2400" dirty="0" smtClean="0">
                <a:latin typeface="+mj-lt"/>
              </a:rPr>
            </a:br>
            <a:r>
              <a:rPr lang="en-US" altLang="ko-KR" sz="2400" dirty="0" smtClean="0">
                <a:latin typeface="+mj-lt"/>
              </a:rPr>
              <a:t>2020 Case event</a:t>
            </a:r>
            <a:endParaRPr lang="ko-KR" altLang="en-US" sz="24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39854" y="6242539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45</a:t>
            </a:r>
            <a:endParaRPr lang="ko-KR" alt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768577"/>
              </p:ext>
            </p:extLst>
          </p:nvPr>
        </p:nvGraphicFramePr>
        <p:xfrm>
          <a:off x="4846342" y="1045939"/>
          <a:ext cx="6829843" cy="4583120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470723">
                  <a:extLst>
                    <a:ext uri="{9D8B030D-6E8A-4147-A177-3AD203B41FA5}">
                      <a16:colId xmlns:a16="http://schemas.microsoft.com/office/drawing/2014/main" val="3457358745"/>
                    </a:ext>
                  </a:extLst>
                </a:gridCol>
                <a:gridCol w="636060">
                  <a:extLst>
                    <a:ext uri="{9D8B030D-6E8A-4147-A177-3AD203B41FA5}">
                      <a16:colId xmlns:a16="http://schemas.microsoft.com/office/drawing/2014/main" val="4032568875"/>
                    </a:ext>
                  </a:extLst>
                </a:gridCol>
                <a:gridCol w="767392">
                  <a:extLst>
                    <a:ext uri="{9D8B030D-6E8A-4147-A177-3AD203B41FA5}">
                      <a16:colId xmlns:a16="http://schemas.microsoft.com/office/drawing/2014/main" val="2379465383"/>
                    </a:ext>
                  </a:extLst>
                </a:gridCol>
                <a:gridCol w="2164019">
                  <a:extLst>
                    <a:ext uri="{9D8B030D-6E8A-4147-A177-3AD203B41FA5}">
                      <a16:colId xmlns:a16="http://schemas.microsoft.com/office/drawing/2014/main" val="4278339392"/>
                    </a:ext>
                  </a:extLst>
                </a:gridCol>
                <a:gridCol w="1063485">
                  <a:extLst>
                    <a:ext uri="{9D8B030D-6E8A-4147-A177-3AD203B41FA5}">
                      <a16:colId xmlns:a16="http://schemas.microsoft.com/office/drawing/2014/main" val="2525038952"/>
                    </a:ext>
                  </a:extLst>
                </a:gridCol>
                <a:gridCol w="505592">
                  <a:extLst>
                    <a:ext uri="{9D8B030D-6E8A-4147-A177-3AD203B41FA5}">
                      <a16:colId xmlns:a16="http://schemas.microsoft.com/office/drawing/2014/main" val="1669445341"/>
                    </a:ext>
                  </a:extLst>
                </a:gridCol>
                <a:gridCol w="751849">
                  <a:extLst>
                    <a:ext uri="{9D8B030D-6E8A-4147-A177-3AD203B41FA5}">
                      <a16:colId xmlns:a16="http://schemas.microsoft.com/office/drawing/2014/main" val="3860214484"/>
                    </a:ext>
                  </a:extLst>
                </a:gridCol>
                <a:gridCol w="470723">
                  <a:extLst>
                    <a:ext uri="{9D8B030D-6E8A-4147-A177-3AD203B41FA5}">
                      <a16:colId xmlns:a16="http://schemas.microsoft.com/office/drawing/2014/main" val="4189295520"/>
                    </a:ext>
                  </a:extLst>
                </a:gridCol>
              </a:tblGrid>
              <a:tr h="143924"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 latinLnBrk="0"/>
                      <a:r>
                        <a:rPr lang="en-CA" sz="1000" b="1" u="none" strike="noStrike" dirty="0">
                          <a:effectLst/>
                        </a:rPr>
                        <a:t>District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 latinLnBrk="0"/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1000" b="1" u="none" strike="noStrike" dirty="0">
                          <a:effectLst/>
                        </a:rPr>
                        <a:t>Street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1000" b="1" u="none" strike="noStrike" dirty="0">
                          <a:effectLst/>
                        </a:rPr>
                        <a:t>Maximum height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1000" b="1" u="none" strike="noStrike" dirty="0">
                          <a:effectLst/>
                        </a:rPr>
                        <a:t>Peak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1000" b="1" u="none" strike="noStrike" dirty="0">
                          <a:effectLst/>
                        </a:rPr>
                        <a:t>Flood time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1000" b="1" u="none" strike="noStrike" dirty="0">
                          <a:effectLst/>
                        </a:rPr>
                        <a:t>Image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424273"/>
                  </a:ext>
                </a:extLst>
              </a:tr>
              <a:tr h="143924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 dirty="0">
                          <a:effectLst/>
                        </a:rPr>
                        <a:t>1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>
                          <a:effectLst/>
                        </a:rPr>
                        <a:t>Bench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Tumana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 dirty="0" err="1">
                          <a:effectLst/>
                        </a:rPr>
                        <a:t>Pipino</a:t>
                      </a:r>
                      <a:r>
                        <a:rPr lang="en-CA" sz="800" u="none" strike="noStrike" dirty="0">
                          <a:effectLst/>
                        </a:rPr>
                        <a:t>, </a:t>
                      </a:r>
                      <a:r>
                        <a:rPr lang="en-CA" sz="800" u="none" strike="noStrike" dirty="0" err="1">
                          <a:effectLst/>
                        </a:rPr>
                        <a:t>Mais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 err="1">
                          <a:effectLst/>
                        </a:rPr>
                        <a:t>tuhod</a:t>
                      </a:r>
                      <a:r>
                        <a:rPr lang="en-CA" sz="800" u="none" strike="noStrike" dirty="0">
                          <a:effectLst/>
                        </a:rPr>
                        <a:t> </a:t>
                      </a:r>
                      <a:r>
                        <a:rPr lang="en-CA" sz="800" u="none" strike="noStrike" dirty="0" err="1">
                          <a:effectLst/>
                        </a:rPr>
                        <a:t>sa</a:t>
                      </a:r>
                      <a:r>
                        <a:rPr lang="en-CA" sz="800" u="none" strike="noStrike" dirty="0">
                          <a:effectLst/>
                        </a:rPr>
                        <a:t> 2nd floor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33008390"/>
                  </a:ext>
                </a:extLst>
              </a:tr>
              <a:tr h="143924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>
                          <a:effectLst/>
                        </a:rPr>
                        <a:t>2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 dirty="0" err="1">
                          <a:effectLst/>
                        </a:rPr>
                        <a:t>Tanong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 dirty="0" err="1">
                          <a:effectLst/>
                        </a:rPr>
                        <a:t>Manggahan</a:t>
                      </a:r>
                      <a:r>
                        <a:rPr lang="en-CA" sz="800" u="none" strike="noStrike" dirty="0">
                          <a:effectLst/>
                        </a:rPr>
                        <a:t> </a:t>
                      </a:r>
                      <a:r>
                        <a:rPr lang="en-CA" sz="800" u="none" strike="noStrike" dirty="0" err="1">
                          <a:effectLst/>
                        </a:rPr>
                        <a:t>st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 err="1">
                          <a:effectLst/>
                        </a:rPr>
                        <a:t>dibdib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>
                          <a:effectLst/>
                        </a:rPr>
                        <a:t>Image 1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61279455"/>
                  </a:ext>
                </a:extLst>
              </a:tr>
              <a:tr h="143924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 dirty="0">
                          <a:effectLst/>
                        </a:rPr>
                        <a:t>3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>
                          <a:effectLst/>
                        </a:rPr>
                        <a:t>Paula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Tanong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Providence village, Anne st. 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>
                          <a:effectLst/>
                        </a:rPr>
                        <a:t>20 </a:t>
                      </a:r>
                      <a:r>
                        <a:rPr lang="en-CA" sz="800" u="none" strike="noStrike" dirty="0" err="1">
                          <a:effectLst/>
                        </a:rPr>
                        <a:t>ft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>
                          <a:effectLst/>
                        </a:rPr>
                        <a:t>10-11am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>
                          <a:effectLst/>
                        </a:rPr>
                        <a:t>Image 2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32751308"/>
                  </a:ext>
                </a:extLst>
              </a:tr>
              <a:tr h="143924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 dirty="0">
                          <a:effectLst/>
                        </a:rPr>
                        <a:t>4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Malanday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 dirty="0">
                          <a:effectLst/>
                        </a:rPr>
                        <a:t>Malaya </a:t>
                      </a:r>
                      <a:r>
                        <a:rPr lang="en-CA" sz="800" u="none" strike="noStrike" dirty="0" err="1">
                          <a:effectLst/>
                        </a:rPr>
                        <a:t>st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>
                          <a:effectLst/>
                        </a:rPr>
                        <a:t>2nd floor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>
                          <a:effectLst/>
                        </a:rPr>
                        <a:t>6am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20210355"/>
                  </a:ext>
                </a:extLst>
              </a:tr>
              <a:tr h="143924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>
                          <a:effectLst/>
                        </a:rPr>
                        <a:t>5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Tumana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 dirty="0">
                          <a:effectLst/>
                        </a:rPr>
                        <a:t>Dona Petra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>
                          <a:effectLst/>
                        </a:rPr>
                        <a:t>2nd floor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>
                          <a:effectLst/>
                        </a:rPr>
                        <a:t>Image 3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30050064"/>
                  </a:ext>
                </a:extLst>
              </a:tr>
              <a:tr h="143924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 dirty="0">
                          <a:effectLst/>
                        </a:rPr>
                        <a:t>6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Conception Uno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 dirty="0">
                          <a:effectLst/>
                        </a:rPr>
                        <a:t>Shoe avenue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>
                          <a:effectLst/>
                        </a:rPr>
                        <a:t>gutter deep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>
                          <a:effectLst/>
                        </a:rPr>
                        <a:t>10:30 AM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31601006"/>
                  </a:ext>
                </a:extLst>
              </a:tr>
              <a:tr h="143924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>
                          <a:effectLst/>
                        </a:rPr>
                        <a:t>7</a:t>
                      </a:r>
                      <a:endParaRPr lang="en-US" altLang="ko-KR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Conception Uno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 dirty="0" err="1">
                          <a:effectLst/>
                        </a:rPr>
                        <a:t>Libis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 err="1">
                          <a:effectLst/>
                        </a:rPr>
                        <a:t>balikat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08326156"/>
                  </a:ext>
                </a:extLst>
              </a:tr>
              <a:tr h="143924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 dirty="0">
                          <a:effectLst/>
                        </a:rPr>
                        <a:t>8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San roque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Midtown subd, dragon st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 err="1">
                          <a:effectLst/>
                        </a:rPr>
                        <a:t>dibdib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47132213"/>
                  </a:ext>
                </a:extLst>
              </a:tr>
              <a:tr h="143924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 dirty="0">
                          <a:effectLst/>
                        </a:rPr>
                        <a:t>9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 dirty="0" err="1">
                          <a:effectLst/>
                        </a:rPr>
                        <a:t>Malanday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 dirty="0" err="1">
                          <a:effectLst/>
                        </a:rPr>
                        <a:t>Purok</a:t>
                      </a:r>
                      <a:r>
                        <a:rPr lang="en-CA" sz="800" u="none" strike="noStrike" dirty="0">
                          <a:effectLst/>
                        </a:rPr>
                        <a:t> 4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 err="1">
                          <a:effectLst/>
                        </a:rPr>
                        <a:t>bewang</a:t>
                      </a:r>
                      <a:r>
                        <a:rPr lang="en-CA" sz="800" u="none" strike="noStrike" dirty="0">
                          <a:effectLst/>
                        </a:rPr>
                        <a:t> second floor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00475371"/>
                  </a:ext>
                </a:extLst>
              </a:tr>
              <a:tr h="143924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 dirty="0">
                          <a:effectLst/>
                        </a:rPr>
                        <a:t>10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Malanday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Bouganvilla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 err="1">
                          <a:effectLst/>
                        </a:rPr>
                        <a:t>bubong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>
                          <a:effectLst/>
                        </a:rPr>
                        <a:t>Image 4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58088219"/>
                  </a:ext>
                </a:extLst>
              </a:tr>
              <a:tr h="143924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 dirty="0">
                          <a:effectLst/>
                        </a:rPr>
                        <a:t>11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Tumana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Bagong Farmers 1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sz="800" u="none" strike="noStrike">
                          <a:effectLst/>
                        </a:rPr>
                        <a:t>step 1 from 2nd floor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4867789"/>
                  </a:ext>
                </a:extLst>
              </a:tr>
              <a:tr h="143924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 dirty="0">
                          <a:effectLst/>
                        </a:rPr>
                        <a:t>12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>
                          <a:effectLst/>
                        </a:rPr>
                        <a:t>Robert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Dela Pena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Flores st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>
                          <a:effectLst/>
                        </a:rPr>
                        <a:t>leeg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>
                          <a:effectLst/>
                        </a:rPr>
                        <a:t>noon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>
                          <a:effectLst/>
                        </a:rPr>
                        <a:t>Image 7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00093384"/>
                  </a:ext>
                </a:extLst>
              </a:tr>
              <a:tr h="143924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 dirty="0">
                          <a:effectLst/>
                        </a:rPr>
                        <a:t>13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 dirty="0">
                          <a:effectLst/>
                        </a:rPr>
                        <a:t>Providence, Austin St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 err="1">
                          <a:effectLst/>
                        </a:rPr>
                        <a:t>bewang</a:t>
                      </a:r>
                      <a:r>
                        <a:rPr lang="en-CA" sz="800" u="none" strike="noStrike" dirty="0">
                          <a:effectLst/>
                        </a:rPr>
                        <a:t> second floor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07323045"/>
                  </a:ext>
                </a:extLst>
              </a:tr>
              <a:tr h="143924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 dirty="0">
                          <a:effectLst/>
                        </a:rPr>
                        <a:t>14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 dirty="0">
                          <a:effectLst/>
                        </a:rPr>
                        <a:t>Providence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>
                          <a:effectLst/>
                        </a:rPr>
                        <a:t>bewang second floor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89431478"/>
                  </a:ext>
                </a:extLst>
              </a:tr>
              <a:tr h="143924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 dirty="0">
                          <a:effectLst/>
                        </a:rPr>
                        <a:t>15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Calumpang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 dirty="0" err="1">
                          <a:effectLst/>
                        </a:rPr>
                        <a:t>Roxas</a:t>
                      </a:r>
                      <a:r>
                        <a:rPr lang="en-CA" sz="800" u="none" strike="noStrike" dirty="0">
                          <a:effectLst/>
                        </a:rPr>
                        <a:t> </a:t>
                      </a:r>
                      <a:r>
                        <a:rPr lang="en-CA" sz="800" u="none" strike="noStrike" dirty="0" err="1">
                          <a:effectLst/>
                        </a:rPr>
                        <a:t>st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>
                          <a:effectLst/>
                        </a:rPr>
                        <a:t>bewang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>
                          <a:effectLst/>
                        </a:rPr>
                        <a:t>noon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31701895"/>
                  </a:ext>
                </a:extLst>
              </a:tr>
              <a:tr h="143924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 dirty="0">
                          <a:effectLst/>
                        </a:rPr>
                        <a:t>16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 err="1">
                          <a:effectLst/>
                        </a:rPr>
                        <a:t>Gema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Sto nino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800" u="none" strike="noStrike">
                          <a:effectLst/>
                        </a:rPr>
                        <a:t>sto nino highschool, agriculture st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 err="1">
                          <a:effectLst/>
                        </a:rPr>
                        <a:t>bewang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6402625"/>
                  </a:ext>
                </a:extLst>
              </a:tr>
              <a:tr h="143924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 dirty="0">
                          <a:effectLst/>
                        </a:rPr>
                        <a:t>17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 err="1">
                          <a:effectLst/>
                        </a:rPr>
                        <a:t>Airam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San roque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800" u="none" strike="noStrike" dirty="0" err="1">
                          <a:effectLst/>
                        </a:rPr>
                        <a:t>Munding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ave</a:t>
                      </a:r>
                      <a:r>
                        <a:rPr lang="en-US" sz="800" u="none" strike="noStrike" dirty="0">
                          <a:effectLst/>
                        </a:rPr>
                        <a:t>, </a:t>
                      </a:r>
                      <a:r>
                        <a:rPr lang="en-US" sz="800" u="none" strike="noStrike" dirty="0" err="1">
                          <a:effectLst/>
                        </a:rPr>
                        <a:t>ignacio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st</a:t>
                      </a:r>
                      <a:r>
                        <a:rPr lang="en-US" sz="800" u="none" strike="noStrike" dirty="0">
                          <a:effectLst/>
                        </a:rPr>
                        <a:t>, </a:t>
                      </a:r>
                      <a:r>
                        <a:rPr lang="en-US" sz="800" u="none" strike="noStrike" dirty="0" err="1">
                          <a:effectLst/>
                        </a:rPr>
                        <a:t>dela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paz</a:t>
                      </a:r>
                      <a:r>
                        <a:rPr lang="en-US" sz="800" u="none" strike="noStrike" dirty="0">
                          <a:effectLst/>
                        </a:rPr>
                        <a:t> highway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 err="1">
                          <a:effectLst/>
                        </a:rPr>
                        <a:t>dibdib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38691199"/>
                  </a:ext>
                </a:extLst>
              </a:tr>
              <a:tr h="143924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 dirty="0">
                          <a:effectLst/>
                        </a:rPr>
                        <a:t>18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Sto. Nino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 dirty="0" err="1">
                          <a:effectLst/>
                        </a:rPr>
                        <a:t>Pla</a:t>
                      </a:r>
                      <a:r>
                        <a:rPr lang="en-CA" sz="800" u="none" strike="noStrike" dirty="0">
                          <a:effectLst/>
                        </a:rPr>
                        <a:t> </a:t>
                      </a:r>
                      <a:r>
                        <a:rPr lang="en-CA" sz="800" u="none" strike="noStrike" dirty="0" err="1">
                          <a:effectLst/>
                        </a:rPr>
                        <a:t>pla</a:t>
                      </a:r>
                      <a:r>
                        <a:rPr lang="en-CA" sz="800" u="none" strike="noStrike" dirty="0">
                          <a:effectLst/>
                        </a:rPr>
                        <a:t> </a:t>
                      </a:r>
                      <a:r>
                        <a:rPr lang="en-CA" sz="800" u="none" strike="noStrike" dirty="0" err="1">
                          <a:effectLst/>
                        </a:rPr>
                        <a:t>st.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sz="800" u="none" strike="noStrike">
                          <a:effectLst/>
                        </a:rPr>
                        <a:t>1 step to 2nd floor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66055424"/>
                  </a:ext>
                </a:extLst>
              </a:tr>
              <a:tr h="143924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 dirty="0">
                          <a:effectLst/>
                        </a:rPr>
                        <a:t>19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Tanong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 dirty="0">
                          <a:effectLst/>
                        </a:rPr>
                        <a:t>Providence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>
                          <a:effectLst/>
                        </a:rPr>
                        <a:t>5m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>
                          <a:effectLst/>
                        </a:rPr>
                        <a:t>4am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57045939"/>
                  </a:ext>
                </a:extLst>
              </a:tr>
              <a:tr h="143924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 dirty="0">
                          <a:effectLst/>
                        </a:rPr>
                        <a:t>20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 err="1">
                          <a:effectLst/>
                        </a:rPr>
                        <a:t>Emelita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TAnong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800" u="none" strike="noStrike" dirty="0" err="1">
                          <a:effectLst/>
                        </a:rPr>
                        <a:t>Tuazonville</a:t>
                      </a:r>
                      <a:r>
                        <a:rPr lang="en-US" sz="800" u="none" strike="noStrike" dirty="0">
                          <a:effectLst/>
                        </a:rPr>
                        <a:t>, Road 3 and road 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 err="1">
                          <a:effectLst/>
                        </a:rPr>
                        <a:t>tuhod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59112688"/>
                  </a:ext>
                </a:extLst>
              </a:tr>
              <a:tr h="143924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 dirty="0">
                          <a:effectLst/>
                        </a:rPr>
                        <a:t>21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>
                          <a:effectLst/>
                        </a:rPr>
                        <a:t>Ultimo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Tanong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Lopez jaena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>
                          <a:effectLst/>
                        </a:rPr>
                        <a:t>lampas </a:t>
                      </a:r>
                      <a:r>
                        <a:rPr lang="en-CA" sz="800" u="none" strike="noStrike" dirty="0" err="1">
                          <a:effectLst/>
                        </a:rPr>
                        <a:t>tuhod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17412530"/>
                  </a:ext>
                </a:extLst>
              </a:tr>
              <a:tr h="236820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 dirty="0">
                          <a:effectLst/>
                        </a:rPr>
                        <a:t>22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>
                          <a:effectLst/>
                        </a:rPr>
                        <a:t>Luciano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San roque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US" sz="800" u="none" strike="noStrike" dirty="0">
                          <a:effectLst/>
                        </a:rPr>
                        <a:t>New Marikina </a:t>
                      </a:r>
                      <a:r>
                        <a:rPr lang="en-US" sz="800" u="none" strike="noStrike" dirty="0" err="1">
                          <a:effectLst/>
                        </a:rPr>
                        <a:t>subd</a:t>
                      </a:r>
                      <a:r>
                        <a:rPr lang="en-US" sz="800" u="none" strike="noStrike" dirty="0">
                          <a:effectLst/>
                        </a:rPr>
                        <a:t>, flamingo, eagle, </a:t>
                      </a:r>
                      <a:r>
                        <a:rPr lang="en-US" sz="800" u="none" strike="noStrike" dirty="0" err="1">
                          <a:effectLst/>
                        </a:rPr>
                        <a:t>paralle</a:t>
                      </a:r>
                      <a:r>
                        <a:rPr lang="en-US" sz="800" u="none" strike="noStrike" dirty="0">
                          <a:effectLst/>
                        </a:rPr>
                        <a:t>, </a:t>
                      </a:r>
                      <a:r>
                        <a:rPr lang="en-US" sz="800" u="none" strike="noStrike" dirty="0" err="1">
                          <a:effectLst/>
                        </a:rPr>
                        <a:t>bacolod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st.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 err="1">
                          <a:effectLst/>
                        </a:rPr>
                        <a:t>dibdib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57275005"/>
                  </a:ext>
                </a:extLst>
              </a:tr>
              <a:tr h="143924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 dirty="0">
                          <a:effectLst/>
                        </a:rPr>
                        <a:t>23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>
                          <a:effectLst/>
                        </a:rPr>
                        <a:t>Luciano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lark st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>
                          <a:effectLst/>
                        </a:rPr>
                        <a:t>5ft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>
                          <a:effectLst/>
                        </a:rPr>
                        <a:t>12nn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91729714"/>
                  </a:ext>
                </a:extLst>
              </a:tr>
              <a:tr h="143924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 dirty="0">
                          <a:effectLst/>
                        </a:rPr>
                        <a:t>24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>
                          <a:effectLst/>
                        </a:rPr>
                        <a:t>Judea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Parang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 dirty="0">
                          <a:effectLst/>
                        </a:rPr>
                        <a:t>Kaolin </a:t>
                      </a:r>
                      <a:r>
                        <a:rPr lang="en-CA" sz="800" u="none" strike="noStrike" dirty="0" err="1">
                          <a:effectLst/>
                        </a:rPr>
                        <a:t>st.</a:t>
                      </a:r>
                      <a:r>
                        <a:rPr lang="en-CA" sz="800" u="none" strike="noStrike" dirty="0">
                          <a:effectLst/>
                        </a:rPr>
                        <a:t> Calcite </a:t>
                      </a:r>
                      <a:r>
                        <a:rPr lang="en-CA" sz="800" u="none" strike="noStrike" dirty="0" err="1">
                          <a:effectLst/>
                        </a:rPr>
                        <a:t>st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>
                          <a:effectLst/>
                        </a:rPr>
                        <a:t>2 </a:t>
                      </a:r>
                      <a:r>
                        <a:rPr lang="en-CA" sz="800" u="none" strike="noStrike" dirty="0" err="1">
                          <a:effectLst/>
                        </a:rPr>
                        <a:t>ft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18502951"/>
                  </a:ext>
                </a:extLst>
              </a:tr>
              <a:tr h="143924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 dirty="0">
                          <a:effectLst/>
                        </a:rPr>
                        <a:t>25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 err="1">
                          <a:effectLst/>
                        </a:rPr>
                        <a:t>Shiela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Malanday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 dirty="0" err="1">
                          <a:effectLst/>
                        </a:rPr>
                        <a:t>Purok</a:t>
                      </a:r>
                      <a:r>
                        <a:rPr lang="en-CA" sz="800" u="none" strike="noStrike" dirty="0">
                          <a:effectLst/>
                        </a:rPr>
                        <a:t> 7, Dahlia </a:t>
                      </a:r>
                      <a:r>
                        <a:rPr lang="en-CA" sz="800" u="none" strike="noStrike" dirty="0" err="1">
                          <a:effectLst/>
                        </a:rPr>
                        <a:t>st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>
                          <a:effectLst/>
                        </a:rPr>
                        <a:t>2nd floor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48364403"/>
                  </a:ext>
                </a:extLst>
              </a:tr>
              <a:tr h="143924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 dirty="0">
                          <a:effectLst/>
                        </a:rPr>
                        <a:t>26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Barangka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 err="1">
                          <a:effectLst/>
                        </a:rPr>
                        <a:t>lubog</a:t>
                      </a:r>
                      <a:r>
                        <a:rPr lang="en-CA" sz="800" u="none" strike="noStrike" dirty="0">
                          <a:effectLst/>
                        </a:rPr>
                        <a:t> </a:t>
                      </a:r>
                      <a:r>
                        <a:rPr lang="en-CA" sz="800" u="none" strike="noStrike" dirty="0" err="1">
                          <a:effectLst/>
                        </a:rPr>
                        <a:t>ang</a:t>
                      </a:r>
                      <a:r>
                        <a:rPr lang="en-CA" sz="800" u="none" strike="noStrike" dirty="0">
                          <a:effectLst/>
                        </a:rPr>
                        <a:t> 1st floor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>
                          <a:effectLst/>
                        </a:rPr>
                        <a:t>7am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>
                          <a:effectLst/>
                        </a:rPr>
                        <a:t>Image 5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69605466"/>
                  </a:ext>
                </a:extLst>
              </a:tr>
              <a:tr h="143924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 dirty="0">
                          <a:effectLst/>
                        </a:rPr>
                        <a:t>27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 err="1">
                          <a:effectLst/>
                        </a:rPr>
                        <a:t>Johnardie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Tumana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 dirty="0" err="1">
                          <a:effectLst/>
                        </a:rPr>
                        <a:t>singkamas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>
                          <a:effectLst/>
                        </a:rPr>
                        <a:t>lampas 2nd floor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>
                          <a:effectLst/>
                        </a:rPr>
                        <a:t>10-11am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29007171"/>
                  </a:ext>
                </a:extLst>
              </a:tr>
              <a:tr h="143924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 dirty="0">
                          <a:effectLst/>
                        </a:rPr>
                        <a:t>28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>
                          <a:effectLst/>
                        </a:rPr>
                        <a:t>Janina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Conception Uno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 dirty="0" err="1">
                          <a:effectLst/>
                        </a:rPr>
                        <a:t>Libis</a:t>
                      </a:r>
                      <a:r>
                        <a:rPr lang="en-CA" sz="800" u="none" strike="noStrike" dirty="0">
                          <a:effectLst/>
                        </a:rPr>
                        <a:t>, </a:t>
                      </a:r>
                      <a:r>
                        <a:rPr lang="en-CA" sz="800" u="none" strike="noStrike" dirty="0" err="1">
                          <a:effectLst/>
                        </a:rPr>
                        <a:t>jp</a:t>
                      </a:r>
                      <a:r>
                        <a:rPr lang="en-CA" sz="800" u="none" strike="noStrike" dirty="0">
                          <a:effectLst/>
                        </a:rPr>
                        <a:t> </a:t>
                      </a:r>
                      <a:r>
                        <a:rPr lang="en-CA" sz="800" u="none" strike="noStrike" dirty="0" err="1">
                          <a:effectLst/>
                        </a:rPr>
                        <a:t>rizal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>
                          <a:effectLst/>
                        </a:rPr>
                        <a:t>dibdib. Lampas tao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>
                          <a:effectLst/>
                        </a:rPr>
                        <a:t>10-11am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>
                          <a:effectLst/>
                        </a:rPr>
                        <a:t>subside 3-4pm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>
                          <a:effectLst/>
                        </a:rPr>
                        <a:t>Image 6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48017173"/>
                  </a:ext>
                </a:extLst>
              </a:tr>
              <a:tr h="143924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 dirty="0">
                          <a:effectLst/>
                        </a:rPr>
                        <a:t>29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>
                          <a:effectLst/>
                        </a:rPr>
                        <a:t>Elsa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Tumana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 dirty="0" err="1">
                          <a:effectLst/>
                        </a:rPr>
                        <a:t>Ampalaya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>
                          <a:effectLst/>
                        </a:rPr>
                        <a:t>2nd floor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83650434"/>
                  </a:ext>
                </a:extLst>
              </a:tr>
              <a:tr h="143924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altLang="ko-KR" sz="800" u="none" strike="noStrike" dirty="0">
                          <a:effectLst/>
                        </a:rPr>
                        <a:t>30</a:t>
                      </a:r>
                      <a:endParaRPr lang="en-US" altLang="ko-KR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>
                          <a:effectLst/>
                        </a:rPr>
                        <a:t>Janice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>
                          <a:effectLst/>
                        </a:rPr>
                        <a:t>San Roque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CA" sz="800" u="none" strike="noStrike" dirty="0">
                          <a:effectLst/>
                        </a:rPr>
                        <a:t>eagle </a:t>
                      </a:r>
                      <a:r>
                        <a:rPr lang="en-CA" sz="800" u="none" strike="noStrike" dirty="0" err="1">
                          <a:effectLst/>
                        </a:rPr>
                        <a:t>st</a:t>
                      </a:r>
                      <a:r>
                        <a:rPr lang="en-CA" sz="800" u="none" strike="noStrike" dirty="0">
                          <a:effectLst/>
                        </a:rPr>
                        <a:t>, new </a:t>
                      </a:r>
                      <a:r>
                        <a:rPr lang="en-CA" sz="800" u="none" strike="noStrike" dirty="0" err="1">
                          <a:effectLst/>
                        </a:rPr>
                        <a:t>marikina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CA" sz="800" u="none" strike="noStrike" dirty="0">
                          <a:effectLst/>
                        </a:rPr>
                        <a:t>4ft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ko-KR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542" marR="6542" marT="65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21704329"/>
                  </a:ext>
                </a:extLst>
              </a:tr>
            </a:tbl>
          </a:graphicData>
        </a:graphic>
      </p:graphicFrame>
      <p:pic>
        <p:nvPicPr>
          <p:cNvPr id="9" name="Picture 8" descr="C:\Users\user\Downloads\2020_flood_val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80" y="1397478"/>
            <a:ext cx="3878645" cy="4556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474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61" y="297333"/>
            <a:ext cx="3470019" cy="3287765"/>
          </a:xfrm>
          <a:prstGeom prst="rect">
            <a:avLst/>
          </a:prstGeom>
          <a:noFill/>
        </p:spPr>
      </p:pic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19" y="3480352"/>
            <a:ext cx="7150481" cy="2801536"/>
          </a:xfrm>
          <a:prstGeom prst="rect">
            <a:avLst/>
          </a:prstGeom>
          <a:noFill/>
        </p:spPr>
      </p:pic>
      <p:pic>
        <p:nvPicPr>
          <p:cNvPr id="12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458" y="276736"/>
            <a:ext cx="3300727" cy="370471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763929" y="5820427"/>
            <a:ext cx="199245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&gt;2.0m flood depth</a:t>
            </a:r>
            <a:endParaRPr lang="ko-KR" alt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046067" y="3018891"/>
            <a:ext cx="199245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~1.0m flood depth</a:t>
            </a:r>
            <a:endParaRPr lang="ko-KR" alt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8447922" y="359972"/>
            <a:ext cx="199245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~0.5m flood depth</a:t>
            </a:r>
            <a:endParaRPr lang="ko-KR" alt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1139854" y="6242539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46</a:t>
            </a:r>
            <a:endParaRPr lang="ko-KR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79" y="1197163"/>
            <a:ext cx="4219925" cy="5061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798" y="1427742"/>
            <a:ext cx="995731" cy="946680"/>
          </a:xfrm>
          <a:prstGeom prst="rect">
            <a:avLst/>
          </a:prstGeom>
        </p:spPr>
      </p:pic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747427" y="253626"/>
            <a:ext cx="3485552" cy="828247"/>
          </a:xfrm>
        </p:spPr>
        <p:txBody>
          <a:bodyPr/>
          <a:lstStyle/>
          <a:p>
            <a:r>
              <a:rPr lang="en-US" altLang="ko-KR" sz="2400" dirty="0" smtClean="0">
                <a:latin typeface="+mj-lt"/>
              </a:rPr>
              <a:t>Flood validation</a:t>
            </a:r>
            <a:br>
              <a:rPr lang="en-US" altLang="ko-KR" sz="2400" dirty="0" smtClean="0">
                <a:latin typeface="+mj-lt"/>
              </a:rPr>
            </a:br>
            <a:r>
              <a:rPr lang="en-US" altLang="ko-KR" sz="2400" dirty="0" smtClean="0">
                <a:latin typeface="+mj-lt"/>
              </a:rPr>
              <a:t>2020 Case event</a:t>
            </a:r>
            <a:endParaRPr lang="ko-KR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709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032" y="1787200"/>
            <a:ext cx="6611367" cy="1007600"/>
          </a:xfrm>
        </p:spPr>
        <p:txBody>
          <a:bodyPr/>
          <a:lstStyle/>
          <a:p>
            <a:r>
              <a:rPr lang="en-US" altLang="ko-KR" dirty="0" smtClean="0"/>
              <a:t>Sewer pipe </a:t>
            </a:r>
            <a:r>
              <a:rPr lang="en-US" altLang="ko-KR" smtClean="0"/>
              <a:t>model: Analysis </a:t>
            </a:r>
            <a:r>
              <a:rPr lang="en-US" altLang="ko-KR" dirty="0" smtClean="0"/>
              <a:t>summary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2032" y="2794800"/>
            <a:ext cx="7354317" cy="2682400"/>
          </a:xfrm>
        </p:spPr>
        <p:txBody>
          <a:bodyPr/>
          <a:lstStyle/>
          <a:p>
            <a:r>
              <a:rPr lang="en-US" altLang="ko-KR" dirty="0" smtClean="0"/>
              <a:t>Model can simulate recession of flood in surfaces connected to the sewer pipes</a:t>
            </a:r>
          </a:p>
          <a:p>
            <a:r>
              <a:rPr lang="en-US" altLang="ko-KR" dirty="0" smtClean="0"/>
              <a:t>Increase in river extent is observed when applying sewer simulation </a:t>
            </a:r>
          </a:p>
          <a:p>
            <a:r>
              <a:rPr lang="en-US" altLang="ko-KR" dirty="0" smtClean="0"/>
              <a:t>Surcharge is expected for bottleneck pipes, slope with smaller values and when upstream pipe is perpendicular to the receiving pipe</a:t>
            </a:r>
          </a:p>
          <a:p>
            <a:r>
              <a:rPr lang="en-US" altLang="ko-KR" dirty="0" smtClean="0"/>
              <a:t>Accuracy of flood is sensitive to small changes in DEM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39854" y="6242539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51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9418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Outline</a:t>
            </a:r>
            <a:endParaRPr lang="ko-KR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Research background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Supplementing research gaps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Methodology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Model input data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Urban flood event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Results and discussion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Summary and conclusion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01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204" y="616775"/>
            <a:ext cx="8610540" cy="635250"/>
          </a:xfrm>
        </p:spPr>
        <p:txBody>
          <a:bodyPr/>
          <a:lstStyle/>
          <a:p>
            <a:pPr algn="ctr"/>
            <a:r>
              <a:rPr lang="en-US" altLang="ko-KR" sz="2800" dirty="0" smtClean="0"/>
              <a:t>Limitations/recommendations for future studies</a:t>
            </a:r>
            <a:endParaRPr lang="ko-KR" alt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2023403" y="4092078"/>
            <a:ext cx="8342142" cy="2186418"/>
          </a:xfrm>
        </p:spPr>
        <p:txBody>
          <a:bodyPr/>
          <a:lstStyle/>
          <a:p>
            <a:pPr algn="l"/>
            <a:r>
              <a:rPr lang="en-US" altLang="ko-KR" sz="1800" dirty="0"/>
              <a:t>River widening/desilting</a:t>
            </a:r>
          </a:p>
          <a:p>
            <a:pPr algn="l"/>
            <a:r>
              <a:rPr lang="en-US" altLang="ko-KR" sz="1800" dirty="0" smtClean="0"/>
              <a:t>Construction of: </a:t>
            </a:r>
          </a:p>
          <a:p>
            <a:pPr lvl="1" algn="l"/>
            <a:r>
              <a:rPr lang="en-US" altLang="ko-KR" sz="1800" dirty="0" smtClean="0"/>
              <a:t>River levees</a:t>
            </a:r>
            <a:endParaRPr lang="en-US" altLang="ko-KR" sz="1800" dirty="0"/>
          </a:p>
          <a:p>
            <a:pPr lvl="1" algn="l"/>
            <a:r>
              <a:rPr lang="en-US" altLang="ko-KR" sz="1800" dirty="0" smtClean="0"/>
              <a:t>Outlets with gateways</a:t>
            </a:r>
          </a:p>
          <a:p>
            <a:pPr lvl="1" algn="l"/>
            <a:r>
              <a:rPr lang="en-US" altLang="ko-KR" sz="1800" dirty="0" smtClean="0"/>
              <a:t>Pump </a:t>
            </a:r>
            <a:r>
              <a:rPr lang="en-US" altLang="ko-KR" sz="1800" dirty="0"/>
              <a:t>stations</a:t>
            </a:r>
          </a:p>
          <a:p>
            <a:pPr algn="l"/>
            <a:r>
              <a:rPr lang="en-US" altLang="ko-KR" sz="1800" dirty="0"/>
              <a:t>Increasing pipe diameter for bottle neck </a:t>
            </a:r>
            <a:r>
              <a:rPr lang="en-US" altLang="ko-KR" sz="1800" dirty="0" smtClean="0"/>
              <a:t>areas</a:t>
            </a:r>
          </a:p>
          <a:p>
            <a:pPr algn="l"/>
            <a:r>
              <a:rPr lang="en-US" altLang="ko-KR" sz="1800" dirty="0" smtClean="0"/>
              <a:t>Recommendation for well-designed sewer system</a:t>
            </a:r>
            <a:endParaRPr lang="en-US" altLang="ko-KR" sz="1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13204" y="3152187"/>
            <a:ext cx="8610540" cy="942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ontserrat"/>
              <a:buNone/>
              <a:defRPr sz="12266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ontserrat"/>
              <a:buNone/>
              <a:defRPr sz="16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ontserrat"/>
              <a:buNone/>
              <a:defRPr sz="16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ontserrat"/>
              <a:buNone/>
              <a:defRPr sz="16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ontserrat"/>
              <a:buNone/>
              <a:defRPr sz="16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ontserrat"/>
              <a:buNone/>
              <a:defRPr sz="16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ontserrat"/>
              <a:buNone/>
              <a:defRPr sz="16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ontserrat"/>
              <a:buNone/>
              <a:defRPr sz="16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ontserrat"/>
              <a:buNone/>
              <a:defRPr sz="16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altLang="ko-KR" sz="2600" dirty="0"/>
              <a:t>Recommendation in reducing flood vulnerability of the study domain</a:t>
            </a:r>
            <a:endParaRPr lang="ko-KR" altLang="en-US" sz="2600" kern="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023403" y="1385957"/>
            <a:ext cx="8342142" cy="1814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57189" algn="ctr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1219170" marR="0" lvl="1" indent="-423323" algn="ctr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828754" marR="0" lvl="2" indent="-423323" algn="ctr" rtl="0" eaLnBrk="1" latin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2438339" marR="0" lvl="3" indent="-423323" algn="ctr" rtl="0" eaLnBrk="1" latin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3047924" marR="0" lvl="4" indent="-423323" algn="ctr" rtl="0" eaLnBrk="1" latin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3657509" marR="0" lvl="5" indent="-423323" algn="ctr" rtl="0" eaLnBrk="1" latin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4267093" marR="0" lvl="6" indent="-423323" algn="ctr" rtl="0" eaLnBrk="1" latin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867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4876678" marR="0" lvl="7" indent="-423323" algn="ctr" rtl="0" eaLnBrk="1" latinLnBrk="1" hangingPunct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867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5486263" marR="0" lvl="8" indent="-423323" algn="ctr" rtl="0" eaLnBrk="1" latinLnBrk="1" hangingPunct="1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Font typeface="Montserrat"/>
              <a:buChar char="■"/>
              <a:defRPr sz="1867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r>
              <a:rPr lang="en-US" altLang="ko-KR" sz="1800" kern="0" dirty="0" smtClean="0"/>
              <a:t>Applicable for short-term urban flood events</a:t>
            </a:r>
          </a:p>
          <a:p>
            <a:pPr algn="l"/>
            <a:r>
              <a:rPr lang="en-US" altLang="ko-KR" sz="1800" kern="0" dirty="0" smtClean="0"/>
              <a:t>Lack of information for detailed river cross section area</a:t>
            </a:r>
          </a:p>
          <a:p>
            <a:pPr algn="l"/>
            <a:r>
              <a:rPr lang="en-US" altLang="ko-KR" sz="1800" kern="0" dirty="0" smtClean="0"/>
              <a:t>Information on upstream dam and levee</a:t>
            </a:r>
          </a:p>
          <a:p>
            <a:pPr algn="l"/>
            <a:r>
              <a:rPr lang="en-US" altLang="ko-KR" sz="1800" kern="0" dirty="0" smtClean="0"/>
              <a:t>Detailed survey of sewer network</a:t>
            </a:r>
          </a:p>
          <a:p>
            <a:pPr algn="l"/>
            <a:r>
              <a:rPr lang="en-US" altLang="ko-KR" sz="1800" kern="0" dirty="0" smtClean="0"/>
              <a:t>Higher order synthetic system simulation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39854" y="6242539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52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400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listening.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41622" y="4655127"/>
            <a:ext cx="4596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Contact:</a:t>
            </a:r>
          </a:p>
          <a:p>
            <a:r>
              <a:rPr lang="en-US" dirty="0" smtClean="0"/>
              <a:t>Lea Dasallas, PhD</a:t>
            </a:r>
          </a:p>
          <a:p>
            <a:r>
              <a:rPr lang="en-US" dirty="0" err="1" smtClean="0"/>
              <a:t>Chungnam</a:t>
            </a:r>
            <a:r>
              <a:rPr lang="en-US" dirty="0" smtClean="0"/>
              <a:t> National University, Korea</a:t>
            </a:r>
          </a:p>
          <a:p>
            <a:r>
              <a:rPr lang="en-US" dirty="0" smtClean="0"/>
              <a:t>lea.dasallas@o.cnu.ac.kr</a:t>
            </a:r>
            <a:endParaRPr lang="en-US" dirty="0"/>
          </a:p>
        </p:txBody>
      </p:sp>
      <p:pic>
        <p:nvPicPr>
          <p:cNvPr id="4" name="Picture 6" descr="Chungnam National University | World University Rankings | T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923" y="4431378"/>
            <a:ext cx="20955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82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lobal Rainfall Extremes | Marani La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44" y="861710"/>
            <a:ext cx="495150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Why and how India needs to prepare for urban flooding | The News Minu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40" y="4375475"/>
            <a:ext cx="324000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eavy rainfall may further aggravate existing urban flooding in Karach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421" y="3605012"/>
            <a:ext cx="353454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Monsoon drenches the Korean Peninsula with flooding rains - CN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815" y="980166"/>
            <a:ext cx="383629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67" y="324996"/>
            <a:ext cx="10290000" cy="497681"/>
          </a:xfrm>
        </p:spPr>
        <p:txBody>
          <a:bodyPr/>
          <a:lstStyle/>
          <a:p>
            <a:r>
              <a:rPr lang="en-CA" altLang="ko-KR" sz="2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Why is </a:t>
            </a:r>
            <a:r>
              <a:rPr lang="en-CA" altLang="ko-KR" sz="2000" u="sng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FLOOD MODELING</a:t>
            </a:r>
            <a:r>
              <a:rPr lang="en-CA" altLang="ko-KR" sz="2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important?</a:t>
            </a:r>
            <a:endParaRPr lang="ko-KR" altLang="en-US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34771" y="5919921"/>
            <a:ext cx="285887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CA" altLang="ko-KR" sz="1400" dirty="0" smtClean="0"/>
              <a:t>Flood susceptibility</a:t>
            </a:r>
            <a:endParaRPr lang="ko-KR" altLang="en-US" sz="1400" dirty="0"/>
          </a:p>
        </p:txBody>
      </p:sp>
      <p:pic>
        <p:nvPicPr>
          <p:cNvPr id="12" name="Picture 12" descr="Severe Weather Awareness - Flood Safet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945" y="2109667"/>
            <a:ext cx="4518535" cy="236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4" descr="홍수위험지도 온라인에 공개된다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872" y="4003389"/>
            <a:ext cx="431382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173774" y="6227698"/>
            <a:ext cx="3893861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CA" altLang="ko-KR" sz="1400" dirty="0" smtClean="0"/>
              <a:t>Flood preparation and mitigation</a:t>
            </a:r>
            <a:endParaRPr lang="ko-KR" alt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1139854" y="6242539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4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74631" y="3297235"/>
            <a:ext cx="5248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/>
              <a:t>Susceptibility to rainfall events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35387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ESS - Predicting floods in a large karst river basin by coupling  PERSIANN-CCS QPEs with a physically based distributed hydrological 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747" y="195987"/>
            <a:ext cx="3142317" cy="247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everaging Web 3D for Street-Level Flood Forecas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69" y="4390294"/>
            <a:ext cx="3340127" cy="214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ow do we estimate the chance of a flood occurring? | Office of the  Queensland Chief Scienti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083" y="2774212"/>
            <a:ext cx="3134529" cy="220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833504" y="1781622"/>
            <a:ext cx="2272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Watershed</a:t>
            </a:r>
          </a:p>
          <a:p>
            <a:r>
              <a:rPr lang="en-US" altLang="ko-KR" sz="1400" dirty="0"/>
              <a:t>~</a:t>
            </a:r>
            <a:r>
              <a:rPr lang="en-US" altLang="ko-KR" sz="1400" dirty="0" smtClean="0"/>
              <a:t>1,000,000,000 m</a:t>
            </a:r>
            <a:r>
              <a:rPr lang="en-US" altLang="ko-KR" sz="1400" baseline="30000" dirty="0" smtClean="0"/>
              <a:t>2</a:t>
            </a:r>
            <a:endParaRPr lang="ko-KR" altLang="en-US" sz="1400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5520891" y="3386210"/>
            <a:ext cx="2272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dirty="0" smtClean="0"/>
              <a:t>Inundation</a:t>
            </a:r>
          </a:p>
          <a:p>
            <a:pPr algn="r"/>
            <a:r>
              <a:rPr lang="en-US" altLang="ko-KR" sz="1400" dirty="0" smtClean="0"/>
              <a:t>&lt;50,000,000 m</a:t>
            </a:r>
            <a:r>
              <a:rPr lang="en-US" altLang="ko-KR" sz="1400" baseline="30000" dirty="0" smtClean="0"/>
              <a:t>2</a:t>
            </a:r>
            <a:endParaRPr lang="ko-KR" altLang="en-US" sz="1400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9121827" y="5336289"/>
            <a:ext cx="1696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Sewer pipe cell grid</a:t>
            </a:r>
          </a:p>
          <a:p>
            <a:endParaRPr lang="en-US" altLang="ko-KR" sz="1400" dirty="0" smtClean="0"/>
          </a:p>
          <a:p>
            <a:r>
              <a:rPr lang="en-US" altLang="ko-KR" sz="1400" dirty="0" smtClean="0"/>
              <a:t>&lt;100 m</a:t>
            </a:r>
            <a:r>
              <a:rPr lang="en-US" altLang="ko-KR" sz="1400" baseline="30000" dirty="0" smtClean="0"/>
              <a:t>2</a:t>
            </a:r>
            <a:endParaRPr lang="ko-KR" altLang="en-US" sz="1400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3037591" y="348917"/>
            <a:ext cx="3326406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FLOOD MODELING TECHNIQUES</a:t>
            </a:r>
            <a:endParaRPr lang="ko-KR" altLang="en-US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0702" y="1294560"/>
            <a:ext cx="3705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Spatial Extent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30702" y="1973197"/>
            <a:ext cx="3705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Dimensionality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30702" y="2617378"/>
            <a:ext cx="3705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Mathematical complexity</a:t>
            </a:r>
            <a:endParaRPr lang="ko-KR" altLang="en-US" dirty="0"/>
          </a:p>
        </p:txBody>
      </p:sp>
      <p:cxnSp>
        <p:nvCxnSpPr>
          <p:cNvPr id="12" name="Elbow Connector 11"/>
          <p:cNvCxnSpPr>
            <a:stCxn id="5" idx="1"/>
            <a:endCxn id="16" idx="1"/>
          </p:cNvCxnSpPr>
          <p:nvPr/>
        </p:nvCxnSpPr>
        <p:spPr>
          <a:xfrm rot="10800000" flipV="1">
            <a:off x="1030703" y="764416"/>
            <a:ext cx="2006889" cy="2037628"/>
          </a:xfrm>
          <a:prstGeom prst="bentConnector3">
            <a:avLst>
              <a:gd name="adj1" fmla="val 11139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5" idx="1"/>
            <a:endCxn id="14" idx="1"/>
          </p:cNvCxnSpPr>
          <p:nvPr/>
        </p:nvCxnSpPr>
        <p:spPr>
          <a:xfrm rot="10800000" flipV="1">
            <a:off x="1030703" y="764416"/>
            <a:ext cx="2006889" cy="714810"/>
          </a:xfrm>
          <a:prstGeom prst="bentConnector3">
            <a:avLst>
              <a:gd name="adj1" fmla="val 11139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5" idx="1"/>
            <a:endCxn id="15" idx="1"/>
          </p:cNvCxnSpPr>
          <p:nvPr/>
        </p:nvCxnSpPr>
        <p:spPr>
          <a:xfrm rot="10800000" flipV="1">
            <a:off x="1030703" y="764415"/>
            <a:ext cx="2006889" cy="1393447"/>
          </a:xfrm>
          <a:prstGeom prst="bentConnector3">
            <a:avLst>
              <a:gd name="adj1" fmla="val 11139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542919" y="3201544"/>
            <a:ext cx="1662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Kinematic</a:t>
            </a:r>
            <a:endParaRPr lang="ko-KR" alt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542919" y="3906557"/>
            <a:ext cx="1547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Inertial</a:t>
            </a:r>
            <a:endParaRPr lang="ko-KR" alt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542919" y="4592357"/>
            <a:ext cx="3705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Diffusive</a:t>
            </a:r>
            <a:endParaRPr lang="ko-KR" alt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542919" y="6105730"/>
            <a:ext cx="1294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Coupled</a:t>
            </a:r>
            <a:endParaRPr lang="ko-KR" altLang="en-US" dirty="0"/>
          </a:p>
        </p:txBody>
      </p:sp>
      <p:cxnSp>
        <p:nvCxnSpPr>
          <p:cNvPr id="25" name="Elbow Connector 24"/>
          <p:cNvCxnSpPr>
            <a:stCxn id="16" idx="2"/>
            <a:endCxn id="27" idx="1"/>
          </p:cNvCxnSpPr>
          <p:nvPr/>
        </p:nvCxnSpPr>
        <p:spPr>
          <a:xfrm rot="16200000" flipH="1">
            <a:off x="3013492" y="2856783"/>
            <a:ext cx="399500" cy="65935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16" idx="2"/>
            <a:endCxn id="28" idx="1"/>
          </p:cNvCxnSpPr>
          <p:nvPr/>
        </p:nvCxnSpPr>
        <p:spPr>
          <a:xfrm rot="16200000" flipH="1">
            <a:off x="2660986" y="3209289"/>
            <a:ext cx="1104513" cy="65935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stCxn id="16" idx="2"/>
            <a:endCxn id="29" idx="1"/>
          </p:cNvCxnSpPr>
          <p:nvPr/>
        </p:nvCxnSpPr>
        <p:spPr>
          <a:xfrm rot="16200000" flipH="1">
            <a:off x="2318086" y="3552189"/>
            <a:ext cx="1790313" cy="65935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16" idx="2"/>
            <a:endCxn id="30" idx="1"/>
          </p:cNvCxnSpPr>
          <p:nvPr/>
        </p:nvCxnSpPr>
        <p:spPr>
          <a:xfrm rot="16200000" flipH="1">
            <a:off x="1561399" y="4308876"/>
            <a:ext cx="3303686" cy="65935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1139854" y="6242539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5</a:t>
            </a:r>
            <a:endParaRPr lang="ko-KR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542919" y="5335856"/>
            <a:ext cx="1294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Dynamic</a:t>
            </a:r>
            <a:endParaRPr lang="ko-KR" altLang="en-US" dirty="0"/>
          </a:p>
        </p:txBody>
      </p:sp>
      <p:cxnSp>
        <p:nvCxnSpPr>
          <p:cNvPr id="4" name="Elbow Connector 3"/>
          <p:cNvCxnSpPr>
            <a:stCxn id="16" idx="2"/>
            <a:endCxn id="24" idx="1"/>
          </p:cNvCxnSpPr>
          <p:nvPr/>
        </p:nvCxnSpPr>
        <p:spPr>
          <a:xfrm rot="16200000" flipH="1">
            <a:off x="1946336" y="3923939"/>
            <a:ext cx="2533812" cy="65935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74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0EF323-DE1A-4E4E-817E-51465A202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677" y="165052"/>
            <a:ext cx="5642800" cy="698576"/>
          </a:xfrm>
        </p:spPr>
        <p:txBody>
          <a:bodyPr>
            <a:normAutofit/>
          </a:bodyPr>
          <a:lstStyle/>
          <a:p>
            <a:pPr algn="ctr"/>
            <a:r>
              <a:rPr lang="en-US" sz="2500" dirty="0">
                <a:latin typeface="+mj-lt"/>
              </a:rPr>
              <a:t>Urban flood modeling</a:t>
            </a:r>
            <a:endParaRPr lang="en-GB" sz="2500" dirty="0">
              <a:latin typeface="+mj-lt"/>
            </a:endParaRPr>
          </a:p>
        </p:txBody>
      </p:sp>
      <p:pic>
        <p:nvPicPr>
          <p:cNvPr id="3074" name="Picture 2" descr="Typhoon Ketsana (Ondoy) - Photos - The Big Picture - Boston.com">
            <a:extLst>
              <a:ext uri="{FF2B5EF4-FFF2-40B4-BE49-F238E27FC236}">
                <a16:creationId xmlns:a16="http://schemas.microsoft.com/office/drawing/2014/main" id="{A141C2ED-2D94-4E46-A6C7-371EDB9CD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53" y="984070"/>
            <a:ext cx="376822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Metro Manila flood incidents went down in 2018">
            <a:extLst>
              <a:ext uri="{FF2B5EF4-FFF2-40B4-BE49-F238E27FC236}">
                <a16:creationId xmlns:a16="http://schemas.microsoft.com/office/drawing/2014/main" id="{386F9070-7A0B-4258-B01C-25C8FD66A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871" y="3603826"/>
            <a:ext cx="4476235" cy="298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looding Explained: Types, Causes and Examples - Yo Nature">
            <a:extLst>
              <a:ext uri="{FF2B5EF4-FFF2-40B4-BE49-F238E27FC236}">
                <a16:creationId xmlns:a16="http://schemas.microsoft.com/office/drawing/2014/main" id="{F64C3E59-25BF-48BF-A232-BCEC367ED1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71" y="984070"/>
            <a:ext cx="444987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17358" y="3646663"/>
          <a:ext cx="5204326" cy="276860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130836">
                  <a:extLst>
                    <a:ext uri="{9D8B030D-6E8A-4147-A177-3AD203B41FA5}">
                      <a16:colId xmlns:a16="http://schemas.microsoft.com/office/drawing/2014/main" val="516953381"/>
                    </a:ext>
                  </a:extLst>
                </a:gridCol>
                <a:gridCol w="3073490">
                  <a:extLst>
                    <a:ext uri="{9D8B030D-6E8A-4147-A177-3AD203B41FA5}">
                      <a16:colId xmlns:a16="http://schemas.microsoft.com/office/drawing/2014/main" val="1975234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Inundation</a:t>
                      </a:r>
                      <a:r>
                        <a:rPr lang="en-US" altLang="ko-KR" sz="1200" baseline="0" dirty="0" smtClean="0"/>
                        <a:t> modeling</a:t>
                      </a:r>
                      <a:endParaRPr lang="ko-KR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Urban flood modeling</a:t>
                      </a:r>
                      <a:endParaRPr lang="ko-KR" alt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795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2D</a:t>
                      </a:r>
                      <a:r>
                        <a:rPr lang="en-US" altLang="ko-KR" sz="1200" baseline="0" dirty="0" smtClean="0"/>
                        <a:t> overland flow</a:t>
                      </a:r>
                      <a:endParaRPr lang="ko-KR" altLang="en-US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More</a:t>
                      </a:r>
                      <a:r>
                        <a:rPr lang="en-US" altLang="ko-KR" sz="1200" baseline="0" dirty="0" smtClean="0"/>
                        <a:t> complex dynamics (building, artificial barriers)</a:t>
                      </a:r>
                      <a:endParaRPr lang="ko-KR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02641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Soil type based infiltration</a:t>
                      </a:r>
                      <a:endParaRPr lang="ko-KR" altLang="en-US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More impervious surfaces, more runoff</a:t>
                      </a:r>
                      <a:endParaRPr lang="ko-KR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6656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Integration of surface</a:t>
                      </a:r>
                      <a:r>
                        <a:rPr lang="en-US" altLang="ko-KR" sz="1200" baseline="0" dirty="0" smtClean="0"/>
                        <a:t> and sewer pipe system</a:t>
                      </a:r>
                      <a:endParaRPr lang="ko-KR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68319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Generalized</a:t>
                      </a:r>
                      <a:r>
                        <a:rPr lang="en-US" altLang="ko-KR" sz="1200" baseline="0" dirty="0" smtClean="0"/>
                        <a:t> DEM</a:t>
                      </a:r>
                      <a:endParaRPr lang="ko-KR" altLang="en-US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Requires higher</a:t>
                      </a:r>
                      <a:r>
                        <a:rPr lang="en-US" altLang="ko-KR" sz="1200" baseline="0" dirty="0" smtClean="0"/>
                        <a:t> </a:t>
                      </a:r>
                      <a:r>
                        <a:rPr lang="en-US" altLang="ko-KR" sz="1200" dirty="0" smtClean="0"/>
                        <a:t>resolution DEM</a:t>
                      </a:r>
                      <a:endParaRPr lang="ko-KR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1343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Scale</a:t>
                      </a:r>
                      <a:r>
                        <a:rPr lang="en-US" altLang="ko-KR" sz="1200" baseline="0" dirty="0" smtClean="0"/>
                        <a:t> (~50km</a:t>
                      </a:r>
                      <a:r>
                        <a:rPr lang="en-US" altLang="ko-KR" sz="1200" baseline="30000" dirty="0" smtClean="0"/>
                        <a:t>2</a:t>
                      </a:r>
                      <a:r>
                        <a:rPr lang="en-US" altLang="ko-KR" sz="1200" baseline="0" dirty="0" smtClean="0"/>
                        <a:t>)</a:t>
                      </a:r>
                      <a:endParaRPr lang="ko-KR" altLang="en-US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Scale (&lt;100m</a:t>
                      </a:r>
                      <a:r>
                        <a:rPr lang="en-US" altLang="ko-KR" sz="1200" baseline="30000" dirty="0" smtClean="0"/>
                        <a:t>2</a:t>
                      </a:r>
                      <a:r>
                        <a:rPr lang="en-US" altLang="ko-KR" sz="1200" dirty="0" smtClean="0"/>
                        <a:t>)</a:t>
                      </a:r>
                      <a:endParaRPr lang="ko-KR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75151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More</a:t>
                      </a:r>
                      <a:r>
                        <a:rPr lang="en-US" altLang="ko-KR" sz="1200" baseline="0" dirty="0" smtClean="0"/>
                        <a:t> densely populated areas</a:t>
                      </a:r>
                      <a:endParaRPr lang="ko-KR" alt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1649620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139854" y="6242539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6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2993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altLang="ko-KR" dirty="0" smtClean="0">
                <a:latin typeface="+mn-lt"/>
              </a:rPr>
              <a:t>RESEARCH GAPS</a:t>
            </a:r>
            <a:endParaRPr lang="ko-KR" altLang="en-US" dirty="0">
              <a:latin typeface="+mn-lt"/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465067" y="4342722"/>
            <a:ext cx="6872598" cy="1510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CA" altLang="ko-KR" sz="1600" b="0" dirty="0" smtClean="0">
                <a:latin typeface="+mn-lt"/>
              </a:rPr>
              <a:t>Limited availability of adequate resolution elevation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altLang="ko-KR" sz="1600" b="0" dirty="0" smtClean="0">
                <a:latin typeface="+mn-lt"/>
              </a:rPr>
              <a:t>Lack of systematized drainage network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altLang="ko-KR" sz="1600" b="0" dirty="0" smtClean="0">
                <a:latin typeface="+mn-lt"/>
              </a:rPr>
              <a:t>Scarce researches on flood modeling/mitigation</a:t>
            </a:r>
          </a:p>
          <a:p>
            <a:pPr>
              <a:buFont typeface="Arial" panose="020B0604020202020204" pitchFamily="34" charset="0"/>
              <a:buChar char="•"/>
            </a:pPr>
            <a:endParaRPr lang="en-CA" altLang="ko-KR" sz="160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CA" altLang="ko-KR" sz="160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ko-KR" altLang="en-US" sz="1600" dirty="0">
              <a:latin typeface="+mn-lt"/>
            </a:endParaRPr>
          </a:p>
        </p:txBody>
      </p:sp>
      <p:sp>
        <p:nvSpPr>
          <p:cNvPr id="13" name="Subtitle 12"/>
          <p:cNvSpPr>
            <a:spLocks noGrp="1"/>
          </p:cNvSpPr>
          <p:nvPr>
            <p:ph type="subTitle" idx="2"/>
          </p:nvPr>
        </p:nvSpPr>
        <p:spPr>
          <a:xfrm>
            <a:off x="1465067" y="3646472"/>
            <a:ext cx="5043798" cy="965200"/>
          </a:xfrm>
        </p:spPr>
        <p:txBody>
          <a:bodyPr/>
          <a:lstStyle/>
          <a:p>
            <a:r>
              <a:rPr lang="en-CA" altLang="ko-KR" b="1" dirty="0" smtClean="0">
                <a:latin typeface="+mn-lt"/>
              </a:rPr>
              <a:t>Issues for developing countries:</a:t>
            </a:r>
            <a:endParaRPr lang="ko-KR" altLang="en-US" b="1" dirty="0">
              <a:latin typeface="+mn-lt"/>
            </a:endParaRPr>
          </a:p>
        </p:txBody>
      </p:sp>
      <p:sp>
        <p:nvSpPr>
          <p:cNvPr id="15" name="Subtitle 14"/>
          <p:cNvSpPr>
            <a:spLocks noGrp="1"/>
          </p:cNvSpPr>
          <p:nvPr>
            <p:ph type="subTitle" idx="3"/>
          </p:nvPr>
        </p:nvSpPr>
        <p:spPr>
          <a:xfrm>
            <a:off x="1465067" y="1754174"/>
            <a:ext cx="5717129" cy="18922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CA" altLang="ko-KR" sz="1600" b="0" dirty="0">
                <a:latin typeface="+mn-lt"/>
              </a:rPr>
              <a:t>Separate </a:t>
            </a:r>
            <a:r>
              <a:rPr lang="en-CA" altLang="ko-KR" sz="1600" b="0" dirty="0" smtClean="0">
                <a:latin typeface="+mn-lt"/>
              </a:rPr>
              <a:t>computations of large scale runoff, urban domain-scale inundation and sewer pipe interaction</a:t>
            </a:r>
            <a:endParaRPr lang="en-CA" altLang="ko-KR" sz="1600" b="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CA" altLang="ko-KR" sz="1600" b="0" dirty="0">
                <a:latin typeface="+mn-lt"/>
              </a:rPr>
              <a:t>Long simulation </a:t>
            </a:r>
            <a:r>
              <a:rPr lang="en-CA" altLang="ko-KR" sz="1600" b="0" dirty="0" smtClean="0">
                <a:latin typeface="+mn-lt"/>
              </a:rPr>
              <a:t>time for high-resolution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altLang="ko-KR" sz="1600" b="0" dirty="0" smtClean="0">
                <a:latin typeface="+mn-lt"/>
              </a:rPr>
              <a:t>Incompatibility and complexity in integration</a:t>
            </a:r>
            <a:endParaRPr lang="en-CA" altLang="ko-KR" sz="1600" b="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ko-KR" altLang="en-US" sz="1600" dirty="0" smtClean="0">
              <a:latin typeface="+mn-lt"/>
            </a:endParaRPr>
          </a:p>
          <a:p>
            <a:endParaRPr lang="ko-KR" altLang="en-US" sz="1600" dirty="0">
              <a:latin typeface="+mn-lt"/>
            </a:endParaRPr>
          </a:p>
        </p:txBody>
      </p:sp>
      <p:sp>
        <p:nvSpPr>
          <p:cNvPr id="16" name="Subtitle 15"/>
          <p:cNvSpPr>
            <a:spLocks noGrp="1"/>
          </p:cNvSpPr>
          <p:nvPr>
            <p:ph type="subTitle" idx="4"/>
          </p:nvPr>
        </p:nvSpPr>
        <p:spPr>
          <a:xfrm>
            <a:off x="1465067" y="1150624"/>
            <a:ext cx="3750800" cy="965200"/>
          </a:xfrm>
        </p:spPr>
        <p:txBody>
          <a:bodyPr/>
          <a:lstStyle/>
          <a:p>
            <a:r>
              <a:rPr lang="en-CA" altLang="ko-KR" b="1" dirty="0" smtClean="0">
                <a:latin typeface="+mn-lt"/>
              </a:rPr>
              <a:t>Flood modeling:</a:t>
            </a:r>
            <a:endParaRPr lang="ko-KR" altLang="en-US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39854" y="6242539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7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562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직사각형 39">
            <a:extLst>
              <a:ext uri="{FF2B5EF4-FFF2-40B4-BE49-F238E27FC236}">
                <a16:creationId xmlns:a16="http://schemas.microsoft.com/office/drawing/2014/main" id="{E82280A6-A433-4335-9FE2-E815705E53B4}"/>
              </a:ext>
            </a:extLst>
          </p:cNvPr>
          <p:cNvSpPr/>
          <p:nvPr/>
        </p:nvSpPr>
        <p:spPr>
          <a:xfrm>
            <a:off x="1760447" y="3210782"/>
            <a:ext cx="4077179" cy="142683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latinLnBrk="0">
              <a:defRPr/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58E8DEE4-F7B3-4583-B971-46FDC499A4C9}"/>
              </a:ext>
            </a:extLst>
          </p:cNvPr>
          <p:cNvSpPr/>
          <p:nvPr/>
        </p:nvSpPr>
        <p:spPr>
          <a:xfrm>
            <a:off x="6683794" y="85725"/>
            <a:ext cx="3722026" cy="155453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latinLnBrk="0">
              <a:defRPr/>
            </a:pP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0116746B-7EFB-4E2A-9ED2-A84A96B50893}"/>
              </a:ext>
            </a:extLst>
          </p:cNvPr>
          <p:cNvSpPr/>
          <p:nvPr/>
        </p:nvSpPr>
        <p:spPr>
          <a:xfrm>
            <a:off x="7891288" y="2596163"/>
            <a:ext cx="1928884" cy="5486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latinLnBrk="0">
              <a:defRPr/>
            </a:pPr>
            <a:r>
              <a:rPr lang="en-US" sz="1200" dirty="0">
                <a:solidFill>
                  <a:srgbClr val="000000"/>
                </a:solidFill>
              </a:rPr>
              <a:t>Validation: 2009 Rainfall event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038E7D90-2EC8-45D1-A043-C89E9A7A65E6}"/>
              </a:ext>
            </a:extLst>
          </p:cNvPr>
          <p:cNvSpPr/>
          <p:nvPr/>
        </p:nvSpPr>
        <p:spPr>
          <a:xfrm>
            <a:off x="4473170" y="4753809"/>
            <a:ext cx="2826237" cy="5486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latinLnBrk="0">
              <a:defRPr/>
            </a:pPr>
            <a:r>
              <a:rPr lang="en-US" sz="1400" b="1" dirty="0">
                <a:solidFill>
                  <a:srgbClr val="000000"/>
                </a:solidFill>
              </a:rPr>
              <a:t>SEWER PIPE MODELING</a:t>
            </a:r>
            <a:endParaRPr lang="en-GB" sz="1400" b="1" dirty="0">
              <a:solidFill>
                <a:srgbClr val="000000"/>
              </a:solidFill>
            </a:endParaRPr>
          </a:p>
        </p:txBody>
      </p:sp>
      <p:cxnSp>
        <p:nvCxnSpPr>
          <p:cNvPr id="46" name="연결선: 꺾임 45">
            <a:extLst>
              <a:ext uri="{FF2B5EF4-FFF2-40B4-BE49-F238E27FC236}">
                <a16:creationId xmlns:a16="http://schemas.microsoft.com/office/drawing/2014/main" id="{7C48D1E8-5D57-4153-B669-F74336D210D9}"/>
              </a:ext>
            </a:extLst>
          </p:cNvPr>
          <p:cNvCxnSpPr>
            <a:cxnSpLocks/>
            <a:stCxn id="61" idx="2"/>
            <a:endCxn id="63" idx="0"/>
          </p:cNvCxnSpPr>
          <p:nvPr/>
        </p:nvCxnSpPr>
        <p:spPr>
          <a:xfrm rot="16200000" flipH="1">
            <a:off x="5567357" y="1515685"/>
            <a:ext cx="420245" cy="213708"/>
          </a:xfrm>
          <a:prstGeom prst="bentConnector3">
            <a:avLst>
              <a:gd name="adj1" fmla="val 6654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화살표 연결선 46">
            <a:extLst>
              <a:ext uri="{FF2B5EF4-FFF2-40B4-BE49-F238E27FC236}">
                <a16:creationId xmlns:a16="http://schemas.microsoft.com/office/drawing/2014/main" id="{AED33A01-DF7C-4AD3-AD99-4A5EDCB3AC87}"/>
              </a:ext>
            </a:extLst>
          </p:cNvPr>
          <p:cNvCxnSpPr>
            <a:stCxn id="42" idx="1"/>
            <a:endCxn id="64" idx="3"/>
          </p:cNvCxnSpPr>
          <p:nvPr/>
        </p:nvCxnSpPr>
        <p:spPr>
          <a:xfrm flipH="1">
            <a:off x="7043850" y="2870483"/>
            <a:ext cx="8474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화살표 연결선 47">
            <a:extLst>
              <a:ext uri="{FF2B5EF4-FFF2-40B4-BE49-F238E27FC236}">
                <a16:creationId xmlns:a16="http://schemas.microsoft.com/office/drawing/2014/main" id="{9A6B91F2-74A5-4EAA-BC1E-6642BA9AD7DA}"/>
              </a:ext>
            </a:extLst>
          </p:cNvPr>
          <p:cNvCxnSpPr>
            <a:stCxn id="63" idx="2"/>
            <a:endCxn id="64" idx="0"/>
          </p:cNvCxnSpPr>
          <p:nvPr/>
        </p:nvCxnSpPr>
        <p:spPr>
          <a:xfrm>
            <a:off x="5884333" y="2381304"/>
            <a:ext cx="597" cy="214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화살표 연결선 48">
            <a:extLst>
              <a:ext uri="{FF2B5EF4-FFF2-40B4-BE49-F238E27FC236}">
                <a16:creationId xmlns:a16="http://schemas.microsoft.com/office/drawing/2014/main" id="{8F0A8E24-D017-4875-8F09-9333E512C696}"/>
              </a:ext>
            </a:extLst>
          </p:cNvPr>
          <p:cNvCxnSpPr>
            <a:cxnSpLocks/>
            <a:stCxn id="64" idx="2"/>
            <a:endCxn id="43" idx="0"/>
          </p:cNvCxnSpPr>
          <p:nvPr/>
        </p:nvCxnSpPr>
        <p:spPr>
          <a:xfrm>
            <a:off x="5884930" y="3144803"/>
            <a:ext cx="1359" cy="1609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화살표 연결선 49">
            <a:extLst>
              <a:ext uri="{FF2B5EF4-FFF2-40B4-BE49-F238E27FC236}">
                <a16:creationId xmlns:a16="http://schemas.microsoft.com/office/drawing/2014/main" id="{807EA4B2-257A-4B21-89B4-98E803A311F6}"/>
              </a:ext>
            </a:extLst>
          </p:cNvPr>
          <p:cNvCxnSpPr>
            <a:cxnSpLocks/>
            <a:stCxn id="43" idx="2"/>
            <a:endCxn id="75" idx="0"/>
          </p:cNvCxnSpPr>
          <p:nvPr/>
        </p:nvCxnSpPr>
        <p:spPr>
          <a:xfrm flipH="1">
            <a:off x="5884662" y="5302449"/>
            <a:ext cx="1627" cy="1917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화살표 연결선 50">
            <a:extLst>
              <a:ext uri="{FF2B5EF4-FFF2-40B4-BE49-F238E27FC236}">
                <a16:creationId xmlns:a16="http://schemas.microsoft.com/office/drawing/2014/main" id="{33C82C63-D53E-43FF-A829-BC3753E74DFE}"/>
              </a:ext>
            </a:extLst>
          </p:cNvPr>
          <p:cNvCxnSpPr>
            <a:cxnSpLocks/>
            <a:stCxn id="75" idx="2"/>
            <a:endCxn id="80" idx="0"/>
          </p:cNvCxnSpPr>
          <p:nvPr/>
        </p:nvCxnSpPr>
        <p:spPr>
          <a:xfrm>
            <a:off x="5884662" y="6042875"/>
            <a:ext cx="2831" cy="218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연결선: 꺾임 51">
            <a:extLst>
              <a:ext uri="{FF2B5EF4-FFF2-40B4-BE49-F238E27FC236}">
                <a16:creationId xmlns:a16="http://schemas.microsoft.com/office/drawing/2014/main" id="{9637E112-EE8F-485D-8AB0-4E94B2C98B43}"/>
              </a:ext>
            </a:extLst>
          </p:cNvPr>
          <p:cNvCxnSpPr>
            <a:stCxn id="55" idx="2"/>
            <a:endCxn id="60" idx="0"/>
          </p:cNvCxnSpPr>
          <p:nvPr/>
        </p:nvCxnSpPr>
        <p:spPr>
          <a:xfrm rot="16200000" flipH="1">
            <a:off x="7598152" y="262030"/>
            <a:ext cx="364125" cy="102591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연결선: 꺾임 52">
            <a:extLst>
              <a:ext uri="{FF2B5EF4-FFF2-40B4-BE49-F238E27FC236}">
                <a16:creationId xmlns:a16="http://schemas.microsoft.com/office/drawing/2014/main" id="{68954C96-3743-466C-A7F8-033F99A25306}"/>
              </a:ext>
            </a:extLst>
          </p:cNvPr>
          <p:cNvCxnSpPr>
            <a:stCxn id="56" idx="2"/>
            <a:endCxn id="60" idx="0"/>
          </p:cNvCxnSpPr>
          <p:nvPr/>
        </p:nvCxnSpPr>
        <p:spPr>
          <a:xfrm rot="16200000" flipH="1">
            <a:off x="8107451" y="771329"/>
            <a:ext cx="368365" cy="307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연결선: 꺾임 53">
            <a:extLst>
              <a:ext uri="{FF2B5EF4-FFF2-40B4-BE49-F238E27FC236}">
                <a16:creationId xmlns:a16="http://schemas.microsoft.com/office/drawing/2014/main" id="{ABB387D9-9190-421A-A61B-C272D101F1CF}"/>
              </a:ext>
            </a:extLst>
          </p:cNvPr>
          <p:cNvCxnSpPr>
            <a:stCxn id="57" idx="2"/>
            <a:endCxn id="60" idx="0"/>
          </p:cNvCxnSpPr>
          <p:nvPr/>
        </p:nvCxnSpPr>
        <p:spPr>
          <a:xfrm rot="5400000">
            <a:off x="8766288" y="116981"/>
            <a:ext cx="366952" cy="131318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D863AED0-D613-45F9-BE82-AD07E1E513F1}"/>
              </a:ext>
            </a:extLst>
          </p:cNvPr>
          <p:cNvSpPr/>
          <p:nvPr/>
        </p:nvSpPr>
        <p:spPr>
          <a:xfrm>
            <a:off x="6810054" y="227165"/>
            <a:ext cx="914400" cy="3657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latinLnBrk="0">
              <a:defRPr/>
            </a:pPr>
            <a:r>
              <a:rPr lang="en-US" sz="1200" dirty="0">
                <a:solidFill>
                  <a:srgbClr val="000000"/>
                </a:solidFill>
              </a:rPr>
              <a:t>DTM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767F6181-60D2-46CA-BA47-515E016DB7A2}"/>
              </a:ext>
            </a:extLst>
          </p:cNvPr>
          <p:cNvSpPr/>
          <p:nvPr/>
        </p:nvSpPr>
        <p:spPr>
          <a:xfrm>
            <a:off x="7832892" y="222925"/>
            <a:ext cx="914400" cy="3657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latinLnBrk="0">
              <a:defRPr/>
            </a:pPr>
            <a:r>
              <a:rPr lang="en-US" sz="1200" dirty="0">
                <a:solidFill>
                  <a:srgbClr val="000000"/>
                </a:solidFill>
              </a:rPr>
              <a:t>DSM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A3572A48-87CC-4FC0-B631-D69327F0BDE1}"/>
              </a:ext>
            </a:extLst>
          </p:cNvPr>
          <p:cNvSpPr/>
          <p:nvPr/>
        </p:nvSpPr>
        <p:spPr>
          <a:xfrm>
            <a:off x="8855730" y="224338"/>
            <a:ext cx="1501254" cy="3657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latinLnBrk="0">
              <a:defRPr/>
            </a:pPr>
            <a:r>
              <a:rPr lang="en-US" sz="1200" dirty="0">
                <a:solidFill>
                  <a:srgbClr val="000000"/>
                </a:solidFill>
              </a:rPr>
              <a:t>Road network</a:t>
            </a:r>
            <a:endParaRPr lang="en-GB" sz="1200" dirty="0">
              <a:solidFill>
                <a:srgbClr val="000000"/>
              </a:solidFill>
            </a:endParaRPr>
          </a:p>
        </p:txBody>
      </p:sp>
      <p:cxnSp>
        <p:nvCxnSpPr>
          <p:cNvPr id="58" name="연결선: 꺾임 57">
            <a:extLst>
              <a:ext uri="{FF2B5EF4-FFF2-40B4-BE49-F238E27FC236}">
                <a16:creationId xmlns:a16="http://schemas.microsoft.com/office/drawing/2014/main" id="{B3219A46-D4EC-48E7-BE90-D14C3E5662F7}"/>
              </a:ext>
            </a:extLst>
          </p:cNvPr>
          <p:cNvCxnSpPr>
            <a:stCxn id="62" idx="2"/>
            <a:endCxn id="63" idx="0"/>
          </p:cNvCxnSpPr>
          <p:nvPr/>
        </p:nvCxnSpPr>
        <p:spPr>
          <a:xfrm rot="16200000" flipH="1">
            <a:off x="4539922" y="488250"/>
            <a:ext cx="422195" cy="2266628"/>
          </a:xfrm>
          <a:prstGeom prst="bentConnector3">
            <a:avLst>
              <a:gd name="adj1" fmla="val 6741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연결선: 꺾임 58">
            <a:extLst>
              <a:ext uri="{FF2B5EF4-FFF2-40B4-BE49-F238E27FC236}">
                <a16:creationId xmlns:a16="http://schemas.microsoft.com/office/drawing/2014/main" id="{8F3A5C55-FB73-4132-B99D-645213337844}"/>
              </a:ext>
            </a:extLst>
          </p:cNvPr>
          <p:cNvCxnSpPr>
            <a:stCxn id="60" idx="2"/>
            <a:endCxn id="63" idx="0"/>
          </p:cNvCxnSpPr>
          <p:nvPr/>
        </p:nvCxnSpPr>
        <p:spPr>
          <a:xfrm rot="5400000">
            <a:off x="6925265" y="464756"/>
            <a:ext cx="326972" cy="2408840"/>
          </a:xfrm>
          <a:prstGeom prst="bentConnector3">
            <a:avLst>
              <a:gd name="adj1" fmla="val 5738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9A5CEDAD-B92B-443B-9906-B9AA4839AA8A}"/>
              </a:ext>
            </a:extLst>
          </p:cNvPr>
          <p:cNvSpPr/>
          <p:nvPr/>
        </p:nvSpPr>
        <p:spPr>
          <a:xfrm>
            <a:off x="7191353" y="957050"/>
            <a:ext cx="2203636" cy="5486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latinLnBrk="0">
              <a:defRPr/>
            </a:pPr>
            <a:r>
              <a:rPr lang="en-US" sz="1200" dirty="0">
                <a:solidFill>
                  <a:srgbClr val="000000"/>
                </a:solidFill>
              </a:rPr>
              <a:t>Urban sub-catchment modified DEM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AA0E2BE1-1B94-456C-B131-E32B1AFC76C4}"/>
              </a:ext>
            </a:extLst>
          </p:cNvPr>
          <p:cNvSpPr/>
          <p:nvPr/>
        </p:nvSpPr>
        <p:spPr>
          <a:xfrm>
            <a:off x="4776627" y="1046657"/>
            <a:ext cx="1787995" cy="3657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latinLnBrk="0">
              <a:defRPr/>
            </a:pPr>
            <a:r>
              <a:rPr lang="en-US" sz="1200" dirty="0">
                <a:solidFill>
                  <a:srgbClr val="000000"/>
                </a:solidFill>
              </a:rPr>
              <a:t>Watershed DEM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EF72C08A-BC28-4708-A506-98E2C1152C50}"/>
              </a:ext>
            </a:extLst>
          </p:cNvPr>
          <p:cNvSpPr/>
          <p:nvPr/>
        </p:nvSpPr>
        <p:spPr>
          <a:xfrm>
            <a:off x="2867076" y="1044707"/>
            <a:ext cx="1501254" cy="3657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latinLnBrk="0">
              <a:defRPr/>
            </a:pPr>
            <a:r>
              <a:rPr lang="en-US" sz="1200" dirty="0">
                <a:solidFill>
                  <a:srgbClr val="000000"/>
                </a:solidFill>
              </a:rPr>
              <a:t>Rainfall data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D580696C-A5DD-4905-9075-90E8C24F43ED}"/>
              </a:ext>
            </a:extLst>
          </p:cNvPr>
          <p:cNvSpPr/>
          <p:nvPr/>
        </p:nvSpPr>
        <p:spPr>
          <a:xfrm>
            <a:off x="4725410" y="1832662"/>
            <a:ext cx="2317845" cy="5486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latinLnBrk="0">
              <a:defRPr/>
            </a:pPr>
            <a:r>
              <a:rPr lang="en-US" sz="1400" b="1" dirty="0">
                <a:solidFill>
                  <a:srgbClr val="000000"/>
                </a:solidFill>
              </a:rPr>
              <a:t>MULTI-SCALE FLOOD MODELING</a:t>
            </a:r>
            <a:endParaRPr lang="en-GB" sz="1400" b="1" dirty="0">
              <a:solidFill>
                <a:srgbClr val="000000"/>
              </a:solidFill>
            </a:endParaRPr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62C5A7B8-2B56-4B9B-9673-CD9405766114}"/>
              </a:ext>
            </a:extLst>
          </p:cNvPr>
          <p:cNvSpPr/>
          <p:nvPr/>
        </p:nvSpPr>
        <p:spPr>
          <a:xfrm>
            <a:off x="4726007" y="2596163"/>
            <a:ext cx="2317845" cy="5486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latinLnBrk="0">
              <a:defRPr/>
            </a:pPr>
            <a:r>
              <a:rPr lang="en-US" sz="1200" dirty="0">
                <a:solidFill>
                  <a:srgbClr val="000000"/>
                </a:solidFill>
              </a:rPr>
              <a:t>Urban flood extent and depth</a:t>
            </a:r>
            <a:endParaRPr lang="en-GB" sz="1200" dirty="0">
              <a:solidFill>
                <a:srgbClr val="000000"/>
              </a:solidFill>
            </a:endParaRPr>
          </a:p>
        </p:txBody>
      </p:sp>
      <p:cxnSp>
        <p:nvCxnSpPr>
          <p:cNvPr id="65" name="직선 화살표 연결선 64">
            <a:extLst>
              <a:ext uri="{FF2B5EF4-FFF2-40B4-BE49-F238E27FC236}">
                <a16:creationId xmlns:a16="http://schemas.microsoft.com/office/drawing/2014/main" id="{99F61FAD-9024-479A-A78E-7AB362770F4E}"/>
              </a:ext>
            </a:extLst>
          </p:cNvPr>
          <p:cNvCxnSpPr>
            <a:stCxn id="70" idx="2"/>
            <a:endCxn id="72" idx="0"/>
          </p:cNvCxnSpPr>
          <p:nvPr/>
        </p:nvCxnSpPr>
        <p:spPr>
          <a:xfrm flipH="1">
            <a:off x="3742102" y="3748522"/>
            <a:ext cx="852" cy="3729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연결선: 꺾임 65">
            <a:extLst>
              <a:ext uri="{FF2B5EF4-FFF2-40B4-BE49-F238E27FC236}">
                <a16:creationId xmlns:a16="http://schemas.microsoft.com/office/drawing/2014/main" id="{1EF85F2E-FDE2-4584-A974-E85BC437DD28}"/>
              </a:ext>
            </a:extLst>
          </p:cNvPr>
          <p:cNvCxnSpPr>
            <a:stCxn id="69" idx="2"/>
            <a:endCxn id="72" idx="0"/>
          </p:cNvCxnSpPr>
          <p:nvPr/>
        </p:nvCxnSpPr>
        <p:spPr>
          <a:xfrm rot="16200000" flipH="1">
            <a:off x="2913268" y="3292686"/>
            <a:ext cx="372996" cy="128467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연결선: 꺾임 66">
            <a:extLst>
              <a:ext uri="{FF2B5EF4-FFF2-40B4-BE49-F238E27FC236}">
                <a16:creationId xmlns:a16="http://schemas.microsoft.com/office/drawing/2014/main" id="{71B52A63-EA7A-4BD5-B7E7-7F24411C1F27}"/>
              </a:ext>
            </a:extLst>
          </p:cNvPr>
          <p:cNvCxnSpPr>
            <a:stCxn id="71" idx="2"/>
            <a:endCxn id="72" idx="0"/>
          </p:cNvCxnSpPr>
          <p:nvPr/>
        </p:nvCxnSpPr>
        <p:spPr>
          <a:xfrm rot="5400000">
            <a:off x="4229806" y="3263857"/>
            <a:ext cx="369960" cy="134536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연결선: 꺾임 67">
            <a:extLst>
              <a:ext uri="{FF2B5EF4-FFF2-40B4-BE49-F238E27FC236}">
                <a16:creationId xmlns:a16="http://schemas.microsoft.com/office/drawing/2014/main" id="{488AFAC5-7FAB-46FB-BE06-57EDE6B35F07}"/>
              </a:ext>
            </a:extLst>
          </p:cNvPr>
          <p:cNvCxnSpPr>
            <a:cxnSpLocks/>
            <a:stCxn id="72" idx="3"/>
            <a:endCxn id="43" idx="0"/>
          </p:cNvCxnSpPr>
          <p:nvPr/>
        </p:nvCxnSpPr>
        <p:spPr>
          <a:xfrm>
            <a:off x="4798667" y="4304400"/>
            <a:ext cx="1087620" cy="44941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96E4FA2C-FFF4-4BB8-AFE7-91443C6E3A78}"/>
              </a:ext>
            </a:extLst>
          </p:cNvPr>
          <p:cNvSpPr/>
          <p:nvPr/>
        </p:nvSpPr>
        <p:spPr>
          <a:xfrm>
            <a:off x="1863071" y="3382762"/>
            <a:ext cx="1188720" cy="3657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latinLnBrk="0">
              <a:defRPr/>
            </a:pPr>
            <a:r>
              <a:rPr lang="en-US" sz="1200" dirty="0">
                <a:solidFill>
                  <a:srgbClr val="000000"/>
                </a:solidFill>
              </a:rPr>
              <a:t>Manhole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F6C1D383-98FE-4F7C-8C49-30B5E513256D}"/>
              </a:ext>
            </a:extLst>
          </p:cNvPr>
          <p:cNvSpPr/>
          <p:nvPr/>
        </p:nvSpPr>
        <p:spPr>
          <a:xfrm>
            <a:off x="3148594" y="3382762"/>
            <a:ext cx="1188720" cy="3657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latinLnBrk="0">
              <a:defRPr/>
            </a:pPr>
            <a:r>
              <a:rPr lang="en-US" sz="1200" dirty="0">
                <a:solidFill>
                  <a:srgbClr val="000000"/>
                </a:solidFill>
              </a:rPr>
              <a:t>Sewer pipe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71" name="직사각형 70">
            <a:extLst>
              <a:ext uri="{FF2B5EF4-FFF2-40B4-BE49-F238E27FC236}">
                <a16:creationId xmlns:a16="http://schemas.microsoft.com/office/drawing/2014/main" id="{A6826C8D-F0A0-480E-A189-EEFAA01955B2}"/>
              </a:ext>
            </a:extLst>
          </p:cNvPr>
          <p:cNvSpPr/>
          <p:nvPr/>
        </p:nvSpPr>
        <p:spPr>
          <a:xfrm>
            <a:off x="4434116" y="3385798"/>
            <a:ext cx="1306706" cy="3657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latinLnBrk="0">
              <a:defRPr/>
            </a:pPr>
            <a:r>
              <a:rPr lang="en-US" sz="1200" dirty="0">
                <a:solidFill>
                  <a:srgbClr val="000000"/>
                </a:solidFill>
              </a:rPr>
              <a:t>Storm drain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141E1DAB-4138-4AC1-BABA-6E088360A58A}"/>
              </a:ext>
            </a:extLst>
          </p:cNvPr>
          <p:cNvSpPr/>
          <p:nvPr/>
        </p:nvSpPr>
        <p:spPr>
          <a:xfrm>
            <a:off x="2685537" y="4121518"/>
            <a:ext cx="2113130" cy="3657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latinLnBrk="0">
              <a:defRPr/>
            </a:pPr>
            <a:r>
              <a:rPr lang="en-US" sz="1200" dirty="0">
                <a:solidFill>
                  <a:srgbClr val="000000"/>
                </a:solidFill>
              </a:rPr>
              <a:t>Drainage network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444D4B2A-BE4A-4FDF-89EE-7C5C21E042F0}"/>
              </a:ext>
            </a:extLst>
          </p:cNvPr>
          <p:cNvSpPr/>
          <p:nvPr/>
        </p:nvSpPr>
        <p:spPr>
          <a:xfrm>
            <a:off x="6726947" y="3572878"/>
            <a:ext cx="2335166" cy="5486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latinLnBrk="0">
              <a:defRPr/>
            </a:pPr>
            <a:r>
              <a:rPr lang="en-US" sz="1200" dirty="0">
                <a:solidFill>
                  <a:srgbClr val="000000"/>
                </a:solidFill>
              </a:rPr>
              <a:t>Model application: 2020 Rainfall event</a:t>
            </a:r>
            <a:endParaRPr lang="en-GB" sz="1200" dirty="0">
              <a:solidFill>
                <a:srgbClr val="000000"/>
              </a:solidFill>
            </a:endParaRPr>
          </a:p>
        </p:txBody>
      </p:sp>
      <p:cxnSp>
        <p:nvCxnSpPr>
          <p:cNvPr id="74" name="직선 화살표 연결선 73">
            <a:extLst>
              <a:ext uri="{FF2B5EF4-FFF2-40B4-BE49-F238E27FC236}">
                <a16:creationId xmlns:a16="http://schemas.microsoft.com/office/drawing/2014/main" id="{9A1B46CA-9336-48E3-BB21-78535B1B6D30}"/>
              </a:ext>
            </a:extLst>
          </p:cNvPr>
          <p:cNvCxnSpPr>
            <a:stCxn id="73" idx="1"/>
          </p:cNvCxnSpPr>
          <p:nvPr/>
        </p:nvCxnSpPr>
        <p:spPr>
          <a:xfrm flipH="1">
            <a:off x="5879509" y="3847198"/>
            <a:ext cx="8474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B6A8A7FF-3A25-47EB-9867-160EEC419633}"/>
              </a:ext>
            </a:extLst>
          </p:cNvPr>
          <p:cNvSpPr/>
          <p:nvPr/>
        </p:nvSpPr>
        <p:spPr>
          <a:xfrm>
            <a:off x="4725739" y="5494235"/>
            <a:ext cx="2317845" cy="5486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latinLnBrk="0">
              <a:defRPr/>
            </a:pPr>
            <a:r>
              <a:rPr lang="en-US" sz="1200" dirty="0">
                <a:solidFill>
                  <a:srgbClr val="000000"/>
                </a:solidFill>
              </a:rPr>
              <a:t>Urban flood analysis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80" name="직사각형 79">
            <a:extLst>
              <a:ext uri="{FF2B5EF4-FFF2-40B4-BE49-F238E27FC236}">
                <a16:creationId xmlns:a16="http://schemas.microsoft.com/office/drawing/2014/main" id="{51361913-6867-416C-9A93-56AE73217070}"/>
              </a:ext>
            </a:extLst>
          </p:cNvPr>
          <p:cNvSpPr/>
          <p:nvPr/>
        </p:nvSpPr>
        <p:spPr>
          <a:xfrm>
            <a:off x="4604734" y="6261078"/>
            <a:ext cx="2565517" cy="4476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 latinLnBrk="0">
              <a:defRPr/>
            </a:pPr>
            <a:r>
              <a:rPr lang="en-US" sz="1200" b="1" dirty="0">
                <a:solidFill>
                  <a:srgbClr val="000000"/>
                </a:solidFill>
              </a:rPr>
              <a:t>Research conclusion</a:t>
            </a:r>
            <a:endParaRPr lang="en-GB" sz="1200" b="1" dirty="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62AF35B-2BBD-43D5-9793-BAFED9209ED4}"/>
              </a:ext>
            </a:extLst>
          </p:cNvPr>
          <p:cNvSpPr txBox="1"/>
          <p:nvPr/>
        </p:nvSpPr>
        <p:spPr>
          <a:xfrm>
            <a:off x="2220544" y="1905700"/>
            <a:ext cx="2141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latinLnBrk="0">
              <a:defRPr/>
            </a:pPr>
            <a:r>
              <a:rPr lang="en-GB" sz="1200" i="1" dirty="0">
                <a:solidFill>
                  <a:srgbClr val="000000"/>
                </a:solidFill>
              </a:rPr>
              <a:t>Rainfall-runoff and inundation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165171C-358E-403B-B341-7582310A0C3E}"/>
              </a:ext>
            </a:extLst>
          </p:cNvPr>
          <p:cNvSpPr txBox="1"/>
          <p:nvPr/>
        </p:nvSpPr>
        <p:spPr>
          <a:xfrm>
            <a:off x="7461161" y="4802426"/>
            <a:ext cx="2813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latinLnBrk="0">
              <a:defRPr/>
            </a:pPr>
            <a:r>
              <a:rPr lang="en-GB" sz="1200" i="1" dirty="0">
                <a:solidFill>
                  <a:srgbClr val="000000"/>
                </a:solidFill>
              </a:rPr>
              <a:t>Surface and subsurface interaction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28967" y="222925"/>
            <a:ext cx="3850542" cy="40011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/>
              <a:t>Methodology </a:t>
            </a:r>
            <a:r>
              <a:rPr lang="en-US" altLang="ko-KR" sz="2000" b="1" dirty="0"/>
              <a:t>outline</a:t>
            </a:r>
            <a:endParaRPr lang="ko-KR" altLang="en-US" sz="2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11139854" y="6242539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7571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C25A69-D3B7-488A-A411-C75968340A64}"/>
              </a:ext>
            </a:extLst>
          </p:cNvPr>
          <p:cNvSpPr txBox="1"/>
          <p:nvPr/>
        </p:nvSpPr>
        <p:spPr>
          <a:xfrm>
            <a:off x="7162800" y="192763"/>
            <a:ext cx="4558695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latinLnBrk="0"/>
            <a:r>
              <a:rPr lang="en-GB" sz="1600" b="1" dirty="0"/>
              <a:t>Constructing synthetic sewer network using </a:t>
            </a:r>
            <a:r>
              <a:rPr lang="en-GB" sz="1600" b="1" dirty="0" smtClean="0"/>
              <a:t>GIS</a:t>
            </a:r>
            <a:endParaRPr lang="en-GB" sz="1600" b="1" dirty="0"/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22E26C41-3D97-4E7D-B665-DD245F179A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4629" y="1000965"/>
            <a:ext cx="2907426" cy="2180568"/>
          </a:xfrm>
          <a:prstGeom prst="rect">
            <a:avLst/>
          </a:prstGeom>
        </p:spPr>
      </p:pic>
      <p:pic>
        <p:nvPicPr>
          <p:cNvPr id="10" name="Content Placeholder 13">
            <a:extLst>
              <a:ext uri="{FF2B5EF4-FFF2-40B4-BE49-F238E27FC236}">
                <a16:creationId xmlns:a16="http://schemas.microsoft.com/office/drawing/2014/main" id="{4891E552-244B-4440-9303-A4B014453D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0714" y="3832762"/>
            <a:ext cx="2919055" cy="2189291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10F410F0-75AF-4BDF-8FFF-06D838909B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9986" y="3852000"/>
            <a:ext cx="2889859" cy="216739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B1790358-7514-43E2-B01D-7F5D184E05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439" y="63406"/>
            <a:ext cx="3023938" cy="2267954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7379275" y="1011844"/>
          <a:ext cx="4161562" cy="512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61562">
                  <a:extLst>
                    <a:ext uri="{9D8B030D-6E8A-4147-A177-3AD203B41FA5}">
                      <a16:colId xmlns:a16="http://schemas.microsoft.com/office/drawing/2014/main" val="3168320581"/>
                    </a:ext>
                  </a:extLst>
                </a:gridCol>
              </a:tblGrid>
              <a:tr h="2614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ko-KR" sz="1200" b="1" dirty="0" smtClean="0"/>
                        <a:t>Sewer pipe data (293)</a:t>
                      </a:r>
                      <a:endParaRPr lang="en-GB" altLang="ko-KR" sz="1200" b="1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0345648"/>
                  </a:ext>
                </a:extLst>
              </a:tr>
              <a:tr h="1178556">
                <a:tc>
                  <a:txBody>
                    <a:bodyPr/>
                    <a:lstStyle/>
                    <a:p>
                      <a:pPr marL="28575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altLang="ko-KR" sz="1200" dirty="0" smtClean="0"/>
                        <a:t>ID</a:t>
                      </a:r>
                    </a:p>
                    <a:p>
                      <a:pPr marL="28575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altLang="ko-KR" sz="1200" dirty="0" smtClean="0"/>
                        <a:t>Length</a:t>
                      </a:r>
                    </a:p>
                    <a:p>
                      <a:pPr marL="28575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altLang="ko-KR" sz="1200" dirty="0" smtClean="0"/>
                        <a:t>Shape </a:t>
                      </a:r>
                    </a:p>
                    <a:p>
                      <a:pPr marL="28575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altLang="ko-KR" sz="1200" dirty="0" smtClean="0"/>
                        <a:t>Slope</a:t>
                      </a:r>
                    </a:p>
                    <a:p>
                      <a:pPr marL="28575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altLang="ko-KR" sz="1200" dirty="0" smtClean="0"/>
                        <a:t>Manning coefficient</a:t>
                      </a:r>
                    </a:p>
                    <a:p>
                      <a:pPr marL="28575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altLang="ko-KR" sz="1200" dirty="0" smtClean="0"/>
                        <a:t>Diameter</a:t>
                      </a:r>
                    </a:p>
                    <a:p>
                      <a:pPr marL="28575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altLang="ko-KR" sz="1200" dirty="0" smtClean="0"/>
                        <a:t>Upstream manhole</a:t>
                      </a:r>
                    </a:p>
                    <a:p>
                      <a:pPr marL="28575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altLang="ko-KR" sz="1200" dirty="0" smtClean="0"/>
                        <a:t>Downstream manhole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0605602"/>
                  </a:ext>
                </a:extLst>
              </a:tr>
              <a:tr h="2614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ko-KR" sz="1200" b="1" dirty="0" smtClean="0"/>
                        <a:t>Manhole data (333)</a:t>
                      </a:r>
                      <a:endParaRPr lang="en-GB" altLang="ko-KR" sz="1200" b="1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9894034"/>
                  </a:ext>
                </a:extLst>
              </a:tr>
              <a:tr h="762595">
                <a:tc>
                  <a:txBody>
                    <a:bodyPr/>
                    <a:lstStyle/>
                    <a:p>
                      <a:pPr marL="28575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altLang="ko-KR" sz="1200" dirty="0" smtClean="0"/>
                        <a:t>ID</a:t>
                      </a:r>
                    </a:p>
                    <a:p>
                      <a:pPr marL="28575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altLang="ko-KR" sz="1200" dirty="0" smtClean="0"/>
                        <a:t>Location in x and y-coordinates</a:t>
                      </a:r>
                    </a:p>
                    <a:p>
                      <a:pPr marL="28575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altLang="ko-KR" sz="1200" dirty="0" smtClean="0"/>
                        <a:t>Bottom elevation</a:t>
                      </a:r>
                    </a:p>
                    <a:p>
                      <a:pPr marL="28575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altLang="ko-KR" sz="1200" dirty="0" smtClean="0"/>
                        <a:t>Shape</a:t>
                      </a:r>
                    </a:p>
                    <a:p>
                      <a:pPr marL="28575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altLang="ko-KR" sz="1200" dirty="0" smtClean="0"/>
                        <a:t>diameter</a:t>
                      </a:r>
                      <a:endParaRPr lang="en-GB" altLang="ko-KR" sz="12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6886384"/>
                  </a:ext>
                </a:extLst>
              </a:tr>
              <a:tr h="2614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ko-KR" sz="1200" b="1" dirty="0" err="1" smtClean="0"/>
                        <a:t>Drainbox</a:t>
                      </a:r>
                      <a:r>
                        <a:rPr lang="en-US" altLang="ko-KR" sz="1200" b="1" dirty="0" smtClean="0"/>
                        <a:t> data (1866)</a:t>
                      </a:r>
                      <a:endParaRPr lang="en-GB" altLang="ko-KR" sz="1200" b="1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0129348"/>
                  </a:ext>
                </a:extLst>
              </a:tr>
              <a:tr h="1594517">
                <a:tc>
                  <a:txBody>
                    <a:bodyPr/>
                    <a:lstStyle/>
                    <a:p>
                      <a:pPr marL="28575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altLang="ko-KR" sz="1200" dirty="0" smtClean="0"/>
                        <a:t>ID</a:t>
                      </a:r>
                    </a:p>
                    <a:p>
                      <a:pPr marL="28575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altLang="ko-KR" sz="1200" dirty="0" smtClean="0"/>
                        <a:t>Area</a:t>
                      </a:r>
                    </a:p>
                    <a:p>
                      <a:pPr marL="28575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altLang="ko-KR" sz="1200" dirty="0" smtClean="0"/>
                        <a:t>Face perimeter</a:t>
                      </a:r>
                    </a:p>
                    <a:p>
                      <a:pPr marL="28575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altLang="ko-KR" sz="1200" dirty="0" smtClean="0"/>
                        <a:t>Bottom elevation</a:t>
                      </a:r>
                    </a:p>
                    <a:p>
                      <a:pPr marL="28575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altLang="ko-KR" sz="1200" dirty="0" smtClean="0"/>
                        <a:t>Depth</a:t>
                      </a:r>
                    </a:p>
                    <a:p>
                      <a:pPr marL="28575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altLang="ko-KR" sz="1200" dirty="0" smtClean="0"/>
                        <a:t>Location in x and y-coordinates</a:t>
                      </a:r>
                    </a:p>
                    <a:p>
                      <a:pPr marL="28575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altLang="ko-KR" sz="1200" dirty="0" smtClean="0"/>
                        <a:t>Smaller width of storm drain cover</a:t>
                      </a:r>
                    </a:p>
                    <a:p>
                      <a:pPr marL="28575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altLang="ko-KR" sz="1200" dirty="0" smtClean="0"/>
                        <a:t>Tube diameter between </a:t>
                      </a:r>
                      <a:r>
                        <a:rPr lang="en-US" altLang="ko-KR" sz="1200" dirty="0" err="1" smtClean="0"/>
                        <a:t>drainbox</a:t>
                      </a:r>
                      <a:r>
                        <a:rPr lang="en-US" altLang="ko-KR" sz="1200" dirty="0" smtClean="0"/>
                        <a:t> and pipe</a:t>
                      </a:r>
                    </a:p>
                    <a:p>
                      <a:pPr marL="28575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altLang="ko-KR" sz="1200" dirty="0" smtClean="0"/>
                        <a:t>Connecting pipe</a:t>
                      </a:r>
                      <a:endParaRPr lang="en-GB" altLang="ko-KR" sz="12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435566"/>
                  </a:ext>
                </a:extLst>
              </a:tr>
            </a:tbl>
          </a:graphicData>
        </a:graphic>
      </p:graphicFrame>
      <p:pic>
        <p:nvPicPr>
          <p:cNvPr id="9" name="Picture 5">
            <a:extLst>
              <a:ext uri="{FF2B5EF4-FFF2-40B4-BE49-F238E27FC236}">
                <a16:creationId xmlns:a16="http://schemas.microsoft.com/office/drawing/2014/main" id="{DC8F8DBC-5462-43AB-9641-FAC1807A3A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35134" y="2171779"/>
            <a:ext cx="2606385" cy="19547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72317" y="5978595"/>
            <a:ext cx="70986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/>
              <a:t>pipe</a:t>
            </a:r>
            <a:endParaRPr lang="ko-KR" alt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026845" y="122873"/>
            <a:ext cx="103844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/>
              <a:t>manhole</a:t>
            </a:r>
            <a:endParaRPr lang="ko-KR" alt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174148" y="3764712"/>
            <a:ext cx="15047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/>
              <a:t>Storm drain</a:t>
            </a:r>
            <a:endParaRPr lang="ko-KR" alt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11139854" y="6242539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23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3908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" name="Chart 58">
            <a:extLst>
              <a:ext uri="{FF2B5EF4-FFF2-40B4-BE49-F238E27FC236}">
                <a16:creationId xmlns:a16="http://schemas.microsoft.com/office/drawing/2014/main" id="{8DAA8C78-15EB-4FF9-B5C9-F4EA6066C646}"/>
              </a:ext>
            </a:extLst>
          </p:cNvPr>
          <p:cNvGraphicFramePr/>
          <p:nvPr>
            <p:extLst/>
          </p:nvPr>
        </p:nvGraphicFramePr>
        <p:xfrm>
          <a:off x="6001789" y="3521845"/>
          <a:ext cx="6052299" cy="2723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08198" y="532486"/>
            <a:ext cx="3906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altLang="ko-KR" dirty="0" smtClean="0"/>
              <a:t>Urban flood events</a:t>
            </a:r>
            <a:endParaRPr lang="en-US" altLang="ko-KR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257506" y="5916674"/>
            <a:ext cx="3906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altLang="ko-KR" dirty="0" err="1" smtClean="0"/>
              <a:t>Vamco</a:t>
            </a:r>
            <a:r>
              <a:rPr lang="en-CA" altLang="ko-KR" dirty="0" smtClean="0"/>
              <a:t> 2020</a:t>
            </a:r>
            <a:endParaRPr lang="en-US" altLang="ko-KR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1139854" y="6242539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26</a:t>
            </a:r>
            <a:endParaRPr lang="ko-KR" altLang="en-US" dirty="0"/>
          </a:p>
        </p:txBody>
      </p:sp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39" y="1739191"/>
            <a:ext cx="5759450" cy="3484245"/>
          </a:xfrm>
          <a:prstGeom prst="rect">
            <a:avLst/>
          </a:prstGeom>
          <a:noFill/>
        </p:spPr>
      </p:pic>
      <p:pic>
        <p:nvPicPr>
          <p:cNvPr id="7" name="Picture 6" descr="Ulysses nears typhoon strength before slamming Luzon, Metro Manila |  ABS-CBN New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11" y="256385"/>
            <a:ext cx="3547343" cy="236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yphoon Ulysses-ravaged Marikina suspends classes in all levels for a month  | Claudeth Mocon-Ciriac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520" y="1446400"/>
            <a:ext cx="2940568" cy="196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02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955</Words>
  <Application>Microsoft Office PowerPoint</Application>
  <PresentationFormat>Widescreen</PresentationFormat>
  <Paragraphs>342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맑은 고딕</vt:lpstr>
      <vt:lpstr>Montserrat</vt:lpstr>
      <vt:lpstr>Arial</vt:lpstr>
      <vt:lpstr>Courier New</vt:lpstr>
      <vt:lpstr>Office Theme</vt:lpstr>
      <vt:lpstr>Integrated Multiscale Urban Flood Modeling with Drainage Pipe System</vt:lpstr>
      <vt:lpstr>Outline</vt:lpstr>
      <vt:lpstr>Why is FLOOD MODELING important?</vt:lpstr>
      <vt:lpstr>PowerPoint Presentation</vt:lpstr>
      <vt:lpstr>Urban flood modeling</vt:lpstr>
      <vt:lpstr>RESEARCH GAPS</vt:lpstr>
      <vt:lpstr>PowerPoint Presentation</vt:lpstr>
      <vt:lpstr>PowerPoint Presentation</vt:lpstr>
      <vt:lpstr>PowerPoint Presentation</vt:lpstr>
      <vt:lpstr>Results and Discussions</vt:lpstr>
      <vt:lpstr>SYNTHETIC SEWER SYSTEM</vt:lpstr>
      <vt:lpstr>SIMULATION RESULTS: FLOOD DEPTH (M)</vt:lpstr>
      <vt:lpstr>SIMULATION RESULTS: FLOOD DEPTH (M)</vt:lpstr>
      <vt:lpstr>Flood depth comparison: Case 1 and Case 2</vt:lpstr>
      <vt:lpstr>Sewer pipe flow</vt:lpstr>
      <vt:lpstr>PowerPoint Presentation</vt:lpstr>
      <vt:lpstr>Flood validation 2020 Case event</vt:lpstr>
      <vt:lpstr>Flood validation 2020 Case event</vt:lpstr>
      <vt:lpstr>Sewer pipe model: Analysis summary</vt:lpstr>
      <vt:lpstr>Limitations/recommendations for future studies</vt:lpstr>
      <vt:lpstr>Thank you for listening.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Lea</cp:lastModifiedBy>
  <cp:revision>11</cp:revision>
  <dcterms:created xsi:type="dcterms:W3CDTF">2022-05-05T03:31:36Z</dcterms:created>
  <dcterms:modified xsi:type="dcterms:W3CDTF">2022-05-21T06:26:14Z</dcterms:modified>
</cp:coreProperties>
</file>