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01" r:id="rId3"/>
    <p:sldId id="314" r:id="rId4"/>
    <p:sldId id="302" r:id="rId5"/>
    <p:sldId id="315" r:id="rId6"/>
    <p:sldId id="303" r:id="rId7"/>
    <p:sldId id="316" r:id="rId8"/>
    <p:sldId id="304" r:id="rId9"/>
    <p:sldId id="313" r:id="rId10"/>
    <p:sldId id="308" r:id="rId11"/>
    <p:sldId id="307" r:id="rId12"/>
  </p:sldIdLst>
  <p:sldSz cx="12192000" cy="6858000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DD5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/>
    <p:restoredTop sz="86425"/>
  </p:normalViewPr>
  <p:slideViewPr>
    <p:cSldViewPr snapToGrid="0" snapToObjects="1">
      <p:cViewPr varScale="1">
        <p:scale>
          <a:sx n="90" d="100"/>
          <a:sy n="90" d="100"/>
        </p:scale>
        <p:origin x="208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4BB8-1437-654E-9328-5C58A0B22B25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95718-F5DD-C447-B935-33253BA4D7B8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0609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zoom.earth</a:t>
            </a:r>
            <a:r>
              <a:rPr lang="en-GB" dirty="0"/>
              <a:t>/#view=2,157.2,4z/date=2022-02-28,11:40,+9</a:t>
            </a:r>
          </a:p>
          <a:p>
            <a:endParaRPr lang="en-GB" dirty="0"/>
          </a:p>
          <a:p>
            <a:r>
              <a:rPr lang="en-GB" dirty="0"/>
              <a:t>Developed from IBS_YSF_2022_Bodai_01.pptx, stripping off the rest.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95718-F5DD-C447-B935-33253BA4D7B8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81686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1 from ENSO_IM_PDO_IOD_influence_05.pdf</a:t>
            </a:r>
          </a:p>
          <a:p>
            <a:r>
              <a:rPr lang="en-GB" dirty="0"/>
              <a:t>detectability_03_mean_dtrended_1901_2000.jpg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95718-F5DD-C447-B935-33253BA4D7B8}" type="slidenum">
              <a:rPr lang="en-KR" smtClean="0"/>
              <a:t>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9966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95718-F5DD-C447-B935-33253BA4D7B8}" type="slidenum">
              <a:rPr lang="en-KR" smtClean="0"/>
              <a:t>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63912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Part of Fig. 3 of </a:t>
            </a:r>
            <a:r>
              <a:rPr lang="en-GB" dirty="0"/>
              <a:t>ENSO_IM_PDO_IOD_influence_05.pdf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95718-F5DD-C447-B935-33253BA4D7B8}" type="slidenum">
              <a:rPr lang="en-KR" smtClean="0"/>
              <a:t>10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4508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KR" dirty="0"/>
              <a:t>Part of Fig. 4 of </a:t>
            </a:r>
            <a:r>
              <a:rPr lang="en-GB" dirty="0"/>
              <a:t>ENSO_IM_PDO_IOD_influence_05.pdf</a:t>
            </a:r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95718-F5DD-C447-B935-33253BA4D7B8}" type="slidenum">
              <a:rPr lang="en-KR" smtClean="0"/>
              <a:t>11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72660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305E-C745-0246-8D44-A118486B2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364B9-5294-8E40-A438-2EFE26267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A7D3E-8B0C-FB4A-943F-832A2836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8D42-502F-5641-8AE5-F73525F0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2759B-FAA0-594C-982A-74C55B74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2809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65A1-F517-4441-B1B2-5980095C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2C52A-9002-2641-9B6B-555E4DC2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E6180-2A7C-EF40-A7CA-C49A31A2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0AF77-F379-3441-86F4-6A663741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A9DED-1D48-2243-BB27-69FDA125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3545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F13C8-227D-AB4A-AA78-DFB851F13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FB8E8-BEEA-E342-807D-98A59ABD9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49E-2281-9E4F-9B14-41DF6A9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BFC3-3398-8D41-BC42-6B37EE58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0629-6885-394E-8084-DAA15B8B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731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5112-2693-2648-8AA6-7938D931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4639-07B2-044C-9D38-FD9DC3A6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1194-43FC-A54B-9160-3F1D4D48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24638-D216-AE4C-992B-C1EE0E48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DA008-FCAA-5540-9D16-98399701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4493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B6DA-3BC9-074F-880E-EAFE3B9C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1B086-9A44-6442-B786-66AF1592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D88BB-6CA9-1B4C-93B5-78BD8625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488A4-5896-FA4D-B66E-C0DD54A5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F4D7F-F813-E242-B5C6-1B1DA674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02915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8BDC-9EE3-2D41-91F1-30A781DD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DD7B1-5DAC-2848-91E2-E27FD4E23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3D0FC-589F-724B-B07C-FAAF4F37A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7B0BC-8371-9646-A021-20D9B084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438CA-D958-CA4A-A180-14B9B57C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230C6-48CB-404B-B218-D2C1255A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1401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33C3-DF63-9D44-B296-603CA5D8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A0510-C63A-D043-A0BD-6E7A3883C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A371E-5637-194F-83EE-21B0CD2EF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4EC2D-CA7B-E54E-808D-7E708B8CD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3E903C-7B57-D841-AC2D-6C8DA976A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4C86C-E19C-EC4E-85EB-B9842B27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93511-82CD-DD48-BA6A-F9CADD92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5D106-89AC-1D40-9C16-F23E14E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0379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C891-3DF5-7544-A347-B8FF3A1E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ABA31-F355-044E-A2AD-5313AE93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BBA3B-E3A3-9A4C-BACA-0BC5001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36B12-1011-804F-A565-A0E7392C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9041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3528D-34B0-D142-9CFA-F85E1C41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44D79-6113-F141-B17B-580C60A9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E99F8-353A-9A4D-BC51-EADEBB95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93189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B64D-20A6-5B42-AF83-A316B55B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E3B0-A438-F448-B2D3-99D6BE4E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DB437-6984-9C4F-B795-839AA70B2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A0451-A854-8C42-9B6A-3AF5441D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1055D-7961-E848-95F9-AD273217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4020C-CD80-3348-970D-0AB2E095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7638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84181-E086-DF44-939A-39A35D13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4696DB-BBD0-654A-9A7B-F45211DB9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5A6E0-93F2-AB4C-95F8-92C11FE75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D6880-BB17-E249-A825-7FD7AF85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C4554-3839-1D44-A66D-9FE12465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564A-EFAB-FC4B-9E46-1FC7AD8F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2787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8846BD-0ACC-3545-AD55-A30B22B1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D9234-2BFA-6543-8762-6DE97E95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56CCB-A305-AF46-94D9-BFFC30DA2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658AF-14B7-914F-8003-32D10B448281}" type="datetimeFigureOut">
              <a:rPr lang="en-KR" smtClean="0"/>
              <a:t>20/05/2022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080F-300E-A043-95D2-E90ABFD1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EF9DB-0CB3-E747-91A7-30050D842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217E-B884-0244-9603-DA967ADF9B97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0041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emf"/><Relationship Id="rId4" Type="http://schemas.openxmlformats.org/officeDocument/2006/relationships/image" Target="../media/image24.jpg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40.pn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680BFE94-E1DA-C34B-863E-5AD6FEB30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" r="411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EE135-6135-E841-92C6-66DBB273B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Indian Ocean influence on the ENSO-Indian summer monsoon teleconnection is mostly apparent</a:t>
            </a:r>
            <a:endParaRPr lang="en-KR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1F1DA-D909-8043-8A1E-8CB6907D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7103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en-KR" sz="3900" dirty="0">
                <a:solidFill>
                  <a:srgbClr val="FFFFFF"/>
                </a:solidFill>
              </a:rPr>
              <a:t>Tamás Bódai</a:t>
            </a:r>
          </a:p>
          <a:p>
            <a:r>
              <a:rPr lang="en-KR" sz="2200" dirty="0">
                <a:solidFill>
                  <a:srgbClr val="FFFFFF"/>
                </a:solidFill>
              </a:rPr>
              <a:t>EGU22 session </a:t>
            </a:r>
            <a:r>
              <a:rPr lang="en-GB" sz="2200" dirty="0">
                <a:solidFill>
                  <a:srgbClr val="FFFFFF"/>
                </a:solidFill>
              </a:rPr>
              <a:t>OS1.9</a:t>
            </a:r>
            <a:endParaRPr lang="en-KR" sz="2200" dirty="0">
              <a:solidFill>
                <a:srgbClr val="FFFFFF"/>
              </a:solidFill>
            </a:endParaRPr>
          </a:p>
          <a:p>
            <a:r>
              <a:rPr lang="en-GB" sz="2200" dirty="0">
                <a:solidFill>
                  <a:srgbClr val="FFFFFF"/>
                </a:solidFill>
              </a:rPr>
              <a:t>Understanding the Indian Ocean’s past, present and future role in climate variability and predictability</a:t>
            </a:r>
            <a:endParaRPr lang="en-KR" sz="2200" dirty="0">
              <a:solidFill>
                <a:srgbClr val="FFFFFF"/>
              </a:solidFill>
            </a:endParaRPr>
          </a:p>
          <a:p>
            <a:r>
              <a:rPr lang="en-KR" sz="2200" dirty="0">
                <a:solidFill>
                  <a:srgbClr val="FFFFFF"/>
                </a:solidFill>
              </a:rPr>
              <a:t>Vienna, 26 May 2022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1584D0-13C7-C649-A98E-DF51C5E4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4894" y="4072043"/>
            <a:ext cx="1954109" cy="4465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384B3-C64E-8E40-9CF1-5C3B4E4DA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873" y="5837287"/>
            <a:ext cx="814599" cy="8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453FC0-CB3E-8346-9C7A-9BFFF3EE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25" y="0"/>
            <a:ext cx="3968750" cy="347345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1F30F4-419B-714A-A31E-01D7EE4F7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355" y="0"/>
            <a:ext cx="3968750" cy="3473450"/>
          </a:xfrm>
          <a:prstGeom prst="rect">
            <a:avLst/>
          </a:prstGeom>
        </p:spPr>
      </p:pic>
      <p:pic>
        <p:nvPicPr>
          <p:cNvPr id="9" name="Picture 8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74FE0BCE-CD70-BA46-BD7A-46A34D14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231" y="3355309"/>
            <a:ext cx="3968750" cy="347345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936CE87-53A0-ED49-B5E5-B865407E4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355" y="3355309"/>
            <a:ext cx="3968750" cy="347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92A707-A43D-8D4B-A8D9-068CB2D30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361" y="29241"/>
            <a:ext cx="571500" cy="27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9510A-4A50-B24C-AFE2-9820355C8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1239" y="29241"/>
            <a:ext cx="5969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B016F-15CB-9C4E-A045-9AB891D07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139" y="3355309"/>
            <a:ext cx="12319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1BF6B-A09D-0242-ADC3-E2AC4F9A5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3289" y="3364678"/>
            <a:ext cx="812800" cy="279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1E16BE-40C7-B84E-A28A-D9396AD37E73}"/>
                  </a:ext>
                </a:extLst>
              </p:cNvPr>
              <p:cNvSpPr txBox="1"/>
              <p:nvPr/>
            </p:nvSpPr>
            <p:spPr>
              <a:xfrm>
                <a:off x="237067" y="395111"/>
                <a:ext cx="36011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KR" dirty="0"/>
                  <a:t>2) A spatial (</a:t>
                </a:r>
                <a14:m>
                  <m:oMath xmlns:m="http://schemas.openxmlformats.org/officeDocument/2006/math">
                    <m:r>
                      <a:rPr lang="en-KR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KR" dirty="0"/>
                  <a:t>) view of the apparent </a:t>
                </a:r>
                <a:r>
                  <a:rPr lang="en-KR" i="1" dirty="0"/>
                  <a:t>I</a:t>
                </a:r>
                <a:r>
                  <a:rPr lang="en-KR" dirty="0"/>
                  <a:t>*-influence on the apparent Nino3-ISMR teleconnection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KR" dirty="0"/>
                  <a:t> and its apparent drivers.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1E16BE-40C7-B84E-A28A-D9396AD37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7" y="395111"/>
                <a:ext cx="3601155" cy="1200329"/>
              </a:xfrm>
              <a:prstGeom prst="rect">
                <a:avLst/>
              </a:prstGeom>
              <a:blipFill>
                <a:blip r:embed="rId11"/>
                <a:stretch>
                  <a:fillRect l="-1404" t="-3158" r="-702" b="-73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94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D2792AE1-F606-C44C-828D-5E2DB0B8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04" y="643467"/>
            <a:ext cx="4152191" cy="254321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A629ED-9B71-E84A-8CDB-2F3AFB41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351" y="3490560"/>
            <a:ext cx="4152191" cy="25432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54CDA86-A6B7-3446-B175-26591CE66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145" y="3671316"/>
            <a:ext cx="4156509" cy="2545862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C9388F6D-DD4A-B44D-8B1A-C47173312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613" y="643467"/>
            <a:ext cx="4168929" cy="2553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52B3E-3E48-4144-B5B6-A6976C9FD470}"/>
              </a:ext>
            </a:extLst>
          </p:cNvPr>
          <p:cNvSpPr txBox="1"/>
          <p:nvPr/>
        </p:nvSpPr>
        <p:spPr>
          <a:xfrm>
            <a:off x="237067" y="395111"/>
            <a:ext cx="1042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Causality? The dominance of one factor is not the case everywhere.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90274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KR" dirty="0">
                    <a:solidFill>
                      <a:schemeClr val="tx1"/>
                    </a:solidFill>
                  </a:rPr>
                  <a:t>Consider the variability of the </a:t>
                </a:r>
                <a:r>
                  <a:rPr lang="en-KR" dirty="0">
                    <a:solidFill>
                      <a:srgbClr val="0070C0"/>
                    </a:solidFill>
                  </a:rPr>
                  <a:t>“apparent”</a:t>
                </a:r>
                <a:r>
                  <a:rPr lang="en-KR" dirty="0">
                    <a:solidFill>
                      <a:schemeClr val="tx1"/>
                    </a:solidFill>
                  </a:rPr>
                  <a:t> </a:t>
                </a:r>
                <a:r>
                  <a:rPr lang="en-KR" dirty="0">
                    <a:solidFill>
                      <a:schemeClr val="accent6"/>
                    </a:solidFill>
                  </a:rPr>
                  <a:t>ENSO</a:t>
                </a:r>
                <a:r>
                  <a:rPr lang="en-KR" dirty="0">
                    <a:solidFill>
                      <a:schemeClr val="tx1"/>
                    </a:solidFill>
                  </a:rPr>
                  <a:t>-</a:t>
                </a:r>
                <a:r>
                  <a:rPr lang="en-KR" dirty="0">
                    <a:solidFill>
                      <a:srgbClr val="7030A0"/>
                    </a:solidFill>
                  </a:rPr>
                  <a:t>ISM</a:t>
                </a:r>
                <a:r>
                  <a:rPr lang="en-KR" dirty="0">
                    <a:solidFill>
                      <a:schemeClr val="tx1"/>
                    </a:solidFill>
                  </a:rPr>
                  <a:t> teleconnection as a </a:t>
                </a:r>
                <a:r>
                  <a:rPr lang="en-KR" dirty="0">
                    <a:solidFill>
                      <a:srgbClr val="0070C0"/>
                    </a:solidFill>
                  </a:rPr>
                  <a:t>moving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KR" dirty="0">
                    <a:solidFill>
                      <a:srgbClr val="0070C0"/>
                    </a:solidFill>
                  </a:rPr>
                  <a:t>-window</a:t>
                </a:r>
                <a:r>
                  <a:rPr lang="en-KR" dirty="0">
                    <a:solidFill>
                      <a:schemeClr val="tx1"/>
                    </a:solidFill>
                  </a:rPr>
                  <a:t> correlation coefficient (cc)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r>
                  <a:rPr lang="en-KR" dirty="0"/>
                  <a:t>(Mahendra et al. </a:t>
                </a:r>
                <a:r>
                  <a:rPr lang="en-GB" dirty="0"/>
                  <a:t>Int J </a:t>
                </a:r>
                <a:r>
                  <a:rPr lang="en-GB" dirty="0" err="1"/>
                  <a:t>Climatol</a:t>
                </a:r>
                <a:r>
                  <a:rPr lang="en-KR" dirty="0"/>
                  <a:t> 2021)</a:t>
                </a:r>
              </a:p>
              <a:p>
                <a:pPr marL="0" indent="0">
                  <a:buNone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tx1"/>
                    </a:solidFill>
                  </a:rPr>
                  <a:t>Consistency of observations with the null-hypothesis, H0: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KR" dirty="0">
                    <a:solidFill>
                      <a:schemeClr val="tx1"/>
                    </a:solidFill>
                  </a:rPr>
                  <a:t> (Yun &amp; Timmermann, GRL, 2018: YT18) – detectability of any “decadal influence”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rgbClr val="FF40FF"/>
                    </a:solidFill>
                  </a:rPr>
                  <a:t>Apparent</a:t>
                </a:r>
                <a:r>
                  <a:rPr lang="en-KR" dirty="0">
                    <a:solidFill>
                      <a:schemeClr val="tx1"/>
                    </a:solidFill>
                  </a:rPr>
                  <a:t> </a:t>
                </a:r>
                <a:r>
                  <a:rPr lang="en-KR" dirty="0"/>
                  <a:t>influence specifically of </a:t>
                </a:r>
                <a:r>
                  <a:rPr lang="en-KR" dirty="0">
                    <a:solidFill>
                      <a:schemeClr val="tx1"/>
                    </a:solidFill>
                  </a:rPr>
                  <a:t>the Indian Ocean (IO) as a </a:t>
                </a:r>
                <a:r>
                  <a:rPr lang="en-KR" dirty="0">
                    <a:solidFill>
                      <a:srgbClr val="FF40FF"/>
                    </a:solidFill>
                  </a:rPr>
                  <a:t>cc</a:t>
                </a:r>
                <a:r>
                  <a:rPr lang="en-KR" dirty="0"/>
                  <a:t> (in CESM2)</a:t>
                </a:r>
                <a:endParaRPr lang="en-KR" dirty="0">
                  <a:solidFill>
                    <a:srgbClr val="FF40FF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tx1"/>
                    </a:solidFill>
                  </a:rPr>
                  <a:t>Causality: Does the IO really influence the ENSO-ISM teleconnection</a:t>
                </a:r>
                <a:r>
                  <a:rPr lang="en-KR" dirty="0"/>
                  <a:t>? – No</a:t>
                </a:r>
                <a:r>
                  <a:rPr lang="en-KR" dirty="0">
                    <a:solidFill>
                      <a:schemeClr val="tx1"/>
                    </a:solidFill>
                  </a:rPr>
                  <a:t>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  <a:blipFill>
                <a:blip r:embed="rId2"/>
                <a:stretch>
                  <a:fillRect l="-1206" t="-1786" r="-72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9040F01-033C-5B44-8EB3-4CAC5166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873" y="5837287"/>
            <a:ext cx="814599" cy="81459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535190A-9FDE-8D40-96ED-ADD2C9FF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185"/>
            <a:ext cx="2762250" cy="60781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A2E56FE-884A-3843-960E-AB3FBD1F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550" y="1514476"/>
            <a:ext cx="5838294" cy="51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KR" dirty="0">
                    <a:solidFill>
                      <a:schemeClr val="tx1"/>
                    </a:solidFill>
                  </a:rPr>
                  <a:t>Consider the variability of the </a:t>
                </a:r>
                <a:r>
                  <a:rPr lang="en-KR" dirty="0">
                    <a:solidFill>
                      <a:srgbClr val="0070C0"/>
                    </a:solidFill>
                  </a:rPr>
                  <a:t>“apparent”</a:t>
                </a:r>
                <a:r>
                  <a:rPr lang="en-KR" dirty="0">
                    <a:solidFill>
                      <a:schemeClr val="tx1"/>
                    </a:solidFill>
                  </a:rPr>
                  <a:t> </a:t>
                </a:r>
                <a:r>
                  <a:rPr lang="en-KR" dirty="0">
                    <a:solidFill>
                      <a:schemeClr val="accent6"/>
                    </a:solidFill>
                  </a:rPr>
                  <a:t>ENSO</a:t>
                </a:r>
                <a:r>
                  <a:rPr lang="en-KR" dirty="0">
                    <a:solidFill>
                      <a:schemeClr val="tx1"/>
                    </a:solidFill>
                  </a:rPr>
                  <a:t>-</a:t>
                </a:r>
                <a:r>
                  <a:rPr lang="en-KR" dirty="0">
                    <a:solidFill>
                      <a:srgbClr val="7030A0"/>
                    </a:solidFill>
                  </a:rPr>
                  <a:t>ISM</a:t>
                </a:r>
                <a:r>
                  <a:rPr lang="en-KR" dirty="0">
                    <a:solidFill>
                      <a:schemeClr val="tx1"/>
                    </a:solidFill>
                  </a:rPr>
                  <a:t> teleconnection as a </a:t>
                </a:r>
                <a:r>
                  <a:rPr lang="en-KR" dirty="0">
                    <a:solidFill>
                      <a:srgbClr val="0070C0"/>
                    </a:solidFill>
                  </a:rPr>
                  <a:t>moving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KR" dirty="0">
                    <a:solidFill>
                      <a:srgbClr val="0070C0"/>
                    </a:solidFill>
                  </a:rPr>
                  <a:t>-window</a:t>
                </a:r>
                <a:r>
                  <a:rPr lang="en-KR" dirty="0">
                    <a:solidFill>
                      <a:schemeClr val="tx1"/>
                    </a:solidFill>
                  </a:rPr>
                  <a:t> correlation coefficient (cc)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r>
                  <a:rPr lang="en-KR" dirty="0"/>
                  <a:t>(Mahendra et al. </a:t>
                </a:r>
                <a:r>
                  <a:rPr lang="en-GB" dirty="0"/>
                  <a:t>Int J </a:t>
                </a:r>
                <a:r>
                  <a:rPr lang="en-GB" dirty="0" err="1"/>
                  <a:t>Climatol</a:t>
                </a:r>
                <a:r>
                  <a:rPr lang="en-KR" dirty="0"/>
                  <a:t> 2021)</a:t>
                </a:r>
              </a:p>
              <a:p>
                <a:pPr marL="0" indent="0">
                  <a:buNone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rgbClr val="0432FF"/>
                    </a:solidFill>
                  </a:rPr>
                  <a:t>Consistency of observations with the null-hypothesis, H0: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KR" dirty="0">
                    <a:solidFill>
                      <a:srgbClr val="0432FF"/>
                    </a:solidFill>
                  </a:rPr>
                  <a:t> (Yun &amp; Timmermann, GRL, 2018: YT18) – detectability of any “decadal influence”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Apparent influence specifically of the Indian Ocean (IO) as a cc (in CESM2)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Causality: Does the IO really influence the ENSO-ISM teleconnection? – No!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  <a:blipFill>
                <a:blip r:embed="rId2"/>
                <a:stretch>
                  <a:fillRect l="-1206" t="-1786" r="-72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9040F01-033C-5B44-8EB3-4CAC5166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873" y="5837287"/>
            <a:ext cx="814599" cy="81459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535190A-9FDE-8D40-96ED-ADD2C9FF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185"/>
            <a:ext cx="2762250" cy="6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81AD8A-570D-D249-A1D8-7E8B3315ADBD}"/>
              </a:ext>
            </a:extLst>
          </p:cNvPr>
          <p:cNvGrpSpPr/>
          <p:nvPr/>
        </p:nvGrpSpPr>
        <p:grpSpPr>
          <a:xfrm>
            <a:off x="2263508" y="0"/>
            <a:ext cx="10655300" cy="3860800"/>
            <a:chOff x="2263508" y="0"/>
            <a:chExt cx="10655300" cy="3860800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93439C22-9FC1-F640-86E4-444A1FBF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508" y="0"/>
              <a:ext cx="10655300" cy="3860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3B74E7-FB85-4143-BD28-CCA0C4F5A865}"/>
                </a:ext>
              </a:extLst>
            </p:cNvPr>
            <p:cNvSpPr txBox="1"/>
            <p:nvPr/>
          </p:nvSpPr>
          <p:spPr>
            <a:xfrm>
              <a:off x="5625294" y="46300"/>
              <a:ext cx="1041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200" dirty="0"/>
                <a:t>YT18a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DB6E8D-2572-D14A-8E29-05DE7E10892E}"/>
                </a:ext>
              </a:extLst>
            </p:cNvPr>
            <p:cNvSpPr txBox="1"/>
            <p:nvPr/>
          </p:nvSpPr>
          <p:spPr>
            <a:xfrm>
              <a:off x="10314971" y="46300"/>
              <a:ext cx="1041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200" dirty="0"/>
                <a:t>YT18b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76FF4B-4C15-C049-B066-FFB4BA382BC0}"/>
              </a:ext>
            </a:extLst>
          </p:cNvPr>
          <p:cNvSpPr txBox="1"/>
          <p:nvPr/>
        </p:nvSpPr>
        <p:spPr>
          <a:xfrm>
            <a:off x="381965" y="364907"/>
            <a:ext cx="315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>
                <a:solidFill>
                  <a:schemeClr val="accent1"/>
                </a:solidFill>
              </a:rPr>
              <a:t>Observation: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KR" dirty="0"/>
              <a:t>Nino3 from ERSSTv5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KR" dirty="0"/>
              <a:t>Precip’: CRU</a:t>
            </a:r>
            <a:r>
              <a:rPr lang="en-GB" dirty="0"/>
              <a:t>PREv4.03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Test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YT18a: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YT18b: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FA5623-6574-F042-A7B5-4E6026303879}"/>
              </a:ext>
            </a:extLst>
          </p:cNvPr>
          <p:cNvSpPr txBox="1"/>
          <p:nvPr/>
        </p:nvSpPr>
        <p:spPr>
          <a:xfrm>
            <a:off x="10529500" y="6342676"/>
            <a:ext cx="341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200" i="1" dirty="0"/>
              <a:t>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31ABF1-745C-0A47-9999-5187CBE48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37" y="1789716"/>
            <a:ext cx="808083" cy="259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56A14-FB19-8E4B-96CA-917936E0B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54" y="2328330"/>
            <a:ext cx="2400647" cy="2575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4A04190-E5B6-0848-A206-D588D377B03B}"/>
              </a:ext>
            </a:extLst>
          </p:cNvPr>
          <p:cNvGrpSpPr/>
          <p:nvPr/>
        </p:nvGrpSpPr>
        <p:grpSpPr>
          <a:xfrm>
            <a:off x="381965" y="3295052"/>
            <a:ext cx="11613692" cy="3358548"/>
            <a:chOff x="381965" y="3295052"/>
            <a:chExt cx="11613692" cy="335854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365715-6C4E-7B40-BDB6-7A9F33B254E4}"/>
                </a:ext>
              </a:extLst>
            </p:cNvPr>
            <p:cNvSpPr txBox="1"/>
            <p:nvPr/>
          </p:nvSpPr>
          <p:spPr>
            <a:xfrm>
              <a:off x="381965" y="3993725"/>
              <a:ext cx="29515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dirty="0"/>
                <a:t>→ Let’s look at </a:t>
              </a:r>
              <a:r>
                <a:rPr lang="en-KR" b="1" dirty="0"/>
                <a:t>ensemble</a:t>
              </a:r>
              <a:r>
                <a:rPr lang="en-KR" dirty="0"/>
                <a:t> model data!</a:t>
              </a:r>
            </a:p>
            <a:p>
              <a:endParaRPr lang="en-KR" dirty="0"/>
            </a:p>
            <a:p>
              <a:r>
                <a:rPr lang="en-KR" dirty="0">
                  <a:solidFill>
                    <a:schemeClr val="accent1"/>
                  </a:solidFill>
                </a:rPr>
                <a:t>Model: </a:t>
              </a:r>
              <a:r>
                <a:rPr lang="en-KR" dirty="0"/>
                <a:t>CESM2-LE (</a:t>
              </a:r>
              <a:r>
                <a:rPr lang="en-KR" i="1" dirty="0"/>
                <a:t>N</a:t>
              </a:r>
              <a:r>
                <a:rPr lang="en-KR" dirty="0"/>
                <a:t> = 100)</a:t>
              </a:r>
            </a:p>
            <a:p>
              <a:r>
                <a:rPr lang="en-KR" dirty="0"/>
                <a:t>Use YT18a.</a:t>
              </a:r>
            </a:p>
            <a:p>
              <a:endParaRPr lang="en-KR" dirty="0"/>
            </a:p>
            <a:p>
              <a:r>
                <a:rPr lang="en-KR" dirty="0">
                  <a:solidFill>
                    <a:srgbClr val="FF0000"/>
                  </a:solidFill>
                </a:rPr>
                <a:t>CONCLUSION:</a:t>
              </a:r>
              <a:r>
                <a:rPr lang="en-KR" dirty="0"/>
                <a:t> </a:t>
              </a:r>
              <a:r>
                <a:rPr lang="en-KR" b="1" dirty="0"/>
                <a:t>Detections</a:t>
              </a:r>
              <a:r>
                <a:rPr lang="en-KR" dirty="0"/>
                <a:t> by </a:t>
              </a:r>
              <a:r>
                <a:rPr lang="en-GB" dirty="0"/>
                <a:t>YT18a,b are mostly </a:t>
              </a:r>
              <a:r>
                <a:rPr lang="en-GB" b="1" dirty="0"/>
                <a:t>false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A9EDE9-D13B-334A-868E-6902D3CC4568}"/>
                </a:ext>
              </a:extLst>
            </p:cNvPr>
            <p:cNvGrpSpPr/>
            <p:nvPr/>
          </p:nvGrpSpPr>
          <p:grpSpPr>
            <a:xfrm>
              <a:off x="3515481" y="3295052"/>
              <a:ext cx="3834043" cy="3358548"/>
              <a:chOff x="3515481" y="3295052"/>
              <a:chExt cx="3834043" cy="335854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B8E506F-BB67-7A4F-A09A-9A70DE2E0DD6}"/>
                  </a:ext>
                </a:extLst>
              </p:cNvPr>
              <p:cNvGrpSpPr/>
              <p:nvPr/>
            </p:nvGrpSpPr>
            <p:grpSpPr>
              <a:xfrm>
                <a:off x="3515481" y="3295052"/>
                <a:ext cx="3834043" cy="3358548"/>
                <a:chOff x="3515481" y="3295052"/>
                <a:chExt cx="3834043" cy="3358548"/>
              </a:xfrm>
            </p:grpSpPr>
            <p:pic>
              <p:nvPicPr>
                <p:cNvPr id="7" name="Picture 6" descr="A picture containing chart&#10;&#10;Description automatically generated">
                  <a:extLst>
                    <a:ext uri="{FF2B5EF4-FFF2-40B4-BE49-F238E27FC236}">
                      <a16:creationId xmlns:a16="http://schemas.microsoft.com/office/drawing/2014/main" id="{F65E13E6-3B63-D146-9A5B-2BDBE6102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4081" r="7190" b="8046"/>
                <a:stretch/>
              </p:blipFill>
              <p:spPr>
                <a:xfrm>
                  <a:off x="3515481" y="3295052"/>
                  <a:ext cx="3834043" cy="3358548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96EDEC-0EFE-D446-8380-DF3D3D92F436}"/>
                    </a:ext>
                  </a:extLst>
                </p:cNvPr>
                <p:cNvSpPr txBox="1"/>
                <p:nvPr/>
              </p:nvSpPr>
              <p:spPr>
                <a:xfrm rot="16200000">
                  <a:off x="7040496" y="4859552"/>
                  <a:ext cx="34105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KR" sz="1200" i="1" dirty="0"/>
                    <a:t>k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62CE438-C748-C648-B7E9-025C4C9413EA}"/>
                  </a:ext>
                </a:extLst>
              </p:cNvPr>
              <p:cNvSpPr/>
              <p:nvPr/>
            </p:nvSpPr>
            <p:spPr>
              <a:xfrm>
                <a:off x="4836826" y="3328749"/>
                <a:ext cx="479610" cy="200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7F816BB-E801-AC45-B4DD-2DE3B805E1BE}"/>
                </a:ext>
              </a:extLst>
            </p:cNvPr>
            <p:cNvGrpSpPr/>
            <p:nvPr/>
          </p:nvGrpSpPr>
          <p:grpSpPr>
            <a:xfrm>
              <a:off x="7811518" y="3429000"/>
              <a:ext cx="4184139" cy="3193331"/>
              <a:chOff x="7811518" y="3429000"/>
              <a:chExt cx="4184139" cy="319333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1A19CF-AE39-C64A-B0CF-08210281B167}"/>
                  </a:ext>
                </a:extLst>
              </p:cNvPr>
              <p:cNvGrpSpPr/>
              <p:nvPr/>
            </p:nvGrpSpPr>
            <p:grpSpPr>
              <a:xfrm>
                <a:off x="7811518" y="3429000"/>
                <a:ext cx="4184139" cy="3138104"/>
                <a:chOff x="7811518" y="3429000"/>
                <a:chExt cx="4184139" cy="3138104"/>
              </a:xfrm>
            </p:grpSpPr>
            <p:pic>
              <p:nvPicPr>
                <p:cNvPr id="9" name="Picture 8" descr="Chart, bar chart&#10;&#10;Description automatically generated">
                  <a:extLst>
                    <a:ext uri="{FF2B5EF4-FFF2-40B4-BE49-F238E27FC236}">
                      <a16:creationId xmlns:a16="http://schemas.microsoft.com/office/drawing/2014/main" id="{D2E9125A-6C25-CD42-BDC7-696F1B31F3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11518" y="3429000"/>
                  <a:ext cx="4184139" cy="3138104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139A32-46BE-E64A-BFC2-2836628DD792}"/>
                    </a:ext>
                  </a:extLst>
                </p:cNvPr>
                <p:cNvSpPr txBox="1"/>
                <p:nvPr/>
              </p:nvSpPr>
              <p:spPr>
                <a:xfrm>
                  <a:off x="10314971" y="4089380"/>
                  <a:ext cx="125971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KR" sz="1400" dirty="0">
                      <a:solidFill>
                        <a:srgbClr val="DD5110"/>
                      </a:solidFill>
                    </a:rPr>
                    <a:t>Distribution under H0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B95A3B-F0B8-FD45-BD1A-26C6397FDF14}"/>
                  </a:ext>
                </a:extLst>
              </p:cNvPr>
              <p:cNvSpPr txBox="1"/>
              <p:nvPr/>
            </p:nvSpPr>
            <p:spPr>
              <a:xfrm>
                <a:off x="10544563" y="6345332"/>
                <a:ext cx="3410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KR" sz="1200" i="1" dirty="0"/>
                  <a:t>k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E6F0EF-9E49-3748-8274-0BFEA1DAF165}"/>
              </a:ext>
            </a:extLst>
          </p:cNvPr>
          <p:cNvGrpSpPr/>
          <p:nvPr/>
        </p:nvGrpSpPr>
        <p:grpSpPr>
          <a:xfrm>
            <a:off x="381965" y="70452"/>
            <a:ext cx="11777246" cy="6682190"/>
            <a:chOff x="381965" y="70452"/>
            <a:chExt cx="11777246" cy="66821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3B6D43-C2C9-F644-8375-1C149186B223}"/>
                </a:ext>
              </a:extLst>
            </p:cNvPr>
            <p:cNvGrpSpPr/>
            <p:nvPr/>
          </p:nvGrpSpPr>
          <p:grpSpPr>
            <a:xfrm>
              <a:off x="8265799" y="70452"/>
              <a:ext cx="3893412" cy="3390063"/>
              <a:chOff x="8265799" y="70452"/>
              <a:chExt cx="3893412" cy="339006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B09F9-3B4B-9745-9664-F7956C1000F7}"/>
                  </a:ext>
                </a:extLst>
              </p:cNvPr>
              <p:cNvGrpSpPr/>
              <p:nvPr/>
            </p:nvGrpSpPr>
            <p:grpSpPr>
              <a:xfrm>
                <a:off x="8265799" y="70452"/>
                <a:ext cx="3893412" cy="3358548"/>
                <a:chOff x="-1119674" y="2928119"/>
                <a:chExt cx="3893412" cy="335854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6696B9D-4777-D84D-9F55-6FAF490BC2D0}"/>
                    </a:ext>
                  </a:extLst>
                </p:cNvPr>
                <p:cNvGrpSpPr/>
                <p:nvPr/>
              </p:nvGrpSpPr>
              <p:grpSpPr>
                <a:xfrm>
                  <a:off x="-1119674" y="2928119"/>
                  <a:ext cx="3837463" cy="3358548"/>
                  <a:chOff x="-290973" y="3534678"/>
                  <a:chExt cx="3837463" cy="3358548"/>
                </a:xfrm>
              </p:grpSpPr>
              <p:pic>
                <p:nvPicPr>
                  <p:cNvPr id="11" name="Picture 10" descr="A picture containing chart&#10;&#10;Description automatically generated">
                    <a:extLst>
                      <a:ext uri="{FF2B5EF4-FFF2-40B4-BE49-F238E27FC236}">
                        <a16:creationId xmlns:a16="http://schemas.microsoft.com/office/drawing/2014/main" id="{9F4A119A-08C0-0F4F-92AB-1964516511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290973" y="3534678"/>
                    <a:ext cx="3837463" cy="3358548"/>
                  </a:xfrm>
                  <a:prstGeom prst="rect">
                    <a:avLst/>
                  </a:prstGeom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F0F6051-6B8C-1F48-85F3-F53266C88ED8}"/>
                      </a:ext>
                    </a:extLst>
                  </p:cNvPr>
                  <p:cNvSpPr txBox="1"/>
                  <p:nvPr/>
                </p:nvSpPr>
                <p:spPr>
                  <a:xfrm>
                    <a:off x="839919" y="3549384"/>
                    <a:ext cx="157567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KR" sz="1600" dirty="0"/>
                      <a:t>CESM2-LE</a:t>
                    </a:r>
                  </a:p>
                </p:txBody>
              </p:sp>
            </p:grp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97965E64-98F1-5F4C-B38D-58CB225EC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6200000">
                  <a:off x="2145088" y="4585302"/>
                  <a:ext cx="1130300" cy="12700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FBE971F-F149-4F44-BD67-0B303A6410F8}"/>
                      </a:ext>
                    </a:extLst>
                  </p:cNvPr>
                  <p:cNvSpPr txBox="1"/>
                  <p:nvPr/>
                </p:nvSpPr>
                <p:spPr>
                  <a:xfrm>
                    <a:off x="8394001" y="3152738"/>
                    <a:ext cx="230602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KR" sz="1400" dirty="0"/>
                      <a:t> under H0</a:t>
                    </a: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FBE971F-F149-4F44-BD67-0B303A6410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4001" y="3152738"/>
                    <a:ext cx="2306027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K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EA20BB-EF19-D649-828D-24C0F8D85391}"/>
                </a:ext>
              </a:extLst>
            </p:cNvPr>
            <p:cNvSpPr txBox="1"/>
            <p:nvPr/>
          </p:nvSpPr>
          <p:spPr>
            <a:xfrm>
              <a:off x="381965" y="6383310"/>
              <a:ext cx="279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However…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9EA7B3-7530-A94A-8268-6E24AC97D8FD}"/>
                  </a:ext>
                </a:extLst>
              </p:cNvPr>
              <p:cNvSpPr txBox="1"/>
              <p:nvPr/>
            </p:nvSpPr>
            <p:spPr>
              <a:xfrm>
                <a:off x="381965" y="2759678"/>
                <a:ext cx="295154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Note: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err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GB" i="1" baseline="-25000" dirty="0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dirty="0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0≈ ½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Detection in very few places! </a:t>
                </a:r>
              </a:p>
              <a:p>
                <a:endParaRPr lang="en-KR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9EA7B3-7530-A94A-8268-6E24AC97D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5" y="2759678"/>
                <a:ext cx="2951544" cy="1477328"/>
              </a:xfrm>
              <a:prstGeom prst="rect">
                <a:avLst/>
              </a:prstGeom>
              <a:blipFill>
                <a:blip r:embed="rId11"/>
                <a:stretch>
                  <a:fillRect l="-2146" t="-1025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6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KR" dirty="0">
                    <a:solidFill>
                      <a:schemeClr val="tx1"/>
                    </a:solidFill>
                  </a:rPr>
                  <a:t>Consider the variability of the </a:t>
                </a:r>
                <a:r>
                  <a:rPr lang="en-KR" dirty="0">
                    <a:solidFill>
                      <a:srgbClr val="0070C0"/>
                    </a:solidFill>
                  </a:rPr>
                  <a:t>“apparent”</a:t>
                </a:r>
                <a:r>
                  <a:rPr lang="en-KR" dirty="0">
                    <a:solidFill>
                      <a:schemeClr val="tx1"/>
                    </a:solidFill>
                  </a:rPr>
                  <a:t> </a:t>
                </a:r>
                <a:r>
                  <a:rPr lang="en-KR" dirty="0">
                    <a:solidFill>
                      <a:schemeClr val="accent6"/>
                    </a:solidFill>
                  </a:rPr>
                  <a:t>ENSO</a:t>
                </a:r>
                <a:r>
                  <a:rPr lang="en-KR" dirty="0">
                    <a:solidFill>
                      <a:schemeClr val="tx1"/>
                    </a:solidFill>
                  </a:rPr>
                  <a:t>-</a:t>
                </a:r>
                <a:r>
                  <a:rPr lang="en-KR" dirty="0">
                    <a:solidFill>
                      <a:srgbClr val="7030A0"/>
                    </a:solidFill>
                  </a:rPr>
                  <a:t>ISM</a:t>
                </a:r>
                <a:r>
                  <a:rPr lang="en-KR" dirty="0">
                    <a:solidFill>
                      <a:schemeClr val="tx1"/>
                    </a:solidFill>
                  </a:rPr>
                  <a:t> teleconnection as a </a:t>
                </a:r>
                <a:r>
                  <a:rPr lang="en-KR" dirty="0">
                    <a:solidFill>
                      <a:srgbClr val="0070C0"/>
                    </a:solidFill>
                  </a:rPr>
                  <a:t>moving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KR" dirty="0">
                    <a:solidFill>
                      <a:srgbClr val="0070C0"/>
                    </a:solidFill>
                  </a:rPr>
                  <a:t>-window</a:t>
                </a:r>
                <a:r>
                  <a:rPr lang="en-KR" dirty="0">
                    <a:solidFill>
                      <a:schemeClr val="tx1"/>
                    </a:solidFill>
                  </a:rPr>
                  <a:t> correlation coefficient (cc)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r>
                  <a:rPr lang="en-KR" dirty="0"/>
                  <a:t>(Mahendra et al. </a:t>
                </a:r>
                <a:r>
                  <a:rPr lang="en-GB" dirty="0"/>
                  <a:t>Int J </a:t>
                </a:r>
                <a:r>
                  <a:rPr lang="en-GB" dirty="0" err="1"/>
                  <a:t>Climatol</a:t>
                </a:r>
                <a:r>
                  <a:rPr lang="en-KR" dirty="0"/>
                  <a:t> 2021)</a:t>
                </a:r>
              </a:p>
              <a:p>
                <a:pPr marL="0" indent="0">
                  <a:buNone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Consistency of observations with the null-hypothesis, H0: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 (Yun &amp; Timmermann, GRL, 2018: YT18) – detectability of any “decadal influence”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rgbClr val="0432FF"/>
                    </a:solidFill>
                  </a:rPr>
                  <a:t>Apparent influence specifically of the Indian Ocean (IO) as a cc (in CESM2)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Causality: Does the IO really influence the ENSO-ISM teleconnection? – No!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  <a:blipFill>
                <a:blip r:embed="rId2"/>
                <a:stretch>
                  <a:fillRect l="-1206" t="-1786" r="-72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9040F01-033C-5B44-8EB3-4CAC5166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873" y="5837287"/>
            <a:ext cx="814599" cy="81459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535190A-9FDE-8D40-96ED-ADD2C9FF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185"/>
            <a:ext cx="2762250" cy="6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541863-EAF1-6B4D-B7B5-8B8FB5F55E1F}"/>
                  </a:ext>
                </a:extLst>
              </p:cNvPr>
              <p:cNvSpPr txBox="1"/>
              <p:nvPr/>
            </p:nvSpPr>
            <p:spPr>
              <a:xfrm>
                <a:off x="335665" y="324091"/>
                <a:ext cx="3796497" cy="675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KR" dirty="0"/>
                  <a:t>To scrutinize Mahendra et al. (Int J Clim 2021), look at Indian Ocean influence!</a:t>
                </a:r>
              </a:p>
              <a:p>
                <a:endParaRPr lang="en-KR" dirty="0"/>
              </a:p>
              <a:p>
                <a:r>
                  <a:rPr lang="en-KR" i="1" dirty="0"/>
                  <a:t>I</a:t>
                </a:r>
                <a:r>
                  <a:rPr lang="en-KR" dirty="0"/>
                  <a:t>*: Dipole Mode Index decorrelated from Nino3 (</a:t>
                </a:r>
                <a:r>
                  <a:rPr lang="en-KR" i="1" dirty="0"/>
                  <a:t>N</a:t>
                </a:r>
                <a:r>
                  <a:rPr lang="en-KR" dirty="0"/>
                  <a:t>)</a:t>
                </a:r>
              </a:p>
              <a:p>
                <a:endParaRPr lang="en-KR" dirty="0"/>
              </a:p>
              <a:p>
                <a:r>
                  <a:rPr lang="en-KR" dirty="0"/>
                  <a:t>Apparent </a:t>
                </a:r>
                <a:r>
                  <a:rPr lang="en-KR" i="1" dirty="0"/>
                  <a:t>I</a:t>
                </a:r>
                <a:r>
                  <a:rPr lang="en-KR" dirty="0"/>
                  <a:t>*-influence on the apparent Nino3-AISMR teleconnection:</a:t>
                </a:r>
              </a:p>
              <a:p>
                <a:endParaRPr lang="en-K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KR" dirty="0"/>
              </a:p>
              <a:p>
                <a:endParaRPr lang="en-KR" dirty="0"/>
              </a:p>
              <a:p>
                <a:r>
                  <a:rPr lang="en-KR" dirty="0"/>
                  <a:t>Breakdown in terms of:</a:t>
                </a:r>
              </a:p>
              <a:p>
                <a:endParaRPr lang="en-KR" dirty="0"/>
              </a:p>
              <a:p>
                <a:endParaRPr lang="en-KR" dirty="0"/>
              </a:p>
              <a:p>
                <a:endParaRPr lang="en-KR" dirty="0"/>
              </a:p>
              <a:p>
                <a:endParaRPr lang="en-KR" dirty="0"/>
              </a:p>
              <a:p>
                <a:endParaRPr lang="en-KR" dirty="0"/>
              </a:p>
              <a:p>
                <a:r>
                  <a:rPr lang="en-KR" dirty="0">
                    <a:solidFill>
                      <a:srgbClr val="FF0000"/>
                    </a:solidFill>
                  </a:rPr>
                  <a:t>CONCLUSION</a:t>
                </a:r>
                <a:r>
                  <a:rPr lang="en-KR" dirty="0"/>
                  <a:t>: Apparent influence is dominated by </a:t>
                </a:r>
                <a:r>
                  <a:rPr lang="en-KR" b="1" dirty="0"/>
                  <a:t>heteroscedasticity</a:t>
                </a:r>
                <a:r>
                  <a:rPr lang="en-KR" dirty="0"/>
                  <a:t>, namely, the apparent </a:t>
                </a:r>
                <a:r>
                  <a:rPr lang="en-KR" i="1" dirty="0"/>
                  <a:t>I</a:t>
                </a:r>
                <a:r>
                  <a:rPr lang="en-KR" dirty="0"/>
                  <a:t>*-influence on the apparent ENSO variability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KR" dirty="0"/>
                  <a:t>.</a:t>
                </a:r>
              </a:p>
              <a:p>
                <a:endParaRPr lang="en-KR" dirty="0"/>
              </a:p>
              <a:p>
                <a:endParaRPr lang="en-K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541863-EAF1-6B4D-B7B5-8B8FB5F55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65" y="324091"/>
                <a:ext cx="3796497" cy="6752490"/>
              </a:xfrm>
              <a:prstGeom prst="rect">
                <a:avLst/>
              </a:prstGeom>
              <a:blipFill>
                <a:blip r:embed="rId2"/>
                <a:stretch>
                  <a:fillRect l="-1333" t="-375" r="-1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504886-A9D2-AB48-8124-13D01B47D5C9}"/>
              </a:ext>
            </a:extLst>
          </p:cNvPr>
          <p:cNvGrpSpPr/>
          <p:nvPr/>
        </p:nvGrpSpPr>
        <p:grpSpPr>
          <a:xfrm>
            <a:off x="4459977" y="324091"/>
            <a:ext cx="7546830" cy="5118979"/>
            <a:chOff x="4541000" y="1483074"/>
            <a:chExt cx="7546830" cy="51189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2DA5B5-F762-6D40-BCAB-77E9D27C91D8}"/>
                </a:ext>
              </a:extLst>
            </p:cNvPr>
            <p:cNvGrpSpPr/>
            <p:nvPr/>
          </p:nvGrpSpPr>
          <p:grpSpPr>
            <a:xfrm>
              <a:off x="4541000" y="1869415"/>
              <a:ext cx="7546830" cy="4732638"/>
              <a:chOff x="4934539" y="1834691"/>
              <a:chExt cx="7546830" cy="473263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943A99A-57E6-8441-A812-7664CB7FA4CB}"/>
                  </a:ext>
                </a:extLst>
              </p:cNvPr>
              <p:cNvGrpSpPr/>
              <p:nvPr/>
            </p:nvGrpSpPr>
            <p:grpSpPr>
              <a:xfrm>
                <a:off x="4934539" y="1834691"/>
                <a:ext cx="7546830" cy="4732638"/>
                <a:chOff x="7700887" y="1724315"/>
                <a:chExt cx="7546830" cy="4732638"/>
              </a:xfrm>
            </p:grpSpPr>
            <p:pic>
              <p:nvPicPr>
                <p:cNvPr id="3" name="Picture 2" descr="Table&#10;&#10;Description automatically generated">
                  <a:extLst>
                    <a:ext uri="{FF2B5EF4-FFF2-40B4-BE49-F238E27FC236}">
                      <a16:creationId xmlns:a16="http://schemas.microsoft.com/office/drawing/2014/main" id="{11695A17-4B57-2B41-8B1E-F967D481F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00887" y="1724315"/>
                  <a:ext cx="7546830" cy="4732638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19A0E8B-2446-FA49-91F3-F1991E0908CC}"/>
                    </a:ext>
                  </a:extLst>
                </p:cNvPr>
                <p:cNvSpPr txBox="1"/>
                <p:nvPr/>
              </p:nvSpPr>
              <p:spPr>
                <a:xfrm>
                  <a:off x="8784739" y="4260962"/>
                  <a:ext cx="111117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KR" sz="1400" dirty="0"/>
                    <a:t>Nonlinearity</a:t>
                  </a:r>
                </a:p>
              </p:txBody>
            </p:sp>
            <p:sp>
              <p:nvSpPr>
                <p:cNvPr id="6" name="Left Brace 5">
                  <a:extLst>
                    <a:ext uri="{FF2B5EF4-FFF2-40B4-BE49-F238E27FC236}">
                      <a16:creationId xmlns:a16="http://schemas.microsoft.com/office/drawing/2014/main" id="{BAD22857-FD3C-CC48-82AD-EC23AF0B3F3A}"/>
                    </a:ext>
                  </a:extLst>
                </p:cNvPr>
                <p:cNvSpPr/>
                <p:nvPr/>
              </p:nvSpPr>
              <p:spPr>
                <a:xfrm flipH="1">
                  <a:off x="8549253" y="4591889"/>
                  <a:ext cx="104752" cy="618197"/>
                </a:xfrm>
                <a:prstGeom prst="leftBrac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KR" dirty="0"/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01BC66-6BE6-F04E-B209-7F907E94A709}"/>
                  </a:ext>
                </a:extLst>
              </p:cNvPr>
              <p:cNvSpPr txBox="1"/>
              <p:nvPr/>
            </p:nvSpPr>
            <p:spPr>
              <a:xfrm>
                <a:off x="6018391" y="4857474"/>
                <a:ext cx="16667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KR" sz="1400" dirty="0"/>
                  <a:t>Heteroscedasticity</a:t>
                </a:r>
              </a:p>
            </p:txBody>
          </p:sp>
        </p:grp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F96F52D6-4B78-2A4F-B2C4-0D06E80BE91D}"/>
                </a:ext>
              </a:extLst>
            </p:cNvPr>
            <p:cNvSpPr/>
            <p:nvPr/>
          </p:nvSpPr>
          <p:spPr>
            <a:xfrm rot="16200000" flipH="1">
              <a:off x="9369140" y="144118"/>
              <a:ext cx="208531" cy="3554373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AB2946-E9F4-C440-8FE9-0BCE90403752}"/>
                </a:ext>
              </a:extLst>
            </p:cNvPr>
            <p:cNvSpPr txBox="1"/>
            <p:nvPr/>
          </p:nvSpPr>
          <p:spPr>
            <a:xfrm>
              <a:off x="7917081" y="1483074"/>
              <a:ext cx="3229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400" dirty="0"/>
                <a:t>Influencing “native” and “foreign” factors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DAF3670-3669-B946-8712-A9EB2EA5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4328349"/>
            <a:ext cx="1778000" cy="711200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FC552E1-3ED5-2147-9655-C5FFDFCA150B}"/>
              </a:ext>
            </a:extLst>
          </p:cNvPr>
          <p:cNvCxnSpPr>
            <a:cxnSpLocks/>
          </p:cNvCxnSpPr>
          <p:nvPr/>
        </p:nvCxnSpPr>
        <p:spPr>
          <a:xfrm flipV="1">
            <a:off x="2122311" y="2032001"/>
            <a:ext cx="2427111" cy="959555"/>
          </a:xfrm>
          <a:prstGeom prst="bentConnector3">
            <a:avLst>
              <a:gd name="adj1" fmla="val 88604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7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KR" dirty="0">
                    <a:solidFill>
                      <a:schemeClr val="tx1"/>
                    </a:solidFill>
                  </a:rPr>
                  <a:t>Consider the variability of the </a:t>
                </a:r>
                <a:r>
                  <a:rPr lang="en-KR" dirty="0">
                    <a:solidFill>
                      <a:srgbClr val="0070C0"/>
                    </a:solidFill>
                  </a:rPr>
                  <a:t>“apparent”</a:t>
                </a:r>
                <a:r>
                  <a:rPr lang="en-KR" dirty="0">
                    <a:solidFill>
                      <a:schemeClr val="tx1"/>
                    </a:solidFill>
                  </a:rPr>
                  <a:t> </a:t>
                </a:r>
                <a:r>
                  <a:rPr lang="en-KR" dirty="0">
                    <a:solidFill>
                      <a:schemeClr val="accent6"/>
                    </a:solidFill>
                  </a:rPr>
                  <a:t>ENSO</a:t>
                </a:r>
                <a:r>
                  <a:rPr lang="en-KR" dirty="0">
                    <a:solidFill>
                      <a:schemeClr val="tx1"/>
                    </a:solidFill>
                  </a:rPr>
                  <a:t>-</a:t>
                </a:r>
                <a:r>
                  <a:rPr lang="en-KR" dirty="0">
                    <a:solidFill>
                      <a:srgbClr val="7030A0"/>
                    </a:solidFill>
                  </a:rPr>
                  <a:t>ISM</a:t>
                </a:r>
                <a:r>
                  <a:rPr lang="en-KR" dirty="0">
                    <a:solidFill>
                      <a:schemeClr val="tx1"/>
                    </a:solidFill>
                  </a:rPr>
                  <a:t> teleconnection as a </a:t>
                </a:r>
                <a:r>
                  <a:rPr lang="en-KR" dirty="0">
                    <a:solidFill>
                      <a:srgbClr val="0070C0"/>
                    </a:solidFill>
                  </a:rPr>
                  <a:t>moving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KR" dirty="0">
                    <a:solidFill>
                      <a:srgbClr val="0070C0"/>
                    </a:solidFill>
                  </a:rPr>
                  <a:t>-window</a:t>
                </a:r>
                <a:r>
                  <a:rPr lang="en-KR" dirty="0">
                    <a:solidFill>
                      <a:schemeClr val="tx1"/>
                    </a:solidFill>
                  </a:rPr>
                  <a:t> correlation coefficient (cc)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r>
                  <a:rPr lang="en-KR" dirty="0"/>
                  <a:t>(Mahendra et al. </a:t>
                </a:r>
                <a:r>
                  <a:rPr lang="en-GB" dirty="0"/>
                  <a:t>Int J </a:t>
                </a:r>
                <a:r>
                  <a:rPr lang="en-GB" dirty="0" err="1"/>
                  <a:t>Climatol</a:t>
                </a:r>
                <a:r>
                  <a:rPr lang="en-KR" dirty="0"/>
                  <a:t> 2021)</a:t>
                </a:r>
              </a:p>
              <a:p>
                <a:pPr marL="0" indent="0">
                  <a:buNone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Consistency of observations with the null-hypothesis, H0: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 (Yun &amp; Timmermann, GRL, 2018: YT18) – detectability of any “decadal influence”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chemeClr val="bg1">
                        <a:lumMod val="65000"/>
                      </a:schemeClr>
                    </a:solidFill>
                  </a:rPr>
                  <a:t>Apparent influence specifically of the Indian Ocean (IO) as a cc (in CESM2)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KR" dirty="0">
                    <a:solidFill>
                      <a:srgbClr val="0432FF"/>
                    </a:solidFill>
                  </a:rPr>
                  <a:t>Causality: Does the IO really influence the ENSO-ISM teleconnection? – No!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7FAA3-FB74-F242-9825-57581DCD6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27471"/>
                <a:ext cx="10515600" cy="5678040"/>
              </a:xfrm>
              <a:blipFill>
                <a:blip r:embed="rId2"/>
                <a:stretch>
                  <a:fillRect l="-1206" t="-1786" r="-72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9040F01-033C-5B44-8EB3-4CAC5166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873" y="5837287"/>
            <a:ext cx="814599" cy="81459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535190A-9FDE-8D40-96ED-ADD2C9FF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185"/>
            <a:ext cx="2762250" cy="6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7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9C17C-7F92-DE4B-B4F3-AE65A6A8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625771"/>
            <a:ext cx="42672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6B82A-7977-CB4A-A338-F742EAB6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571" y="379033"/>
            <a:ext cx="42672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13F17-36A5-314D-BE0C-2FF97DC69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20"/>
          <a:stretch/>
        </p:blipFill>
        <p:spPr>
          <a:xfrm>
            <a:off x="4074292" y="379033"/>
            <a:ext cx="3993264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1285AD-2F49-C946-B821-CE293A8A72C6}"/>
                  </a:ext>
                </a:extLst>
              </p:cNvPr>
              <p:cNvSpPr txBox="1"/>
              <p:nvPr/>
            </p:nvSpPr>
            <p:spPr>
              <a:xfrm>
                <a:off x="335665" y="324091"/>
                <a:ext cx="353027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What about causality?</a:t>
                </a:r>
              </a:p>
              <a:p>
                <a:endParaRPr lang="en-US" dirty="0"/>
              </a:p>
              <a:p>
                <a:r>
                  <a:rPr lang="en-KR" dirty="0"/>
                  <a:t>On time scales longer than the annual cycle, this can be examined simply by lead-lag correlations.</a:t>
                </a:r>
              </a:p>
              <a:p>
                <a:endParaRPr lang="en-KR" dirty="0"/>
              </a:p>
              <a:p>
                <a:r>
                  <a:rPr lang="en-KR" dirty="0">
                    <a:solidFill>
                      <a:srgbClr val="FF0000"/>
                    </a:solidFill>
                  </a:rPr>
                  <a:t>CONCLUSION</a:t>
                </a:r>
                <a:r>
                  <a:rPr lang="en-KR" dirty="0"/>
                  <a:t>: </a:t>
                </a:r>
                <a:r>
                  <a:rPr lang="en-KR" i="1" dirty="0"/>
                  <a:t>I</a:t>
                </a:r>
                <a:r>
                  <a:rPr lang="en-KR" dirty="0"/>
                  <a:t>*- or </a:t>
                </a:r>
                <a:r>
                  <a:rPr lang="en-KR" i="1" dirty="0"/>
                  <a:t>N</a:t>
                </a:r>
                <a:r>
                  <a:rPr lang="en-KR" dirty="0"/>
                  <a:t>-</a:t>
                </a:r>
                <a:r>
                  <a:rPr lang="en-KR" b="1" dirty="0"/>
                  <a:t>influence</a:t>
                </a:r>
                <a:r>
                  <a:rPr lang="en-KR" dirty="0"/>
                  <a:t> on the apparent ENSO variability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KR" dirty="0"/>
                  <a:t> is </a:t>
                </a:r>
                <a:r>
                  <a:rPr lang="en-KR" b="1" dirty="0"/>
                  <a:t>just apparent</a:t>
                </a:r>
                <a:r>
                  <a:rPr lang="en-KR" dirty="0"/>
                  <a:t>.</a:t>
                </a:r>
              </a:p>
              <a:p>
                <a:endParaRPr lang="en-KR" dirty="0"/>
              </a:p>
              <a:p>
                <a:r>
                  <a:rPr lang="en-KR" dirty="0"/>
                  <a:t>Nevertheless, causality can go both ways.</a:t>
                </a:r>
              </a:p>
              <a:p>
                <a:endParaRPr lang="en-KR" dirty="0"/>
              </a:p>
              <a:p>
                <a:endParaRPr lang="en-K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1285AD-2F49-C946-B821-CE293A8A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65" y="324091"/>
                <a:ext cx="3530279" cy="3970318"/>
              </a:xfrm>
              <a:prstGeom prst="rect">
                <a:avLst/>
              </a:prstGeom>
              <a:blipFill>
                <a:blip r:embed="rId6"/>
                <a:stretch>
                  <a:fillRect l="-1434" t="-639" r="-10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B9B1074-F9D2-8A41-B7C8-1579B7556F21}"/>
              </a:ext>
            </a:extLst>
          </p:cNvPr>
          <p:cNvSpPr txBox="1"/>
          <p:nvPr/>
        </p:nvSpPr>
        <p:spPr>
          <a:xfrm>
            <a:off x="5660020" y="914401"/>
            <a:ext cx="141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Dominant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78258-333E-3A4E-AD92-D2D675CF3DF2}"/>
              </a:ext>
            </a:extLst>
          </p:cNvPr>
          <p:cNvSpPr txBox="1"/>
          <p:nvPr/>
        </p:nvSpPr>
        <p:spPr>
          <a:xfrm>
            <a:off x="9352343" y="914401"/>
            <a:ext cx="170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Subdominant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AF25B-E588-C84C-B72C-D9BD4259812B}"/>
              </a:ext>
            </a:extLst>
          </p:cNvPr>
          <p:cNvSpPr txBox="1"/>
          <p:nvPr/>
        </p:nvSpPr>
        <p:spPr>
          <a:xfrm>
            <a:off x="7677873" y="4124447"/>
            <a:ext cx="141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Dominant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1EC57-C80A-1A4C-B99A-4F68D41767FD}"/>
              </a:ext>
            </a:extLst>
          </p:cNvPr>
          <p:cNvSpPr txBox="1"/>
          <p:nvPr/>
        </p:nvSpPr>
        <p:spPr>
          <a:xfrm>
            <a:off x="6871500" y="231053"/>
            <a:ext cx="248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“Foreign” </a:t>
            </a:r>
            <a:r>
              <a:rPr lang="en-KR" i="1" dirty="0"/>
              <a:t>I</a:t>
            </a:r>
            <a:r>
              <a:rPr lang="en-KR" dirty="0"/>
              <a:t>*-influence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22C19-8C9E-5E49-B9DA-17D284026021}"/>
              </a:ext>
            </a:extLst>
          </p:cNvPr>
          <p:cNvSpPr txBox="1"/>
          <p:nvPr/>
        </p:nvSpPr>
        <p:spPr>
          <a:xfrm>
            <a:off x="6854142" y="3496415"/>
            <a:ext cx="248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“Native” </a:t>
            </a:r>
            <a:r>
              <a:rPr lang="en-KR" i="1" dirty="0"/>
              <a:t>N</a:t>
            </a:r>
            <a:r>
              <a:rPr lang="en-KR" dirty="0"/>
              <a:t>-influence </a:t>
            </a:r>
          </a:p>
        </p:txBody>
      </p:sp>
    </p:spTree>
    <p:extLst>
      <p:ext uri="{BB962C8B-B14F-4D97-AF65-F5344CB8AC3E}">
        <p14:creationId xmlns:p14="http://schemas.microsoft.com/office/powerpoint/2010/main" val="429124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71A2-D3F4-6B46-AD04-C446ED3A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Spatial view on 2) and 3)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B9E2D-034E-1B48-9D8D-ED7840DAA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6152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45342</TotalTime>
  <Words>814</Words>
  <Application>Microsoft Macintosh PowerPoint</Application>
  <PresentationFormat>Widescreen</PresentationFormat>
  <Paragraphs>95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Indian Ocean influence on the ENSO-Indian summer monsoon teleconnection is mostly apparent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view on 2) and 3)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Tamas Bodai</dc:creator>
  <cp:lastModifiedBy>Tamas Bodai</cp:lastModifiedBy>
  <cp:revision>323</cp:revision>
  <dcterms:created xsi:type="dcterms:W3CDTF">2022-02-16T05:47:09Z</dcterms:created>
  <dcterms:modified xsi:type="dcterms:W3CDTF">2022-05-24T19:01:40Z</dcterms:modified>
</cp:coreProperties>
</file>