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59" r:id="rId4"/>
    <p:sldId id="309" r:id="rId5"/>
    <p:sldId id="260" r:id="rId6"/>
    <p:sldId id="261" r:id="rId7"/>
    <p:sldId id="262" r:id="rId8"/>
    <p:sldId id="311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FC9863-A7D2-494C-84BD-F00C1672F93D}" v="18" dt="2022-05-22T10:15:26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 Han Su" userId="70d3cd3c42b24b6d" providerId="LiveId" clId="{B5FC9863-A7D2-494C-84BD-F00C1672F93D}"/>
    <pc:docChg chg="undo custSel addSld delSld modSld">
      <pc:chgData name="Park Han Su" userId="70d3cd3c42b24b6d" providerId="LiveId" clId="{B5FC9863-A7D2-494C-84BD-F00C1672F93D}" dt="2022-05-22T11:54:38.530" v="1259" actId="20577"/>
      <pc:docMkLst>
        <pc:docMk/>
      </pc:docMkLst>
      <pc:sldChg chg="modSp mod">
        <pc:chgData name="Park Han Su" userId="70d3cd3c42b24b6d" providerId="LiveId" clId="{B5FC9863-A7D2-494C-84BD-F00C1672F93D}" dt="2022-05-22T09:40:45.375" v="25" actId="2711"/>
        <pc:sldMkLst>
          <pc:docMk/>
          <pc:sldMk cId="322980698" sldId="257"/>
        </pc:sldMkLst>
        <pc:spChg chg="mod">
          <ac:chgData name="Park Han Su" userId="70d3cd3c42b24b6d" providerId="LiveId" clId="{B5FC9863-A7D2-494C-84BD-F00C1672F93D}" dt="2022-05-22T09:40:32.906" v="22" actId="1036"/>
          <ac:spMkLst>
            <pc:docMk/>
            <pc:sldMk cId="322980698" sldId="257"/>
            <ac:spMk id="8" creationId="{00000000-0000-0000-0000-000000000000}"/>
          </ac:spMkLst>
        </pc:spChg>
        <pc:spChg chg="mod">
          <ac:chgData name="Park Han Su" userId="70d3cd3c42b24b6d" providerId="LiveId" clId="{B5FC9863-A7D2-494C-84BD-F00C1672F93D}" dt="2022-05-22T09:40:45.375" v="25" actId="2711"/>
          <ac:spMkLst>
            <pc:docMk/>
            <pc:sldMk cId="322980698" sldId="257"/>
            <ac:spMk id="9" creationId="{00000000-0000-0000-0000-000000000000}"/>
          </ac:spMkLst>
        </pc:spChg>
      </pc:sldChg>
      <pc:sldChg chg="addSp delSp modSp mod">
        <pc:chgData name="Park Han Su" userId="70d3cd3c42b24b6d" providerId="LiveId" clId="{B5FC9863-A7D2-494C-84BD-F00C1672F93D}" dt="2022-05-22T11:41:19.818" v="1239" actId="20577"/>
        <pc:sldMkLst>
          <pc:docMk/>
          <pc:sldMk cId="2096955022" sldId="259"/>
        </pc:sldMkLst>
        <pc:spChg chg="mod">
          <ac:chgData name="Park Han Su" userId="70d3cd3c42b24b6d" providerId="LiveId" clId="{B5FC9863-A7D2-494C-84BD-F00C1672F93D}" dt="2022-05-22T09:56:16.937" v="279" actId="20577"/>
          <ac:spMkLst>
            <pc:docMk/>
            <pc:sldMk cId="2096955022" sldId="259"/>
            <ac:spMk id="2" creationId="{00000000-0000-0000-0000-000000000000}"/>
          </ac:spMkLst>
        </pc:spChg>
        <pc:spChg chg="mod">
          <ac:chgData name="Park Han Su" userId="70d3cd3c42b24b6d" providerId="LiveId" clId="{B5FC9863-A7D2-494C-84BD-F00C1672F93D}" dt="2022-05-22T10:29:00.528" v="1221" actId="20577"/>
          <ac:spMkLst>
            <pc:docMk/>
            <pc:sldMk cId="2096955022" sldId="259"/>
            <ac:spMk id="7" creationId="{00000000-0000-0000-0000-000000000000}"/>
          </ac:spMkLst>
        </pc:spChg>
        <pc:spChg chg="add mod">
          <ac:chgData name="Park Han Su" userId="70d3cd3c42b24b6d" providerId="LiveId" clId="{B5FC9863-A7D2-494C-84BD-F00C1672F93D}" dt="2022-05-22T10:14:57.377" v="927" actId="14100"/>
          <ac:spMkLst>
            <pc:docMk/>
            <pc:sldMk cId="2096955022" sldId="259"/>
            <ac:spMk id="17" creationId="{5EC8ECC4-F2F0-3ECD-BD78-5C83E934E369}"/>
          </ac:spMkLst>
        </pc:spChg>
        <pc:spChg chg="add del">
          <ac:chgData name="Park Han Su" userId="70d3cd3c42b24b6d" providerId="LiveId" clId="{B5FC9863-A7D2-494C-84BD-F00C1672F93D}" dt="2022-05-22T09:56:02.799" v="248" actId="478"/>
          <ac:spMkLst>
            <pc:docMk/>
            <pc:sldMk cId="2096955022" sldId="259"/>
            <ac:spMk id="19" creationId="{1E901DD2-93C9-460D-BD2A-59BA598DB3A5}"/>
          </ac:spMkLst>
        </pc:spChg>
        <pc:spChg chg="add del">
          <ac:chgData name="Park Han Su" userId="70d3cd3c42b24b6d" providerId="LiveId" clId="{B5FC9863-A7D2-494C-84BD-F00C1672F93D}" dt="2022-05-22T09:56:02.799" v="248" actId="478"/>
          <ac:spMkLst>
            <pc:docMk/>
            <pc:sldMk cId="2096955022" sldId="259"/>
            <ac:spMk id="20" creationId="{67EF1493-8677-4E6B-8BE6-69B0F107CEE7}"/>
          </ac:spMkLst>
        </pc:spChg>
        <pc:spChg chg="add del">
          <ac:chgData name="Park Han Su" userId="70d3cd3c42b24b6d" providerId="LiveId" clId="{B5FC9863-A7D2-494C-84BD-F00C1672F93D}" dt="2022-05-22T09:56:02.799" v="248" actId="478"/>
          <ac:spMkLst>
            <pc:docMk/>
            <pc:sldMk cId="2096955022" sldId="259"/>
            <ac:spMk id="21" creationId="{6FFC93E3-4F08-4D99-9660-F1DDF9BF49FC}"/>
          </ac:spMkLst>
        </pc:spChg>
        <pc:spChg chg="add del">
          <ac:chgData name="Park Han Su" userId="70d3cd3c42b24b6d" providerId="LiveId" clId="{B5FC9863-A7D2-494C-84BD-F00C1672F93D}" dt="2022-05-22T09:56:02.799" v="248" actId="478"/>
          <ac:spMkLst>
            <pc:docMk/>
            <pc:sldMk cId="2096955022" sldId="259"/>
            <ac:spMk id="22" creationId="{3A7DD4E8-AB6A-423E-9D2E-AB964D45C644}"/>
          </ac:spMkLst>
        </pc:spChg>
        <pc:spChg chg="mod">
          <ac:chgData name="Park Han Su" userId="70d3cd3c42b24b6d" providerId="LiveId" clId="{B5FC9863-A7D2-494C-84BD-F00C1672F93D}" dt="2022-05-22T11:41:19.818" v="1239" actId="20577"/>
          <ac:spMkLst>
            <pc:docMk/>
            <pc:sldMk cId="2096955022" sldId="259"/>
            <ac:spMk id="32" creationId="{00000000-0000-0000-0000-000000000000}"/>
          </ac:spMkLst>
        </pc:spChg>
        <pc:spChg chg="add del">
          <ac:chgData name="Park Han Su" userId="70d3cd3c42b24b6d" providerId="LiveId" clId="{B5FC9863-A7D2-494C-84BD-F00C1672F93D}" dt="2022-05-22T09:56:02.799" v="248" actId="478"/>
          <ac:spMkLst>
            <pc:docMk/>
            <pc:sldMk cId="2096955022" sldId="259"/>
            <ac:spMk id="33" creationId="{3A7DD4E8-AB6A-423E-9D2E-AB964D45C644}"/>
          </ac:spMkLst>
        </pc:spChg>
        <pc:cxnChg chg="add del">
          <ac:chgData name="Park Han Su" userId="70d3cd3c42b24b6d" providerId="LiveId" clId="{B5FC9863-A7D2-494C-84BD-F00C1672F93D}" dt="2022-05-22T09:56:02.799" v="248" actId="478"/>
          <ac:cxnSpMkLst>
            <pc:docMk/>
            <pc:sldMk cId="2096955022" sldId="259"/>
            <ac:cxnSpMk id="17" creationId="{CD3BD9F9-B4E5-4802-AD23-168499F2D0D6}"/>
          </ac:cxnSpMkLst>
        </pc:cxnChg>
        <pc:cxnChg chg="add del">
          <ac:chgData name="Park Han Su" userId="70d3cd3c42b24b6d" providerId="LiveId" clId="{B5FC9863-A7D2-494C-84BD-F00C1672F93D}" dt="2022-05-22T09:56:02.799" v="248" actId="478"/>
          <ac:cxnSpMkLst>
            <pc:docMk/>
            <pc:sldMk cId="2096955022" sldId="259"/>
            <ac:cxnSpMk id="18" creationId="{9553CD9B-7860-4F1C-A0F1-8EEA720FF799}"/>
          </ac:cxnSpMkLst>
        </pc:cxnChg>
        <pc:cxnChg chg="add del">
          <ac:chgData name="Park Han Su" userId="70d3cd3c42b24b6d" providerId="LiveId" clId="{B5FC9863-A7D2-494C-84BD-F00C1672F93D}" dt="2022-05-22T09:56:02.799" v="248" actId="478"/>
          <ac:cxnSpMkLst>
            <pc:docMk/>
            <pc:sldMk cId="2096955022" sldId="259"/>
            <ac:cxnSpMk id="23" creationId="{5C62C24D-59B6-4755-9A0B-516CB99E5F7A}"/>
          </ac:cxnSpMkLst>
        </pc:cxnChg>
        <pc:cxnChg chg="add del">
          <ac:chgData name="Park Han Su" userId="70d3cd3c42b24b6d" providerId="LiveId" clId="{B5FC9863-A7D2-494C-84BD-F00C1672F93D}" dt="2022-05-22T09:56:02.799" v="248" actId="478"/>
          <ac:cxnSpMkLst>
            <pc:docMk/>
            <pc:sldMk cId="2096955022" sldId="259"/>
            <ac:cxnSpMk id="24" creationId="{93C95863-942B-4FB2-8DAD-9EE548621DF9}"/>
          </ac:cxnSpMkLst>
        </pc:cxnChg>
        <pc:cxnChg chg="add del">
          <ac:chgData name="Park Han Su" userId="70d3cd3c42b24b6d" providerId="LiveId" clId="{B5FC9863-A7D2-494C-84BD-F00C1672F93D}" dt="2022-05-22T09:56:02.799" v="248" actId="478"/>
          <ac:cxnSpMkLst>
            <pc:docMk/>
            <pc:sldMk cId="2096955022" sldId="259"/>
            <ac:cxnSpMk id="25" creationId="{20018A8F-376C-433C-9667-F25FF3D8ADE2}"/>
          </ac:cxnSpMkLst>
        </pc:cxnChg>
        <pc:cxnChg chg="add del">
          <ac:chgData name="Park Han Su" userId="70d3cd3c42b24b6d" providerId="LiveId" clId="{B5FC9863-A7D2-494C-84BD-F00C1672F93D}" dt="2022-05-22T09:56:02.799" v="248" actId="478"/>
          <ac:cxnSpMkLst>
            <pc:docMk/>
            <pc:sldMk cId="2096955022" sldId="259"/>
            <ac:cxnSpMk id="26" creationId="{8360059B-93DC-4896-BCDF-7D522C1D34A8}"/>
          </ac:cxnSpMkLst>
        </pc:cxnChg>
        <pc:cxnChg chg="add del">
          <ac:chgData name="Park Han Su" userId="70d3cd3c42b24b6d" providerId="LiveId" clId="{B5FC9863-A7D2-494C-84BD-F00C1672F93D}" dt="2022-05-22T09:56:02.799" v="248" actId="478"/>
          <ac:cxnSpMkLst>
            <pc:docMk/>
            <pc:sldMk cId="2096955022" sldId="259"/>
            <ac:cxnSpMk id="29" creationId="{8360059B-93DC-4896-BCDF-7D522C1D34A8}"/>
          </ac:cxnSpMkLst>
        </pc:cxnChg>
      </pc:sldChg>
      <pc:sldChg chg="modSp mod">
        <pc:chgData name="Park Han Su" userId="70d3cd3c42b24b6d" providerId="LiveId" clId="{B5FC9863-A7D2-494C-84BD-F00C1672F93D}" dt="2022-05-22T10:29:18.516" v="1225" actId="20577"/>
        <pc:sldMkLst>
          <pc:docMk/>
          <pc:sldMk cId="2345854044" sldId="260"/>
        </pc:sldMkLst>
        <pc:spChg chg="mod">
          <ac:chgData name="Park Han Su" userId="70d3cd3c42b24b6d" providerId="LiveId" clId="{B5FC9863-A7D2-494C-84BD-F00C1672F93D}" dt="2022-05-22T10:29:18.516" v="1225" actId="20577"/>
          <ac:spMkLst>
            <pc:docMk/>
            <pc:sldMk cId="2345854044" sldId="260"/>
            <ac:spMk id="7" creationId="{00000000-0000-0000-0000-000000000000}"/>
          </ac:spMkLst>
        </pc:spChg>
        <pc:spChg chg="mod">
          <ac:chgData name="Park Han Su" userId="70d3cd3c42b24b6d" providerId="LiveId" clId="{B5FC9863-A7D2-494C-84BD-F00C1672F93D}" dt="2022-05-22T10:12:00.540" v="858" actId="1076"/>
          <ac:spMkLst>
            <pc:docMk/>
            <pc:sldMk cId="2345854044" sldId="260"/>
            <ac:spMk id="137" creationId="{00000000-0000-0000-0000-000000000000}"/>
          </ac:spMkLst>
        </pc:spChg>
      </pc:sldChg>
      <pc:sldChg chg="modSp mod">
        <pc:chgData name="Park Han Su" userId="70d3cd3c42b24b6d" providerId="LiveId" clId="{B5FC9863-A7D2-494C-84BD-F00C1672F93D}" dt="2022-05-22T11:54:38.530" v="1259" actId="20577"/>
        <pc:sldMkLst>
          <pc:docMk/>
          <pc:sldMk cId="2826408465" sldId="261"/>
        </pc:sldMkLst>
        <pc:spChg chg="mod">
          <ac:chgData name="Park Han Su" userId="70d3cd3c42b24b6d" providerId="LiveId" clId="{B5FC9863-A7D2-494C-84BD-F00C1672F93D}" dt="2022-05-22T10:29:22.006" v="1227" actId="20577"/>
          <ac:spMkLst>
            <pc:docMk/>
            <pc:sldMk cId="2826408465" sldId="261"/>
            <ac:spMk id="7" creationId="{00000000-0000-0000-0000-000000000000}"/>
          </ac:spMkLst>
        </pc:spChg>
        <pc:spChg chg="mod">
          <ac:chgData name="Park Han Su" userId="70d3cd3c42b24b6d" providerId="LiveId" clId="{B5FC9863-A7D2-494C-84BD-F00C1672F93D}" dt="2022-05-22T11:54:38.530" v="1259" actId="20577"/>
          <ac:spMkLst>
            <pc:docMk/>
            <pc:sldMk cId="2826408465" sldId="261"/>
            <ac:spMk id="8" creationId="{00000000-0000-0000-0000-000000000000}"/>
          </ac:spMkLst>
        </pc:spChg>
        <pc:spChg chg="mod">
          <ac:chgData name="Park Han Su" userId="70d3cd3c42b24b6d" providerId="LiveId" clId="{B5FC9863-A7D2-494C-84BD-F00C1672F93D}" dt="2022-05-22T10:16:31.519" v="1094" actId="20577"/>
          <ac:spMkLst>
            <pc:docMk/>
            <pc:sldMk cId="2826408465" sldId="261"/>
            <ac:spMk id="25" creationId="{00000000-0000-0000-0000-000000000000}"/>
          </ac:spMkLst>
        </pc:spChg>
      </pc:sldChg>
      <pc:sldChg chg="modSp mod">
        <pc:chgData name="Park Han Su" userId="70d3cd3c42b24b6d" providerId="LiveId" clId="{B5FC9863-A7D2-494C-84BD-F00C1672F93D}" dt="2022-05-22T10:29:25.399" v="1229" actId="20577"/>
        <pc:sldMkLst>
          <pc:docMk/>
          <pc:sldMk cId="1827734314" sldId="262"/>
        </pc:sldMkLst>
        <pc:spChg chg="mod">
          <ac:chgData name="Park Han Su" userId="70d3cd3c42b24b6d" providerId="LiveId" clId="{B5FC9863-A7D2-494C-84BD-F00C1672F93D}" dt="2022-05-22T10:09:18.080" v="843" actId="20577"/>
          <ac:spMkLst>
            <pc:docMk/>
            <pc:sldMk cId="1827734314" sldId="262"/>
            <ac:spMk id="2" creationId="{00000000-0000-0000-0000-000000000000}"/>
          </ac:spMkLst>
        </pc:spChg>
        <pc:spChg chg="mod">
          <ac:chgData name="Park Han Su" userId="70d3cd3c42b24b6d" providerId="LiveId" clId="{B5FC9863-A7D2-494C-84BD-F00C1672F93D}" dt="2022-05-22T10:29:25.399" v="1229" actId="20577"/>
          <ac:spMkLst>
            <pc:docMk/>
            <pc:sldMk cId="1827734314" sldId="262"/>
            <ac:spMk id="7" creationId="{00000000-0000-0000-0000-000000000000}"/>
          </ac:spMkLst>
        </pc:spChg>
        <pc:spChg chg="mod">
          <ac:chgData name="Park Han Su" userId="70d3cd3c42b24b6d" providerId="LiveId" clId="{B5FC9863-A7D2-494C-84BD-F00C1672F93D}" dt="2022-05-22T10:16:37.681" v="1098" actId="20577"/>
          <ac:spMkLst>
            <pc:docMk/>
            <pc:sldMk cId="1827734314" sldId="262"/>
            <ac:spMk id="15" creationId="{00000000-0000-0000-0000-000000000000}"/>
          </ac:spMkLst>
        </pc:spChg>
        <pc:spChg chg="mod">
          <ac:chgData name="Park Han Su" userId="70d3cd3c42b24b6d" providerId="LiveId" clId="{B5FC9863-A7D2-494C-84BD-F00C1672F93D}" dt="2022-05-22T10:16:43.668" v="1099" actId="20577"/>
          <ac:spMkLst>
            <pc:docMk/>
            <pc:sldMk cId="1827734314" sldId="262"/>
            <ac:spMk id="23" creationId="{00000000-0000-0000-0000-000000000000}"/>
          </ac:spMkLst>
        </pc:spChg>
        <pc:spChg chg="mod">
          <ac:chgData name="Park Han Su" userId="70d3cd3c42b24b6d" providerId="LiveId" clId="{B5FC9863-A7D2-494C-84BD-F00C1672F93D}" dt="2022-05-22T10:16:35.364" v="1096" actId="20577"/>
          <ac:spMkLst>
            <pc:docMk/>
            <pc:sldMk cId="1827734314" sldId="262"/>
            <ac:spMk id="24" creationId="{00000000-0000-0000-0000-000000000000}"/>
          </ac:spMkLst>
        </pc:spChg>
      </pc:sldChg>
      <pc:sldChg chg="del">
        <pc:chgData name="Park Han Su" userId="70d3cd3c42b24b6d" providerId="LiveId" clId="{B5FC9863-A7D2-494C-84BD-F00C1672F93D}" dt="2022-05-22T10:09:53.574" v="848" actId="47"/>
        <pc:sldMkLst>
          <pc:docMk/>
          <pc:sldMk cId="889859824" sldId="263"/>
        </pc:sldMkLst>
      </pc:sldChg>
      <pc:sldChg chg="addSp delSp modSp mod">
        <pc:chgData name="Park Han Su" userId="70d3cd3c42b24b6d" providerId="LiveId" clId="{B5FC9863-A7D2-494C-84BD-F00C1672F93D}" dt="2022-05-22T10:28:34.401" v="1219" actId="20577"/>
        <pc:sldMkLst>
          <pc:docMk/>
          <pc:sldMk cId="2283270864" sldId="264"/>
        </pc:sldMkLst>
        <pc:spChg chg="add mod">
          <ac:chgData name="Park Han Su" userId="70d3cd3c42b24b6d" providerId="LiveId" clId="{B5FC9863-A7D2-494C-84BD-F00C1672F93D}" dt="2022-05-22T09:45:06.311" v="135" actId="1076"/>
          <ac:spMkLst>
            <pc:docMk/>
            <pc:sldMk cId="2283270864" sldId="264"/>
            <ac:spMk id="5" creationId="{E71E60D2-C5C0-AB02-3480-3FCDA128577F}"/>
          </ac:spMkLst>
        </pc:spChg>
        <pc:spChg chg="mod">
          <ac:chgData name="Park Han Su" userId="70d3cd3c42b24b6d" providerId="LiveId" clId="{B5FC9863-A7D2-494C-84BD-F00C1672F93D}" dt="2022-05-22T10:28:34.401" v="1219" actId="20577"/>
          <ac:spMkLst>
            <pc:docMk/>
            <pc:sldMk cId="2283270864" sldId="264"/>
            <ac:spMk id="10" creationId="{00000000-0000-0000-0000-000000000000}"/>
          </ac:spMkLst>
        </pc:spChg>
        <pc:picChg chg="add mod">
          <ac:chgData name="Park Han Su" userId="70d3cd3c42b24b6d" providerId="LiveId" clId="{B5FC9863-A7D2-494C-84BD-F00C1672F93D}" dt="2022-05-22T09:44:58.434" v="132" actId="1076"/>
          <ac:picMkLst>
            <pc:docMk/>
            <pc:sldMk cId="2283270864" sldId="264"/>
            <ac:picMk id="4" creationId="{F8C88C54-1549-3A8A-2C82-69D858BC1189}"/>
          </ac:picMkLst>
        </pc:picChg>
        <pc:picChg chg="add del mod">
          <ac:chgData name="Park Han Su" userId="70d3cd3c42b24b6d" providerId="LiveId" clId="{B5FC9863-A7D2-494C-84BD-F00C1672F93D}" dt="2022-05-22T09:42:36.196" v="98" actId="478"/>
          <ac:picMkLst>
            <pc:docMk/>
            <pc:sldMk cId="2283270864" sldId="264"/>
            <ac:picMk id="8" creationId="{CE6E9547-FF85-1444-314A-89BD7B31E3A1}"/>
          </ac:picMkLst>
        </pc:picChg>
      </pc:sldChg>
      <pc:sldChg chg="del">
        <pc:chgData name="Park Han Su" userId="70d3cd3c42b24b6d" providerId="LiveId" clId="{B5FC9863-A7D2-494C-84BD-F00C1672F93D}" dt="2022-05-22T09:55:33.285" v="245" actId="47"/>
        <pc:sldMkLst>
          <pc:docMk/>
          <pc:sldMk cId="926895679" sldId="265"/>
        </pc:sldMkLst>
      </pc:sldChg>
      <pc:sldChg chg="new del">
        <pc:chgData name="Park Han Su" userId="70d3cd3c42b24b6d" providerId="LiveId" clId="{B5FC9863-A7D2-494C-84BD-F00C1672F93D}" dt="2022-05-22T10:00:45.449" v="320" actId="47"/>
        <pc:sldMkLst>
          <pc:docMk/>
          <pc:sldMk cId="4077840240" sldId="265"/>
        </pc:sldMkLst>
      </pc:sldChg>
      <pc:sldChg chg="add del">
        <pc:chgData name="Park Han Su" userId="70d3cd3c42b24b6d" providerId="LiveId" clId="{B5FC9863-A7D2-494C-84BD-F00C1672F93D}" dt="2022-05-22T10:08:22.047" v="756" actId="47"/>
        <pc:sldMkLst>
          <pc:docMk/>
          <pc:sldMk cId="2572759334" sldId="305"/>
        </pc:sldMkLst>
      </pc:sldChg>
      <pc:sldChg chg="addSp delSp modSp add del mod modAnim">
        <pc:chgData name="Park Han Su" userId="70d3cd3c42b24b6d" providerId="LiveId" clId="{B5FC9863-A7D2-494C-84BD-F00C1672F93D}" dt="2022-05-22T10:08:20.906" v="755" actId="47"/>
        <pc:sldMkLst>
          <pc:docMk/>
          <pc:sldMk cId="3886666117" sldId="307"/>
        </pc:sldMkLst>
        <pc:spChg chg="del">
          <ac:chgData name="Park Han Su" userId="70d3cd3c42b24b6d" providerId="LiveId" clId="{B5FC9863-A7D2-494C-84BD-F00C1672F93D}" dt="2022-05-22T10:04:12.060" v="330" actId="478"/>
          <ac:spMkLst>
            <pc:docMk/>
            <pc:sldMk cId="3886666117" sldId="307"/>
            <ac:spMk id="2" creationId="{00000000-0000-0000-0000-000000000000}"/>
          </ac:spMkLst>
        </pc:spChg>
        <pc:spChg chg="del">
          <ac:chgData name="Park Han Su" userId="70d3cd3c42b24b6d" providerId="LiveId" clId="{B5FC9863-A7D2-494C-84BD-F00C1672F93D}" dt="2022-05-22T10:04:12.060" v="330" actId="478"/>
          <ac:spMkLst>
            <pc:docMk/>
            <pc:sldMk cId="3886666117" sldId="307"/>
            <ac:spMk id="6" creationId="{4CA4E48B-28A2-461F-A9CD-BADFB65DD148}"/>
          </ac:spMkLst>
        </pc:spChg>
        <pc:spChg chg="del">
          <ac:chgData name="Park Han Su" userId="70d3cd3c42b24b6d" providerId="LiveId" clId="{B5FC9863-A7D2-494C-84BD-F00C1672F93D}" dt="2022-05-22T10:04:12.060" v="330" actId="478"/>
          <ac:spMkLst>
            <pc:docMk/>
            <pc:sldMk cId="3886666117" sldId="307"/>
            <ac:spMk id="11" creationId="{0D5FE174-DEC3-4AF2-8910-117737C0CE23}"/>
          </ac:spMkLst>
        </pc:spChg>
        <pc:spChg chg="del">
          <ac:chgData name="Park Han Su" userId="70d3cd3c42b24b6d" providerId="LiveId" clId="{B5FC9863-A7D2-494C-84BD-F00C1672F93D}" dt="2022-05-22T10:04:09.435" v="329" actId="478"/>
          <ac:spMkLst>
            <pc:docMk/>
            <pc:sldMk cId="3886666117" sldId="307"/>
            <ac:spMk id="13" creationId="{EC62DFA5-4397-4653-8692-E62D651C2448}"/>
          </ac:spMkLst>
        </pc:spChg>
        <pc:spChg chg="del">
          <ac:chgData name="Park Han Su" userId="70d3cd3c42b24b6d" providerId="LiveId" clId="{B5FC9863-A7D2-494C-84BD-F00C1672F93D}" dt="2022-05-22T10:04:12.060" v="330" actId="478"/>
          <ac:spMkLst>
            <pc:docMk/>
            <pc:sldMk cId="3886666117" sldId="307"/>
            <ac:spMk id="15" creationId="{91F419CB-C2A3-4A06-811A-0F2B2FEBBFD1}"/>
          </ac:spMkLst>
        </pc:spChg>
        <pc:spChg chg="del">
          <ac:chgData name="Park Han Su" userId="70d3cd3c42b24b6d" providerId="LiveId" clId="{B5FC9863-A7D2-494C-84BD-F00C1672F93D}" dt="2022-05-22T10:04:12.060" v="330" actId="478"/>
          <ac:spMkLst>
            <pc:docMk/>
            <pc:sldMk cId="3886666117" sldId="307"/>
            <ac:spMk id="17" creationId="{109E91DE-2267-4988-BAF7-15621303C9BC}"/>
          </ac:spMkLst>
        </pc:spChg>
        <pc:spChg chg="del">
          <ac:chgData name="Park Han Su" userId="70d3cd3c42b24b6d" providerId="LiveId" clId="{B5FC9863-A7D2-494C-84BD-F00C1672F93D}" dt="2022-05-22T10:04:12.060" v="330" actId="478"/>
          <ac:spMkLst>
            <pc:docMk/>
            <pc:sldMk cId="3886666117" sldId="307"/>
            <ac:spMk id="21" creationId="{00000000-0000-0000-0000-000000000000}"/>
          </ac:spMkLst>
        </pc:spChg>
        <pc:spChg chg="del">
          <ac:chgData name="Park Han Su" userId="70d3cd3c42b24b6d" providerId="LiveId" clId="{B5FC9863-A7D2-494C-84BD-F00C1672F93D}" dt="2022-05-22T10:04:12.060" v="330" actId="478"/>
          <ac:spMkLst>
            <pc:docMk/>
            <pc:sldMk cId="3886666117" sldId="307"/>
            <ac:spMk id="22" creationId="{00000000-0000-0000-0000-000000000000}"/>
          </ac:spMkLst>
        </pc:spChg>
        <pc:spChg chg="add mod">
          <ac:chgData name="Park Han Su" userId="70d3cd3c42b24b6d" providerId="LiveId" clId="{B5FC9863-A7D2-494C-84BD-F00C1672F93D}" dt="2022-05-22T10:04:14.781" v="332" actId="1076"/>
          <ac:spMkLst>
            <pc:docMk/>
            <pc:sldMk cId="3886666117" sldId="307"/>
            <ac:spMk id="26" creationId="{EFF6560B-C66B-4353-6E52-0C185E804BFC}"/>
          </ac:spMkLst>
        </pc:spChg>
        <pc:spChg chg="add mod">
          <ac:chgData name="Park Han Su" userId="70d3cd3c42b24b6d" providerId="LiveId" clId="{B5FC9863-A7D2-494C-84BD-F00C1672F93D}" dt="2022-05-22T10:04:14.781" v="332" actId="1076"/>
          <ac:spMkLst>
            <pc:docMk/>
            <pc:sldMk cId="3886666117" sldId="307"/>
            <ac:spMk id="27" creationId="{305CFBFE-7CA6-BD8D-F69C-2C2A43C6D490}"/>
          </ac:spMkLst>
        </pc:spChg>
        <pc:spChg chg="add mod">
          <ac:chgData name="Park Han Su" userId="70d3cd3c42b24b6d" providerId="LiveId" clId="{B5FC9863-A7D2-494C-84BD-F00C1672F93D}" dt="2022-05-22T10:04:14.781" v="332" actId="1076"/>
          <ac:spMkLst>
            <pc:docMk/>
            <pc:sldMk cId="3886666117" sldId="307"/>
            <ac:spMk id="28" creationId="{D67EA47F-1A1F-0ECF-0A84-AD20449FD40C}"/>
          </ac:spMkLst>
        </pc:spChg>
        <pc:spChg chg="add mod">
          <ac:chgData name="Park Han Su" userId="70d3cd3c42b24b6d" providerId="LiveId" clId="{B5FC9863-A7D2-494C-84BD-F00C1672F93D}" dt="2022-05-22T10:04:14.781" v="332" actId="1076"/>
          <ac:spMkLst>
            <pc:docMk/>
            <pc:sldMk cId="3886666117" sldId="307"/>
            <ac:spMk id="31" creationId="{3500C5CC-7929-35BF-D2BC-DD97AA8517EF}"/>
          </ac:spMkLst>
        </pc:spChg>
        <pc:spChg chg="add mod">
          <ac:chgData name="Park Han Su" userId="70d3cd3c42b24b6d" providerId="LiveId" clId="{B5FC9863-A7D2-494C-84BD-F00C1672F93D}" dt="2022-05-22T10:04:14.781" v="332" actId="1076"/>
          <ac:spMkLst>
            <pc:docMk/>
            <pc:sldMk cId="3886666117" sldId="307"/>
            <ac:spMk id="32" creationId="{46A1453C-EF29-6834-193D-8706CB10710C}"/>
          </ac:spMkLst>
        </pc:spChg>
        <pc:spChg chg="add mod">
          <ac:chgData name="Park Han Su" userId="70d3cd3c42b24b6d" providerId="LiveId" clId="{B5FC9863-A7D2-494C-84BD-F00C1672F93D}" dt="2022-05-22T10:04:14.781" v="332" actId="1076"/>
          <ac:spMkLst>
            <pc:docMk/>
            <pc:sldMk cId="3886666117" sldId="307"/>
            <ac:spMk id="33" creationId="{576D9A98-4206-B294-3D0C-6A896A4282A4}"/>
          </ac:spMkLst>
        </pc:spChg>
        <pc:spChg chg="add mod">
          <ac:chgData name="Park Han Su" userId="70d3cd3c42b24b6d" providerId="LiveId" clId="{B5FC9863-A7D2-494C-84BD-F00C1672F93D}" dt="2022-05-22T10:04:14.781" v="332" actId="1076"/>
          <ac:spMkLst>
            <pc:docMk/>
            <pc:sldMk cId="3886666117" sldId="307"/>
            <ac:spMk id="34" creationId="{56BA4E21-01E6-D53F-B412-F9E74AD2015F}"/>
          </ac:spMkLst>
        </pc:spChg>
        <pc:spChg chg="add mod">
          <ac:chgData name="Park Han Su" userId="70d3cd3c42b24b6d" providerId="LiveId" clId="{B5FC9863-A7D2-494C-84BD-F00C1672F93D}" dt="2022-05-22T10:04:14.781" v="332" actId="1076"/>
          <ac:spMkLst>
            <pc:docMk/>
            <pc:sldMk cId="3886666117" sldId="307"/>
            <ac:spMk id="35" creationId="{D8CE2C18-F6A3-C5EF-7E73-D4B23F4A6480}"/>
          </ac:spMkLst>
        </pc:spChg>
        <pc:spChg chg="add mod">
          <ac:chgData name="Park Han Su" userId="70d3cd3c42b24b6d" providerId="LiveId" clId="{B5FC9863-A7D2-494C-84BD-F00C1672F93D}" dt="2022-05-22T10:04:14.781" v="332" actId="1076"/>
          <ac:spMkLst>
            <pc:docMk/>
            <pc:sldMk cId="3886666117" sldId="307"/>
            <ac:spMk id="36" creationId="{0C1E173A-CA83-78C7-B089-45F4D5BAE6AE}"/>
          </ac:spMkLst>
        </pc:spChg>
        <pc:spChg chg="add mod">
          <ac:chgData name="Park Han Su" userId="70d3cd3c42b24b6d" providerId="LiveId" clId="{B5FC9863-A7D2-494C-84BD-F00C1672F93D}" dt="2022-05-22T10:04:14.781" v="332" actId="1076"/>
          <ac:spMkLst>
            <pc:docMk/>
            <pc:sldMk cId="3886666117" sldId="307"/>
            <ac:spMk id="37" creationId="{D81C4FAD-AE68-B852-7D58-F8133DC55324}"/>
          </ac:spMkLst>
        </pc:spChg>
        <pc:picChg chg="del">
          <ac:chgData name="Park Han Su" userId="70d3cd3c42b24b6d" providerId="LiveId" clId="{B5FC9863-A7D2-494C-84BD-F00C1672F93D}" dt="2022-05-22T10:04:12.060" v="330" actId="478"/>
          <ac:picMkLst>
            <pc:docMk/>
            <pc:sldMk cId="3886666117" sldId="307"/>
            <ac:picMk id="7" creationId="{1A27BBB6-254F-425E-9435-A1B274A585DC}"/>
          </ac:picMkLst>
        </pc:picChg>
        <pc:picChg chg="del">
          <ac:chgData name="Park Han Su" userId="70d3cd3c42b24b6d" providerId="LiveId" clId="{B5FC9863-A7D2-494C-84BD-F00C1672F93D}" dt="2022-05-22T10:04:12.060" v="330" actId="478"/>
          <ac:picMkLst>
            <pc:docMk/>
            <pc:sldMk cId="3886666117" sldId="307"/>
            <ac:picMk id="8" creationId="{3DE8C9C6-045A-4FFE-9D92-C3F9680A6764}"/>
          </ac:picMkLst>
        </pc:picChg>
        <pc:picChg chg="del">
          <ac:chgData name="Park Han Su" userId="70d3cd3c42b24b6d" providerId="LiveId" clId="{B5FC9863-A7D2-494C-84BD-F00C1672F93D}" dt="2022-05-22T10:04:07.405" v="328" actId="478"/>
          <ac:picMkLst>
            <pc:docMk/>
            <pc:sldMk cId="3886666117" sldId="307"/>
            <ac:picMk id="10" creationId="{60384F12-B4D6-45CF-9CD7-EF3282EAF3AB}"/>
          </ac:picMkLst>
        </pc:picChg>
        <pc:picChg chg="add del mod">
          <ac:chgData name="Park Han Su" userId="70d3cd3c42b24b6d" providerId="LiveId" clId="{B5FC9863-A7D2-494C-84BD-F00C1672F93D}" dt="2022-05-22T10:04:05.302" v="327" actId="478"/>
          <ac:picMkLst>
            <pc:docMk/>
            <pc:sldMk cId="3886666117" sldId="307"/>
            <ac:picMk id="25" creationId="{237B78E2-BF75-25C5-70F8-1815A00D8273}"/>
          </ac:picMkLst>
        </pc:picChg>
        <pc:picChg chg="add mod">
          <ac:chgData name="Park Han Su" userId="70d3cd3c42b24b6d" providerId="LiveId" clId="{B5FC9863-A7D2-494C-84BD-F00C1672F93D}" dt="2022-05-22T10:04:14.781" v="332" actId="1076"/>
          <ac:picMkLst>
            <pc:docMk/>
            <pc:sldMk cId="3886666117" sldId="307"/>
            <ac:picMk id="29" creationId="{D06EFF5E-7AEC-5821-3513-F7811AED4FCF}"/>
          </ac:picMkLst>
        </pc:picChg>
        <pc:picChg chg="add mod">
          <ac:chgData name="Park Han Su" userId="70d3cd3c42b24b6d" providerId="LiveId" clId="{B5FC9863-A7D2-494C-84BD-F00C1672F93D}" dt="2022-05-22T10:03:35.085" v="323" actId="14100"/>
          <ac:picMkLst>
            <pc:docMk/>
            <pc:sldMk cId="3886666117" sldId="307"/>
            <ac:picMk id="1026" creationId="{41612B58-8407-7359-893A-F16F22FD00E1}"/>
          </ac:picMkLst>
        </pc:picChg>
        <pc:cxnChg chg="del">
          <ac:chgData name="Park Han Su" userId="70d3cd3c42b24b6d" providerId="LiveId" clId="{B5FC9863-A7D2-494C-84BD-F00C1672F93D}" dt="2022-05-22T10:04:12.060" v="330" actId="478"/>
          <ac:cxnSpMkLst>
            <pc:docMk/>
            <pc:sldMk cId="3886666117" sldId="307"/>
            <ac:cxnSpMk id="12" creationId="{00000000-0000-0000-0000-000000000000}"/>
          </ac:cxnSpMkLst>
        </pc:cxnChg>
        <pc:cxnChg chg="del">
          <ac:chgData name="Park Han Su" userId="70d3cd3c42b24b6d" providerId="LiveId" clId="{B5FC9863-A7D2-494C-84BD-F00C1672F93D}" dt="2022-05-22T10:04:12.060" v="330" actId="478"/>
          <ac:cxnSpMkLst>
            <pc:docMk/>
            <pc:sldMk cId="3886666117" sldId="307"/>
            <ac:cxnSpMk id="23" creationId="{00000000-0000-0000-0000-000000000000}"/>
          </ac:cxnSpMkLst>
        </pc:cxnChg>
        <pc:cxnChg chg="del">
          <ac:chgData name="Park Han Su" userId="70d3cd3c42b24b6d" providerId="LiveId" clId="{B5FC9863-A7D2-494C-84BD-F00C1672F93D}" dt="2022-05-22T10:04:12.060" v="330" actId="478"/>
          <ac:cxnSpMkLst>
            <pc:docMk/>
            <pc:sldMk cId="3886666117" sldId="307"/>
            <ac:cxnSpMk id="24" creationId="{00000000-0000-0000-0000-000000000000}"/>
          </ac:cxnSpMkLst>
        </pc:cxnChg>
        <pc:cxnChg chg="add mod">
          <ac:chgData name="Park Han Su" userId="70d3cd3c42b24b6d" providerId="LiveId" clId="{B5FC9863-A7D2-494C-84BD-F00C1672F93D}" dt="2022-05-22T10:04:14.781" v="332" actId="1076"/>
          <ac:cxnSpMkLst>
            <pc:docMk/>
            <pc:sldMk cId="3886666117" sldId="307"/>
            <ac:cxnSpMk id="30" creationId="{3295108B-A2CA-12CB-D573-9AC8B6636D8B}"/>
          </ac:cxnSpMkLst>
        </pc:cxnChg>
      </pc:sldChg>
      <pc:sldChg chg="new del">
        <pc:chgData name="Park Han Su" userId="70d3cd3c42b24b6d" providerId="LiveId" clId="{B5FC9863-A7D2-494C-84BD-F00C1672F93D}" dt="2022-05-22T10:04:20.846" v="335" actId="47"/>
        <pc:sldMkLst>
          <pc:docMk/>
          <pc:sldMk cId="4152981487" sldId="308"/>
        </pc:sldMkLst>
      </pc:sldChg>
      <pc:sldChg chg="addSp delSp modSp add mod delAnim modAnim">
        <pc:chgData name="Park Han Su" userId="70d3cd3c42b24b6d" providerId="LiveId" clId="{B5FC9863-A7D2-494C-84BD-F00C1672F93D}" dt="2022-05-22T11:43:00.082" v="1248" actId="14100"/>
        <pc:sldMkLst>
          <pc:docMk/>
          <pc:sldMk cId="2961236022" sldId="309"/>
        </pc:sldMkLst>
        <pc:spChg chg="mod">
          <ac:chgData name="Park Han Su" userId="70d3cd3c42b24b6d" providerId="LiveId" clId="{B5FC9863-A7D2-494C-84BD-F00C1672F93D}" dt="2022-05-22T11:43:00.082" v="1248" actId="14100"/>
          <ac:spMkLst>
            <pc:docMk/>
            <pc:sldMk cId="2961236022" sldId="309"/>
            <ac:spMk id="2" creationId="{00000000-0000-0000-0000-000000000000}"/>
          </ac:spMkLst>
        </pc:spChg>
        <pc:spChg chg="mod">
          <ac:chgData name="Park Han Su" userId="70d3cd3c42b24b6d" providerId="LiveId" clId="{B5FC9863-A7D2-494C-84BD-F00C1672F93D}" dt="2022-05-22T10:29:14.364" v="1223" actId="20577"/>
          <ac:spMkLst>
            <pc:docMk/>
            <pc:sldMk cId="2961236022" sldId="309"/>
            <ac:spMk id="7" creationId="{00000000-0000-0000-0000-000000000000}"/>
          </ac:spMkLst>
        </pc:spChg>
        <pc:spChg chg="del">
          <ac:chgData name="Park Han Su" userId="70d3cd3c42b24b6d" providerId="LiveId" clId="{B5FC9863-A7D2-494C-84BD-F00C1672F93D}" dt="2022-05-22T10:04:38.711" v="338" actId="478"/>
          <ac:spMkLst>
            <pc:docMk/>
            <pc:sldMk cId="2961236022" sldId="309"/>
            <ac:spMk id="11" creationId="{0A77EA79-76E9-4216-9523-707E19D35625}"/>
          </ac:spMkLst>
        </pc:spChg>
        <pc:spChg chg="del">
          <ac:chgData name="Park Han Su" userId="70d3cd3c42b24b6d" providerId="LiveId" clId="{B5FC9863-A7D2-494C-84BD-F00C1672F93D}" dt="2022-05-22T10:04:38.711" v="338" actId="478"/>
          <ac:spMkLst>
            <pc:docMk/>
            <pc:sldMk cId="2961236022" sldId="309"/>
            <ac:spMk id="12" creationId="{31B84383-EBDB-4794-A533-D3AF4ED0D5E8}"/>
          </ac:spMkLst>
        </pc:spChg>
        <pc:spChg chg="del">
          <ac:chgData name="Park Han Su" userId="70d3cd3c42b24b6d" providerId="LiveId" clId="{B5FC9863-A7D2-494C-84BD-F00C1672F93D}" dt="2022-05-22T10:04:38.711" v="338" actId="478"/>
          <ac:spMkLst>
            <pc:docMk/>
            <pc:sldMk cId="2961236022" sldId="309"/>
            <ac:spMk id="13" creationId="{D25DE8BD-486D-4B6C-9C2F-3B2F7EDF0DB8}"/>
          </ac:spMkLst>
        </pc:spChg>
        <pc:spChg chg="del">
          <ac:chgData name="Park Han Su" userId="70d3cd3c42b24b6d" providerId="LiveId" clId="{B5FC9863-A7D2-494C-84BD-F00C1672F93D}" dt="2022-05-22T10:04:38.711" v="338" actId="478"/>
          <ac:spMkLst>
            <pc:docMk/>
            <pc:sldMk cId="2961236022" sldId="309"/>
            <ac:spMk id="14" creationId="{8C8A4C4B-286E-496F-98CB-6AEBDC6D51AF}"/>
          </ac:spMkLst>
        </pc:spChg>
        <pc:spChg chg="del">
          <ac:chgData name="Park Han Su" userId="70d3cd3c42b24b6d" providerId="LiveId" clId="{B5FC9863-A7D2-494C-84BD-F00C1672F93D}" dt="2022-05-22T10:04:38.711" v="338" actId="478"/>
          <ac:spMkLst>
            <pc:docMk/>
            <pc:sldMk cId="2961236022" sldId="309"/>
            <ac:spMk id="15" creationId="{2915627D-0728-449B-990B-C68389F76B69}"/>
          </ac:spMkLst>
        </pc:spChg>
        <pc:spChg chg="add mod">
          <ac:chgData name="Park Han Su" userId="70d3cd3c42b24b6d" providerId="LiveId" clId="{B5FC9863-A7D2-494C-84BD-F00C1672F93D}" dt="2022-05-22T10:10:20.173" v="857" actId="1076"/>
          <ac:spMkLst>
            <pc:docMk/>
            <pc:sldMk cId="2961236022" sldId="309"/>
            <ac:spMk id="17" creationId="{8BD97FA6-1AA5-CD00-C29E-AC1CCFD6F1B9}"/>
          </ac:spMkLst>
        </pc:spChg>
        <pc:spChg chg="add del mod">
          <ac:chgData name="Park Han Su" userId="70d3cd3c42b24b6d" providerId="LiveId" clId="{B5FC9863-A7D2-494C-84BD-F00C1672F93D}" dt="2022-05-22T10:15:05.761" v="931" actId="478"/>
          <ac:spMkLst>
            <pc:docMk/>
            <pc:sldMk cId="2961236022" sldId="309"/>
            <ac:spMk id="18" creationId="{703F7A65-8F9B-6600-EEE0-026C24768D81}"/>
          </ac:spMkLst>
        </pc:spChg>
        <pc:spChg chg="add mod">
          <ac:chgData name="Park Han Su" userId="70d3cd3c42b24b6d" providerId="LiveId" clId="{B5FC9863-A7D2-494C-84BD-F00C1672F93D}" dt="2022-05-22T10:16:27.551" v="1092" actId="1076"/>
          <ac:spMkLst>
            <pc:docMk/>
            <pc:sldMk cId="2961236022" sldId="309"/>
            <ac:spMk id="20" creationId="{866F0EA4-789C-17A0-CF5C-A0EB72254A01}"/>
          </ac:spMkLst>
        </pc:spChg>
        <pc:spChg chg="add mod">
          <ac:chgData name="Park Han Su" userId="70d3cd3c42b24b6d" providerId="LiveId" clId="{B5FC9863-A7D2-494C-84BD-F00C1672F93D}" dt="2022-05-22T10:05:00.927" v="346" actId="1076"/>
          <ac:spMkLst>
            <pc:docMk/>
            <pc:sldMk cId="2961236022" sldId="309"/>
            <ac:spMk id="23" creationId="{FD935142-9525-DC31-82F9-8C42D9445FD7}"/>
          </ac:spMkLst>
        </pc:spChg>
        <pc:spChg chg="add mod">
          <ac:chgData name="Park Han Su" userId="70d3cd3c42b24b6d" providerId="LiveId" clId="{B5FC9863-A7D2-494C-84BD-F00C1672F93D}" dt="2022-05-22T10:05:00.927" v="346" actId="1076"/>
          <ac:spMkLst>
            <pc:docMk/>
            <pc:sldMk cId="2961236022" sldId="309"/>
            <ac:spMk id="24" creationId="{632FB336-392C-B9AB-BCBF-67FF2B08A505}"/>
          </ac:spMkLst>
        </pc:spChg>
        <pc:spChg chg="add mod">
          <ac:chgData name="Park Han Su" userId="70d3cd3c42b24b6d" providerId="LiveId" clId="{B5FC9863-A7D2-494C-84BD-F00C1672F93D}" dt="2022-05-22T10:05:00.927" v="346" actId="1076"/>
          <ac:spMkLst>
            <pc:docMk/>
            <pc:sldMk cId="2961236022" sldId="309"/>
            <ac:spMk id="25" creationId="{F02DAD46-B592-3D19-3A8C-FDA231D4526F}"/>
          </ac:spMkLst>
        </pc:spChg>
        <pc:spChg chg="add mod">
          <ac:chgData name="Park Han Su" userId="70d3cd3c42b24b6d" providerId="LiveId" clId="{B5FC9863-A7D2-494C-84BD-F00C1672F93D}" dt="2022-05-22T10:05:00.927" v="346" actId="1076"/>
          <ac:spMkLst>
            <pc:docMk/>
            <pc:sldMk cId="2961236022" sldId="309"/>
            <ac:spMk id="26" creationId="{0B5B75DE-7A31-1B38-BDD4-6ADBEB3A1967}"/>
          </ac:spMkLst>
        </pc:spChg>
        <pc:spChg chg="del">
          <ac:chgData name="Park Han Su" userId="70d3cd3c42b24b6d" providerId="LiveId" clId="{B5FC9863-A7D2-494C-84BD-F00C1672F93D}" dt="2022-05-22T10:04:38.711" v="338" actId="478"/>
          <ac:spMkLst>
            <pc:docMk/>
            <pc:sldMk cId="2961236022" sldId="309"/>
            <ac:spMk id="27" creationId="{00000000-0000-0000-0000-000000000000}"/>
          </ac:spMkLst>
        </pc:spChg>
        <pc:spChg chg="add mod">
          <ac:chgData name="Park Han Su" userId="70d3cd3c42b24b6d" providerId="LiveId" clId="{B5FC9863-A7D2-494C-84BD-F00C1672F93D}" dt="2022-05-22T10:16:24.514" v="1091" actId="20577"/>
          <ac:spMkLst>
            <pc:docMk/>
            <pc:sldMk cId="2961236022" sldId="309"/>
            <ac:spMk id="27" creationId="{75E12618-87AE-979C-C19E-B1751F903C3F}"/>
          </ac:spMkLst>
        </pc:spChg>
        <pc:spChg chg="add mod">
          <ac:chgData name="Park Han Su" userId="70d3cd3c42b24b6d" providerId="LiveId" clId="{B5FC9863-A7D2-494C-84BD-F00C1672F93D}" dt="2022-05-22T10:05:00.927" v="346" actId="1076"/>
          <ac:spMkLst>
            <pc:docMk/>
            <pc:sldMk cId="2961236022" sldId="309"/>
            <ac:spMk id="29" creationId="{CE2020D5-D27F-815A-A413-16583C864757}"/>
          </ac:spMkLst>
        </pc:spChg>
        <pc:spChg chg="add del mod">
          <ac:chgData name="Park Han Su" userId="70d3cd3c42b24b6d" providerId="LiveId" clId="{B5FC9863-A7D2-494C-84BD-F00C1672F93D}" dt="2022-05-22T10:24:06.388" v="1184" actId="478"/>
          <ac:spMkLst>
            <pc:docMk/>
            <pc:sldMk cId="2961236022" sldId="309"/>
            <ac:spMk id="30" creationId="{55B89026-1B23-5263-85E1-9A1DF44A4DFB}"/>
          </ac:spMkLst>
        </pc:spChg>
        <pc:spChg chg="del">
          <ac:chgData name="Park Han Su" userId="70d3cd3c42b24b6d" providerId="LiveId" clId="{B5FC9863-A7D2-494C-84BD-F00C1672F93D}" dt="2022-05-22T10:04:41.312" v="339" actId="478"/>
          <ac:spMkLst>
            <pc:docMk/>
            <pc:sldMk cId="2961236022" sldId="309"/>
            <ac:spMk id="32" creationId="{00000000-0000-0000-0000-000000000000}"/>
          </ac:spMkLst>
        </pc:spChg>
        <pc:spChg chg="add mod">
          <ac:chgData name="Park Han Su" userId="70d3cd3c42b24b6d" providerId="LiveId" clId="{B5FC9863-A7D2-494C-84BD-F00C1672F93D}" dt="2022-05-22T10:05:00.927" v="346" actId="1076"/>
          <ac:spMkLst>
            <pc:docMk/>
            <pc:sldMk cId="2961236022" sldId="309"/>
            <ac:spMk id="33" creationId="{CA2177E2-1C65-404B-07AF-0843372AF268}"/>
          </ac:spMkLst>
        </pc:spChg>
        <pc:picChg chg="del">
          <ac:chgData name="Park Han Su" userId="70d3cd3c42b24b6d" providerId="LiveId" clId="{B5FC9863-A7D2-494C-84BD-F00C1672F93D}" dt="2022-05-22T10:04:37.388" v="337" actId="478"/>
          <ac:picMkLst>
            <pc:docMk/>
            <pc:sldMk cId="2961236022" sldId="309"/>
            <ac:picMk id="10" creationId="{00000000-0000-0000-0000-000000000000}"/>
          </ac:picMkLst>
        </pc:picChg>
        <pc:picChg chg="add mod">
          <ac:chgData name="Park Han Su" userId="70d3cd3c42b24b6d" providerId="LiveId" clId="{B5FC9863-A7D2-494C-84BD-F00C1672F93D}" dt="2022-05-22T10:05:44.995" v="444" actId="1076"/>
          <ac:picMkLst>
            <pc:docMk/>
            <pc:sldMk cId="2961236022" sldId="309"/>
            <ac:picMk id="19" creationId="{A6725503-8D84-80D7-80DE-34E37DCB0825}"/>
          </ac:picMkLst>
        </pc:picChg>
        <pc:picChg chg="add mod">
          <ac:chgData name="Park Han Su" userId="70d3cd3c42b24b6d" providerId="LiveId" clId="{B5FC9863-A7D2-494C-84BD-F00C1672F93D}" dt="2022-05-22T10:05:00.927" v="346" actId="1076"/>
          <ac:picMkLst>
            <pc:docMk/>
            <pc:sldMk cId="2961236022" sldId="309"/>
            <ac:picMk id="21" creationId="{9855EFC6-1DDE-7869-553C-BEF9838599DB}"/>
          </ac:picMkLst>
        </pc:picChg>
        <pc:picChg chg="del">
          <ac:chgData name="Park Han Su" userId="70d3cd3c42b24b6d" providerId="LiveId" clId="{B5FC9863-A7D2-494C-84BD-F00C1672F93D}" dt="2022-05-22T10:04:36.994" v="336" actId="478"/>
          <ac:picMkLst>
            <pc:docMk/>
            <pc:sldMk cId="2961236022" sldId="309"/>
            <ac:picMk id="28" creationId="{F0122CAB-3F60-4CF3-8031-447F3F5464A7}"/>
          </ac:picMkLst>
        </pc:picChg>
        <pc:cxnChg chg="del">
          <ac:chgData name="Park Han Su" userId="70d3cd3c42b24b6d" providerId="LiveId" clId="{B5FC9863-A7D2-494C-84BD-F00C1672F93D}" dt="2022-05-22T10:04:38.711" v="338" actId="478"/>
          <ac:cxnSpMkLst>
            <pc:docMk/>
            <pc:sldMk cId="2961236022" sldId="309"/>
            <ac:cxnSpMk id="16" creationId="{30E8E028-E0D3-4044-83E3-86C7EEAD1B62}"/>
          </ac:cxnSpMkLst>
        </pc:cxnChg>
        <pc:cxnChg chg="add mod">
          <ac:chgData name="Park Han Su" userId="70d3cd3c42b24b6d" providerId="LiveId" clId="{B5FC9863-A7D2-494C-84BD-F00C1672F93D}" dt="2022-05-22T10:05:00.927" v="346" actId="1076"/>
          <ac:cxnSpMkLst>
            <pc:docMk/>
            <pc:sldMk cId="2961236022" sldId="309"/>
            <ac:cxnSpMk id="22" creationId="{3D934D5A-C85E-D170-DCEB-0C17E8B86C9B}"/>
          </ac:cxnSpMkLst>
        </pc:cxnChg>
      </pc:sldChg>
      <pc:sldMasterChg chg="delSldLayout">
        <pc:chgData name="Park Han Su" userId="70d3cd3c42b24b6d" providerId="LiveId" clId="{B5FC9863-A7D2-494C-84BD-F00C1672F93D}" dt="2022-05-22T10:08:22.047" v="756" actId="47"/>
        <pc:sldMasterMkLst>
          <pc:docMk/>
          <pc:sldMasterMk cId="3337117318" sldId="2147483648"/>
        </pc:sldMasterMkLst>
        <pc:sldLayoutChg chg="del">
          <pc:chgData name="Park Han Su" userId="70d3cd3c42b24b6d" providerId="LiveId" clId="{B5FC9863-A7D2-494C-84BD-F00C1672F93D}" dt="2022-05-22T10:08:22.047" v="756" actId="47"/>
          <pc:sldLayoutMkLst>
            <pc:docMk/>
            <pc:sldMasterMk cId="3337117318" sldId="2147483648"/>
            <pc:sldLayoutMk cId="2291985686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6BDFD-39BA-469E-A161-C85630404CC9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66D13-AF4D-476F-A224-F20B2C3A0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7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 서울대학교 </a:t>
            </a:r>
            <a:r>
              <a:rPr lang="ko-KR" altLang="en-US" dirty="0" err="1"/>
              <a:t>빙하고기후</a:t>
            </a:r>
            <a:r>
              <a:rPr lang="ko-KR" altLang="en-US" dirty="0"/>
              <a:t> 연구실의 </a:t>
            </a:r>
            <a:r>
              <a:rPr lang="ko-KR" altLang="en-US" dirty="0" err="1"/>
              <a:t>박한수</a:t>
            </a:r>
            <a:r>
              <a:rPr lang="ko-KR" altLang="en-US" dirty="0"/>
              <a:t> 그리고 </a:t>
            </a:r>
            <a:r>
              <a:rPr lang="ko-KR" altLang="en-US" dirty="0" err="1"/>
              <a:t>고나연</a:t>
            </a:r>
            <a:r>
              <a:rPr lang="ko-KR" altLang="en-US" baseline="0" dirty="0"/>
              <a:t> 입니다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오늘 저희는 </a:t>
            </a:r>
            <a:r>
              <a:rPr lang="ko-KR" altLang="en-US" baseline="0" dirty="0" err="1"/>
              <a:t>얼음쐐기</a:t>
            </a:r>
            <a:r>
              <a:rPr lang="ko-KR" altLang="en-US" baseline="0" dirty="0"/>
              <a:t> 형성 과정 규명 및 온실기체 생성 과정 해석이라는 두개의 주제로 짧게 발표를 준비해 보았습니다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223A-1C31-4F8A-8F16-20C35AB1D04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68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바타가이</a:t>
            </a:r>
            <a:r>
              <a:rPr lang="ko-KR" altLang="en-US" dirty="0"/>
              <a:t> 지역</a:t>
            </a:r>
            <a:r>
              <a:rPr lang="ko-KR" altLang="en-US" baseline="0" dirty="0"/>
              <a:t> 북동시베리아 </a:t>
            </a:r>
            <a:r>
              <a:rPr lang="ko-KR" altLang="en-US" baseline="0" dirty="0" err="1"/>
              <a:t>야나강</a:t>
            </a:r>
            <a:r>
              <a:rPr lang="ko-KR" altLang="en-US" baseline="0" dirty="0"/>
              <a:t> </a:t>
            </a:r>
            <a:r>
              <a:rPr lang="ko-KR" altLang="en-US" baseline="0" dirty="0" err="1"/>
              <a:t>상류쪽의</a:t>
            </a:r>
            <a:r>
              <a:rPr lang="ko-KR" altLang="en-US" baseline="0" dirty="0"/>
              <a:t> 산지에 위치한 지역입니다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다들 </a:t>
            </a:r>
            <a:r>
              <a:rPr lang="ko-KR" altLang="en-US" baseline="0" dirty="0" err="1"/>
              <a:t>아시다싶이</a:t>
            </a:r>
            <a:r>
              <a:rPr lang="ko-KR" altLang="en-US" baseline="0" dirty="0"/>
              <a:t> 이 지역은 굉장히 큰 </a:t>
            </a:r>
            <a:r>
              <a:rPr lang="ko-KR" altLang="en-US" baseline="0" dirty="0" err="1"/>
              <a:t>층서구조를</a:t>
            </a:r>
            <a:r>
              <a:rPr lang="ko-KR" altLang="en-US" baseline="0" dirty="0"/>
              <a:t> 보이며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특히 두개의 </a:t>
            </a:r>
            <a:r>
              <a:rPr lang="ko-KR" altLang="en-US" baseline="0" dirty="0" err="1"/>
              <a:t>얼음층을</a:t>
            </a:r>
            <a:r>
              <a:rPr lang="ko-KR" altLang="en-US" baseline="0" dirty="0"/>
              <a:t> 가지고 있는데요</a:t>
            </a:r>
            <a:r>
              <a:rPr lang="en-US" altLang="ko-KR" baseline="0" dirty="0"/>
              <a:t>. </a:t>
            </a:r>
            <a:r>
              <a:rPr lang="ko-KR" altLang="en-US" baseline="0" dirty="0"/>
              <a:t>이 둘 사이의 형성 시간 간격이 매우 큽니다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우선 예전에 조사했던 바로는 </a:t>
            </a:r>
            <a:r>
              <a:rPr lang="ko-KR" altLang="en-US" baseline="0" dirty="0" err="1"/>
              <a:t>얼음쐐기는</a:t>
            </a:r>
            <a:r>
              <a:rPr lang="ko-KR" altLang="en-US" baseline="0" dirty="0"/>
              <a:t> 녹은 물의 영향이 적은  </a:t>
            </a:r>
            <a:r>
              <a:rPr lang="en-US" altLang="ko-KR" baseline="0" dirty="0"/>
              <a:t>dry snow compaction</a:t>
            </a:r>
            <a:r>
              <a:rPr lang="ko-KR" altLang="en-US" baseline="0" dirty="0"/>
              <a:t>으로 형성 되었던 것으로 추정이 되며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이 지역을 연구한 다른 학자들 사이에서도 열카르스트가 발달했던 흔적을 찾기 어려웠다고 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이러한 정보들을 종합하여 물 동위원소와 조합하여 보았을 때</a:t>
            </a:r>
            <a:r>
              <a:rPr lang="en-US" altLang="ko-KR" baseline="0" dirty="0"/>
              <a:t>, </a:t>
            </a:r>
            <a:r>
              <a:rPr lang="ko-KR" altLang="en-US" baseline="0" dirty="0"/>
              <a:t>강한 대륙성 기후를 보이며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하천이나 바다의 침식 영향이 거의 없었으므로</a:t>
            </a:r>
            <a:r>
              <a:rPr lang="en-US" altLang="ko-KR" baseline="0" dirty="0"/>
              <a:t>, </a:t>
            </a:r>
            <a:r>
              <a:rPr lang="ko-KR" altLang="en-US" baseline="0" dirty="0" err="1"/>
              <a:t>얼음쐐기</a:t>
            </a:r>
            <a:r>
              <a:rPr lang="ko-KR" altLang="en-US" baseline="0" dirty="0"/>
              <a:t> 내부에 </a:t>
            </a:r>
            <a:r>
              <a:rPr lang="ko-KR" altLang="en-US" baseline="0" dirty="0" err="1"/>
              <a:t>같힌</a:t>
            </a:r>
            <a:r>
              <a:rPr lang="ko-KR" altLang="en-US" baseline="0" dirty="0"/>
              <a:t> 기체 구성은 </a:t>
            </a:r>
            <a:r>
              <a:rPr lang="ko-KR" altLang="en-US" baseline="0" dirty="0" err="1"/>
              <a:t>얼음쐐기</a:t>
            </a:r>
            <a:r>
              <a:rPr lang="ko-KR" altLang="en-US" baseline="0" dirty="0"/>
              <a:t> 형성 이후에 크게 변화하지 않았을 것이며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그 상태 그대로 영하의 온도에서 </a:t>
            </a:r>
            <a:r>
              <a:rPr lang="ko-KR" altLang="en-US" baseline="0" dirty="0" err="1"/>
              <a:t>지화학적</a:t>
            </a:r>
            <a:r>
              <a:rPr lang="ko-KR" altLang="en-US" baseline="0" dirty="0"/>
              <a:t> 과정을 거쳤을 것으로 </a:t>
            </a:r>
            <a:r>
              <a:rPr lang="ko-KR" altLang="en-US" baseline="0" dirty="0" err="1"/>
              <a:t>추정이됩니다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223A-1C31-4F8A-8F16-20C35AB1D04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546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바타가이</a:t>
            </a:r>
            <a:r>
              <a:rPr lang="ko-KR" altLang="en-US" dirty="0"/>
              <a:t> 지역</a:t>
            </a:r>
            <a:r>
              <a:rPr lang="ko-KR" altLang="en-US" baseline="0" dirty="0"/>
              <a:t> 북동시베리아 </a:t>
            </a:r>
            <a:r>
              <a:rPr lang="ko-KR" altLang="en-US" baseline="0" dirty="0" err="1"/>
              <a:t>야나강</a:t>
            </a:r>
            <a:r>
              <a:rPr lang="ko-KR" altLang="en-US" baseline="0" dirty="0"/>
              <a:t> </a:t>
            </a:r>
            <a:r>
              <a:rPr lang="ko-KR" altLang="en-US" baseline="0" dirty="0" err="1"/>
              <a:t>상류쪽의</a:t>
            </a:r>
            <a:r>
              <a:rPr lang="ko-KR" altLang="en-US" baseline="0" dirty="0"/>
              <a:t> 산지에 위치한 지역입니다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다들 </a:t>
            </a:r>
            <a:r>
              <a:rPr lang="ko-KR" altLang="en-US" baseline="0" dirty="0" err="1"/>
              <a:t>아시다싶이</a:t>
            </a:r>
            <a:r>
              <a:rPr lang="ko-KR" altLang="en-US" baseline="0" dirty="0"/>
              <a:t> 이 지역은 굉장히 큰 </a:t>
            </a:r>
            <a:r>
              <a:rPr lang="ko-KR" altLang="en-US" baseline="0" dirty="0" err="1"/>
              <a:t>층서구조를</a:t>
            </a:r>
            <a:r>
              <a:rPr lang="ko-KR" altLang="en-US" baseline="0" dirty="0"/>
              <a:t> 보이며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특히 두개의 </a:t>
            </a:r>
            <a:r>
              <a:rPr lang="ko-KR" altLang="en-US" baseline="0" dirty="0" err="1"/>
              <a:t>얼음층을</a:t>
            </a:r>
            <a:r>
              <a:rPr lang="ko-KR" altLang="en-US" baseline="0" dirty="0"/>
              <a:t> 가지고 있는데요</a:t>
            </a:r>
            <a:r>
              <a:rPr lang="en-US" altLang="ko-KR" baseline="0" dirty="0"/>
              <a:t>. </a:t>
            </a:r>
            <a:r>
              <a:rPr lang="ko-KR" altLang="en-US" baseline="0" dirty="0"/>
              <a:t>이 둘 사이의 형성 시간 간격이 매우 큽니다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우선 예전에 조사했던 바로는 </a:t>
            </a:r>
            <a:r>
              <a:rPr lang="ko-KR" altLang="en-US" baseline="0" dirty="0" err="1"/>
              <a:t>얼음쐐기는</a:t>
            </a:r>
            <a:r>
              <a:rPr lang="ko-KR" altLang="en-US" baseline="0" dirty="0"/>
              <a:t> 녹은 물의 영향이 적은  </a:t>
            </a:r>
            <a:r>
              <a:rPr lang="en-US" altLang="ko-KR" baseline="0" dirty="0"/>
              <a:t>dry snow compaction</a:t>
            </a:r>
            <a:r>
              <a:rPr lang="ko-KR" altLang="en-US" baseline="0" dirty="0"/>
              <a:t>으로 형성 되었던 것으로 추정이 되며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이 지역을 연구한 다른 학자들 사이에서도 열카르스트가 발달했던 흔적을 찾기 어려웠다고 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이러한 정보들을 종합하여 물 동위원소와 조합하여 보았을 때</a:t>
            </a:r>
            <a:r>
              <a:rPr lang="en-US" altLang="ko-KR" baseline="0" dirty="0"/>
              <a:t>, </a:t>
            </a:r>
            <a:r>
              <a:rPr lang="ko-KR" altLang="en-US" baseline="0" dirty="0"/>
              <a:t>강한 대륙성 기후를 보이며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하천이나 바다의 침식 영향이 거의 없었으므로</a:t>
            </a:r>
            <a:r>
              <a:rPr lang="en-US" altLang="ko-KR" baseline="0" dirty="0"/>
              <a:t>, </a:t>
            </a:r>
            <a:r>
              <a:rPr lang="ko-KR" altLang="en-US" baseline="0" dirty="0" err="1"/>
              <a:t>얼음쐐기</a:t>
            </a:r>
            <a:r>
              <a:rPr lang="ko-KR" altLang="en-US" baseline="0" dirty="0"/>
              <a:t> 내부에 </a:t>
            </a:r>
            <a:r>
              <a:rPr lang="ko-KR" altLang="en-US" baseline="0" dirty="0" err="1"/>
              <a:t>같힌</a:t>
            </a:r>
            <a:r>
              <a:rPr lang="ko-KR" altLang="en-US" baseline="0" dirty="0"/>
              <a:t> 기체 구성은 </a:t>
            </a:r>
            <a:r>
              <a:rPr lang="ko-KR" altLang="en-US" baseline="0" dirty="0" err="1"/>
              <a:t>얼음쐐기</a:t>
            </a:r>
            <a:r>
              <a:rPr lang="ko-KR" altLang="en-US" baseline="0" dirty="0"/>
              <a:t> 형성 이후에 크게 변화하지 않았을 것이며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그 상태 그대로 영하의 온도에서 </a:t>
            </a:r>
            <a:r>
              <a:rPr lang="ko-KR" altLang="en-US" baseline="0" dirty="0" err="1"/>
              <a:t>지화학적</a:t>
            </a:r>
            <a:r>
              <a:rPr lang="ko-KR" altLang="en-US" baseline="0" dirty="0"/>
              <a:t> 과정을 거쳤을 것으로 </a:t>
            </a:r>
            <a:r>
              <a:rPr lang="ko-KR" altLang="en-US" baseline="0" dirty="0" err="1"/>
              <a:t>추정이됩니다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223A-1C31-4F8A-8F16-20C35AB1D04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5802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바타가이</a:t>
            </a:r>
            <a:r>
              <a:rPr lang="ko-KR" altLang="en-US" dirty="0"/>
              <a:t> 지역</a:t>
            </a:r>
            <a:r>
              <a:rPr lang="ko-KR" altLang="en-US" baseline="0" dirty="0"/>
              <a:t> 북동시베리아 </a:t>
            </a:r>
            <a:r>
              <a:rPr lang="ko-KR" altLang="en-US" baseline="0" dirty="0" err="1"/>
              <a:t>야나강</a:t>
            </a:r>
            <a:r>
              <a:rPr lang="ko-KR" altLang="en-US" baseline="0" dirty="0"/>
              <a:t> </a:t>
            </a:r>
            <a:r>
              <a:rPr lang="ko-KR" altLang="en-US" baseline="0" dirty="0" err="1"/>
              <a:t>상류쪽의</a:t>
            </a:r>
            <a:r>
              <a:rPr lang="ko-KR" altLang="en-US" baseline="0" dirty="0"/>
              <a:t> 산지에 위치한 지역입니다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다들 </a:t>
            </a:r>
            <a:r>
              <a:rPr lang="ko-KR" altLang="en-US" baseline="0" dirty="0" err="1"/>
              <a:t>아시다싶이</a:t>
            </a:r>
            <a:r>
              <a:rPr lang="ko-KR" altLang="en-US" baseline="0" dirty="0"/>
              <a:t> 이 지역은 굉장히 큰 </a:t>
            </a:r>
            <a:r>
              <a:rPr lang="ko-KR" altLang="en-US" baseline="0" dirty="0" err="1"/>
              <a:t>층서구조를</a:t>
            </a:r>
            <a:r>
              <a:rPr lang="ko-KR" altLang="en-US" baseline="0" dirty="0"/>
              <a:t> 보이며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특히 두개의 </a:t>
            </a:r>
            <a:r>
              <a:rPr lang="ko-KR" altLang="en-US" baseline="0" dirty="0" err="1"/>
              <a:t>얼음층을</a:t>
            </a:r>
            <a:r>
              <a:rPr lang="ko-KR" altLang="en-US" baseline="0" dirty="0"/>
              <a:t> 가지고 있는데요</a:t>
            </a:r>
            <a:r>
              <a:rPr lang="en-US" altLang="ko-KR" baseline="0" dirty="0"/>
              <a:t>. </a:t>
            </a:r>
            <a:r>
              <a:rPr lang="ko-KR" altLang="en-US" baseline="0" dirty="0"/>
              <a:t>이 둘 사이의 형성 시간 간격이 매우 큽니다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우선 예전에 조사했던 바로는 </a:t>
            </a:r>
            <a:r>
              <a:rPr lang="ko-KR" altLang="en-US" baseline="0" dirty="0" err="1"/>
              <a:t>얼음쐐기는</a:t>
            </a:r>
            <a:r>
              <a:rPr lang="ko-KR" altLang="en-US" baseline="0" dirty="0"/>
              <a:t> 녹은 물의 영향이 적은  </a:t>
            </a:r>
            <a:r>
              <a:rPr lang="en-US" altLang="ko-KR" baseline="0" dirty="0"/>
              <a:t>dry snow compaction</a:t>
            </a:r>
            <a:r>
              <a:rPr lang="ko-KR" altLang="en-US" baseline="0" dirty="0"/>
              <a:t>으로 형성 되었던 것으로 추정이 되며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이 지역을 연구한 다른 학자들 사이에서도 열카르스트가 발달했던 흔적을 찾기 어려웠다고 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이러한 정보들을 종합하여 물 동위원소와 조합하여 보았을 때</a:t>
            </a:r>
            <a:r>
              <a:rPr lang="en-US" altLang="ko-KR" baseline="0" dirty="0"/>
              <a:t>, </a:t>
            </a:r>
            <a:r>
              <a:rPr lang="ko-KR" altLang="en-US" baseline="0" dirty="0"/>
              <a:t>강한 대륙성 기후를 보이며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하천이나 바다의 침식 영향이 거의 없었으므로</a:t>
            </a:r>
            <a:r>
              <a:rPr lang="en-US" altLang="ko-KR" baseline="0" dirty="0"/>
              <a:t>, </a:t>
            </a:r>
            <a:r>
              <a:rPr lang="ko-KR" altLang="en-US" baseline="0" dirty="0" err="1"/>
              <a:t>얼음쐐기</a:t>
            </a:r>
            <a:r>
              <a:rPr lang="ko-KR" altLang="en-US" baseline="0" dirty="0"/>
              <a:t> 내부에 </a:t>
            </a:r>
            <a:r>
              <a:rPr lang="ko-KR" altLang="en-US" baseline="0" dirty="0" err="1"/>
              <a:t>같힌</a:t>
            </a:r>
            <a:r>
              <a:rPr lang="ko-KR" altLang="en-US" baseline="0" dirty="0"/>
              <a:t> 기체 구성은 </a:t>
            </a:r>
            <a:r>
              <a:rPr lang="ko-KR" altLang="en-US" baseline="0" dirty="0" err="1"/>
              <a:t>얼음쐐기</a:t>
            </a:r>
            <a:r>
              <a:rPr lang="ko-KR" altLang="en-US" baseline="0" dirty="0"/>
              <a:t> 형성 이후에 크게 변화하지 않았을 것이며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그 상태 그대로 영하의 온도에서 </a:t>
            </a:r>
            <a:r>
              <a:rPr lang="ko-KR" altLang="en-US" baseline="0" dirty="0" err="1"/>
              <a:t>지화학적</a:t>
            </a:r>
            <a:r>
              <a:rPr lang="ko-KR" altLang="en-US" baseline="0" dirty="0"/>
              <a:t> 과정을 거쳤을 것으로 </a:t>
            </a:r>
            <a:r>
              <a:rPr lang="ko-KR" altLang="en-US" baseline="0" dirty="0" err="1"/>
              <a:t>추정이됩니다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223A-1C31-4F8A-8F16-20C35AB1D04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51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따라서 </a:t>
            </a:r>
            <a:r>
              <a:rPr lang="ko-KR" altLang="en-US" dirty="0" err="1"/>
              <a:t>얼음쐐기를</a:t>
            </a:r>
            <a:r>
              <a:rPr lang="ko-KR" altLang="en-US" dirty="0"/>
              <a:t> 일종의 유사 </a:t>
            </a:r>
            <a:r>
              <a:rPr lang="ko-KR" altLang="en-US" dirty="0" err="1"/>
              <a:t>닫힌계로</a:t>
            </a:r>
            <a:r>
              <a:rPr lang="ko-KR" altLang="en-US" dirty="0"/>
              <a:t> 설정하여</a:t>
            </a:r>
            <a:r>
              <a:rPr lang="en-US" altLang="ko-KR" dirty="0"/>
              <a:t>, </a:t>
            </a:r>
            <a:r>
              <a:rPr lang="ko-KR" altLang="en-US" dirty="0"/>
              <a:t>이 상태가 안정적으로 유지되었다고 가정했을 때</a:t>
            </a:r>
            <a:r>
              <a:rPr lang="en-US" altLang="ko-KR" dirty="0"/>
              <a:t>, </a:t>
            </a:r>
            <a:r>
              <a:rPr lang="ko-KR" altLang="en-US" dirty="0" err="1"/>
              <a:t>얼음쐐기</a:t>
            </a:r>
            <a:r>
              <a:rPr lang="ko-KR" altLang="en-US" dirty="0"/>
              <a:t> 내부에서의 온실기체 형성 과정은 다음과 같이 두가지 조건에서 생각해 봐야 하는데요</a:t>
            </a:r>
            <a:r>
              <a:rPr lang="en-US" altLang="ko-KR" dirty="0"/>
              <a:t>, </a:t>
            </a:r>
            <a:r>
              <a:rPr lang="ko-KR" altLang="en-US" dirty="0"/>
              <a:t>먼저 공간적으로는 </a:t>
            </a:r>
            <a:r>
              <a:rPr lang="ko-KR" altLang="en-US" dirty="0" err="1"/>
              <a:t>얼음쐐기</a:t>
            </a:r>
            <a:r>
              <a:rPr lang="ko-KR" altLang="en-US" baseline="0" dirty="0"/>
              <a:t> 내부의 버블과 토양에 의한 형성 과정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이 과정에서 산소 조건</a:t>
            </a:r>
            <a:r>
              <a:rPr lang="en-US" altLang="ko-KR" baseline="0" dirty="0"/>
              <a:t>/ </a:t>
            </a:r>
            <a:r>
              <a:rPr lang="ko-KR" altLang="en-US" baseline="0" dirty="0"/>
              <a:t>그리고 무산소 조건에서 일어날 수 있는 일들을 가정해 보아야 하고요</a:t>
            </a:r>
            <a:r>
              <a:rPr lang="en-US" altLang="ko-KR" baseline="0" dirty="0"/>
              <a:t>,</a:t>
            </a:r>
          </a:p>
          <a:p>
            <a:r>
              <a:rPr lang="ko-KR" altLang="en-US" baseline="0" dirty="0"/>
              <a:t>두번째로는 시간적인 </a:t>
            </a:r>
            <a:r>
              <a:rPr lang="ko-KR" altLang="en-US" baseline="0" dirty="0" err="1"/>
              <a:t>산소조건의</a:t>
            </a:r>
            <a:r>
              <a:rPr lang="ko-KR" altLang="en-US" baseline="0" dirty="0"/>
              <a:t> 변화인데</a:t>
            </a:r>
            <a:r>
              <a:rPr lang="en-US" altLang="ko-KR" baseline="0" dirty="0"/>
              <a:t>, </a:t>
            </a:r>
            <a:r>
              <a:rPr lang="ko-KR" altLang="en-US" baseline="0" dirty="0" err="1"/>
              <a:t>얼음쐐기</a:t>
            </a:r>
            <a:r>
              <a:rPr lang="ko-KR" altLang="en-US" baseline="0" dirty="0"/>
              <a:t> 형성 초기에 </a:t>
            </a:r>
            <a:r>
              <a:rPr lang="ko-KR" altLang="en-US" baseline="0" dirty="0" err="1"/>
              <a:t>같힌</a:t>
            </a:r>
            <a:r>
              <a:rPr lang="ko-KR" altLang="en-US" baseline="0" dirty="0"/>
              <a:t> 공기방울이 대기 조성과 비슷하다고 가정하면</a:t>
            </a:r>
            <a:r>
              <a:rPr lang="en-US" altLang="ko-KR" baseline="0" dirty="0"/>
              <a:t>, </a:t>
            </a:r>
            <a:r>
              <a:rPr lang="ko-KR" altLang="en-US" baseline="0" dirty="0"/>
              <a:t>시간이 지남에 따라 산소조건에서 무산소조건으로 변화하는 것도 생각하여</a:t>
            </a:r>
            <a:r>
              <a:rPr lang="en-US" altLang="ko-KR" baseline="0" dirty="0"/>
              <a:t> </a:t>
            </a:r>
            <a:r>
              <a:rPr lang="ko-KR" altLang="en-US" baseline="0" dirty="0"/>
              <a:t>화학적 과정이 얼마나 변하는가에 대한 얘기가 필요합니다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223A-1C31-4F8A-8F16-20C35AB1D04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432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따라서 이러한 시간에 따른 </a:t>
            </a:r>
            <a:r>
              <a:rPr lang="ko-KR" altLang="en-US" dirty="0" err="1"/>
              <a:t>산소조건의</a:t>
            </a:r>
            <a:r>
              <a:rPr lang="ko-KR" altLang="en-US" dirty="0"/>
              <a:t> 변화를 고려해 보았을 때</a:t>
            </a:r>
            <a:r>
              <a:rPr lang="en-US" altLang="ko-KR" dirty="0"/>
              <a:t>, </a:t>
            </a:r>
            <a:r>
              <a:rPr lang="ko-KR" altLang="en-US" dirty="0"/>
              <a:t>가장 쉽게 나타날 수 있는 것은 이산화탄소와 메탄</a:t>
            </a:r>
            <a:r>
              <a:rPr lang="ko-KR" altLang="en-US" baseline="0" dirty="0"/>
              <a:t> 간의 상관관계도 입니다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산소가 풍부한 상황에서는 이산화탄소 발생이 </a:t>
            </a:r>
            <a:r>
              <a:rPr lang="ko-KR" altLang="en-US" baseline="0" dirty="0" err="1"/>
              <a:t>메인이겠지만</a:t>
            </a:r>
            <a:r>
              <a:rPr lang="en-US" altLang="ko-KR" baseline="0" dirty="0"/>
              <a:t>, </a:t>
            </a:r>
            <a:r>
              <a:rPr lang="ko-KR" altLang="en-US" baseline="0" dirty="0"/>
              <a:t>시간이 지남에 따라 산소가 고갈되면 메탄의 발생이 주가 </a:t>
            </a:r>
            <a:r>
              <a:rPr lang="ko-KR" altLang="en-US" baseline="0" dirty="0" err="1"/>
              <a:t>될것입니다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이러한 상황에서 둘은 음의 상관관계를 보여야 하며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실제로 </a:t>
            </a:r>
            <a:r>
              <a:rPr lang="ko-KR" altLang="en-US" baseline="0" dirty="0" err="1"/>
              <a:t>얼음쐐기</a:t>
            </a:r>
            <a:r>
              <a:rPr lang="ko-KR" altLang="en-US" baseline="0" dirty="0"/>
              <a:t> 내부에서 이러한 음의 상관관계가 보인다고 하는 문헌도 조금 있습니다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하지만</a:t>
            </a:r>
            <a:r>
              <a:rPr lang="en-US" altLang="ko-KR" baseline="0" dirty="0"/>
              <a:t>, </a:t>
            </a:r>
            <a:r>
              <a:rPr lang="ko-KR" altLang="en-US" baseline="0" dirty="0" err="1"/>
              <a:t>바타가이</a:t>
            </a:r>
            <a:r>
              <a:rPr lang="ko-KR" altLang="en-US" baseline="0" dirty="0"/>
              <a:t> 지역에서는 이러한 상관관계가 나타나지 않았으며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다른 </a:t>
            </a:r>
            <a:r>
              <a:rPr lang="ko-KR" altLang="en-US" baseline="0" dirty="0" err="1"/>
              <a:t>추랍차</a:t>
            </a:r>
            <a:r>
              <a:rPr lang="ko-KR" altLang="en-US" baseline="0" dirty="0"/>
              <a:t> </a:t>
            </a:r>
            <a:r>
              <a:rPr lang="ko-KR" altLang="en-US" baseline="0" dirty="0" err="1"/>
              <a:t>쓔야</a:t>
            </a:r>
            <a:r>
              <a:rPr lang="ko-KR" altLang="en-US" baseline="0" dirty="0"/>
              <a:t> </a:t>
            </a:r>
            <a:r>
              <a:rPr lang="ko-KR" altLang="en-US" baseline="0" dirty="0" err="1"/>
              <a:t>시르닥에서도</a:t>
            </a:r>
            <a:r>
              <a:rPr lang="ko-KR" altLang="en-US" baseline="0" dirty="0"/>
              <a:t> 유의미한 상관관계를 보인다고 말하기에는 어려웠습니다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아무래도 얼음쐐기에서 발견되는 전반적인 특성이 아닐까 싶은데요</a:t>
            </a:r>
            <a:r>
              <a:rPr lang="en-US" altLang="ko-KR" baseline="0" dirty="0"/>
              <a:t>. </a:t>
            </a:r>
            <a:r>
              <a:rPr lang="ko-KR" altLang="en-US" baseline="0" dirty="0"/>
              <a:t>아무래도 </a:t>
            </a:r>
            <a:r>
              <a:rPr lang="ko-KR" altLang="en-US" baseline="0" dirty="0" err="1"/>
              <a:t>얼음쐐기</a:t>
            </a:r>
            <a:r>
              <a:rPr lang="ko-KR" altLang="en-US" baseline="0" dirty="0"/>
              <a:t> 내의 버블이 </a:t>
            </a:r>
            <a:r>
              <a:rPr lang="ko-KR" altLang="en-US" baseline="0" dirty="0" err="1"/>
              <a:t>비균질적이고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이를 </a:t>
            </a:r>
            <a:r>
              <a:rPr lang="ko-KR" altLang="en-US" baseline="0" dirty="0" err="1"/>
              <a:t>분석할만한</a:t>
            </a:r>
            <a:r>
              <a:rPr lang="ko-KR" altLang="en-US" baseline="0" dirty="0"/>
              <a:t> 해상도를 얻기 어려워서 나타나는 문제이거나</a:t>
            </a:r>
            <a:r>
              <a:rPr lang="en-US" altLang="ko-KR" baseline="0" dirty="0"/>
              <a:t>, </a:t>
            </a:r>
            <a:r>
              <a:rPr lang="ko-KR" altLang="en-US" baseline="0" dirty="0"/>
              <a:t>생성된 메탄이 </a:t>
            </a:r>
            <a:r>
              <a:rPr lang="ko-KR" altLang="en-US" baseline="0" dirty="0" err="1"/>
              <a:t>산화되어서</a:t>
            </a:r>
            <a:r>
              <a:rPr lang="ko-KR" altLang="en-US" baseline="0" dirty="0"/>
              <a:t> 나타나는 현상인 것으로 현재 해석하고 있습니다</a:t>
            </a:r>
            <a:r>
              <a:rPr lang="en-US" altLang="ko-KR" baseline="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223A-1C31-4F8A-8F16-20C35AB1D04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9376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여기서의 설명이 중요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en-US" altLang="ko-KR" dirty="0"/>
              <a:t>N</a:t>
            </a:r>
            <a:r>
              <a:rPr lang="en-US" altLang="ko-KR" baseline="-25000" dirty="0"/>
              <a:t>2</a:t>
            </a:r>
            <a:r>
              <a:rPr lang="en-US" altLang="ko-KR" baseline="0" dirty="0"/>
              <a:t>O</a:t>
            </a:r>
            <a:r>
              <a:rPr lang="ko-KR" altLang="en-US" baseline="0" dirty="0"/>
              <a:t>와 </a:t>
            </a:r>
            <a:r>
              <a:rPr lang="ko-KR" altLang="en-US" baseline="0" dirty="0" err="1"/>
              <a:t>메탄간에는</a:t>
            </a:r>
            <a:r>
              <a:rPr lang="ko-KR" altLang="en-US" baseline="0" dirty="0"/>
              <a:t> </a:t>
            </a:r>
            <a:r>
              <a:rPr lang="en-US" altLang="ko-KR" baseline="0" dirty="0"/>
              <a:t>Inhibitory effect</a:t>
            </a:r>
            <a:r>
              <a:rPr lang="ko-KR" altLang="en-US" baseline="0" dirty="0"/>
              <a:t>가 작용하여 서로 </a:t>
            </a:r>
            <a:r>
              <a:rPr lang="en-US" altLang="ko-KR" baseline="0" dirty="0"/>
              <a:t>exclusive</a:t>
            </a:r>
            <a:r>
              <a:rPr lang="ko-KR" altLang="en-US" baseline="0" dirty="0"/>
              <a:t>한 관계를 </a:t>
            </a:r>
            <a:r>
              <a:rPr lang="ko-KR" altLang="en-US" baseline="0" dirty="0" err="1"/>
              <a:t>보이는것이</a:t>
            </a:r>
            <a:r>
              <a:rPr lang="ko-KR" altLang="en-US" baseline="0" dirty="0"/>
              <a:t> 정상이다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그리고 이는 다른 얼음쐐기에서도 동일하게 관찰된다</a:t>
            </a:r>
            <a:r>
              <a:rPr lang="en-US" altLang="ko-KR" baseline="0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baseline="0" dirty="0"/>
              <a:t>그러나</a:t>
            </a:r>
            <a:r>
              <a:rPr lang="en-US" altLang="ko-KR" baseline="0" dirty="0"/>
              <a:t>, </a:t>
            </a:r>
            <a:r>
              <a:rPr lang="ko-KR" altLang="en-US" baseline="0" dirty="0"/>
              <a:t>다른 얼음쐐기지역에서는 한번에 한 특성</a:t>
            </a:r>
            <a:r>
              <a:rPr lang="en-US" altLang="ko-KR" baseline="0" dirty="0"/>
              <a:t>, N</a:t>
            </a:r>
            <a:r>
              <a:rPr lang="en-US" altLang="ko-KR" baseline="-25000" dirty="0"/>
              <a:t>2</a:t>
            </a:r>
            <a:r>
              <a:rPr lang="en-US" altLang="ko-KR" baseline="0" dirty="0"/>
              <a:t>O</a:t>
            </a:r>
            <a:r>
              <a:rPr lang="ko-KR" altLang="en-US" baseline="0" dirty="0"/>
              <a:t>만 높거나</a:t>
            </a:r>
            <a:r>
              <a:rPr lang="en-US" altLang="ko-KR" baseline="0" dirty="0"/>
              <a:t>, CH</a:t>
            </a:r>
            <a:r>
              <a:rPr lang="en-US" altLang="ko-KR" baseline="-25000" dirty="0"/>
              <a:t>4</a:t>
            </a:r>
            <a:r>
              <a:rPr lang="ko-KR" altLang="en-US" baseline="0" dirty="0"/>
              <a:t>만 높거나 하는 특성을 보이는데</a:t>
            </a:r>
            <a:r>
              <a:rPr lang="en-US" altLang="ko-KR" baseline="0" dirty="0"/>
              <a:t>, </a:t>
            </a:r>
            <a:r>
              <a:rPr lang="ko-KR" altLang="en-US" baseline="0" dirty="0" err="1"/>
              <a:t>바타가이</a:t>
            </a:r>
            <a:r>
              <a:rPr lang="ko-KR" altLang="en-US" baseline="0" dirty="0"/>
              <a:t> 지역에서는 분명 같은 지역임에도 불구하고 보여지는 패턴이 다르다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특히 더 두드러지는 것은 </a:t>
            </a:r>
            <a:r>
              <a:rPr lang="en-US" altLang="ko-KR" baseline="0" dirty="0"/>
              <a:t>N</a:t>
            </a:r>
            <a:r>
              <a:rPr lang="en-US" altLang="ko-KR" baseline="-25000" dirty="0"/>
              <a:t>2</a:t>
            </a:r>
            <a:r>
              <a:rPr lang="en-US" altLang="ko-KR" baseline="0" dirty="0"/>
              <a:t>O</a:t>
            </a:r>
            <a:r>
              <a:rPr lang="ko-KR" altLang="en-US" baseline="0" dirty="0"/>
              <a:t>의 농도가 </a:t>
            </a:r>
            <a:r>
              <a:rPr lang="en-US" altLang="ko-KR" baseline="0" dirty="0"/>
              <a:t>LIC</a:t>
            </a:r>
            <a:r>
              <a:rPr lang="ko-KR" altLang="en-US" baseline="0" dirty="0"/>
              <a:t>에서 더 적다는 것이다</a:t>
            </a:r>
            <a:r>
              <a:rPr lang="en-US" altLang="ko-KR" baseline="0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baseline="0" dirty="0"/>
              <a:t>이는 두가지 가능성을 상정해 보았는데</a:t>
            </a:r>
            <a:r>
              <a:rPr lang="en-US" altLang="ko-KR" baseline="0" dirty="0"/>
              <a:t>, </a:t>
            </a:r>
            <a:r>
              <a:rPr lang="ko-KR" altLang="en-US" baseline="0" dirty="0" err="1"/>
              <a:t>형성당시</a:t>
            </a:r>
            <a:r>
              <a:rPr lang="ko-KR" altLang="en-US" baseline="0" dirty="0"/>
              <a:t> 토양에 영향을 미쳤을 식생이 달라져</a:t>
            </a:r>
            <a:r>
              <a:rPr lang="en-US" altLang="ko-KR" baseline="0" dirty="0"/>
              <a:t>, </a:t>
            </a:r>
            <a:r>
              <a:rPr lang="ko-KR" altLang="en-US" baseline="0" dirty="0"/>
              <a:t>토양과 미생물 군집의 기본이 달라졌을 가능성을 보았다</a:t>
            </a:r>
            <a:r>
              <a:rPr lang="en-US" altLang="ko-KR" baseline="0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baseline="0" dirty="0"/>
              <a:t>그러나 우선적으로 </a:t>
            </a:r>
            <a:r>
              <a:rPr lang="en-US" altLang="ko-KR" baseline="0" dirty="0"/>
              <a:t>soil</a:t>
            </a:r>
            <a:r>
              <a:rPr lang="ko-KR" altLang="en-US" baseline="0" dirty="0"/>
              <a:t>의 구성을 비교해 본 결과</a:t>
            </a:r>
            <a:r>
              <a:rPr lang="en-US" altLang="ko-KR" baseline="0" dirty="0"/>
              <a:t>, </a:t>
            </a:r>
            <a:r>
              <a:rPr lang="ko-KR" altLang="en-US" baseline="0" dirty="0"/>
              <a:t>두 </a:t>
            </a:r>
            <a:r>
              <a:rPr lang="en-US" altLang="ko-KR" baseline="0" dirty="0"/>
              <a:t>layer</a:t>
            </a:r>
            <a:r>
              <a:rPr lang="ko-KR" altLang="en-US" baseline="0" dirty="0"/>
              <a:t>간에 유의미한 차이는 없었으며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또한 이 값의 경우</a:t>
            </a:r>
            <a:r>
              <a:rPr lang="en-US" altLang="ko-KR" baseline="0" dirty="0"/>
              <a:t>, </a:t>
            </a:r>
            <a:r>
              <a:rPr lang="ko-KR" altLang="en-US" baseline="0" dirty="0"/>
              <a:t>예전에 </a:t>
            </a:r>
            <a:r>
              <a:rPr lang="en-US" altLang="ko-KR" baseline="0" dirty="0"/>
              <a:t>meadow steppe</a:t>
            </a:r>
            <a:r>
              <a:rPr lang="ko-KR" altLang="en-US" baseline="0" dirty="0"/>
              <a:t>에서 발견되는 </a:t>
            </a:r>
            <a:r>
              <a:rPr lang="en-US" altLang="ko-KR" baseline="0" dirty="0"/>
              <a:t>C/N ratio</a:t>
            </a:r>
            <a:r>
              <a:rPr lang="ko-KR" altLang="en-US" baseline="0" dirty="0"/>
              <a:t>와 유사한 값을 보였다</a:t>
            </a:r>
            <a:r>
              <a:rPr lang="en-US" altLang="ko-KR" baseline="0" dirty="0"/>
              <a:t>. </a:t>
            </a:r>
            <a:r>
              <a:rPr lang="ko-KR" altLang="en-US" baseline="0" dirty="0" err="1"/>
              <a:t>바타가이</a:t>
            </a:r>
            <a:r>
              <a:rPr lang="ko-KR" altLang="en-US" baseline="0" dirty="0"/>
              <a:t> 지역의 꽃가루와 </a:t>
            </a:r>
            <a:r>
              <a:rPr lang="ko-KR" altLang="en-US" baseline="0" dirty="0" err="1"/>
              <a:t>식물화석</a:t>
            </a:r>
            <a:r>
              <a:rPr lang="ko-KR" altLang="en-US" baseline="0" dirty="0"/>
              <a:t> 분석결과도 근본적으로 두 </a:t>
            </a:r>
            <a:r>
              <a:rPr lang="ko-KR" altLang="en-US" baseline="0" dirty="0" err="1"/>
              <a:t>얼음쐐기</a:t>
            </a:r>
            <a:r>
              <a:rPr lang="ko-KR" altLang="en-US" baseline="0" dirty="0"/>
              <a:t> 형성 당시엔 큰 식생의 변화가 일어나지 않았음을 시사했다</a:t>
            </a:r>
            <a:r>
              <a:rPr lang="en-US" altLang="ko-KR" baseline="0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baseline="0" dirty="0"/>
              <a:t>따라서 현재로서 더 가능성이 높아 보이는 것은 </a:t>
            </a:r>
            <a:r>
              <a:rPr lang="en-US" altLang="ko-KR" baseline="0" dirty="0"/>
              <a:t>N</a:t>
            </a:r>
            <a:r>
              <a:rPr lang="en-US" altLang="ko-KR" baseline="-25000" dirty="0"/>
              <a:t>2</a:t>
            </a:r>
            <a:r>
              <a:rPr lang="en-US" altLang="ko-KR" baseline="0" dirty="0"/>
              <a:t>O</a:t>
            </a:r>
            <a:r>
              <a:rPr lang="ko-KR" altLang="en-US" baseline="0" dirty="0"/>
              <a:t>의 </a:t>
            </a:r>
            <a:r>
              <a:rPr lang="en-US" altLang="ko-KR" baseline="0" dirty="0"/>
              <a:t>N</a:t>
            </a:r>
            <a:r>
              <a:rPr lang="en-US" altLang="ko-KR" baseline="-25000" dirty="0"/>
              <a:t>2</a:t>
            </a:r>
            <a:r>
              <a:rPr lang="ko-KR" altLang="en-US" baseline="0" dirty="0"/>
              <a:t>로의 </a:t>
            </a:r>
            <a:r>
              <a:rPr lang="en-US" altLang="ko-KR" baseline="0" dirty="0"/>
              <a:t>reduction </a:t>
            </a:r>
            <a:r>
              <a:rPr lang="ko-KR" altLang="en-US" baseline="0" dirty="0"/>
              <a:t>반응이다</a:t>
            </a:r>
            <a:r>
              <a:rPr lang="en-US" altLang="ko-KR" baseline="0" dirty="0"/>
              <a:t>.</a:t>
            </a:r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223A-1C31-4F8A-8F16-20C35AB1D04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175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여기서의 설명이 중요</a:t>
            </a:r>
            <a:r>
              <a:rPr lang="en-US" altLang="ko-KR" dirty="0"/>
              <a:t>.</a:t>
            </a:r>
          </a:p>
          <a:p>
            <a:pPr marL="228600" indent="-228600">
              <a:buAutoNum type="arabicPeriod"/>
            </a:pPr>
            <a:r>
              <a:rPr lang="en-US" altLang="ko-KR" dirty="0"/>
              <a:t>N</a:t>
            </a:r>
            <a:r>
              <a:rPr lang="en-US" altLang="ko-KR" baseline="-25000" dirty="0"/>
              <a:t>2</a:t>
            </a:r>
            <a:r>
              <a:rPr lang="en-US" altLang="ko-KR" baseline="0" dirty="0"/>
              <a:t>O</a:t>
            </a:r>
            <a:r>
              <a:rPr lang="ko-KR" altLang="en-US" baseline="0" dirty="0"/>
              <a:t>와 </a:t>
            </a:r>
            <a:r>
              <a:rPr lang="ko-KR" altLang="en-US" baseline="0" dirty="0" err="1"/>
              <a:t>메탄간에는</a:t>
            </a:r>
            <a:r>
              <a:rPr lang="ko-KR" altLang="en-US" baseline="0" dirty="0"/>
              <a:t> </a:t>
            </a:r>
            <a:r>
              <a:rPr lang="en-US" altLang="ko-KR" baseline="0" dirty="0"/>
              <a:t>Inhibitory effect</a:t>
            </a:r>
            <a:r>
              <a:rPr lang="ko-KR" altLang="en-US" baseline="0" dirty="0"/>
              <a:t>가 작용하여 서로 </a:t>
            </a:r>
            <a:r>
              <a:rPr lang="en-US" altLang="ko-KR" baseline="0" dirty="0"/>
              <a:t>exclusive</a:t>
            </a:r>
            <a:r>
              <a:rPr lang="ko-KR" altLang="en-US" baseline="0" dirty="0"/>
              <a:t>한 관계를 </a:t>
            </a:r>
            <a:r>
              <a:rPr lang="ko-KR" altLang="en-US" baseline="0" dirty="0" err="1"/>
              <a:t>보이는것이</a:t>
            </a:r>
            <a:r>
              <a:rPr lang="ko-KR" altLang="en-US" baseline="0" dirty="0"/>
              <a:t> 정상이다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그리고 이는 다른 얼음쐐기에서도 동일하게 관찰된다</a:t>
            </a:r>
            <a:r>
              <a:rPr lang="en-US" altLang="ko-KR" baseline="0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baseline="0" dirty="0"/>
              <a:t>그러나</a:t>
            </a:r>
            <a:r>
              <a:rPr lang="en-US" altLang="ko-KR" baseline="0" dirty="0"/>
              <a:t>, </a:t>
            </a:r>
            <a:r>
              <a:rPr lang="ko-KR" altLang="en-US" baseline="0" dirty="0"/>
              <a:t>다른 얼음쐐기지역에서는 한번에 한 특성</a:t>
            </a:r>
            <a:r>
              <a:rPr lang="en-US" altLang="ko-KR" baseline="0" dirty="0"/>
              <a:t>, N</a:t>
            </a:r>
            <a:r>
              <a:rPr lang="en-US" altLang="ko-KR" baseline="-25000" dirty="0"/>
              <a:t>2</a:t>
            </a:r>
            <a:r>
              <a:rPr lang="en-US" altLang="ko-KR" baseline="0" dirty="0"/>
              <a:t>O</a:t>
            </a:r>
            <a:r>
              <a:rPr lang="ko-KR" altLang="en-US" baseline="0" dirty="0"/>
              <a:t>만 높거나</a:t>
            </a:r>
            <a:r>
              <a:rPr lang="en-US" altLang="ko-KR" baseline="0" dirty="0"/>
              <a:t>, CH</a:t>
            </a:r>
            <a:r>
              <a:rPr lang="en-US" altLang="ko-KR" baseline="-25000" dirty="0"/>
              <a:t>4</a:t>
            </a:r>
            <a:r>
              <a:rPr lang="ko-KR" altLang="en-US" baseline="0" dirty="0"/>
              <a:t>만 높거나 하는 특성을 보이는데</a:t>
            </a:r>
            <a:r>
              <a:rPr lang="en-US" altLang="ko-KR" baseline="0" dirty="0"/>
              <a:t>, </a:t>
            </a:r>
            <a:r>
              <a:rPr lang="ko-KR" altLang="en-US" baseline="0" dirty="0" err="1"/>
              <a:t>바타가이</a:t>
            </a:r>
            <a:r>
              <a:rPr lang="ko-KR" altLang="en-US" baseline="0" dirty="0"/>
              <a:t> 지역에서는 분명 같은 지역임에도 불구하고 보여지는 패턴이 다르다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특히 더 두드러지는 것은 </a:t>
            </a:r>
            <a:r>
              <a:rPr lang="en-US" altLang="ko-KR" baseline="0" dirty="0"/>
              <a:t>N</a:t>
            </a:r>
            <a:r>
              <a:rPr lang="en-US" altLang="ko-KR" baseline="-25000" dirty="0"/>
              <a:t>2</a:t>
            </a:r>
            <a:r>
              <a:rPr lang="en-US" altLang="ko-KR" baseline="0" dirty="0"/>
              <a:t>O</a:t>
            </a:r>
            <a:r>
              <a:rPr lang="ko-KR" altLang="en-US" baseline="0" dirty="0"/>
              <a:t>의 농도가 </a:t>
            </a:r>
            <a:r>
              <a:rPr lang="en-US" altLang="ko-KR" baseline="0" dirty="0"/>
              <a:t>LIC</a:t>
            </a:r>
            <a:r>
              <a:rPr lang="ko-KR" altLang="en-US" baseline="0" dirty="0"/>
              <a:t>에서 더 적다는 것이다</a:t>
            </a:r>
            <a:r>
              <a:rPr lang="en-US" altLang="ko-KR" baseline="0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baseline="0" dirty="0"/>
              <a:t>이는 두가지 가능성을 상정해 보았는데</a:t>
            </a:r>
            <a:r>
              <a:rPr lang="en-US" altLang="ko-KR" baseline="0" dirty="0"/>
              <a:t>, </a:t>
            </a:r>
            <a:r>
              <a:rPr lang="ko-KR" altLang="en-US" baseline="0" dirty="0" err="1"/>
              <a:t>형성당시</a:t>
            </a:r>
            <a:r>
              <a:rPr lang="ko-KR" altLang="en-US" baseline="0" dirty="0"/>
              <a:t> 토양에 영향을 미쳤을 식생이 달라져</a:t>
            </a:r>
            <a:r>
              <a:rPr lang="en-US" altLang="ko-KR" baseline="0" dirty="0"/>
              <a:t>, </a:t>
            </a:r>
            <a:r>
              <a:rPr lang="ko-KR" altLang="en-US" baseline="0" dirty="0"/>
              <a:t>토양과 미생물 군집의 기본이 달라졌을 가능성을 보았다</a:t>
            </a:r>
            <a:r>
              <a:rPr lang="en-US" altLang="ko-KR" baseline="0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baseline="0" dirty="0"/>
              <a:t>그러나 우선적으로 </a:t>
            </a:r>
            <a:r>
              <a:rPr lang="en-US" altLang="ko-KR" baseline="0" dirty="0"/>
              <a:t>soil</a:t>
            </a:r>
            <a:r>
              <a:rPr lang="ko-KR" altLang="en-US" baseline="0" dirty="0"/>
              <a:t>의 구성을 비교해 본 결과</a:t>
            </a:r>
            <a:r>
              <a:rPr lang="en-US" altLang="ko-KR" baseline="0" dirty="0"/>
              <a:t>, </a:t>
            </a:r>
            <a:r>
              <a:rPr lang="ko-KR" altLang="en-US" baseline="0" dirty="0"/>
              <a:t>두 </a:t>
            </a:r>
            <a:r>
              <a:rPr lang="en-US" altLang="ko-KR" baseline="0" dirty="0"/>
              <a:t>layer</a:t>
            </a:r>
            <a:r>
              <a:rPr lang="ko-KR" altLang="en-US" baseline="0" dirty="0"/>
              <a:t>간에 유의미한 차이는 없었으며</a:t>
            </a:r>
            <a:r>
              <a:rPr lang="en-US" altLang="ko-KR" baseline="0" dirty="0"/>
              <a:t>, </a:t>
            </a:r>
            <a:r>
              <a:rPr lang="ko-KR" altLang="en-US" baseline="0" dirty="0"/>
              <a:t>또한 이 값의 경우</a:t>
            </a:r>
            <a:r>
              <a:rPr lang="en-US" altLang="ko-KR" baseline="0" dirty="0"/>
              <a:t>, </a:t>
            </a:r>
            <a:r>
              <a:rPr lang="ko-KR" altLang="en-US" baseline="0" dirty="0"/>
              <a:t>예전에 </a:t>
            </a:r>
            <a:r>
              <a:rPr lang="en-US" altLang="ko-KR" baseline="0" dirty="0"/>
              <a:t>meadow steppe</a:t>
            </a:r>
            <a:r>
              <a:rPr lang="ko-KR" altLang="en-US" baseline="0" dirty="0"/>
              <a:t>에서 발견되는 </a:t>
            </a:r>
            <a:r>
              <a:rPr lang="en-US" altLang="ko-KR" baseline="0" dirty="0"/>
              <a:t>C/N ratio</a:t>
            </a:r>
            <a:r>
              <a:rPr lang="ko-KR" altLang="en-US" baseline="0" dirty="0"/>
              <a:t>와 유사한 값을 보였다</a:t>
            </a:r>
            <a:r>
              <a:rPr lang="en-US" altLang="ko-KR" baseline="0" dirty="0"/>
              <a:t>. </a:t>
            </a:r>
            <a:r>
              <a:rPr lang="ko-KR" altLang="en-US" baseline="0" dirty="0" err="1"/>
              <a:t>바타가이</a:t>
            </a:r>
            <a:r>
              <a:rPr lang="ko-KR" altLang="en-US" baseline="0" dirty="0"/>
              <a:t> 지역의 꽃가루와 </a:t>
            </a:r>
            <a:r>
              <a:rPr lang="ko-KR" altLang="en-US" baseline="0" dirty="0" err="1"/>
              <a:t>식물화석</a:t>
            </a:r>
            <a:r>
              <a:rPr lang="ko-KR" altLang="en-US" baseline="0" dirty="0"/>
              <a:t> 분석결과도 근본적으로 두 </a:t>
            </a:r>
            <a:r>
              <a:rPr lang="ko-KR" altLang="en-US" baseline="0" dirty="0" err="1"/>
              <a:t>얼음쐐기</a:t>
            </a:r>
            <a:r>
              <a:rPr lang="ko-KR" altLang="en-US" baseline="0" dirty="0"/>
              <a:t> 형성 당시엔 큰 식생의 변화가 일어나지 않았음을 시사했다</a:t>
            </a:r>
            <a:r>
              <a:rPr lang="en-US" altLang="ko-KR" baseline="0" dirty="0"/>
              <a:t>.</a:t>
            </a:r>
          </a:p>
          <a:p>
            <a:pPr marL="228600" indent="-228600">
              <a:buAutoNum type="arabicPeriod"/>
            </a:pPr>
            <a:r>
              <a:rPr lang="ko-KR" altLang="en-US" baseline="0" dirty="0"/>
              <a:t>따라서 현재로서 더 가능성이 높아 보이는 것은 </a:t>
            </a:r>
            <a:r>
              <a:rPr lang="en-US" altLang="ko-KR" baseline="0" dirty="0"/>
              <a:t>N</a:t>
            </a:r>
            <a:r>
              <a:rPr lang="en-US" altLang="ko-KR" baseline="-25000" dirty="0"/>
              <a:t>2</a:t>
            </a:r>
            <a:r>
              <a:rPr lang="en-US" altLang="ko-KR" baseline="0" dirty="0"/>
              <a:t>O</a:t>
            </a:r>
            <a:r>
              <a:rPr lang="ko-KR" altLang="en-US" baseline="0" dirty="0"/>
              <a:t>의 </a:t>
            </a:r>
            <a:r>
              <a:rPr lang="en-US" altLang="ko-KR" baseline="0" dirty="0"/>
              <a:t>N</a:t>
            </a:r>
            <a:r>
              <a:rPr lang="en-US" altLang="ko-KR" baseline="-25000" dirty="0"/>
              <a:t>2</a:t>
            </a:r>
            <a:r>
              <a:rPr lang="ko-KR" altLang="en-US" baseline="0" dirty="0"/>
              <a:t>로의 </a:t>
            </a:r>
            <a:r>
              <a:rPr lang="en-US" altLang="ko-KR" baseline="0" dirty="0"/>
              <a:t>reduction </a:t>
            </a:r>
            <a:r>
              <a:rPr lang="ko-KR" altLang="en-US" baseline="0" dirty="0"/>
              <a:t>반응이다</a:t>
            </a:r>
            <a:r>
              <a:rPr lang="en-US" altLang="ko-KR" baseline="0" dirty="0"/>
              <a:t>.</a:t>
            </a:r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3223A-1C31-4F8A-8F16-20C35AB1D04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749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7DC9-1D15-4781-9FEB-8188C7AACC99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8BDF-4DB2-481F-B822-3CBE2EA01F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457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7DC9-1D15-4781-9FEB-8188C7AACC99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8BDF-4DB2-481F-B822-3CBE2EA01F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347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7DC9-1D15-4781-9FEB-8188C7AACC99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8BDF-4DB2-481F-B822-3CBE2EA01F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93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7DC9-1D15-4781-9FEB-8188C7AACC99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8BDF-4DB2-481F-B822-3CBE2EA01F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816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7DC9-1D15-4781-9FEB-8188C7AACC99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8BDF-4DB2-481F-B822-3CBE2EA01F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68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7DC9-1D15-4781-9FEB-8188C7AACC99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8BDF-4DB2-481F-B822-3CBE2EA01F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325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7DC9-1D15-4781-9FEB-8188C7AACC99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8BDF-4DB2-481F-B822-3CBE2EA01F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074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7DC9-1D15-4781-9FEB-8188C7AACC99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8BDF-4DB2-481F-B822-3CBE2EA01F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33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7DC9-1D15-4781-9FEB-8188C7AACC99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8BDF-4DB2-481F-B822-3CBE2EA01F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57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7DC9-1D15-4781-9FEB-8188C7AACC99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8BDF-4DB2-481F-B822-3CBE2EA01F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179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7DC9-1D15-4781-9FEB-8188C7AACC99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8BDF-4DB2-481F-B822-3CBE2EA01F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611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17DC9-1D15-4781-9FEB-8188C7AACC99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28BDF-4DB2-481F-B822-3CBE2EA01F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11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176336" y="0"/>
            <a:ext cx="5839326" cy="882316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Bahnschrift SemiBold" panose="020B0502040204020203" pitchFamily="34" charset="0"/>
              </a:rPr>
              <a:t>EGU 2022</a:t>
            </a:r>
            <a:endParaRPr lang="ko-KR" altLang="en-US" dirty="0">
              <a:latin typeface="Bahnschrift SemiBold" panose="020B0502040204020203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2371611"/>
            <a:ext cx="12192000" cy="2266950"/>
          </a:xfrm>
          <a:prstGeom prst="rect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https://res.cloudinary.com/amuze-interactive/image/upload/f_auto,q_auto/v1638239798/agu-fm2021/4B-85-E3-8F-86-59-63-6A-61-D2-38-7B-41-3F-14-CC/Image/%EB%A1%9C%EA%B3%A0%EB%A1%9C%EA%B3%A0_junw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5762"/>
            <a:ext cx="1234911" cy="11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658" y="2638754"/>
            <a:ext cx="1151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Compositions and origins of greenhouse gas species in permafrost ice wedges at the </a:t>
            </a:r>
            <a:r>
              <a:rPr lang="en-US" altLang="ko-KR" sz="2000" dirty="0" err="1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Batagay</a:t>
            </a:r>
            <a:r>
              <a:rPr lang="en-US" altLang="ko-KR" sz="2000" dirty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2000" dirty="0" err="1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megaslump</a:t>
            </a:r>
            <a:r>
              <a:rPr lang="en-US" altLang="ko-KR" sz="2000" dirty="0">
                <a:latin typeface="Arial Black" panose="020B0A040201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, Yana Uplands, Northeast Siberia</a:t>
            </a:r>
            <a:endParaRPr lang="ko-KR" altLang="en-US" sz="2000" dirty="0">
              <a:latin typeface="Arial Black" panose="020B0A040201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030" name="Picture 6" descr="PIES logo_Tex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699" y="5914709"/>
            <a:ext cx="2738301" cy="90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0" y="3698566"/>
            <a:ext cx="12192000" cy="2453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altLang="ko-KR" sz="1600" kern="100" dirty="0" err="1">
                <a:latin typeface="Arial" panose="020B0604020202020204" pitchFamily="34" charset="0"/>
                <a:cs typeface="Arial" panose="020B0604020202020204" pitchFamily="34" charset="0"/>
              </a:rPr>
              <a:t>Hansu</a:t>
            </a:r>
            <a:r>
              <a:rPr lang="en-US" altLang="ko-KR" sz="1600" kern="100" dirty="0">
                <a:latin typeface="Arial" panose="020B0604020202020204" pitchFamily="34" charset="0"/>
                <a:cs typeface="Arial" panose="020B0604020202020204" pitchFamily="34" charset="0"/>
              </a:rPr>
              <a:t> Park</a:t>
            </a:r>
            <a:r>
              <a:rPr lang="en-US" altLang="ko-KR" sz="1600" kern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1*</a:t>
            </a:r>
            <a:r>
              <a:rPr lang="en-US" altLang="ko-KR" sz="1600" kern="100" dirty="0">
                <a:latin typeface="Arial" panose="020B0604020202020204" pitchFamily="34" charset="0"/>
                <a:cs typeface="Arial" panose="020B0604020202020204" pitchFamily="34" charset="0"/>
              </a:rPr>
              <a:t>, Na-</a:t>
            </a:r>
            <a:r>
              <a:rPr lang="en-US" altLang="ko-KR" sz="1600" kern="100" dirty="0" err="1">
                <a:latin typeface="Arial" panose="020B0604020202020204" pitchFamily="34" charset="0"/>
                <a:cs typeface="Arial" panose="020B0604020202020204" pitchFamily="34" charset="0"/>
              </a:rPr>
              <a:t>Yeon</a:t>
            </a:r>
            <a:r>
              <a:rPr lang="en-US" altLang="ko-KR" sz="1600" kern="100" dirty="0">
                <a:latin typeface="Arial" panose="020B0604020202020204" pitchFamily="34" charset="0"/>
                <a:cs typeface="Arial" panose="020B0604020202020204" pitchFamily="34" charset="0"/>
              </a:rPr>
              <a:t> Ko</a:t>
            </a:r>
            <a:r>
              <a:rPr lang="en-US" altLang="ko-KR" sz="1600" kern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1600" kern="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600" kern="100" dirty="0" err="1">
                <a:latin typeface="Arial" panose="020B0604020202020204" pitchFamily="34" charset="0"/>
                <a:cs typeface="Arial" panose="020B0604020202020204" pitchFamily="34" charset="0"/>
              </a:rPr>
              <a:t>JeongEun</a:t>
            </a:r>
            <a:r>
              <a:rPr lang="en-US" altLang="ko-KR" sz="1600" kern="100" dirty="0">
                <a:latin typeface="Arial" panose="020B0604020202020204" pitchFamily="34" charset="0"/>
                <a:cs typeface="Arial" panose="020B0604020202020204" pitchFamily="34" charset="0"/>
              </a:rPr>
              <a:t> Kim</a:t>
            </a:r>
            <a:r>
              <a:rPr lang="en-US" altLang="ko-KR" sz="1600" kern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1600" kern="100" dirty="0">
                <a:latin typeface="Arial" panose="020B0604020202020204" pitchFamily="34" charset="0"/>
                <a:cs typeface="Arial" panose="020B0604020202020204" pitchFamily="34" charset="0"/>
              </a:rPr>
              <a:t>, Thomas Opel</a:t>
            </a:r>
            <a:r>
              <a:rPr lang="en-US" altLang="ko-KR" sz="1600" kern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600" kern="100" dirty="0">
                <a:latin typeface="Arial" panose="020B0604020202020204" pitchFamily="34" charset="0"/>
                <a:cs typeface="Arial" panose="020B0604020202020204" pitchFamily="34" charset="0"/>
              </a:rPr>
              <a:t>, Hanno Meyer</a:t>
            </a:r>
            <a:r>
              <a:rPr lang="en-US" altLang="ko-KR" sz="1600" kern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600" kern="100" dirty="0">
                <a:latin typeface="Arial" panose="020B0604020202020204" pitchFamily="34" charset="0"/>
                <a:cs typeface="Arial" panose="020B0604020202020204" pitchFamily="34" charset="0"/>
              </a:rPr>
              <a:t>, Sebastian Wetterich</a:t>
            </a:r>
            <a:r>
              <a:rPr lang="en-US" altLang="ko-KR" sz="1600" kern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600" kern="100" dirty="0">
                <a:latin typeface="Arial" panose="020B0604020202020204" pitchFamily="34" charset="0"/>
                <a:cs typeface="Arial" panose="020B0604020202020204" pitchFamily="34" charset="0"/>
              </a:rPr>
              <a:t>, Alexander Fedorov</a:t>
            </a:r>
            <a:r>
              <a:rPr lang="en-US" altLang="ko-KR" sz="1600" kern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ko-KR" sz="1600" kern="100" dirty="0">
                <a:latin typeface="Arial" panose="020B0604020202020204" pitchFamily="34" charset="0"/>
                <a:cs typeface="Arial" panose="020B0604020202020204" pitchFamily="34" charset="0"/>
              </a:rPr>
              <a:t>, Andrei G. Shepelev</a:t>
            </a:r>
            <a:r>
              <a:rPr lang="en-US" altLang="ko-KR" sz="1600" kern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ko-KR" sz="1600" kern="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600" kern="100" dirty="0" err="1">
                <a:latin typeface="Arial" panose="020B0604020202020204" pitchFamily="34" charset="0"/>
                <a:cs typeface="Arial" panose="020B0604020202020204" pitchFamily="34" charset="0"/>
              </a:rPr>
              <a:t>Jinho</a:t>
            </a:r>
            <a:r>
              <a:rPr lang="en-US" altLang="ko-KR" sz="1600" kern="100" dirty="0">
                <a:latin typeface="Arial" panose="020B0604020202020204" pitchFamily="34" charset="0"/>
                <a:cs typeface="Arial" panose="020B0604020202020204" pitchFamily="34" charset="0"/>
              </a:rPr>
              <a:t> Ahn</a:t>
            </a:r>
            <a:r>
              <a:rPr lang="en-US" altLang="ko-KR" sz="1600" kern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o-KR" altLang="ko-KR" sz="16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altLang="ko-KR" kern="100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ko-KR" altLang="ko-KR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altLang="ko-KR" b="1" kern="1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ko-KR" sz="1200" b="1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Seoul National University, School of Earth and Environmental Science, korrywof@gmail.com</a:t>
            </a:r>
            <a:endParaRPr lang="ko-KR" altLang="ko-KR" sz="1400" b="1" kern="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altLang="ko-KR" b="1" kern="1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ko-KR" sz="1200" b="1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Alfred Wegener Institute, Helmholtz Centre for Polar and Marine Research</a:t>
            </a:r>
            <a:endParaRPr lang="ko-KR" altLang="ko-KR" sz="1400" b="1" kern="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altLang="ko-KR" b="1" kern="1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ko-KR" sz="1200" b="1" kern="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Melnikov</a:t>
            </a:r>
            <a:r>
              <a:rPr lang="en-US" altLang="ko-KR" sz="1200" b="1" kern="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Permafrost Institute, Siberian Branch RAS</a:t>
            </a:r>
            <a:endParaRPr lang="ko-KR" altLang="ko-KR" sz="1400" b="1" kern="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5269"/>
            <a:ext cx="7474527" cy="48178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Introduction / Research goal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11786" y="-32759"/>
            <a:ext cx="380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1</a:t>
            </a:r>
            <a:endParaRPr lang="ko-KR" altLang="en-US" sz="2800" dirty="0"/>
          </a:p>
        </p:txBody>
      </p:sp>
      <p:sp>
        <p:nvSpPr>
          <p:cNvPr id="31" name="직사각형 30"/>
          <p:cNvSpPr/>
          <p:nvPr/>
        </p:nvSpPr>
        <p:spPr>
          <a:xfrm>
            <a:off x="0" y="479774"/>
            <a:ext cx="12192000" cy="223775"/>
          </a:xfrm>
          <a:prstGeom prst="rect">
            <a:avLst/>
          </a:prstGeom>
          <a:gradFill flip="none" rotWithShape="1">
            <a:gsLst>
              <a:gs pos="0">
                <a:srgbClr val="45EBB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0" y="6768445"/>
            <a:ext cx="12192000" cy="89555"/>
          </a:xfrm>
          <a:prstGeom prst="rect">
            <a:avLst/>
          </a:prstGeom>
          <a:gradFill>
            <a:gsLst>
              <a:gs pos="35000">
                <a:srgbClr val="B7DBB7"/>
              </a:gs>
              <a:gs pos="0">
                <a:srgbClr val="BAF13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283413" y="3083031"/>
            <a:ext cx="11625174" cy="35867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1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sz="2100" i="0" dirty="0">
                <a:latin typeface="Arial" panose="020B0604020202020204" pitchFamily="34" charset="0"/>
                <a:cs typeface="Arial" panose="020B0604020202020204" pitchFamily="34" charset="0"/>
              </a:rPr>
              <a:t> Ice wedges are characteristic feature of permafrost</a:t>
            </a:r>
            <a:r>
              <a:rPr lang="en-US" altLang="ko-KR" sz="2100" i="0" dirty="0" smtClean="0">
                <a:latin typeface="Arial" panose="020B0604020202020204" pitchFamily="34" charset="0"/>
                <a:cs typeface="Arial" panose="020B0604020202020204" pitchFamily="34" charset="0"/>
              </a:rPr>
              <a:t>, which </a:t>
            </a:r>
            <a:r>
              <a:rPr lang="en-US" altLang="ko-K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entrapping the gases in the form of bubbles.</a:t>
            </a:r>
            <a:endParaRPr lang="en-US" altLang="ko-K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21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sz="2100" i="0" dirty="0">
                <a:latin typeface="Arial" panose="020B0604020202020204" pitchFamily="34" charset="0"/>
                <a:cs typeface="Arial" panose="020B0604020202020204" pitchFamily="34" charset="0"/>
              </a:rPr>
              <a:t> So, it is important to analyze the gas </a:t>
            </a:r>
            <a:r>
              <a:rPr lang="en-US" altLang="ko-KR" sz="2100" dirty="0">
                <a:latin typeface="Arial" panose="020B0604020202020204" pitchFamily="34" charset="0"/>
                <a:cs typeface="Arial" panose="020B0604020202020204" pitchFamily="34" charset="0"/>
              </a:rPr>
              <a:t>composition and formation pathways</a:t>
            </a:r>
            <a:r>
              <a:rPr lang="en-US" altLang="ko-KR" sz="2100" i="0" dirty="0">
                <a:latin typeface="Arial" panose="020B0604020202020204" pitchFamily="34" charset="0"/>
                <a:cs typeface="Arial" panose="020B0604020202020204" pitchFamily="34" charset="0"/>
              </a:rPr>
              <a:t> for understand the C &amp; N cycle and geochemical processes through ice </a:t>
            </a:r>
            <a:r>
              <a:rPr lang="en-US" altLang="ko-KR" sz="2100" i="0" dirty="0" smtClean="0">
                <a:latin typeface="Arial" panose="020B0604020202020204" pitchFamily="34" charset="0"/>
                <a:cs typeface="Arial" panose="020B0604020202020204" pitchFamily="34" charset="0"/>
              </a:rPr>
              <a:t>wedges within permafrost.</a:t>
            </a:r>
            <a:endParaRPr lang="en-US" altLang="ko-KR" sz="21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altLang="ko-K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 sz="2100" dirty="0">
                <a:latin typeface="Arial" panose="020B0604020202020204" pitchFamily="34" charset="0"/>
                <a:cs typeface="Arial" panose="020B0604020202020204" pitchFamily="34" charset="0"/>
              </a:rPr>
              <a:t> In this presentation, we will propose a possible biogeochemical process of greenhouse gas formation in ice wedge system.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8C88C54-1549-3A8A-2C82-69D858BC1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47" y="703549"/>
            <a:ext cx="5182259" cy="2220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1E60D2-C5C0-AB02-3480-3FCDA128577F}"/>
              </a:ext>
            </a:extLst>
          </p:cNvPr>
          <p:cNvSpPr txBox="1"/>
          <p:nvPr/>
        </p:nvSpPr>
        <p:spPr>
          <a:xfrm>
            <a:off x="398047" y="2893391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Opel et al., 2018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0384F12-B4D6-45CF-9CD7-EF3282EAF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458" y="778619"/>
            <a:ext cx="1786918" cy="2186057"/>
          </a:xfrm>
          <a:prstGeom prst="rect">
            <a:avLst/>
          </a:prstGeom>
        </p:spPr>
      </p:pic>
      <p:cxnSp>
        <p:nvCxnSpPr>
          <p:cNvPr id="12" name="Straight Arrow Connector 13">
            <a:extLst>
              <a:ext uri="{FF2B5EF4-FFF2-40B4-BE49-F238E27FC236}">
                <a16:creationId xmlns:a16="http://schemas.microsoft.com/office/drawing/2014/main" id="{FE5D6B77-7EC3-449A-A9FB-0EFF9236C4F0}"/>
              </a:ext>
            </a:extLst>
          </p:cNvPr>
          <p:cNvCxnSpPr>
            <a:cxnSpLocks/>
          </p:cNvCxnSpPr>
          <p:nvPr/>
        </p:nvCxnSpPr>
        <p:spPr>
          <a:xfrm>
            <a:off x="10487204" y="2882031"/>
            <a:ext cx="33159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F419CB-C2A3-4A06-811A-0F2B2FEBBFD1}"/>
              </a:ext>
            </a:extLst>
          </p:cNvPr>
          <p:cNvSpPr txBox="1"/>
          <p:nvPr/>
        </p:nvSpPr>
        <p:spPr>
          <a:xfrm>
            <a:off x="10396826" y="2599137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5mm</a:t>
            </a:r>
            <a:endParaRPr lang="ko-KR" altLang="en-US" sz="1200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3DE8C9C6-045A-4FFE-9D92-C3F9680A6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760" y="767010"/>
            <a:ext cx="2945698" cy="2209274"/>
          </a:xfrm>
          <a:prstGeom prst="rect">
            <a:avLst/>
          </a:prstGeom>
        </p:spPr>
      </p:pic>
      <p:cxnSp>
        <p:nvCxnSpPr>
          <p:cNvPr id="19" name="Straight Arrow Connector 8">
            <a:extLst>
              <a:ext uri="{FF2B5EF4-FFF2-40B4-BE49-F238E27FC236}">
                <a16:creationId xmlns:a16="http://schemas.microsoft.com/office/drawing/2014/main" id="{9F968617-00F0-4370-B04E-79563717FE3D}"/>
              </a:ext>
            </a:extLst>
          </p:cNvPr>
          <p:cNvCxnSpPr>
            <a:cxnSpLocks/>
          </p:cNvCxnSpPr>
          <p:nvPr/>
        </p:nvCxnSpPr>
        <p:spPr>
          <a:xfrm>
            <a:off x="8722135" y="2849444"/>
            <a:ext cx="33159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C62DFA5-4397-4653-8692-E62D651C2448}"/>
              </a:ext>
            </a:extLst>
          </p:cNvPr>
          <p:cNvSpPr txBox="1"/>
          <p:nvPr/>
        </p:nvSpPr>
        <p:spPr>
          <a:xfrm>
            <a:off x="8631757" y="2566550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2mm</a:t>
            </a:r>
            <a:endParaRPr lang="ko-KR" altLang="en-US" sz="12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EC8ECC4-F2F0-3ECD-BD78-5C83E934E369}"/>
              </a:ext>
            </a:extLst>
          </p:cNvPr>
          <p:cNvSpPr/>
          <p:nvPr/>
        </p:nvSpPr>
        <p:spPr>
          <a:xfrm>
            <a:off x="6081686" y="2956139"/>
            <a:ext cx="4315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Fig.1 Air bubbles inside the ice wedge slice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7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5269"/>
            <a:ext cx="7474527" cy="48178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Study Site – </a:t>
            </a:r>
            <a:r>
              <a:rPr lang="en-US" altLang="ko-KR" sz="2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Batagay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megaslump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11786" y="-32759"/>
            <a:ext cx="380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2</a:t>
            </a:r>
            <a:endParaRPr lang="ko-KR" altLang="en-US" sz="2800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F0122CAB-3F60-4CF3-8031-447F3F546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0" y="658107"/>
            <a:ext cx="4315140" cy="3062831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0" y="479774"/>
            <a:ext cx="12192000" cy="223775"/>
          </a:xfrm>
          <a:prstGeom prst="rect">
            <a:avLst/>
          </a:prstGeom>
          <a:gradFill flip="none" rotWithShape="1">
            <a:gsLst>
              <a:gs pos="0">
                <a:srgbClr val="45EBB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내용 개체 틀 2"/>
          <p:cNvSpPr txBox="1">
            <a:spLocks/>
          </p:cNvSpPr>
          <p:nvPr/>
        </p:nvSpPr>
        <p:spPr>
          <a:xfrm>
            <a:off x="224149" y="4275953"/>
            <a:ext cx="11587637" cy="281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Formation age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murton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et al., 2021)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Lower Ice Complex (LIC) : 250 – 650ka BP 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Upper Ice Complex (UIC) :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50ka BP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Characteristic of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Batagay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exposure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Strong continental climate, stable permafrost</a:t>
            </a:r>
          </a:p>
          <a:p>
            <a:pPr lvl="2"/>
            <a:r>
              <a:rPr lang="en-US" altLang="ko-K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evidence for </a:t>
            </a:r>
            <a:r>
              <a:rPr lang="en-US" altLang="ko-KR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thermokarst</a:t>
            </a:r>
            <a:r>
              <a:rPr lang="ko-KR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Ashastine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et al., 2017) 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Not exposed by alluvial or coastal erosion.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Gas composition </a:t>
            </a:r>
            <a:r>
              <a:rPr lang="en-US" altLang="ko-K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not altered after formation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chemical processes most likely </a:t>
            </a:r>
            <a:r>
              <a:rPr lang="en-US" altLang="ko-K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at sub-zero temperatures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6768445"/>
            <a:ext cx="12192000" cy="89555"/>
          </a:xfrm>
          <a:prstGeom prst="rect">
            <a:avLst/>
          </a:prstGeom>
          <a:gradFill>
            <a:gsLst>
              <a:gs pos="35000">
                <a:srgbClr val="B7DBB7"/>
              </a:gs>
              <a:gs pos="0">
                <a:srgbClr val="BAF13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609" y="723219"/>
            <a:ext cx="5962036" cy="4866448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A77EA79-76E9-4216-9523-707E19D35625}"/>
              </a:ext>
            </a:extLst>
          </p:cNvPr>
          <p:cNvSpPr/>
          <p:nvPr/>
        </p:nvSpPr>
        <p:spPr>
          <a:xfrm>
            <a:off x="8933574" y="3999856"/>
            <a:ext cx="1519083" cy="2760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Arial Black" panose="020B0A04020102020204" pitchFamily="34" charset="0"/>
                <a:cs typeface="Aharoni" panose="02010803020104030203" pitchFamily="2" charset="-79"/>
              </a:rPr>
              <a:t>Lower Sand</a:t>
            </a:r>
            <a:endParaRPr lang="ko-KR" altLang="en-US" sz="16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31B84383-EBDB-4794-A533-D3AF4ED0D5E8}"/>
              </a:ext>
            </a:extLst>
          </p:cNvPr>
          <p:cNvSpPr/>
          <p:nvPr/>
        </p:nvSpPr>
        <p:spPr>
          <a:xfrm>
            <a:off x="6981113" y="4573552"/>
            <a:ext cx="1256068" cy="2760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Arial Black" panose="020B0A04020102020204" pitchFamily="34" charset="0"/>
                <a:cs typeface="Aharoni" panose="02010803020104030203" pitchFamily="2" charset="-79"/>
              </a:rPr>
              <a:t>Lower IC</a:t>
            </a:r>
            <a:endParaRPr lang="ko-KR" altLang="en-US" sz="16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Freeform: Shape 3">
            <a:extLst>
              <a:ext uri="{FF2B5EF4-FFF2-40B4-BE49-F238E27FC236}">
                <a16:creationId xmlns:a16="http://schemas.microsoft.com/office/drawing/2014/main" id="{D25DE8BD-486D-4B6C-9C2F-3B2F7EDF0DB8}"/>
              </a:ext>
            </a:extLst>
          </p:cNvPr>
          <p:cNvSpPr/>
          <p:nvPr/>
        </p:nvSpPr>
        <p:spPr>
          <a:xfrm>
            <a:off x="5690669" y="2792089"/>
            <a:ext cx="5825143" cy="1057249"/>
          </a:xfrm>
          <a:custGeom>
            <a:avLst/>
            <a:gdLst>
              <a:gd name="connsiteX0" fmla="*/ 0 w 6164825"/>
              <a:gd name="connsiteY0" fmla="*/ 186813 h 1337187"/>
              <a:gd name="connsiteX1" fmla="*/ 78658 w 6164825"/>
              <a:gd name="connsiteY1" fmla="*/ 226142 h 1337187"/>
              <a:gd name="connsiteX2" fmla="*/ 137651 w 6164825"/>
              <a:gd name="connsiteY2" fmla="*/ 285135 h 1337187"/>
              <a:gd name="connsiteX3" fmla="*/ 147484 w 6164825"/>
              <a:gd name="connsiteY3" fmla="*/ 314632 h 1337187"/>
              <a:gd name="connsiteX4" fmla="*/ 176980 w 6164825"/>
              <a:gd name="connsiteY4" fmla="*/ 373626 h 1337187"/>
              <a:gd name="connsiteX5" fmla="*/ 196645 w 6164825"/>
              <a:gd name="connsiteY5" fmla="*/ 442452 h 1337187"/>
              <a:gd name="connsiteX6" fmla="*/ 255638 w 6164825"/>
              <a:gd name="connsiteY6" fmla="*/ 481781 h 1337187"/>
              <a:gd name="connsiteX7" fmla="*/ 353961 w 6164825"/>
              <a:gd name="connsiteY7" fmla="*/ 471948 h 1337187"/>
              <a:gd name="connsiteX8" fmla="*/ 363793 w 6164825"/>
              <a:gd name="connsiteY8" fmla="*/ 442452 h 1337187"/>
              <a:gd name="connsiteX9" fmla="*/ 383458 w 6164825"/>
              <a:gd name="connsiteY9" fmla="*/ 412955 h 1337187"/>
              <a:gd name="connsiteX10" fmla="*/ 412955 w 6164825"/>
              <a:gd name="connsiteY10" fmla="*/ 294968 h 1337187"/>
              <a:gd name="connsiteX11" fmla="*/ 442451 w 6164825"/>
              <a:gd name="connsiteY11" fmla="*/ 235974 h 1337187"/>
              <a:gd name="connsiteX12" fmla="*/ 471948 w 6164825"/>
              <a:gd name="connsiteY12" fmla="*/ 216310 h 1337187"/>
              <a:gd name="connsiteX13" fmla="*/ 530942 w 6164825"/>
              <a:gd name="connsiteY13" fmla="*/ 196645 h 1337187"/>
              <a:gd name="connsiteX14" fmla="*/ 629264 w 6164825"/>
              <a:gd name="connsiteY14" fmla="*/ 206477 h 1337187"/>
              <a:gd name="connsiteX15" fmla="*/ 717755 w 6164825"/>
              <a:gd name="connsiteY15" fmla="*/ 275303 h 1337187"/>
              <a:gd name="connsiteX16" fmla="*/ 766916 w 6164825"/>
              <a:gd name="connsiteY16" fmla="*/ 344129 h 1337187"/>
              <a:gd name="connsiteX17" fmla="*/ 796413 w 6164825"/>
              <a:gd name="connsiteY17" fmla="*/ 412955 h 1337187"/>
              <a:gd name="connsiteX18" fmla="*/ 796413 w 6164825"/>
              <a:gd name="connsiteY18" fmla="*/ 609600 h 1337187"/>
              <a:gd name="connsiteX19" fmla="*/ 855406 w 6164825"/>
              <a:gd name="connsiteY19" fmla="*/ 599768 h 1337187"/>
              <a:gd name="connsiteX20" fmla="*/ 894735 w 6164825"/>
              <a:gd name="connsiteY20" fmla="*/ 540774 h 1337187"/>
              <a:gd name="connsiteX21" fmla="*/ 914400 w 6164825"/>
              <a:gd name="connsiteY21" fmla="*/ 511277 h 1337187"/>
              <a:gd name="connsiteX22" fmla="*/ 953729 w 6164825"/>
              <a:gd name="connsiteY22" fmla="*/ 521110 h 1337187"/>
              <a:gd name="connsiteX23" fmla="*/ 973393 w 6164825"/>
              <a:gd name="connsiteY23" fmla="*/ 550606 h 1337187"/>
              <a:gd name="connsiteX24" fmla="*/ 1002890 w 6164825"/>
              <a:gd name="connsiteY24" fmla="*/ 619432 h 1337187"/>
              <a:gd name="connsiteX25" fmla="*/ 1061884 w 6164825"/>
              <a:gd name="connsiteY25" fmla="*/ 648929 h 1337187"/>
              <a:gd name="connsiteX26" fmla="*/ 1160206 w 6164825"/>
              <a:gd name="connsiteY26" fmla="*/ 619432 h 1337187"/>
              <a:gd name="connsiteX27" fmla="*/ 1170038 w 6164825"/>
              <a:gd name="connsiteY27" fmla="*/ 589935 h 1337187"/>
              <a:gd name="connsiteX28" fmla="*/ 1209367 w 6164825"/>
              <a:gd name="connsiteY28" fmla="*/ 530942 h 1337187"/>
              <a:gd name="connsiteX29" fmla="*/ 1238864 w 6164825"/>
              <a:gd name="connsiteY29" fmla="*/ 471948 h 1337187"/>
              <a:gd name="connsiteX30" fmla="*/ 1268361 w 6164825"/>
              <a:gd name="connsiteY30" fmla="*/ 412955 h 1337187"/>
              <a:gd name="connsiteX31" fmla="*/ 1297858 w 6164825"/>
              <a:gd name="connsiteY31" fmla="*/ 393290 h 1337187"/>
              <a:gd name="connsiteX32" fmla="*/ 1356851 w 6164825"/>
              <a:gd name="connsiteY32" fmla="*/ 324464 h 1337187"/>
              <a:gd name="connsiteX33" fmla="*/ 1386348 w 6164825"/>
              <a:gd name="connsiteY33" fmla="*/ 314632 h 1337187"/>
              <a:gd name="connsiteX34" fmla="*/ 1474838 w 6164825"/>
              <a:gd name="connsiteY34" fmla="*/ 353961 h 1337187"/>
              <a:gd name="connsiteX35" fmla="*/ 1484671 w 6164825"/>
              <a:gd name="connsiteY35" fmla="*/ 383458 h 1337187"/>
              <a:gd name="connsiteX36" fmla="*/ 1524000 w 6164825"/>
              <a:gd name="connsiteY36" fmla="*/ 442452 h 1337187"/>
              <a:gd name="connsiteX37" fmla="*/ 1543664 w 6164825"/>
              <a:gd name="connsiteY37" fmla="*/ 471948 h 1337187"/>
              <a:gd name="connsiteX38" fmla="*/ 1602658 w 6164825"/>
              <a:gd name="connsiteY38" fmla="*/ 501445 h 1337187"/>
              <a:gd name="connsiteX39" fmla="*/ 1632155 w 6164825"/>
              <a:gd name="connsiteY39" fmla="*/ 511277 h 1337187"/>
              <a:gd name="connsiteX40" fmla="*/ 1789471 w 6164825"/>
              <a:gd name="connsiteY40" fmla="*/ 471948 h 1337187"/>
              <a:gd name="connsiteX41" fmla="*/ 1809135 w 6164825"/>
              <a:gd name="connsiteY41" fmla="*/ 442452 h 1337187"/>
              <a:gd name="connsiteX42" fmla="*/ 1818967 w 6164825"/>
              <a:gd name="connsiteY42" fmla="*/ 412955 h 1337187"/>
              <a:gd name="connsiteX43" fmla="*/ 1858296 w 6164825"/>
              <a:gd name="connsiteY43" fmla="*/ 403122 h 1337187"/>
              <a:gd name="connsiteX44" fmla="*/ 1887793 w 6164825"/>
              <a:gd name="connsiteY44" fmla="*/ 393290 h 1337187"/>
              <a:gd name="connsiteX45" fmla="*/ 1936955 w 6164825"/>
              <a:gd name="connsiteY45" fmla="*/ 403122 h 1337187"/>
              <a:gd name="connsiteX46" fmla="*/ 1966451 w 6164825"/>
              <a:gd name="connsiteY46" fmla="*/ 412955 h 1337187"/>
              <a:gd name="connsiteX47" fmla="*/ 1986116 w 6164825"/>
              <a:gd name="connsiteY47" fmla="*/ 383458 h 1337187"/>
              <a:gd name="connsiteX48" fmla="*/ 1986116 w 6164825"/>
              <a:gd name="connsiteY48" fmla="*/ 167148 h 1337187"/>
              <a:gd name="connsiteX49" fmla="*/ 2035277 w 6164825"/>
              <a:gd name="connsiteY49" fmla="*/ 108155 h 1337187"/>
              <a:gd name="connsiteX50" fmla="*/ 2064774 w 6164825"/>
              <a:gd name="connsiteY50" fmla="*/ 98322 h 1337187"/>
              <a:gd name="connsiteX51" fmla="*/ 2212258 w 6164825"/>
              <a:gd name="connsiteY51" fmla="*/ 108155 h 1337187"/>
              <a:gd name="connsiteX52" fmla="*/ 2222090 w 6164825"/>
              <a:gd name="connsiteY52" fmla="*/ 137652 h 1337187"/>
              <a:gd name="connsiteX53" fmla="*/ 2212258 w 6164825"/>
              <a:gd name="connsiteY53" fmla="*/ 216310 h 1337187"/>
              <a:gd name="connsiteX54" fmla="*/ 2192593 w 6164825"/>
              <a:gd name="connsiteY54" fmla="*/ 245806 h 1337187"/>
              <a:gd name="connsiteX55" fmla="*/ 2212258 w 6164825"/>
              <a:gd name="connsiteY55" fmla="*/ 334297 h 1337187"/>
              <a:gd name="connsiteX56" fmla="*/ 2241755 w 6164825"/>
              <a:gd name="connsiteY56" fmla="*/ 363793 h 1337187"/>
              <a:gd name="connsiteX57" fmla="*/ 2271251 w 6164825"/>
              <a:gd name="connsiteY57" fmla="*/ 373626 h 1337187"/>
              <a:gd name="connsiteX58" fmla="*/ 2300748 w 6164825"/>
              <a:gd name="connsiteY58" fmla="*/ 462116 h 1337187"/>
              <a:gd name="connsiteX59" fmla="*/ 2349909 w 6164825"/>
              <a:gd name="connsiteY59" fmla="*/ 511277 h 1337187"/>
              <a:gd name="connsiteX60" fmla="*/ 2428567 w 6164825"/>
              <a:gd name="connsiteY60" fmla="*/ 540774 h 1337187"/>
              <a:gd name="connsiteX61" fmla="*/ 2526890 w 6164825"/>
              <a:gd name="connsiteY61" fmla="*/ 530942 h 1337187"/>
              <a:gd name="connsiteX62" fmla="*/ 2517058 w 6164825"/>
              <a:gd name="connsiteY62" fmla="*/ 393290 h 1337187"/>
              <a:gd name="connsiteX63" fmla="*/ 2507225 w 6164825"/>
              <a:gd name="connsiteY63" fmla="*/ 363793 h 1337187"/>
              <a:gd name="connsiteX64" fmla="*/ 2467896 w 6164825"/>
              <a:gd name="connsiteY64" fmla="*/ 304800 h 1337187"/>
              <a:gd name="connsiteX65" fmla="*/ 2448232 w 6164825"/>
              <a:gd name="connsiteY65" fmla="*/ 245806 h 1337187"/>
              <a:gd name="connsiteX66" fmla="*/ 2438400 w 6164825"/>
              <a:gd name="connsiteY66" fmla="*/ 216310 h 1337187"/>
              <a:gd name="connsiteX67" fmla="*/ 2477729 w 6164825"/>
              <a:gd name="connsiteY67" fmla="*/ 78658 h 1337187"/>
              <a:gd name="connsiteX68" fmla="*/ 2507225 w 6164825"/>
              <a:gd name="connsiteY68" fmla="*/ 68826 h 1337187"/>
              <a:gd name="connsiteX69" fmla="*/ 2576051 w 6164825"/>
              <a:gd name="connsiteY69" fmla="*/ 19664 h 1337187"/>
              <a:gd name="connsiteX70" fmla="*/ 2635045 w 6164825"/>
              <a:gd name="connsiteY70" fmla="*/ 0 h 1337187"/>
              <a:gd name="connsiteX71" fmla="*/ 2703871 w 6164825"/>
              <a:gd name="connsiteY71" fmla="*/ 9832 h 1337187"/>
              <a:gd name="connsiteX72" fmla="*/ 2713703 w 6164825"/>
              <a:gd name="connsiteY72" fmla="*/ 39329 h 1337187"/>
              <a:gd name="connsiteX73" fmla="*/ 2753032 w 6164825"/>
              <a:gd name="connsiteY73" fmla="*/ 98322 h 1337187"/>
              <a:gd name="connsiteX74" fmla="*/ 2782529 w 6164825"/>
              <a:gd name="connsiteY74" fmla="*/ 157316 h 1337187"/>
              <a:gd name="connsiteX75" fmla="*/ 2792361 w 6164825"/>
              <a:gd name="connsiteY75" fmla="*/ 186813 h 1337187"/>
              <a:gd name="connsiteX76" fmla="*/ 2841522 w 6164825"/>
              <a:gd name="connsiteY76" fmla="*/ 245806 h 1337187"/>
              <a:gd name="connsiteX77" fmla="*/ 2851355 w 6164825"/>
              <a:gd name="connsiteY77" fmla="*/ 275303 h 1337187"/>
              <a:gd name="connsiteX78" fmla="*/ 2880851 w 6164825"/>
              <a:gd name="connsiteY78" fmla="*/ 304800 h 1337187"/>
              <a:gd name="connsiteX79" fmla="*/ 2900516 w 6164825"/>
              <a:gd name="connsiteY79" fmla="*/ 334297 h 1337187"/>
              <a:gd name="connsiteX80" fmla="*/ 2910348 w 6164825"/>
              <a:gd name="connsiteY80" fmla="*/ 363793 h 1337187"/>
              <a:gd name="connsiteX81" fmla="*/ 2930013 w 6164825"/>
              <a:gd name="connsiteY81" fmla="*/ 393290 h 1337187"/>
              <a:gd name="connsiteX82" fmla="*/ 2969342 w 6164825"/>
              <a:gd name="connsiteY82" fmla="*/ 550606 h 1337187"/>
              <a:gd name="connsiteX83" fmla="*/ 3008671 w 6164825"/>
              <a:gd name="connsiteY83" fmla="*/ 609600 h 1337187"/>
              <a:gd name="connsiteX84" fmla="*/ 3048000 w 6164825"/>
              <a:gd name="connsiteY84" fmla="*/ 668593 h 1337187"/>
              <a:gd name="connsiteX85" fmla="*/ 3057832 w 6164825"/>
              <a:gd name="connsiteY85" fmla="*/ 698090 h 1337187"/>
              <a:gd name="connsiteX86" fmla="*/ 3087329 w 6164825"/>
              <a:gd name="connsiteY86" fmla="*/ 737419 h 1337187"/>
              <a:gd name="connsiteX87" fmla="*/ 3146322 w 6164825"/>
              <a:gd name="connsiteY87" fmla="*/ 786581 h 1337187"/>
              <a:gd name="connsiteX88" fmla="*/ 3175819 w 6164825"/>
              <a:gd name="connsiteY88" fmla="*/ 796413 h 1337187"/>
              <a:gd name="connsiteX89" fmla="*/ 3205316 w 6164825"/>
              <a:gd name="connsiteY89" fmla="*/ 816077 h 1337187"/>
              <a:gd name="connsiteX90" fmla="*/ 3244645 w 6164825"/>
              <a:gd name="connsiteY90" fmla="*/ 825910 h 1337187"/>
              <a:gd name="connsiteX91" fmla="*/ 3274142 w 6164825"/>
              <a:gd name="connsiteY91" fmla="*/ 835742 h 1337187"/>
              <a:gd name="connsiteX92" fmla="*/ 3372464 w 6164825"/>
              <a:gd name="connsiteY92" fmla="*/ 816077 h 1337187"/>
              <a:gd name="connsiteX93" fmla="*/ 3401961 w 6164825"/>
              <a:gd name="connsiteY93" fmla="*/ 786581 h 1337187"/>
              <a:gd name="connsiteX94" fmla="*/ 3451122 w 6164825"/>
              <a:gd name="connsiteY94" fmla="*/ 707922 h 1337187"/>
              <a:gd name="connsiteX95" fmla="*/ 3500284 w 6164825"/>
              <a:gd name="connsiteY95" fmla="*/ 717755 h 1337187"/>
              <a:gd name="connsiteX96" fmla="*/ 3529780 w 6164825"/>
              <a:gd name="connsiteY96" fmla="*/ 776748 h 1337187"/>
              <a:gd name="connsiteX97" fmla="*/ 3549445 w 6164825"/>
              <a:gd name="connsiteY97" fmla="*/ 806245 h 1337187"/>
              <a:gd name="connsiteX98" fmla="*/ 3578942 w 6164825"/>
              <a:gd name="connsiteY98" fmla="*/ 894735 h 1337187"/>
              <a:gd name="connsiteX99" fmla="*/ 3608438 w 6164825"/>
              <a:gd name="connsiteY99" fmla="*/ 934064 h 1337187"/>
              <a:gd name="connsiteX100" fmla="*/ 3647767 w 6164825"/>
              <a:gd name="connsiteY100" fmla="*/ 943897 h 1337187"/>
              <a:gd name="connsiteX101" fmla="*/ 3706761 w 6164825"/>
              <a:gd name="connsiteY101" fmla="*/ 934064 h 1337187"/>
              <a:gd name="connsiteX102" fmla="*/ 3755922 w 6164825"/>
              <a:gd name="connsiteY102" fmla="*/ 914400 h 1337187"/>
              <a:gd name="connsiteX103" fmla="*/ 3785419 w 6164825"/>
              <a:gd name="connsiteY103" fmla="*/ 904568 h 1337187"/>
              <a:gd name="connsiteX104" fmla="*/ 3873909 w 6164825"/>
              <a:gd name="connsiteY104" fmla="*/ 855406 h 1337187"/>
              <a:gd name="connsiteX105" fmla="*/ 4011561 w 6164825"/>
              <a:gd name="connsiteY105" fmla="*/ 865239 h 1337187"/>
              <a:gd name="connsiteX106" fmla="*/ 4050890 w 6164825"/>
              <a:gd name="connsiteY106" fmla="*/ 875071 h 1337187"/>
              <a:gd name="connsiteX107" fmla="*/ 4060722 w 6164825"/>
              <a:gd name="connsiteY107" fmla="*/ 904568 h 1337187"/>
              <a:gd name="connsiteX108" fmla="*/ 4070555 w 6164825"/>
              <a:gd name="connsiteY108" fmla="*/ 1071716 h 1337187"/>
              <a:gd name="connsiteX109" fmla="*/ 4100051 w 6164825"/>
              <a:gd name="connsiteY109" fmla="*/ 1170039 h 1337187"/>
              <a:gd name="connsiteX110" fmla="*/ 4109884 w 6164825"/>
              <a:gd name="connsiteY110" fmla="*/ 1199535 h 1337187"/>
              <a:gd name="connsiteX111" fmla="*/ 4139380 w 6164825"/>
              <a:gd name="connsiteY111" fmla="*/ 1258529 h 1337187"/>
              <a:gd name="connsiteX112" fmla="*/ 4168877 w 6164825"/>
              <a:gd name="connsiteY112" fmla="*/ 1278193 h 1337187"/>
              <a:gd name="connsiteX113" fmla="*/ 4178709 w 6164825"/>
              <a:gd name="connsiteY113" fmla="*/ 1307690 h 1337187"/>
              <a:gd name="connsiteX114" fmla="*/ 4296696 w 6164825"/>
              <a:gd name="connsiteY114" fmla="*/ 1337187 h 1337187"/>
              <a:gd name="connsiteX115" fmla="*/ 4434348 w 6164825"/>
              <a:gd name="connsiteY115" fmla="*/ 1307690 h 1337187"/>
              <a:gd name="connsiteX116" fmla="*/ 4493342 w 6164825"/>
              <a:gd name="connsiteY116" fmla="*/ 1268361 h 1337187"/>
              <a:gd name="connsiteX117" fmla="*/ 4522838 w 6164825"/>
              <a:gd name="connsiteY117" fmla="*/ 1248697 h 1337187"/>
              <a:gd name="connsiteX118" fmla="*/ 4532671 w 6164825"/>
              <a:gd name="connsiteY118" fmla="*/ 1219200 h 1337187"/>
              <a:gd name="connsiteX119" fmla="*/ 4552335 w 6164825"/>
              <a:gd name="connsiteY119" fmla="*/ 1120877 h 1337187"/>
              <a:gd name="connsiteX120" fmla="*/ 4562167 w 6164825"/>
              <a:gd name="connsiteY120" fmla="*/ 1091381 h 1337187"/>
              <a:gd name="connsiteX121" fmla="*/ 4601496 w 6164825"/>
              <a:gd name="connsiteY121" fmla="*/ 1061884 h 1337187"/>
              <a:gd name="connsiteX122" fmla="*/ 4650658 w 6164825"/>
              <a:gd name="connsiteY122" fmla="*/ 1042219 h 1337187"/>
              <a:gd name="connsiteX123" fmla="*/ 4689987 w 6164825"/>
              <a:gd name="connsiteY123" fmla="*/ 1022555 h 1337187"/>
              <a:gd name="connsiteX124" fmla="*/ 4748980 w 6164825"/>
              <a:gd name="connsiteY124" fmla="*/ 1012722 h 1337187"/>
              <a:gd name="connsiteX125" fmla="*/ 4807974 w 6164825"/>
              <a:gd name="connsiteY125" fmla="*/ 993058 h 1337187"/>
              <a:gd name="connsiteX126" fmla="*/ 4837471 w 6164825"/>
              <a:gd name="connsiteY126" fmla="*/ 973393 h 1337187"/>
              <a:gd name="connsiteX127" fmla="*/ 4935793 w 6164825"/>
              <a:gd name="connsiteY127" fmla="*/ 943897 h 1337187"/>
              <a:gd name="connsiteX128" fmla="*/ 4965290 w 6164825"/>
              <a:gd name="connsiteY128" fmla="*/ 924232 h 1337187"/>
              <a:gd name="connsiteX129" fmla="*/ 5004619 w 6164825"/>
              <a:gd name="connsiteY129" fmla="*/ 914400 h 1337187"/>
              <a:gd name="connsiteX130" fmla="*/ 5073445 w 6164825"/>
              <a:gd name="connsiteY130" fmla="*/ 894735 h 1337187"/>
              <a:gd name="connsiteX131" fmla="*/ 5211096 w 6164825"/>
              <a:gd name="connsiteY131" fmla="*/ 875071 h 1337187"/>
              <a:gd name="connsiteX132" fmla="*/ 5260258 w 6164825"/>
              <a:gd name="connsiteY132" fmla="*/ 865239 h 1337187"/>
              <a:gd name="connsiteX133" fmla="*/ 5319251 w 6164825"/>
              <a:gd name="connsiteY133" fmla="*/ 845574 h 1337187"/>
              <a:gd name="connsiteX134" fmla="*/ 5348748 w 6164825"/>
              <a:gd name="connsiteY134" fmla="*/ 570271 h 1337187"/>
              <a:gd name="connsiteX135" fmla="*/ 5417574 w 6164825"/>
              <a:gd name="connsiteY135" fmla="*/ 521110 h 1337187"/>
              <a:gd name="connsiteX136" fmla="*/ 5447071 w 6164825"/>
              <a:gd name="connsiteY136" fmla="*/ 511277 h 1337187"/>
              <a:gd name="connsiteX137" fmla="*/ 5506064 w 6164825"/>
              <a:gd name="connsiteY137" fmla="*/ 471948 h 1337187"/>
              <a:gd name="connsiteX138" fmla="*/ 5545393 w 6164825"/>
              <a:gd name="connsiteY138" fmla="*/ 452284 h 1337187"/>
              <a:gd name="connsiteX139" fmla="*/ 5574890 w 6164825"/>
              <a:gd name="connsiteY139" fmla="*/ 422787 h 1337187"/>
              <a:gd name="connsiteX140" fmla="*/ 5604387 w 6164825"/>
              <a:gd name="connsiteY140" fmla="*/ 403122 h 1337187"/>
              <a:gd name="connsiteX141" fmla="*/ 5614219 w 6164825"/>
              <a:gd name="connsiteY141" fmla="*/ 363793 h 1337187"/>
              <a:gd name="connsiteX142" fmla="*/ 5643716 w 6164825"/>
              <a:gd name="connsiteY142" fmla="*/ 334297 h 1337187"/>
              <a:gd name="connsiteX143" fmla="*/ 5712542 w 6164825"/>
              <a:gd name="connsiteY143" fmla="*/ 294968 h 1337187"/>
              <a:gd name="connsiteX144" fmla="*/ 5879690 w 6164825"/>
              <a:gd name="connsiteY144" fmla="*/ 334297 h 1337187"/>
              <a:gd name="connsiteX145" fmla="*/ 5899355 w 6164825"/>
              <a:gd name="connsiteY145" fmla="*/ 363793 h 1337187"/>
              <a:gd name="connsiteX146" fmla="*/ 5909187 w 6164825"/>
              <a:gd name="connsiteY146" fmla="*/ 393290 h 1337187"/>
              <a:gd name="connsiteX147" fmla="*/ 5889522 w 6164825"/>
              <a:gd name="connsiteY147" fmla="*/ 511277 h 1337187"/>
              <a:gd name="connsiteX148" fmla="*/ 5869858 w 6164825"/>
              <a:gd name="connsiteY148" fmla="*/ 540774 h 1337187"/>
              <a:gd name="connsiteX149" fmla="*/ 5869858 w 6164825"/>
              <a:gd name="connsiteY149" fmla="*/ 757084 h 1337187"/>
              <a:gd name="connsiteX150" fmla="*/ 5889522 w 6164825"/>
              <a:gd name="connsiteY150" fmla="*/ 786581 h 1337187"/>
              <a:gd name="connsiteX151" fmla="*/ 5958348 w 6164825"/>
              <a:gd name="connsiteY151" fmla="*/ 835742 h 1337187"/>
              <a:gd name="connsiteX152" fmla="*/ 6066503 w 6164825"/>
              <a:gd name="connsiteY152" fmla="*/ 865239 h 1337187"/>
              <a:gd name="connsiteX153" fmla="*/ 6105832 w 6164825"/>
              <a:gd name="connsiteY153" fmla="*/ 875071 h 1337187"/>
              <a:gd name="connsiteX154" fmla="*/ 6164825 w 6164825"/>
              <a:gd name="connsiteY154" fmla="*/ 875071 h 133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6164825" h="1337187">
                <a:moveTo>
                  <a:pt x="0" y="186813"/>
                </a:moveTo>
                <a:cubicBezTo>
                  <a:pt x="30140" y="198869"/>
                  <a:pt x="54557" y="204719"/>
                  <a:pt x="78658" y="226142"/>
                </a:cubicBezTo>
                <a:cubicBezTo>
                  <a:pt x="99443" y="244618"/>
                  <a:pt x="137651" y="285135"/>
                  <a:pt x="137651" y="285135"/>
                </a:cubicBezTo>
                <a:cubicBezTo>
                  <a:pt x="140929" y="294967"/>
                  <a:pt x="142849" y="305362"/>
                  <a:pt x="147484" y="314632"/>
                </a:cubicBezTo>
                <a:cubicBezTo>
                  <a:pt x="176212" y="372088"/>
                  <a:pt x="160504" y="315960"/>
                  <a:pt x="176980" y="373626"/>
                </a:cubicBezTo>
                <a:cubicBezTo>
                  <a:pt x="177081" y="373981"/>
                  <a:pt x="191932" y="437739"/>
                  <a:pt x="196645" y="442452"/>
                </a:cubicBezTo>
                <a:cubicBezTo>
                  <a:pt x="213356" y="459164"/>
                  <a:pt x="255638" y="481781"/>
                  <a:pt x="255638" y="481781"/>
                </a:cubicBezTo>
                <a:cubicBezTo>
                  <a:pt x="288412" y="478503"/>
                  <a:pt x="323006" y="483204"/>
                  <a:pt x="353961" y="471948"/>
                </a:cubicBezTo>
                <a:cubicBezTo>
                  <a:pt x="363701" y="468406"/>
                  <a:pt x="359158" y="451722"/>
                  <a:pt x="363793" y="442452"/>
                </a:cubicBezTo>
                <a:cubicBezTo>
                  <a:pt x="369078" y="431883"/>
                  <a:pt x="376903" y="422787"/>
                  <a:pt x="383458" y="412955"/>
                </a:cubicBezTo>
                <a:cubicBezTo>
                  <a:pt x="398447" y="293042"/>
                  <a:pt x="379621" y="372747"/>
                  <a:pt x="412955" y="294968"/>
                </a:cubicBezTo>
                <a:cubicBezTo>
                  <a:pt x="424950" y="266980"/>
                  <a:pt x="418832" y="259593"/>
                  <a:pt x="442451" y="235974"/>
                </a:cubicBezTo>
                <a:cubicBezTo>
                  <a:pt x="450807" y="227618"/>
                  <a:pt x="461150" y="221109"/>
                  <a:pt x="471948" y="216310"/>
                </a:cubicBezTo>
                <a:cubicBezTo>
                  <a:pt x="490890" y="207891"/>
                  <a:pt x="530942" y="196645"/>
                  <a:pt x="530942" y="196645"/>
                </a:cubicBezTo>
                <a:cubicBezTo>
                  <a:pt x="563716" y="199922"/>
                  <a:pt x="597826" y="196653"/>
                  <a:pt x="629264" y="206477"/>
                </a:cubicBezTo>
                <a:cubicBezTo>
                  <a:pt x="663477" y="217169"/>
                  <a:pt x="692933" y="250481"/>
                  <a:pt x="717755" y="275303"/>
                </a:cubicBezTo>
                <a:cubicBezTo>
                  <a:pt x="771648" y="383091"/>
                  <a:pt x="700482" y="251120"/>
                  <a:pt x="766916" y="344129"/>
                </a:cubicBezTo>
                <a:cubicBezTo>
                  <a:pt x="782101" y="365388"/>
                  <a:pt x="788389" y="388886"/>
                  <a:pt x="796413" y="412955"/>
                </a:cubicBezTo>
                <a:cubicBezTo>
                  <a:pt x="793425" y="442828"/>
                  <a:pt x="773179" y="579728"/>
                  <a:pt x="796413" y="609600"/>
                </a:cubicBezTo>
                <a:cubicBezTo>
                  <a:pt x="808652" y="625336"/>
                  <a:pt x="835742" y="603045"/>
                  <a:pt x="855406" y="599768"/>
                </a:cubicBezTo>
                <a:lnTo>
                  <a:pt x="894735" y="540774"/>
                </a:lnTo>
                <a:lnTo>
                  <a:pt x="914400" y="511277"/>
                </a:lnTo>
                <a:cubicBezTo>
                  <a:pt x="927510" y="514555"/>
                  <a:pt x="942485" y="513614"/>
                  <a:pt x="953729" y="521110"/>
                </a:cubicBezTo>
                <a:cubicBezTo>
                  <a:pt x="963561" y="527665"/>
                  <a:pt x="968109" y="540037"/>
                  <a:pt x="973393" y="550606"/>
                </a:cubicBezTo>
                <a:cubicBezTo>
                  <a:pt x="988763" y="581346"/>
                  <a:pt x="977313" y="588740"/>
                  <a:pt x="1002890" y="619432"/>
                </a:cubicBezTo>
                <a:cubicBezTo>
                  <a:pt x="1017553" y="637027"/>
                  <a:pt x="1041750" y="642218"/>
                  <a:pt x="1061884" y="648929"/>
                </a:cubicBezTo>
                <a:cubicBezTo>
                  <a:pt x="1092005" y="644626"/>
                  <a:pt x="1137127" y="648281"/>
                  <a:pt x="1160206" y="619432"/>
                </a:cubicBezTo>
                <a:cubicBezTo>
                  <a:pt x="1166680" y="611339"/>
                  <a:pt x="1165005" y="598995"/>
                  <a:pt x="1170038" y="589935"/>
                </a:cubicBezTo>
                <a:cubicBezTo>
                  <a:pt x="1181515" y="569275"/>
                  <a:pt x="1201893" y="553363"/>
                  <a:pt x="1209367" y="530942"/>
                </a:cubicBezTo>
                <a:cubicBezTo>
                  <a:pt x="1234084" y="456797"/>
                  <a:pt x="1200742" y="548193"/>
                  <a:pt x="1238864" y="471948"/>
                </a:cubicBezTo>
                <a:cubicBezTo>
                  <a:pt x="1254857" y="439960"/>
                  <a:pt x="1240183" y="441133"/>
                  <a:pt x="1268361" y="412955"/>
                </a:cubicBezTo>
                <a:cubicBezTo>
                  <a:pt x="1276717" y="404599"/>
                  <a:pt x="1288026" y="399845"/>
                  <a:pt x="1297858" y="393290"/>
                </a:cubicBezTo>
                <a:cubicBezTo>
                  <a:pt x="1316754" y="364945"/>
                  <a:pt x="1326505" y="346139"/>
                  <a:pt x="1356851" y="324464"/>
                </a:cubicBezTo>
                <a:cubicBezTo>
                  <a:pt x="1365285" y="318440"/>
                  <a:pt x="1376516" y="317909"/>
                  <a:pt x="1386348" y="314632"/>
                </a:cubicBezTo>
                <a:cubicBezTo>
                  <a:pt x="1427395" y="322841"/>
                  <a:pt x="1445853" y="319180"/>
                  <a:pt x="1474838" y="353961"/>
                </a:cubicBezTo>
                <a:cubicBezTo>
                  <a:pt x="1481473" y="361923"/>
                  <a:pt x="1479638" y="374398"/>
                  <a:pt x="1484671" y="383458"/>
                </a:cubicBezTo>
                <a:cubicBezTo>
                  <a:pt x="1496149" y="404118"/>
                  <a:pt x="1510890" y="422787"/>
                  <a:pt x="1524000" y="442452"/>
                </a:cubicBezTo>
                <a:cubicBezTo>
                  <a:pt x="1530555" y="452284"/>
                  <a:pt x="1532454" y="468211"/>
                  <a:pt x="1543664" y="471948"/>
                </a:cubicBezTo>
                <a:cubicBezTo>
                  <a:pt x="1617813" y="496666"/>
                  <a:pt x="1526409" y="463322"/>
                  <a:pt x="1602658" y="501445"/>
                </a:cubicBezTo>
                <a:cubicBezTo>
                  <a:pt x="1611928" y="506080"/>
                  <a:pt x="1622323" y="508000"/>
                  <a:pt x="1632155" y="511277"/>
                </a:cubicBezTo>
                <a:cubicBezTo>
                  <a:pt x="1677725" y="504266"/>
                  <a:pt x="1749855" y="511564"/>
                  <a:pt x="1789471" y="471948"/>
                </a:cubicBezTo>
                <a:cubicBezTo>
                  <a:pt x="1797827" y="463592"/>
                  <a:pt x="1802580" y="452284"/>
                  <a:pt x="1809135" y="442452"/>
                </a:cubicBezTo>
                <a:cubicBezTo>
                  <a:pt x="1812412" y="432620"/>
                  <a:pt x="1810874" y="419430"/>
                  <a:pt x="1818967" y="412955"/>
                </a:cubicBezTo>
                <a:cubicBezTo>
                  <a:pt x="1829519" y="404513"/>
                  <a:pt x="1845303" y="406834"/>
                  <a:pt x="1858296" y="403122"/>
                </a:cubicBezTo>
                <a:cubicBezTo>
                  <a:pt x="1868261" y="400275"/>
                  <a:pt x="1877961" y="396567"/>
                  <a:pt x="1887793" y="393290"/>
                </a:cubicBezTo>
                <a:cubicBezTo>
                  <a:pt x="1904180" y="396567"/>
                  <a:pt x="1920742" y="399069"/>
                  <a:pt x="1936955" y="403122"/>
                </a:cubicBezTo>
                <a:cubicBezTo>
                  <a:pt x="1947009" y="405636"/>
                  <a:pt x="1956828" y="416804"/>
                  <a:pt x="1966451" y="412955"/>
                </a:cubicBezTo>
                <a:cubicBezTo>
                  <a:pt x="1977423" y="408566"/>
                  <a:pt x="1979561" y="393290"/>
                  <a:pt x="1986116" y="383458"/>
                </a:cubicBezTo>
                <a:cubicBezTo>
                  <a:pt x="1979268" y="301283"/>
                  <a:pt x="1967584" y="247457"/>
                  <a:pt x="1986116" y="167148"/>
                </a:cubicBezTo>
                <a:cubicBezTo>
                  <a:pt x="1989414" y="152858"/>
                  <a:pt x="2025760" y="114500"/>
                  <a:pt x="2035277" y="108155"/>
                </a:cubicBezTo>
                <a:cubicBezTo>
                  <a:pt x="2043901" y="102406"/>
                  <a:pt x="2054942" y="101600"/>
                  <a:pt x="2064774" y="98322"/>
                </a:cubicBezTo>
                <a:cubicBezTo>
                  <a:pt x="2113935" y="101600"/>
                  <a:pt x="2164459" y="96205"/>
                  <a:pt x="2212258" y="108155"/>
                </a:cubicBezTo>
                <a:cubicBezTo>
                  <a:pt x="2222313" y="110669"/>
                  <a:pt x="2222090" y="127288"/>
                  <a:pt x="2222090" y="137652"/>
                </a:cubicBezTo>
                <a:cubicBezTo>
                  <a:pt x="2222090" y="164075"/>
                  <a:pt x="2219211" y="190818"/>
                  <a:pt x="2212258" y="216310"/>
                </a:cubicBezTo>
                <a:cubicBezTo>
                  <a:pt x="2209149" y="227710"/>
                  <a:pt x="2199148" y="235974"/>
                  <a:pt x="2192593" y="245806"/>
                </a:cubicBezTo>
                <a:cubicBezTo>
                  <a:pt x="2193783" y="252949"/>
                  <a:pt x="2201499" y="318159"/>
                  <a:pt x="2212258" y="334297"/>
                </a:cubicBezTo>
                <a:cubicBezTo>
                  <a:pt x="2219971" y="345866"/>
                  <a:pt x="2230186" y="356080"/>
                  <a:pt x="2241755" y="363793"/>
                </a:cubicBezTo>
                <a:cubicBezTo>
                  <a:pt x="2250378" y="369542"/>
                  <a:pt x="2261419" y="370348"/>
                  <a:pt x="2271251" y="373626"/>
                </a:cubicBezTo>
                <a:cubicBezTo>
                  <a:pt x="2315934" y="440646"/>
                  <a:pt x="2265424" y="356143"/>
                  <a:pt x="2300748" y="462116"/>
                </a:cubicBezTo>
                <a:cubicBezTo>
                  <a:pt x="2309231" y="487564"/>
                  <a:pt x="2328317" y="498939"/>
                  <a:pt x="2349909" y="511277"/>
                </a:cubicBezTo>
                <a:cubicBezTo>
                  <a:pt x="2389900" y="534129"/>
                  <a:pt x="2385551" y="530020"/>
                  <a:pt x="2428567" y="540774"/>
                </a:cubicBezTo>
                <a:cubicBezTo>
                  <a:pt x="2461341" y="537497"/>
                  <a:pt x="2509944" y="559186"/>
                  <a:pt x="2526890" y="530942"/>
                </a:cubicBezTo>
                <a:cubicBezTo>
                  <a:pt x="2550557" y="491497"/>
                  <a:pt x="2522433" y="438976"/>
                  <a:pt x="2517058" y="393290"/>
                </a:cubicBezTo>
                <a:cubicBezTo>
                  <a:pt x="2515847" y="382997"/>
                  <a:pt x="2512258" y="372853"/>
                  <a:pt x="2507225" y="363793"/>
                </a:cubicBezTo>
                <a:cubicBezTo>
                  <a:pt x="2495747" y="343134"/>
                  <a:pt x="2467896" y="304800"/>
                  <a:pt x="2467896" y="304800"/>
                </a:cubicBezTo>
                <a:lnTo>
                  <a:pt x="2448232" y="245806"/>
                </a:lnTo>
                <a:lnTo>
                  <a:pt x="2438400" y="216310"/>
                </a:lnTo>
                <a:cubicBezTo>
                  <a:pt x="2444864" y="145202"/>
                  <a:pt x="2424412" y="114203"/>
                  <a:pt x="2477729" y="78658"/>
                </a:cubicBezTo>
                <a:cubicBezTo>
                  <a:pt x="2486352" y="72909"/>
                  <a:pt x="2497393" y="72103"/>
                  <a:pt x="2507225" y="68826"/>
                </a:cubicBezTo>
                <a:cubicBezTo>
                  <a:pt x="2512499" y="64870"/>
                  <a:pt x="2564294" y="24889"/>
                  <a:pt x="2576051" y="19664"/>
                </a:cubicBezTo>
                <a:cubicBezTo>
                  <a:pt x="2594993" y="11245"/>
                  <a:pt x="2635045" y="0"/>
                  <a:pt x="2635045" y="0"/>
                </a:cubicBezTo>
                <a:cubicBezTo>
                  <a:pt x="2657987" y="3277"/>
                  <a:pt x="2683143" y="-532"/>
                  <a:pt x="2703871" y="9832"/>
                </a:cubicBezTo>
                <a:cubicBezTo>
                  <a:pt x="2713141" y="14467"/>
                  <a:pt x="2708670" y="30269"/>
                  <a:pt x="2713703" y="39329"/>
                </a:cubicBezTo>
                <a:cubicBezTo>
                  <a:pt x="2725180" y="59989"/>
                  <a:pt x="2753032" y="98322"/>
                  <a:pt x="2753032" y="98322"/>
                </a:cubicBezTo>
                <a:cubicBezTo>
                  <a:pt x="2777745" y="172463"/>
                  <a:pt x="2744409" y="81075"/>
                  <a:pt x="2782529" y="157316"/>
                </a:cubicBezTo>
                <a:cubicBezTo>
                  <a:pt x="2787164" y="166586"/>
                  <a:pt x="2787726" y="177543"/>
                  <a:pt x="2792361" y="186813"/>
                </a:cubicBezTo>
                <a:cubicBezTo>
                  <a:pt x="2806050" y="214193"/>
                  <a:pt x="2819775" y="224060"/>
                  <a:pt x="2841522" y="245806"/>
                </a:cubicBezTo>
                <a:cubicBezTo>
                  <a:pt x="2844800" y="255638"/>
                  <a:pt x="2845606" y="266679"/>
                  <a:pt x="2851355" y="275303"/>
                </a:cubicBezTo>
                <a:cubicBezTo>
                  <a:pt x="2859068" y="286873"/>
                  <a:pt x="2871949" y="294118"/>
                  <a:pt x="2880851" y="304800"/>
                </a:cubicBezTo>
                <a:cubicBezTo>
                  <a:pt x="2888416" y="313878"/>
                  <a:pt x="2893961" y="324465"/>
                  <a:pt x="2900516" y="334297"/>
                </a:cubicBezTo>
                <a:cubicBezTo>
                  <a:pt x="2903793" y="344129"/>
                  <a:pt x="2905713" y="354523"/>
                  <a:pt x="2910348" y="363793"/>
                </a:cubicBezTo>
                <a:cubicBezTo>
                  <a:pt x="2915633" y="374362"/>
                  <a:pt x="2926617" y="381971"/>
                  <a:pt x="2930013" y="393290"/>
                </a:cubicBezTo>
                <a:cubicBezTo>
                  <a:pt x="2950245" y="460729"/>
                  <a:pt x="2924463" y="483287"/>
                  <a:pt x="2969342" y="550606"/>
                </a:cubicBezTo>
                <a:lnTo>
                  <a:pt x="3008671" y="609600"/>
                </a:lnTo>
                <a:cubicBezTo>
                  <a:pt x="3031251" y="699924"/>
                  <a:pt x="2998617" y="606865"/>
                  <a:pt x="3048000" y="668593"/>
                </a:cubicBezTo>
                <a:cubicBezTo>
                  <a:pt x="3054474" y="676686"/>
                  <a:pt x="3052690" y="689091"/>
                  <a:pt x="3057832" y="698090"/>
                </a:cubicBezTo>
                <a:cubicBezTo>
                  <a:pt x="3065962" y="712318"/>
                  <a:pt x="3076664" y="724977"/>
                  <a:pt x="3087329" y="737419"/>
                </a:cubicBezTo>
                <a:cubicBezTo>
                  <a:pt x="3103638" y="756447"/>
                  <a:pt x="3123564" y="775202"/>
                  <a:pt x="3146322" y="786581"/>
                </a:cubicBezTo>
                <a:cubicBezTo>
                  <a:pt x="3155592" y="791216"/>
                  <a:pt x="3166549" y="791778"/>
                  <a:pt x="3175819" y="796413"/>
                </a:cubicBezTo>
                <a:cubicBezTo>
                  <a:pt x="3186388" y="801698"/>
                  <a:pt x="3194455" y="811422"/>
                  <a:pt x="3205316" y="816077"/>
                </a:cubicBezTo>
                <a:cubicBezTo>
                  <a:pt x="3217737" y="821400"/>
                  <a:pt x="3231652" y="822198"/>
                  <a:pt x="3244645" y="825910"/>
                </a:cubicBezTo>
                <a:cubicBezTo>
                  <a:pt x="3254610" y="828757"/>
                  <a:pt x="3264310" y="832465"/>
                  <a:pt x="3274142" y="835742"/>
                </a:cubicBezTo>
                <a:cubicBezTo>
                  <a:pt x="3279978" y="834908"/>
                  <a:pt x="3353741" y="828559"/>
                  <a:pt x="3372464" y="816077"/>
                </a:cubicBezTo>
                <a:cubicBezTo>
                  <a:pt x="3384034" y="808364"/>
                  <a:pt x="3392129" y="796413"/>
                  <a:pt x="3401961" y="786581"/>
                </a:cubicBezTo>
                <a:cubicBezTo>
                  <a:pt x="3425362" y="716376"/>
                  <a:pt x="3404378" y="739085"/>
                  <a:pt x="3451122" y="707922"/>
                </a:cubicBezTo>
                <a:cubicBezTo>
                  <a:pt x="3467509" y="711200"/>
                  <a:pt x="3485774" y="709463"/>
                  <a:pt x="3500284" y="717755"/>
                </a:cubicBezTo>
                <a:cubicBezTo>
                  <a:pt x="3520008" y="729026"/>
                  <a:pt x="3521201" y="759589"/>
                  <a:pt x="3529780" y="776748"/>
                </a:cubicBezTo>
                <a:cubicBezTo>
                  <a:pt x="3535065" y="787317"/>
                  <a:pt x="3542890" y="796413"/>
                  <a:pt x="3549445" y="806245"/>
                </a:cubicBezTo>
                <a:cubicBezTo>
                  <a:pt x="3560094" y="870139"/>
                  <a:pt x="3548886" y="852656"/>
                  <a:pt x="3578942" y="894735"/>
                </a:cubicBezTo>
                <a:cubicBezTo>
                  <a:pt x="3588467" y="908070"/>
                  <a:pt x="3595104" y="924539"/>
                  <a:pt x="3608438" y="934064"/>
                </a:cubicBezTo>
                <a:cubicBezTo>
                  <a:pt x="3619434" y="941919"/>
                  <a:pt x="3634657" y="940619"/>
                  <a:pt x="3647767" y="943897"/>
                </a:cubicBezTo>
                <a:cubicBezTo>
                  <a:pt x="3667432" y="940619"/>
                  <a:pt x="3687528" y="939310"/>
                  <a:pt x="3706761" y="934064"/>
                </a:cubicBezTo>
                <a:cubicBezTo>
                  <a:pt x="3723788" y="929420"/>
                  <a:pt x="3739396" y="920597"/>
                  <a:pt x="3755922" y="914400"/>
                </a:cubicBezTo>
                <a:cubicBezTo>
                  <a:pt x="3765626" y="910761"/>
                  <a:pt x="3775587" y="907845"/>
                  <a:pt x="3785419" y="904568"/>
                </a:cubicBezTo>
                <a:cubicBezTo>
                  <a:pt x="3853036" y="859490"/>
                  <a:pt x="3821992" y="872713"/>
                  <a:pt x="3873909" y="855406"/>
                </a:cubicBezTo>
                <a:cubicBezTo>
                  <a:pt x="3919793" y="858684"/>
                  <a:pt x="3965841" y="860159"/>
                  <a:pt x="4011561" y="865239"/>
                </a:cubicBezTo>
                <a:cubicBezTo>
                  <a:pt x="4024991" y="866731"/>
                  <a:pt x="4040338" y="866629"/>
                  <a:pt x="4050890" y="875071"/>
                </a:cubicBezTo>
                <a:cubicBezTo>
                  <a:pt x="4058983" y="881545"/>
                  <a:pt x="4057445" y="894736"/>
                  <a:pt x="4060722" y="904568"/>
                </a:cubicBezTo>
                <a:cubicBezTo>
                  <a:pt x="4064000" y="960284"/>
                  <a:pt x="4065263" y="1016155"/>
                  <a:pt x="4070555" y="1071716"/>
                </a:cubicBezTo>
                <a:cubicBezTo>
                  <a:pt x="4072536" y="1092519"/>
                  <a:pt x="4095868" y="1157490"/>
                  <a:pt x="4100051" y="1170039"/>
                </a:cubicBezTo>
                <a:lnTo>
                  <a:pt x="4109884" y="1199535"/>
                </a:lnTo>
                <a:cubicBezTo>
                  <a:pt x="4117881" y="1223525"/>
                  <a:pt x="4120320" y="1239469"/>
                  <a:pt x="4139380" y="1258529"/>
                </a:cubicBezTo>
                <a:cubicBezTo>
                  <a:pt x="4147736" y="1266885"/>
                  <a:pt x="4159045" y="1271638"/>
                  <a:pt x="4168877" y="1278193"/>
                </a:cubicBezTo>
                <a:cubicBezTo>
                  <a:pt x="4172154" y="1288025"/>
                  <a:pt x="4170275" y="1301666"/>
                  <a:pt x="4178709" y="1307690"/>
                </a:cubicBezTo>
                <a:cubicBezTo>
                  <a:pt x="4202420" y="1324627"/>
                  <a:pt x="4269379" y="1332634"/>
                  <a:pt x="4296696" y="1337187"/>
                </a:cubicBezTo>
                <a:cubicBezTo>
                  <a:pt x="4329983" y="1333026"/>
                  <a:pt x="4402014" y="1329246"/>
                  <a:pt x="4434348" y="1307690"/>
                </a:cubicBezTo>
                <a:lnTo>
                  <a:pt x="4493342" y="1268361"/>
                </a:lnTo>
                <a:lnTo>
                  <a:pt x="4522838" y="1248697"/>
                </a:lnTo>
                <a:cubicBezTo>
                  <a:pt x="4526116" y="1238865"/>
                  <a:pt x="4530340" y="1229299"/>
                  <a:pt x="4532671" y="1219200"/>
                </a:cubicBezTo>
                <a:cubicBezTo>
                  <a:pt x="4540187" y="1186633"/>
                  <a:pt x="4541766" y="1152585"/>
                  <a:pt x="4552335" y="1120877"/>
                </a:cubicBezTo>
                <a:cubicBezTo>
                  <a:pt x="4555612" y="1111045"/>
                  <a:pt x="4555532" y="1099343"/>
                  <a:pt x="4562167" y="1091381"/>
                </a:cubicBezTo>
                <a:cubicBezTo>
                  <a:pt x="4572658" y="1078792"/>
                  <a:pt x="4587171" y="1069842"/>
                  <a:pt x="4601496" y="1061884"/>
                </a:cubicBezTo>
                <a:cubicBezTo>
                  <a:pt x="4616925" y="1053312"/>
                  <a:pt x="4634529" y="1049387"/>
                  <a:pt x="4650658" y="1042219"/>
                </a:cubicBezTo>
                <a:cubicBezTo>
                  <a:pt x="4664052" y="1036266"/>
                  <a:pt x="4675948" y="1026767"/>
                  <a:pt x="4689987" y="1022555"/>
                </a:cubicBezTo>
                <a:cubicBezTo>
                  <a:pt x="4709082" y="1016826"/>
                  <a:pt x="4729640" y="1017557"/>
                  <a:pt x="4748980" y="1012722"/>
                </a:cubicBezTo>
                <a:cubicBezTo>
                  <a:pt x="4769089" y="1007695"/>
                  <a:pt x="4807974" y="993058"/>
                  <a:pt x="4807974" y="993058"/>
                </a:cubicBezTo>
                <a:cubicBezTo>
                  <a:pt x="4817806" y="986503"/>
                  <a:pt x="4826672" y="978192"/>
                  <a:pt x="4837471" y="973393"/>
                </a:cubicBezTo>
                <a:cubicBezTo>
                  <a:pt x="4868247" y="959715"/>
                  <a:pt x="4903108" y="952068"/>
                  <a:pt x="4935793" y="943897"/>
                </a:cubicBezTo>
                <a:cubicBezTo>
                  <a:pt x="4945625" y="937342"/>
                  <a:pt x="4954428" y="928887"/>
                  <a:pt x="4965290" y="924232"/>
                </a:cubicBezTo>
                <a:cubicBezTo>
                  <a:pt x="4977711" y="918909"/>
                  <a:pt x="4991626" y="918112"/>
                  <a:pt x="5004619" y="914400"/>
                </a:cubicBezTo>
                <a:cubicBezTo>
                  <a:pt x="5037342" y="905051"/>
                  <a:pt x="5036570" y="900881"/>
                  <a:pt x="5073445" y="894735"/>
                </a:cubicBezTo>
                <a:cubicBezTo>
                  <a:pt x="5119164" y="887115"/>
                  <a:pt x="5165647" y="884161"/>
                  <a:pt x="5211096" y="875071"/>
                </a:cubicBezTo>
                <a:cubicBezTo>
                  <a:pt x="5227483" y="871794"/>
                  <a:pt x="5244135" y="869636"/>
                  <a:pt x="5260258" y="865239"/>
                </a:cubicBezTo>
                <a:cubicBezTo>
                  <a:pt x="5280256" y="859785"/>
                  <a:pt x="5319251" y="845574"/>
                  <a:pt x="5319251" y="845574"/>
                </a:cubicBezTo>
                <a:cubicBezTo>
                  <a:pt x="5389262" y="740559"/>
                  <a:pt x="5304720" y="878470"/>
                  <a:pt x="5348748" y="570271"/>
                </a:cubicBezTo>
                <a:cubicBezTo>
                  <a:pt x="5351680" y="549744"/>
                  <a:pt x="5404734" y="526613"/>
                  <a:pt x="5417574" y="521110"/>
                </a:cubicBezTo>
                <a:cubicBezTo>
                  <a:pt x="5427100" y="517027"/>
                  <a:pt x="5438011" y="516310"/>
                  <a:pt x="5447071" y="511277"/>
                </a:cubicBezTo>
                <a:cubicBezTo>
                  <a:pt x="5467730" y="499799"/>
                  <a:pt x="5484925" y="482517"/>
                  <a:pt x="5506064" y="471948"/>
                </a:cubicBezTo>
                <a:lnTo>
                  <a:pt x="5545393" y="452284"/>
                </a:lnTo>
                <a:cubicBezTo>
                  <a:pt x="5555225" y="442452"/>
                  <a:pt x="5564208" y="431689"/>
                  <a:pt x="5574890" y="422787"/>
                </a:cubicBezTo>
                <a:cubicBezTo>
                  <a:pt x="5583968" y="415222"/>
                  <a:pt x="5597832" y="412954"/>
                  <a:pt x="5604387" y="403122"/>
                </a:cubicBezTo>
                <a:cubicBezTo>
                  <a:pt x="5611883" y="391878"/>
                  <a:pt x="5607515" y="375526"/>
                  <a:pt x="5614219" y="363793"/>
                </a:cubicBezTo>
                <a:cubicBezTo>
                  <a:pt x="5621118" y="351720"/>
                  <a:pt x="5633034" y="343199"/>
                  <a:pt x="5643716" y="334297"/>
                </a:cubicBezTo>
                <a:cubicBezTo>
                  <a:pt x="5664565" y="316923"/>
                  <a:pt x="5688496" y="306991"/>
                  <a:pt x="5712542" y="294968"/>
                </a:cubicBezTo>
                <a:cubicBezTo>
                  <a:pt x="5827704" y="303194"/>
                  <a:pt x="5828656" y="273058"/>
                  <a:pt x="5879690" y="334297"/>
                </a:cubicBezTo>
                <a:cubicBezTo>
                  <a:pt x="5887255" y="343375"/>
                  <a:pt x="5892800" y="353961"/>
                  <a:pt x="5899355" y="363793"/>
                </a:cubicBezTo>
                <a:cubicBezTo>
                  <a:pt x="5902632" y="373625"/>
                  <a:pt x="5909187" y="382926"/>
                  <a:pt x="5909187" y="393290"/>
                </a:cubicBezTo>
                <a:cubicBezTo>
                  <a:pt x="5909187" y="415108"/>
                  <a:pt x="5904908" y="480506"/>
                  <a:pt x="5889522" y="511277"/>
                </a:cubicBezTo>
                <a:cubicBezTo>
                  <a:pt x="5884237" y="521846"/>
                  <a:pt x="5876413" y="530942"/>
                  <a:pt x="5869858" y="540774"/>
                </a:cubicBezTo>
                <a:cubicBezTo>
                  <a:pt x="5856760" y="632451"/>
                  <a:pt x="5850609" y="641592"/>
                  <a:pt x="5869858" y="757084"/>
                </a:cubicBezTo>
                <a:cubicBezTo>
                  <a:pt x="5871801" y="768740"/>
                  <a:pt x="5881957" y="777503"/>
                  <a:pt x="5889522" y="786581"/>
                </a:cubicBezTo>
                <a:cubicBezTo>
                  <a:pt x="5914499" y="816554"/>
                  <a:pt x="5922271" y="820281"/>
                  <a:pt x="5958348" y="835742"/>
                </a:cubicBezTo>
                <a:cubicBezTo>
                  <a:pt x="5984073" y="846767"/>
                  <a:pt x="6054485" y="862234"/>
                  <a:pt x="6066503" y="865239"/>
                </a:cubicBezTo>
                <a:cubicBezTo>
                  <a:pt x="6079613" y="868516"/>
                  <a:pt x="6092319" y="875071"/>
                  <a:pt x="6105832" y="875071"/>
                </a:cubicBezTo>
                <a:lnTo>
                  <a:pt x="6164825" y="875071"/>
                </a:lnTo>
              </a:path>
            </a:pathLst>
          </a:cu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8C8A4C4B-286E-496F-98CB-6AEBDC6D51AF}"/>
              </a:ext>
            </a:extLst>
          </p:cNvPr>
          <p:cNvSpPr/>
          <p:nvPr/>
        </p:nvSpPr>
        <p:spPr>
          <a:xfrm>
            <a:off x="6354305" y="3348787"/>
            <a:ext cx="1764891" cy="2760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Arial Black" panose="020B0A04020102020204" pitchFamily="34" charset="0"/>
                <a:cs typeface="Aharoni" panose="02010803020104030203" pitchFamily="2" charset="-79"/>
              </a:rPr>
              <a:t>Woody debris</a:t>
            </a:r>
            <a:endParaRPr lang="ko-KR" altLang="en-US" sz="16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2915627D-0728-449B-990B-C68389F76B69}"/>
              </a:ext>
            </a:extLst>
          </p:cNvPr>
          <p:cNvSpPr/>
          <p:nvPr/>
        </p:nvSpPr>
        <p:spPr>
          <a:xfrm>
            <a:off x="7627580" y="1798367"/>
            <a:ext cx="1219201" cy="2760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latin typeface="Arial Black" panose="020B0A04020102020204" pitchFamily="34" charset="0"/>
                <a:cs typeface="Aharoni" panose="02010803020104030203" pitchFamily="2" charset="-79"/>
              </a:rPr>
              <a:t>Upper IC</a:t>
            </a:r>
            <a:endParaRPr lang="ko-KR" altLang="en-US" sz="16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cxnSp>
        <p:nvCxnSpPr>
          <p:cNvPr id="16" name="Straight Connector 7">
            <a:extLst>
              <a:ext uri="{FF2B5EF4-FFF2-40B4-BE49-F238E27FC236}">
                <a16:creationId xmlns:a16="http://schemas.microsoft.com/office/drawing/2014/main" id="{30E8E028-E0D3-4044-83E3-86C7EEAD1B62}"/>
              </a:ext>
            </a:extLst>
          </p:cNvPr>
          <p:cNvCxnSpPr/>
          <p:nvPr/>
        </p:nvCxnSpPr>
        <p:spPr>
          <a:xfrm>
            <a:off x="9300685" y="171691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자유형 26"/>
          <p:cNvSpPr/>
          <p:nvPr/>
        </p:nvSpPr>
        <p:spPr>
          <a:xfrm>
            <a:off x="6723013" y="4355408"/>
            <a:ext cx="2182761" cy="206488"/>
          </a:xfrm>
          <a:custGeom>
            <a:avLst/>
            <a:gdLst>
              <a:gd name="connsiteX0" fmla="*/ 2182761 w 2182761"/>
              <a:gd name="connsiteY0" fmla="*/ 206488 h 206488"/>
              <a:gd name="connsiteX1" fmla="*/ 2133600 w 2182761"/>
              <a:gd name="connsiteY1" fmla="*/ 167159 h 206488"/>
              <a:gd name="connsiteX2" fmla="*/ 2104103 w 2182761"/>
              <a:gd name="connsiteY2" fmla="*/ 147494 h 206488"/>
              <a:gd name="connsiteX3" fmla="*/ 2084438 w 2182761"/>
              <a:gd name="connsiteY3" fmla="*/ 117997 h 206488"/>
              <a:gd name="connsiteX4" fmla="*/ 1995948 w 2182761"/>
              <a:gd name="connsiteY4" fmla="*/ 78668 h 206488"/>
              <a:gd name="connsiteX5" fmla="*/ 1651819 w 2182761"/>
              <a:gd name="connsiteY5" fmla="*/ 68836 h 206488"/>
              <a:gd name="connsiteX6" fmla="*/ 1553496 w 2182761"/>
              <a:gd name="connsiteY6" fmla="*/ 59004 h 206488"/>
              <a:gd name="connsiteX7" fmla="*/ 1504335 w 2182761"/>
              <a:gd name="connsiteY7" fmla="*/ 49172 h 206488"/>
              <a:gd name="connsiteX8" fmla="*/ 1130709 w 2182761"/>
              <a:gd name="connsiteY8" fmla="*/ 19675 h 206488"/>
              <a:gd name="connsiteX9" fmla="*/ 973393 w 2182761"/>
              <a:gd name="connsiteY9" fmla="*/ 10 h 206488"/>
              <a:gd name="connsiteX10" fmla="*/ 206477 w 2182761"/>
              <a:gd name="connsiteY10" fmla="*/ 9843 h 206488"/>
              <a:gd name="connsiteX11" fmla="*/ 147483 w 2182761"/>
              <a:gd name="connsiteY11" fmla="*/ 29507 h 206488"/>
              <a:gd name="connsiteX12" fmla="*/ 117987 w 2182761"/>
              <a:gd name="connsiteY12" fmla="*/ 39339 h 206488"/>
              <a:gd name="connsiteX13" fmla="*/ 88490 w 2182761"/>
              <a:gd name="connsiteY13" fmla="*/ 59004 h 206488"/>
              <a:gd name="connsiteX14" fmla="*/ 29496 w 2182761"/>
              <a:gd name="connsiteY14" fmla="*/ 78668 h 206488"/>
              <a:gd name="connsiteX15" fmla="*/ 0 w 2182761"/>
              <a:gd name="connsiteY15" fmla="*/ 117997 h 20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82761" h="206488">
                <a:moveTo>
                  <a:pt x="2182761" y="206488"/>
                </a:moveTo>
                <a:cubicBezTo>
                  <a:pt x="2166374" y="193378"/>
                  <a:pt x="2150388" y="179750"/>
                  <a:pt x="2133600" y="167159"/>
                </a:cubicBezTo>
                <a:cubicBezTo>
                  <a:pt x="2124146" y="160069"/>
                  <a:pt x="2112459" y="155850"/>
                  <a:pt x="2104103" y="147494"/>
                </a:cubicBezTo>
                <a:cubicBezTo>
                  <a:pt x="2095747" y="139138"/>
                  <a:pt x="2092794" y="126353"/>
                  <a:pt x="2084438" y="117997"/>
                </a:cubicBezTo>
                <a:cubicBezTo>
                  <a:pt x="2066291" y="99850"/>
                  <a:pt x="2015990" y="79241"/>
                  <a:pt x="1995948" y="78668"/>
                </a:cubicBezTo>
                <a:lnTo>
                  <a:pt x="1651819" y="68836"/>
                </a:lnTo>
                <a:cubicBezTo>
                  <a:pt x="1619045" y="65559"/>
                  <a:pt x="1586145" y="63357"/>
                  <a:pt x="1553496" y="59004"/>
                </a:cubicBezTo>
                <a:cubicBezTo>
                  <a:pt x="1536931" y="56795"/>
                  <a:pt x="1520985" y="50599"/>
                  <a:pt x="1504335" y="49172"/>
                </a:cubicBezTo>
                <a:cubicBezTo>
                  <a:pt x="1027197" y="8274"/>
                  <a:pt x="1348926" y="46951"/>
                  <a:pt x="1130709" y="19675"/>
                </a:cubicBezTo>
                <a:cubicBezTo>
                  <a:pt x="1068406" y="-1092"/>
                  <a:pt x="1079661" y="10"/>
                  <a:pt x="973393" y="10"/>
                </a:cubicBezTo>
                <a:cubicBezTo>
                  <a:pt x="717733" y="10"/>
                  <a:pt x="462116" y="6565"/>
                  <a:pt x="206477" y="9843"/>
                </a:cubicBezTo>
                <a:lnTo>
                  <a:pt x="147483" y="29507"/>
                </a:lnTo>
                <a:lnTo>
                  <a:pt x="117987" y="39339"/>
                </a:lnTo>
                <a:cubicBezTo>
                  <a:pt x="108155" y="45894"/>
                  <a:pt x="99289" y="54205"/>
                  <a:pt x="88490" y="59004"/>
                </a:cubicBezTo>
                <a:cubicBezTo>
                  <a:pt x="69548" y="67423"/>
                  <a:pt x="29496" y="78668"/>
                  <a:pt x="29496" y="78668"/>
                </a:cubicBezTo>
                <a:cubicBezTo>
                  <a:pt x="7261" y="112021"/>
                  <a:pt x="18188" y="99809"/>
                  <a:pt x="0" y="117997"/>
                </a:cubicBezTo>
              </a:path>
            </a:pathLst>
          </a:cu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EC8ECC4-F2F0-3ECD-BD78-5C83E934E369}"/>
              </a:ext>
            </a:extLst>
          </p:cNvPr>
          <p:cNvSpPr/>
          <p:nvPr/>
        </p:nvSpPr>
        <p:spPr>
          <a:xfrm>
            <a:off x="575644" y="3729026"/>
            <a:ext cx="4315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Fig.2 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Location of the </a:t>
            </a:r>
            <a:r>
              <a:rPr lang="en-US" altLang="ko-K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Batagay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megaslump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 (crater)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5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5269"/>
            <a:ext cx="9516533" cy="481780"/>
          </a:xfrm>
        </p:spPr>
        <p:txBody>
          <a:bodyPr>
            <a:normAutofit fontScale="90000"/>
          </a:bodyPr>
          <a:lstStyle/>
          <a:p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Results-Gas compositions in </a:t>
            </a:r>
            <a:r>
              <a:rPr lang="en-US" altLang="ko-KR" sz="2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Batagay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ice wedges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11786" y="-32759"/>
            <a:ext cx="380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3</a:t>
            </a:r>
            <a:endParaRPr lang="ko-KR" altLang="en-US" sz="2800" dirty="0"/>
          </a:p>
        </p:txBody>
      </p:sp>
      <p:sp>
        <p:nvSpPr>
          <p:cNvPr id="31" name="직사각형 30"/>
          <p:cNvSpPr/>
          <p:nvPr/>
        </p:nvSpPr>
        <p:spPr>
          <a:xfrm>
            <a:off x="0" y="479774"/>
            <a:ext cx="12192000" cy="223775"/>
          </a:xfrm>
          <a:prstGeom prst="rect">
            <a:avLst/>
          </a:prstGeom>
          <a:gradFill flip="none" rotWithShape="1">
            <a:gsLst>
              <a:gs pos="0">
                <a:srgbClr val="45EBB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0" y="6768445"/>
            <a:ext cx="12192000" cy="89555"/>
          </a:xfrm>
          <a:prstGeom prst="rect">
            <a:avLst/>
          </a:prstGeom>
          <a:gradFill>
            <a:gsLst>
              <a:gs pos="35000">
                <a:srgbClr val="B7DBB7"/>
              </a:gs>
              <a:gs pos="0">
                <a:srgbClr val="BAF13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8BD97FA6-1AA5-CD00-C29E-AC1CCFD6F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24" y="2809988"/>
            <a:ext cx="5723418" cy="400278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800" dirty="0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All gases mixing ratios are higher than atmospheric level.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800" dirty="0"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800" dirty="0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Based on O</a:t>
            </a:r>
            <a:r>
              <a:rPr lang="en-US" altLang="ko-KR" sz="1800" baseline="-25000" dirty="0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2</a:t>
            </a:r>
            <a:r>
              <a:rPr lang="en-US" altLang="ko-KR" sz="1800" dirty="0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/</a:t>
            </a:r>
            <a:r>
              <a:rPr lang="en-US" altLang="ko-KR" sz="1800" dirty="0" err="1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Ar</a:t>
            </a:r>
            <a:r>
              <a:rPr lang="en-US" altLang="ko-KR" sz="1800" dirty="0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 data, It is evident that all greenhouse gases are likely formed under biological activity.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800" dirty="0"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800" dirty="0"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Also, Ice wedges are not likely undergone serious melting.</a:t>
            </a:r>
          </a:p>
          <a:p>
            <a:pPr marL="0" indent="0">
              <a:buNone/>
            </a:pPr>
            <a:endParaRPr lang="en-US" altLang="ko-KR" sz="1800" i="0" dirty="0"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800" i="0" dirty="0"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6725503-8D84-80D7-80DE-34E37DCB0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6" y="892223"/>
            <a:ext cx="5279526" cy="164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6F0EA4-789C-17A0-CF5C-A0EB72254A01}"/>
                  </a:ext>
                </a:extLst>
              </p:cNvPr>
              <p:cNvSpPr txBox="1"/>
              <p:nvPr/>
            </p:nvSpPr>
            <p:spPr>
              <a:xfrm>
                <a:off x="6412433" y="5410210"/>
                <a:ext cx="5042965" cy="1026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ko-KR" altLang="en-US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ko-KR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ko-KR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ko-KR" altLang="en-US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ko-KR" alt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ko-KR" altLang="en-US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ko-KR" alt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ko-KR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ko-KR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ko-KR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ko-KR" altLang="en-US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ko-KR" altLang="en-US">
                                          <a:latin typeface="Cambria Math" panose="02040503050406030204" pitchFamily="18" charset="0"/>
                                        </a:rPr>
                                        <m:t>Ar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ko-KR" altLang="en-US">
                                  <a:latin typeface="Cambria Math" panose="02040503050406030204" pitchFamily="18" charset="0"/>
                                </a:rPr>
                                <m:t>sample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ko-KR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ko-KR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ko-KR" altLang="en-US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ko-KR" altLang="en-US">
                                          <a:latin typeface="Cambria Math" panose="02040503050406030204" pitchFamily="18" charset="0"/>
                                        </a:rPr>
                                        <m:t>Ar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𝑚𝑜𝑑𝑒𝑟𝑛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ko-KR" altLang="en-US">
                                  <a:latin typeface="Cambria Math" panose="02040503050406030204" pitchFamily="18" charset="0"/>
                                </a:rPr>
                                <m:t>air</m:t>
                              </m:r>
                            </m:den>
                          </m:f>
                          <m:r>
                            <a:rPr lang="ko-KR" alt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ko-KR" altLang="en-US">
                          <a:latin typeface="Cambria Math" panose="02040503050406030204" pitchFamily="18" charset="0"/>
                        </a:rPr>
                        <m:t>×100 </m:t>
                      </m:r>
                      <m:d>
                        <m:d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ko-KR" altLang="en-US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6F0EA4-789C-17A0-CF5C-A0EB72254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433" y="5410210"/>
                <a:ext cx="5042965" cy="10267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그림 20">
            <a:extLst>
              <a:ext uri="{FF2B5EF4-FFF2-40B4-BE49-F238E27FC236}">
                <a16:creationId xmlns:a16="http://schemas.microsoft.com/office/drawing/2014/main" id="{9855EFC6-1DDE-7869-553C-BEF983859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041" y="741847"/>
            <a:ext cx="5599753" cy="3865149"/>
          </a:xfrm>
          <a:prstGeom prst="rect">
            <a:avLst/>
          </a:prstGeom>
        </p:spPr>
      </p:pic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3D934D5A-C85E-D170-DCEB-0C17E8B86C9B}"/>
              </a:ext>
            </a:extLst>
          </p:cNvPr>
          <p:cNvCxnSpPr/>
          <p:nvPr/>
        </p:nvCxnSpPr>
        <p:spPr>
          <a:xfrm>
            <a:off x="6802883" y="3895091"/>
            <a:ext cx="492107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D935142-9525-DC31-82F9-8C42D9445FD7}"/>
              </a:ext>
            </a:extLst>
          </p:cNvPr>
          <p:cNvSpPr txBox="1"/>
          <p:nvPr/>
        </p:nvSpPr>
        <p:spPr>
          <a:xfrm>
            <a:off x="10513413" y="3609661"/>
            <a:ext cx="1149674" cy="25391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Dissolved ratio</a:t>
            </a:r>
            <a:endParaRPr lang="ko-KR" alt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아래쪽 화살표 10">
            <a:extLst>
              <a:ext uri="{FF2B5EF4-FFF2-40B4-BE49-F238E27FC236}">
                <a16:creationId xmlns:a16="http://schemas.microsoft.com/office/drawing/2014/main" id="{632FB336-392C-B9AB-BCBF-67FF2B08A505}"/>
              </a:ext>
            </a:extLst>
          </p:cNvPr>
          <p:cNvSpPr/>
          <p:nvPr/>
        </p:nvSpPr>
        <p:spPr>
          <a:xfrm>
            <a:off x="7478153" y="2743234"/>
            <a:ext cx="550606" cy="111160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2DAD46-B592-3D19-3A8C-FDA231D4526F}"/>
              </a:ext>
            </a:extLst>
          </p:cNvPr>
          <p:cNvSpPr txBox="1"/>
          <p:nvPr/>
        </p:nvSpPr>
        <p:spPr>
          <a:xfrm rot="16200000">
            <a:off x="7269564" y="306028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melting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아래쪽 화살표 10">
            <a:extLst>
              <a:ext uri="{FF2B5EF4-FFF2-40B4-BE49-F238E27FC236}">
                <a16:creationId xmlns:a16="http://schemas.microsoft.com/office/drawing/2014/main" id="{0B5B75DE-7A31-1B38-BDD4-6ADBEB3A1967}"/>
              </a:ext>
            </a:extLst>
          </p:cNvPr>
          <p:cNvSpPr/>
          <p:nvPr/>
        </p:nvSpPr>
        <p:spPr>
          <a:xfrm rot="5400000">
            <a:off x="10585206" y="1851194"/>
            <a:ext cx="858433" cy="1297329"/>
          </a:xfrm>
          <a:prstGeom prst="downArrow">
            <a:avLst>
              <a:gd name="adj1" fmla="val 73156"/>
              <a:gd name="adj2" fmla="val 3842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2020D5-D27F-815A-A413-16583C864757}"/>
              </a:ext>
            </a:extLst>
          </p:cNvPr>
          <p:cNvSpPr txBox="1"/>
          <p:nvPr/>
        </p:nvSpPr>
        <p:spPr>
          <a:xfrm>
            <a:off x="10551845" y="2157157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</a:p>
          <a:p>
            <a:pPr algn="ctr"/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2177E2-1C65-404B-07AF-0843372AF268}"/>
              </a:ext>
            </a:extLst>
          </p:cNvPr>
          <p:cNvSpPr txBox="1"/>
          <p:nvPr/>
        </p:nvSpPr>
        <p:spPr>
          <a:xfrm>
            <a:off x="7918460" y="10803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5E12618-87AE-979C-C19E-B1751F903C3F}"/>
              </a:ext>
            </a:extLst>
          </p:cNvPr>
          <p:cNvSpPr/>
          <p:nvPr/>
        </p:nvSpPr>
        <p:spPr>
          <a:xfrm>
            <a:off x="6134040" y="4606996"/>
            <a:ext cx="5599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Fig.3 </a:t>
            </a:r>
            <a:r>
              <a:rPr lang="el-GR" altLang="ko-KR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δ</a:t>
            </a: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(N</a:t>
            </a:r>
            <a:r>
              <a:rPr lang="en-US" altLang="ko-KR" sz="1200" b="1" baseline="-25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en-US" altLang="ko-KR" sz="1200" b="1" dirty="0" err="1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Ar</a:t>
            </a: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 vs. </a:t>
            </a:r>
            <a:r>
              <a:rPr lang="el-GR" altLang="ko-KR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δ</a:t>
            </a: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(O</a:t>
            </a:r>
            <a:r>
              <a:rPr lang="en-US" altLang="ko-KR" sz="1200" b="1" baseline="-25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en-US" altLang="ko-KR" sz="1200" b="1" dirty="0" err="1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Ar</a:t>
            </a: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 in </a:t>
            </a:r>
            <a:r>
              <a:rPr lang="en-US" altLang="ko-KR" sz="1200" b="1" dirty="0" err="1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Batagay’s</a:t>
            </a: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two ice complex layers. </a:t>
            </a:r>
            <a:r>
              <a:rPr lang="el-GR" altLang="ko-KR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δ</a:t>
            </a: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(N</a:t>
            </a:r>
            <a:r>
              <a:rPr lang="en-US" altLang="ko-KR" sz="1200" b="1" baseline="-25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en-US" altLang="ko-KR" sz="1200" b="1" dirty="0" err="1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Ar</a:t>
            </a: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 indicates melting effect after formation, </a:t>
            </a:r>
            <a:r>
              <a:rPr lang="el-GR" altLang="ko-KR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δ</a:t>
            </a: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(O</a:t>
            </a:r>
            <a:r>
              <a:rPr lang="en-US" altLang="ko-KR" sz="1200" b="1" baseline="-250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en-US" altLang="ko-KR" sz="1200" b="1" dirty="0" err="1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Ar</a:t>
            </a: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 indicates biological activity in ice wedge bubbles 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3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직사각형 120"/>
          <p:cNvSpPr/>
          <p:nvPr/>
        </p:nvSpPr>
        <p:spPr>
          <a:xfrm>
            <a:off x="1168994" y="2478905"/>
            <a:ext cx="8723503" cy="21043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2279726" y="894048"/>
            <a:ext cx="6220871" cy="20447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476579" y="5218917"/>
            <a:ext cx="1627909" cy="906087"/>
          </a:xfrm>
          <a:prstGeom prst="rect">
            <a:avLst/>
          </a:prstGeom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Aerobic</a:t>
            </a:r>
            <a:endParaRPr lang="ko-KR" altLang="en-US" sz="2400" dirty="0"/>
          </a:p>
        </p:txBody>
      </p:sp>
      <p:sp>
        <p:nvSpPr>
          <p:cNvPr id="15" name="직사각형 14"/>
          <p:cNvSpPr/>
          <p:nvPr/>
        </p:nvSpPr>
        <p:spPr>
          <a:xfrm>
            <a:off x="6247489" y="5218916"/>
            <a:ext cx="1627909" cy="90608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Anaerobic</a:t>
            </a:r>
            <a:endParaRPr lang="ko-KR" altLang="en-US" sz="2400" dirty="0"/>
          </a:p>
        </p:txBody>
      </p:sp>
      <p:cxnSp>
        <p:nvCxnSpPr>
          <p:cNvPr id="17" name="직선 화살표 연결선 16"/>
          <p:cNvCxnSpPr>
            <a:stCxn id="10" idx="3"/>
            <a:endCxn id="15" idx="1"/>
          </p:cNvCxnSpPr>
          <p:nvPr/>
        </p:nvCxnSpPr>
        <p:spPr>
          <a:xfrm flipV="1">
            <a:off x="5104488" y="5671960"/>
            <a:ext cx="114300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0" y="479774"/>
            <a:ext cx="12192000" cy="223775"/>
          </a:xfrm>
          <a:prstGeom prst="rect">
            <a:avLst/>
          </a:prstGeom>
          <a:gradFill flip="none" rotWithShape="1">
            <a:gsLst>
              <a:gs pos="0">
                <a:srgbClr val="45EBB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5269"/>
            <a:ext cx="8502977" cy="48178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Gas Chemistry in ice wedge system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11786" y="-32759"/>
            <a:ext cx="380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4</a:t>
            </a:r>
            <a:endParaRPr lang="ko-KR" altLang="en-US" sz="2800" dirty="0"/>
          </a:p>
        </p:txBody>
      </p:sp>
      <p:sp>
        <p:nvSpPr>
          <p:cNvPr id="5" name="직사각형 4"/>
          <p:cNvSpPr/>
          <p:nvPr/>
        </p:nvSpPr>
        <p:spPr>
          <a:xfrm>
            <a:off x="2495362" y="1297420"/>
            <a:ext cx="1517513" cy="5476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Soil C pool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754966" y="938292"/>
            <a:ext cx="1270389" cy="6073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Microbial</a:t>
            </a:r>
          </a:p>
          <a:p>
            <a:pPr algn="ctr"/>
            <a:r>
              <a:rPr lang="en-US" altLang="ko-KR" dirty="0"/>
              <a:t>Activity</a:t>
            </a:r>
            <a:endParaRPr lang="ko-KR" altLang="en-US" dirty="0"/>
          </a:p>
        </p:txBody>
      </p:sp>
      <p:cxnSp>
        <p:nvCxnSpPr>
          <p:cNvPr id="11" name="직선 화살표 연결선 10"/>
          <p:cNvCxnSpPr>
            <a:stCxn id="5" idx="2"/>
            <a:endCxn id="23" idx="0"/>
          </p:cNvCxnSpPr>
          <p:nvPr/>
        </p:nvCxnSpPr>
        <p:spPr>
          <a:xfrm flipH="1">
            <a:off x="2286221" y="1845033"/>
            <a:ext cx="967898" cy="166801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stCxn id="5" idx="2"/>
            <a:endCxn id="24" idx="0"/>
          </p:cNvCxnSpPr>
          <p:nvPr/>
        </p:nvCxnSpPr>
        <p:spPr>
          <a:xfrm>
            <a:off x="3254119" y="1845033"/>
            <a:ext cx="887696" cy="1668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1864342" y="3513048"/>
            <a:ext cx="843757" cy="562271"/>
          </a:xfrm>
          <a:prstGeom prst="rect">
            <a:avLst/>
          </a:prstGeom>
          <a:solidFill>
            <a:srgbClr val="D5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CO</a:t>
            </a:r>
            <a:r>
              <a:rPr lang="en-US" altLang="ko-KR" baseline="-25000" dirty="0"/>
              <a:t>2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3709014" y="3513049"/>
            <a:ext cx="865602" cy="576828"/>
          </a:xfrm>
          <a:prstGeom prst="rect">
            <a:avLst/>
          </a:prstGeom>
          <a:solidFill>
            <a:srgbClr val="F08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CH</a:t>
            </a:r>
            <a:r>
              <a:rPr lang="en-US" altLang="ko-KR" baseline="-25000" dirty="0"/>
              <a:t>4</a:t>
            </a:r>
            <a:endParaRPr lang="ko-KR" altLang="en-US" dirty="0"/>
          </a:p>
        </p:txBody>
      </p:sp>
      <p:cxnSp>
        <p:nvCxnSpPr>
          <p:cNvPr id="36" name="직선 화살표 연결선 35"/>
          <p:cNvCxnSpPr/>
          <p:nvPr/>
        </p:nvCxnSpPr>
        <p:spPr>
          <a:xfrm>
            <a:off x="2708099" y="3688284"/>
            <a:ext cx="100091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 flipH="1" flipV="1">
            <a:off x="2697418" y="3934893"/>
            <a:ext cx="1000915" cy="656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80" idx="2"/>
            <a:endCxn id="46" idx="0"/>
          </p:cNvCxnSpPr>
          <p:nvPr/>
        </p:nvCxnSpPr>
        <p:spPr>
          <a:xfrm flipH="1">
            <a:off x="5861100" y="1833714"/>
            <a:ext cx="1512544" cy="39635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69683" y="867266"/>
            <a:ext cx="88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Spatial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9683" y="4916628"/>
            <a:ext cx="1306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Temporal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7090019" y="2236266"/>
            <a:ext cx="867145" cy="5778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NO</a:t>
            </a:r>
            <a:r>
              <a:rPr lang="en-US" altLang="ko-KR" baseline="-25000" dirty="0"/>
              <a:t>3</a:t>
            </a:r>
            <a:r>
              <a:rPr lang="en-US" altLang="ko-KR" baseline="30000" dirty="0"/>
              <a:t>-</a:t>
            </a:r>
            <a:endParaRPr lang="ko-KR" altLang="en-US" dirty="0"/>
          </a:p>
        </p:txBody>
      </p:sp>
      <p:sp>
        <p:nvSpPr>
          <p:cNvPr id="46" name="직사각형 45"/>
          <p:cNvSpPr/>
          <p:nvPr/>
        </p:nvSpPr>
        <p:spPr>
          <a:xfrm>
            <a:off x="5420789" y="2230066"/>
            <a:ext cx="880621" cy="5868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NH</a:t>
            </a:r>
            <a:r>
              <a:rPr lang="en-US" altLang="ko-KR" baseline="-25000" dirty="0"/>
              <a:t>4</a:t>
            </a:r>
            <a:r>
              <a:rPr lang="en-US" altLang="ko-KR" baseline="30000" dirty="0"/>
              <a:t>+</a:t>
            </a:r>
            <a:endParaRPr lang="ko-KR" altLang="en-US" dirty="0"/>
          </a:p>
        </p:txBody>
      </p:sp>
      <p:sp>
        <p:nvSpPr>
          <p:cNvPr id="47" name="직사각형 46"/>
          <p:cNvSpPr/>
          <p:nvPr/>
        </p:nvSpPr>
        <p:spPr>
          <a:xfrm>
            <a:off x="8675258" y="3047995"/>
            <a:ext cx="845433" cy="5633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N</a:t>
            </a:r>
            <a:r>
              <a:rPr lang="en-US" altLang="ko-KR" baseline="-25000" dirty="0"/>
              <a:t>2</a:t>
            </a:r>
            <a:endParaRPr lang="ko-KR" altLang="en-US" dirty="0"/>
          </a:p>
        </p:txBody>
      </p:sp>
      <p:sp>
        <p:nvSpPr>
          <p:cNvPr id="48" name="직사각형 47"/>
          <p:cNvSpPr/>
          <p:nvPr/>
        </p:nvSpPr>
        <p:spPr>
          <a:xfrm>
            <a:off x="7090790" y="3521952"/>
            <a:ext cx="867145" cy="5778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N</a:t>
            </a:r>
            <a:r>
              <a:rPr lang="en-US" altLang="ko-KR" baseline="-25000" dirty="0"/>
              <a:t>2</a:t>
            </a:r>
            <a:r>
              <a:rPr lang="en-US" altLang="ko-KR" dirty="0"/>
              <a:t>O</a:t>
            </a:r>
            <a:endParaRPr lang="ko-KR" altLang="en-US" dirty="0"/>
          </a:p>
        </p:txBody>
      </p:sp>
      <p:cxnSp>
        <p:nvCxnSpPr>
          <p:cNvPr id="56" name="직선 화살표 연결선 55"/>
          <p:cNvCxnSpPr>
            <a:stCxn id="44" idx="3"/>
            <a:endCxn id="47" idx="1"/>
          </p:cNvCxnSpPr>
          <p:nvPr/>
        </p:nvCxnSpPr>
        <p:spPr>
          <a:xfrm>
            <a:off x="7957164" y="2525194"/>
            <a:ext cx="718094" cy="8044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직사각형 79"/>
          <p:cNvSpPr/>
          <p:nvPr/>
        </p:nvSpPr>
        <p:spPr>
          <a:xfrm>
            <a:off x="6534978" y="1286101"/>
            <a:ext cx="1677332" cy="5476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Soil N pool</a:t>
            </a:r>
            <a:endParaRPr lang="ko-KR" alt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2278076" y="850541"/>
            <a:ext cx="169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Soil/Substrate</a:t>
            </a:r>
            <a:endParaRPr lang="ko-KR" altLang="en-US" dirty="0"/>
          </a:p>
        </p:txBody>
      </p:sp>
      <p:cxnSp>
        <p:nvCxnSpPr>
          <p:cNvPr id="93" name="직선 화살표 연결선 92"/>
          <p:cNvCxnSpPr>
            <a:endCxn id="48" idx="1"/>
          </p:cNvCxnSpPr>
          <p:nvPr/>
        </p:nvCxnSpPr>
        <p:spPr>
          <a:xfrm>
            <a:off x="6657218" y="2555326"/>
            <a:ext cx="433572" cy="125555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168994" y="4192428"/>
            <a:ext cx="208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Ice bubble</a:t>
            </a:r>
            <a:endParaRPr lang="ko-KR" altLang="en-US" dirty="0"/>
          </a:p>
        </p:txBody>
      </p:sp>
      <p:cxnSp>
        <p:nvCxnSpPr>
          <p:cNvPr id="125" name="직선 화살표 연결선 124"/>
          <p:cNvCxnSpPr/>
          <p:nvPr/>
        </p:nvCxnSpPr>
        <p:spPr>
          <a:xfrm>
            <a:off x="10103336" y="3409164"/>
            <a:ext cx="100091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화살표 연결선 127"/>
          <p:cNvCxnSpPr/>
          <p:nvPr/>
        </p:nvCxnSpPr>
        <p:spPr>
          <a:xfrm>
            <a:off x="10090988" y="3953822"/>
            <a:ext cx="1025609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11271059" y="3298455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Anaerobic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1271060" y="3560632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Aerobic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1271059" y="3822809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979403" y="6382388"/>
            <a:ext cx="823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Assume that there is no additional change after formation (e.g. cracks in ice)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6768445"/>
            <a:ext cx="12192000" cy="89555"/>
          </a:xfrm>
          <a:prstGeom prst="rect">
            <a:avLst/>
          </a:prstGeom>
          <a:gradFill>
            <a:gsLst>
              <a:gs pos="35000">
                <a:srgbClr val="B7DBB7"/>
              </a:gs>
              <a:gs pos="0">
                <a:srgbClr val="BAF13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/>
          <p:cNvCxnSpPr>
            <a:stCxn id="48" idx="3"/>
          </p:cNvCxnSpPr>
          <p:nvPr/>
        </p:nvCxnSpPr>
        <p:spPr>
          <a:xfrm flipV="1">
            <a:off x="7957935" y="2954516"/>
            <a:ext cx="360361" cy="856364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/>
          <p:nvPr/>
        </p:nvCxnSpPr>
        <p:spPr>
          <a:xfrm flipV="1">
            <a:off x="10109538" y="3680158"/>
            <a:ext cx="1013630" cy="267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>
            <a:stCxn id="46" idx="3"/>
            <a:endCxn id="44" idx="1"/>
          </p:cNvCxnSpPr>
          <p:nvPr/>
        </p:nvCxnSpPr>
        <p:spPr>
          <a:xfrm>
            <a:off x="6301410" y="2523485"/>
            <a:ext cx="788609" cy="170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350046" y="2319683"/>
            <a:ext cx="8386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Nitrification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rot="3050142">
            <a:off x="7890134" y="2837463"/>
            <a:ext cx="1188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Denitrification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65008" y="3468566"/>
            <a:ext cx="8386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62561" y="3938945"/>
            <a:ext cx="8386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endParaRPr lang="ko-KR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5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937" y="739814"/>
            <a:ext cx="4523770" cy="319955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33425" y="4594216"/>
            <a:ext cx="10153650" cy="835846"/>
          </a:xfrm>
          <a:prstGeom prst="rect">
            <a:avLst/>
          </a:prstGeom>
          <a:noFill/>
          <a:ln w="28575">
            <a:solidFill>
              <a:srgbClr val="A788A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5269"/>
            <a:ext cx="8162925" cy="481780"/>
          </a:xfrm>
        </p:spPr>
        <p:txBody>
          <a:bodyPr>
            <a:normAutofit fontScale="90000"/>
          </a:bodyPr>
          <a:lstStyle/>
          <a:p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Ambiguous correlation between CO</a:t>
            </a:r>
            <a:r>
              <a:rPr lang="en-US" altLang="ko-KR" sz="2800" baseline="-2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vs CH</a:t>
            </a:r>
            <a:r>
              <a:rPr lang="en-US" altLang="ko-KR" sz="2800" baseline="-2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11786" y="-32759"/>
            <a:ext cx="380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5</a:t>
            </a:r>
            <a:endParaRPr lang="ko-KR" altLang="en-US" sz="2800" dirty="0"/>
          </a:p>
        </p:txBody>
      </p:sp>
      <p:sp>
        <p:nvSpPr>
          <p:cNvPr id="31" name="직사각형 30"/>
          <p:cNvSpPr/>
          <p:nvPr/>
        </p:nvSpPr>
        <p:spPr>
          <a:xfrm>
            <a:off x="0" y="479774"/>
            <a:ext cx="12192000" cy="223775"/>
          </a:xfrm>
          <a:prstGeom prst="rect">
            <a:avLst/>
          </a:prstGeom>
          <a:gradFill flip="none" rotWithShape="1">
            <a:gsLst>
              <a:gs pos="0">
                <a:srgbClr val="45EBB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240788" y="5494979"/>
            <a:ext cx="11405624" cy="1243782"/>
          </a:xfrm>
        </p:spPr>
        <p:txBody>
          <a:bodyPr>
            <a:normAutofit/>
          </a:bodyPr>
          <a:lstStyle/>
          <a:p>
            <a:r>
              <a:rPr lang="en-US" altLang="ko-KR" sz="1800" u="sng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altLang="ko-KR" sz="1800" u="sng" dirty="0">
                <a:latin typeface="Arial" panose="020B0604020202020204" pitchFamily="34" charset="0"/>
                <a:cs typeface="Arial" panose="020B0604020202020204" pitchFamily="34" charset="0"/>
              </a:rPr>
              <a:t>significant Correlation in </a:t>
            </a:r>
            <a:r>
              <a:rPr lang="en-US" altLang="ko-KR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batagay</a:t>
            </a:r>
            <a:r>
              <a:rPr lang="en-US" altLang="ko-KR" sz="1800" u="sng" dirty="0">
                <a:latin typeface="Arial" panose="020B0604020202020204" pitchFamily="34" charset="0"/>
                <a:cs typeface="Arial" panose="020B0604020202020204" pitchFamily="34" charset="0"/>
              </a:rPr>
              <a:t> ice wedges.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Similar pattern with other Siberian ice wedges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Heterogeneity of bubbles and the signal smoothing due to low resolution of method 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Contribution of </a:t>
            </a:r>
            <a:r>
              <a:rPr lang="en-US" altLang="ko-K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 / anaerobic methane oxidation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1D29FC0-F582-4D49-AB4E-93F6B01F4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20" y="1080507"/>
            <a:ext cx="3938211" cy="2648541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976E3A56-CFA1-AF4E-89EF-B504855D4062}"/>
              </a:ext>
            </a:extLst>
          </p:cNvPr>
          <p:cNvSpPr/>
          <p:nvPr/>
        </p:nvSpPr>
        <p:spPr>
          <a:xfrm>
            <a:off x="944066" y="4872410"/>
            <a:ext cx="2684959" cy="340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Oxygen rich : CO</a:t>
            </a:r>
            <a:r>
              <a:rPr lang="en-US" altLang="ko-KR" sz="1400" baseline="-25000" dirty="0"/>
              <a:t>2</a:t>
            </a:r>
            <a:r>
              <a:rPr lang="en-US" altLang="ko-KR" sz="1400" dirty="0"/>
              <a:t> formation</a:t>
            </a:r>
            <a:endParaRPr lang="ko-KR" altLang="en-US" sz="14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79D4ADA-746A-DB8F-E076-973A9FD9868D}"/>
              </a:ext>
            </a:extLst>
          </p:cNvPr>
          <p:cNvSpPr/>
          <p:nvPr/>
        </p:nvSpPr>
        <p:spPr>
          <a:xfrm>
            <a:off x="7586822" y="4876476"/>
            <a:ext cx="2995454" cy="3408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/>
              <a:t>Oxygen depleted: CH</a:t>
            </a:r>
            <a:r>
              <a:rPr lang="en-US" altLang="ko-KR" sz="1400" baseline="-25000" dirty="0"/>
              <a:t>4</a:t>
            </a:r>
            <a:r>
              <a:rPr lang="en-US" altLang="ko-KR" sz="1400" dirty="0"/>
              <a:t> formation</a:t>
            </a:r>
            <a:endParaRPr lang="ko-KR" altLang="en-US" sz="1400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6ED37616-BCA3-F846-6550-B2BCCF794659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3629025" y="5042849"/>
            <a:ext cx="3957797" cy="40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662FB17-D739-7578-5882-178D9D6CAF19}"/>
              </a:ext>
            </a:extLst>
          </p:cNvPr>
          <p:cNvSpPr txBox="1"/>
          <p:nvPr/>
        </p:nvSpPr>
        <p:spPr>
          <a:xfrm>
            <a:off x="10017130" y="2602944"/>
            <a:ext cx="11144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</a:p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r=0.46</a:t>
            </a:r>
          </a:p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P=6.32e-06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00C52B-D3A0-EF48-A8AE-7C916A1F51F7}"/>
              </a:ext>
            </a:extLst>
          </p:cNvPr>
          <p:cNvSpPr txBox="1"/>
          <p:nvPr/>
        </p:nvSpPr>
        <p:spPr>
          <a:xfrm>
            <a:off x="10017130" y="3249275"/>
            <a:ext cx="12634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UIC</a:t>
            </a:r>
          </a:p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r=-0.06</a:t>
            </a:r>
          </a:p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P=2.69e-0.14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 rot="5400000">
            <a:off x="5669017" y="2100687"/>
            <a:ext cx="2196449" cy="64416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5854597" y="1914089"/>
            <a:ext cx="2368485" cy="1610741"/>
          </a:xfrm>
          <a:prstGeom prst="rect">
            <a:avLst/>
          </a:prstGeom>
          <a:noFill/>
          <a:ln w="28575">
            <a:solidFill>
              <a:srgbClr val="BD0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0" y="6768445"/>
            <a:ext cx="12192000" cy="89555"/>
          </a:xfrm>
          <a:prstGeom prst="rect">
            <a:avLst/>
          </a:prstGeom>
          <a:gradFill>
            <a:gsLst>
              <a:gs pos="35000">
                <a:srgbClr val="B7DBB7"/>
              </a:gs>
              <a:gs pos="0">
                <a:srgbClr val="BAF13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5060131" y="4423737"/>
            <a:ext cx="1321619" cy="342096"/>
          </a:xfrm>
          <a:prstGeom prst="roundRect">
            <a:avLst/>
          </a:prstGeom>
          <a:solidFill>
            <a:srgbClr val="A78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Scenario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1721259" y="3843210"/>
            <a:ext cx="2667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Brouchkov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and Fukuda et al., 2002)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279630" y="3936492"/>
            <a:ext cx="5056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Fig4. 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Correlations between CO</a:t>
            </a:r>
            <a:r>
              <a:rPr lang="en-US" altLang="ko-KR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 and CH</a:t>
            </a:r>
            <a:r>
              <a:rPr lang="en-US" altLang="ko-KR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 observed in </a:t>
            </a:r>
            <a:r>
              <a:rPr lang="en-US" altLang="ko-K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Batagay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 (This study) and other Siberian regions ice wedge systems 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4014" y="777138"/>
            <a:ext cx="2196955" cy="7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0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88" y="834173"/>
            <a:ext cx="4655838" cy="312119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5269"/>
            <a:ext cx="9395012" cy="48178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N</a:t>
            </a:r>
            <a:r>
              <a:rPr lang="en-US" altLang="ko-KR" sz="2800" baseline="-2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O level difference : Vegetation vs. Reduction?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11786" y="-32759"/>
            <a:ext cx="380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6</a:t>
            </a:r>
            <a:endParaRPr lang="ko-KR" altLang="en-US" sz="2800" dirty="0"/>
          </a:p>
        </p:txBody>
      </p:sp>
      <p:sp>
        <p:nvSpPr>
          <p:cNvPr id="31" name="직사각형 30"/>
          <p:cNvSpPr/>
          <p:nvPr/>
        </p:nvSpPr>
        <p:spPr>
          <a:xfrm>
            <a:off x="0" y="479774"/>
            <a:ext cx="12192000" cy="223775"/>
          </a:xfrm>
          <a:prstGeom prst="rect">
            <a:avLst/>
          </a:prstGeom>
          <a:gradFill flip="none" rotWithShape="1">
            <a:gsLst>
              <a:gs pos="0">
                <a:srgbClr val="45EBB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860172" y="3226157"/>
            <a:ext cx="3383164" cy="28280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860172" y="2109157"/>
            <a:ext cx="1525571" cy="1445287"/>
          </a:xfrm>
          <a:prstGeom prst="rect">
            <a:avLst/>
          </a:prstGeom>
          <a:noFill/>
          <a:ln w="28575">
            <a:solidFill>
              <a:srgbClr val="BD0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내용 개체 틀 2"/>
          <p:cNvSpPr>
            <a:spLocks noGrp="1"/>
          </p:cNvSpPr>
          <p:nvPr>
            <p:ph idx="1"/>
          </p:nvPr>
        </p:nvSpPr>
        <p:spPr>
          <a:xfrm>
            <a:off x="482363" y="4314033"/>
            <a:ext cx="10967626" cy="23586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It is strange that the</a:t>
            </a:r>
            <a:r>
              <a:rPr lang="en-US" altLang="ko-K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concentration of N</a:t>
            </a:r>
            <a:r>
              <a:rPr lang="en-US" altLang="ko-KR" sz="18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is different in the two layers 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despite being in the same spatial condition.</a:t>
            </a:r>
          </a:p>
          <a:p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Possibilities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Different vegetation and following soil, microbiome difference</a:t>
            </a:r>
          </a:p>
          <a:p>
            <a:pPr lvl="2"/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there’s no big differences with soil characteristics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ko-K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O reduction to N</a:t>
            </a:r>
            <a:r>
              <a:rPr lang="en-US" altLang="ko-K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6768445"/>
            <a:ext cx="12192000" cy="89555"/>
          </a:xfrm>
          <a:prstGeom prst="rect">
            <a:avLst/>
          </a:prstGeom>
          <a:gradFill>
            <a:gsLst>
              <a:gs pos="35000">
                <a:srgbClr val="B7DBB7"/>
              </a:gs>
              <a:gs pos="0">
                <a:srgbClr val="BAF13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702960" y="4030531"/>
            <a:ext cx="5365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Fig.5 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Correlations between N</a:t>
            </a:r>
            <a:r>
              <a:rPr lang="en-US" altLang="ko-KR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O and CH</a:t>
            </a:r>
            <a:r>
              <a:rPr lang="en-US" altLang="ko-KR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 observed in </a:t>
            </a:r>
            <a:r>
              <a:rPr lang="en-US" altLang="ko-K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Batagay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 (This study) and other Siberian regions ice wedge systems 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728" y="909340"/>
            <a:ext cx="2569088" cy="84114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135" y="834173"/>
            <a:ext cx="4466144" cy="3196358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6655135" y="4025372"/>
            <a:ext cx="446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Fig.6 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Soil C/N ratios in </a:t>
            </a:r>
            <a:r>
              <a:rPr lang="en-US" altLang="ko-K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Batagay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 Lower Ice Complex and Upper Ice Complex.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3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5269"/>
            <a:ext cx="9395012" cy="481780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Summar</a:t>
            </a:r>
            <a:r>
              <a:rPr lang="en-US" altLang="ko-KR" sz="2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y &amp; Future research plan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11786" y="-32759"/>
            <a:ext cx="380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7</a:t>
            </a:r>
            <a:endParaRPr lang="ko-KR" altLang="en-US" sz="2800" dirty="0"/>
          </a:p>
        </p:txBody>
      </p:sp>
      <p:sp>
        <p:nvSpPr>
          <p:cNvPr id="31" name="직사각형 30"/>
          <p:cNvSpPr/>
          <p:nvPr/>
        </p:nvSpPr>
        <p:spPr>
          <a:xfrm>
            <a:off x="0" y="479774"/>
            <a:ext cx="12192000" cy="223775"/>
          </a:xfrm>
          <a:prstGeom prst="rect">
            <a:avLst/>
          </a:prstGeom>
          <a:gradFill flip="none" rotWithShape="1">
            <a:gsLst>
              <a:gs pos="0">
                <a:srgbClr val="45EBB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내용 개체 틀 2"/>
          <p:cNvSpPr>
            <a:spLocks noGrp="1"/>
          </p:cNvSpPr>
          <p:nvPr>
            <p:ph idx="1"/>
          </p:nvPr>
        </p:nvSpPr>
        <p:spPr>
          <a:xfrm>
            <a:off x="83127" y="850233"/>
            <a:ext cx="12045142" cy="5822430"/>
          </a:xfrm>
        </p:spPr>
        <p:txBody>
          <a:bodyPr>
            <a:normAutofit/>
          </a:bodyPr>
          <a:lstStyle/>
          <a:p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Gas compositions in </a:t>
            </a:r>
            <a:r>
              <a:rPr lang="en-US" altLang="ko-K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Batagay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ice wedges mostly formed by biological activity, not altered after formation.</a:t>
            </a:r>
          </a:p>
          <a:p>
            <a:endPara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Co-existence of CO</a:t>
            </a:r>
            <a:r>
              <a:rPr lang="en-US" altLang="ko-KR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CH</a:t>
            </a:r>
            <a:r>
              <a:rPr lang="en-US" altLang="ko-KR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might be due to heterogeneity of ice and methane oxidation.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 might help to constrain contribution of methane oxidation pathways.</a:t>
            </a:r>
          </a:p>
          <a:p>
            <a:endParaRPr lang="en-US" altLang="ko-K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N</a:t>
            </a:r>
            <a:r>
              <a:rPr lang="en-US" altLang="ko-KR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levels in two ice complex layers are observed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Vegetations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both ice complexes are not main factor of control.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Reduction of N</a:t>
            </a:r>
            <a:r>
              <a:rPr lang="en-US" altLang="ko-KR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might take important role for N</a:t>
            </a:r>
            <a:r>
              <a:rPr lang="en-US" altLang="ko-KR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consuming</a:t>
            </a:r>
          </a:p>
          <a:p>
            <a:pPr lvl="1">
              <a:buFontTx/>
              <a:buChar char="-"/>
            </a:pPr>
            <a:endParaRPr lang="en-US" altLang="ko-K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stable isotope </a:t>
            </a:r>
            <a:r>
              <a:rPr lang="en-US" altLang="ko-K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anlysis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need for determine probabl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biogeochemical pathways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Site preference(SP) of </a:t>
            </a:r>
            <a:r>
              <a:rPr lang="en-US" altLang="ko-KR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ko-KR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might helpful to identify denitrification/nitrification contribution.</a:t>
            </a: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6768445"/>
            <a:ext cx="12192000" cy="89555"/>
          </a:xfrm>
          <a:prstGeom prst="rect">
            <a:avLst/>
          </a:prstGeom>
          <a:gradFill>
            <a:gsLst>
              <a:gs pos="35000">
                <a:srgbClr val="B7DBB7"/>
              </a:gs>
              <a:gs pos="0">
                <a:srgbClr val="BAF13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438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4575</TotalTime>
  <Words>1526</Words>
  <Application>Microsoft Office PowerPoint</Application>
  <PresentationFormat>와이드스크린</PresentationFormat>
  <Paragraphs>150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Aharoni</vt:lpstr>
      <vt:lpstr>HY견고딕</vt:lpstr>
      <vt:lpstr>맑은 고딕</vt:lpstr>
      <vt:lpstr>Arial</vt:lpstr>
      <vt:lpstr>Arial Black</vt:lpstr>
      <vt:lpstr>Bahnschrift SemiBold</vt:lpstr>
      <vt:lpstr>Cambria Math</vt:lpstr>
      <vt:lpstr>Wingdings</vt:lpstr>
      <vt:lpstr>Office 테마</vt:lpstr>
      <vt:lpstr>EGU 2022</vt:lpstr>
      <vt:lpstr>Introduction / Research goal</vt:lpstr>
      <vt:lpstr>Study Site – Batagay megaslump</vt:lpstr>
      <vt:lpstr>Results-Gas compositions in Batagay ice wedges</vt:lpstr>
      <vt:lpstr>Gas Chemistry in ice wedge system</vt:lpstr>
      <vt:lpstr>Ambiguous correlation between CO2 vs CH4</vt:lpstr>
      <vt:lpstr>N2O level difference : Vegetation vs. Reduction?</vt:lpstr>
      <vt:lpstr>Summary &amp; Future research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EGU 2022</dc:title>
  <dc:creator>User</dc:creator>
  <cp:lastModifiedBy>User</cp:lastModifiedBy>
  <cp:revision>22</cp:revision>
  <dcterms:created xsi:type="dcterms:W3CDTF">2022-05-17T09:11:49Z</dcterms:created>
  <dcterms:modified xsi:type="dcterms:W3CDTF">2022-05-23T04:20:15Z</dcterms:modified>
</cp:coreProperties>
</file>