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61" r:id="rId5"/>
    <p:sldId id="270" r:id="rId6"/>
    <p:sldId id="274" r:id="rId7"/>
    <p:sldId id="273" r:id="rId8"/>
    <p:sldId id="276" r:id="rId9"/>
    <p:sldId id="27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Piciullo" initials="LP" lastIdx="2" clrIdx="0">
    <p:extLst>
      <p:ext uri="{19B8F6BF-5375-455C-9EA6-DF929625EA0E}">
        <p15:presenceInfo xmlns:p15="http://schemas.microsoft.com/office/powerpoint/2012/main" userId="S::luca.piciullo@ngi.no::f20a525d-2087-4642-b675-d596f20ea7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Comparison</a:t>
            </a:r>
            <a:r>
              <a:rPr lang="it-IT" baseline="0"/>
              <a:t> of threshold performance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Foglio1!$A$2:$A$12</c:f>
              <c:strCache>
                <c:ptCount val="11"/>
                <c:pt idx="0">
                  <c:v>D</c:v>
                </c:pt>
                <c:pt idx="1">
                  <c:v>E</c:v>
                </c:pt>
                <c:pt idx="2">
                  <c:v>I</c:v>
                </c:pt>
                <c:pt idx="3">
                  <c:v>DE</c:v>
                </c:pt>
                <c:pt idx="4">
                  <c:v>DI</c:v>
                </c:pt>
                <c:pt idx="5">
                  <c:v>DESm3Lin</c:v>
                </c:pt>
                <c:pt idx="6">
                  <c:v>DISm3Lin</c:v>
                </c:pt>
                <c:pt idx="7">
                  <c:v>DESm3Lfin</c:v>
                </c:pt>
                <c:pt idx="8">
                  <c:v>DISm3Lfin</c:v>
                </c:pt>
                <c:pt idx="9">
                  <c:v>DEISm3Lin</c:v>
                </c:pt>
                <c:pt idx="10">
                  <c:v>DEISm3Lfin</c:v>
                </c:pt>
              </c:strCache>
            </c:strRef>
          </c:cat>
          <c:val>
            <c:numRef>
              <c:f>Foglio1!$B$2:$B$12</c:f>
              <c:numCache>
                <c:formatCode>0.00</c:formatCode>
                <c:ptCount val="11"/>
                <c:pt idx="0">
                  <c:v>0.41131993199758698</c:v>
                </c:pt>
                <c:pt idx="1">
                  <c:v>0.53248186375597395</c:v>
                </c:pt>
                <c:pt idx="2">
                  <c:v>0.38769567138284899</c:v>
                </c:pt>
                <c:pt idx="3">
                  <c:v>0.58256376395522302</c:v>
                </c:pt>
                <c:pt idx="4">
                  <c:v>0.57518551599859402</c:v>
                </c:pt>
                <c:pt idx="5">
                  <c:v>0.60268770468667998</c:v>
                </c:pt>
                <c:pt idx="6">
                  <c:v>0.59245904850048503</c:v>
                </c:pt>
                <c:pt idx="7">
                  <c:v>0.60111673076684302</c:v>
                </c:pt>
                <c:pt idx="8">
                  <c:v>0.60815594164214304</c:v>
                </c:pt>
                <c:pt idx="9">
                  <c:v>0.59393163480136402</c:v>
                </c:pt>
                <c:pt idx="10">
                  <c:v>0.59670796410390103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A-450B-8B04-4CDF545E38A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Foglio1!$A$2:$A$12</c:f>
              <c:strCache>
                <c:ptCount val="11"/>
                <c:pt idx="0">
                  <c:v>D</c:v>
                </c:pt>
                <c:pt idx="1">
                  <c:v>E</c:v>
                </c:pt>
                <c:pt idx="2">
                  <c:v>I</c:v>
                </c:pt>
                <c:pt idx="3">
                  <c:v>DE</c:v>
                </c:pt>
                <c:pt idx="4">
                  <c:v>DI</c:v>
                </c:pt>
                <c:pt idx="5">
                  <c:v>DESm3Lin</c:v>
                </c:pt>
                <c:pt idx="6">
                  <c:v>DISm3Lin</c:v>
                </c:pt>
                <c:pt idx="7">
                  <c:v>DESm3Lfin</c:v>
                </c:pt>
                <c:pt idx="8">
                  <c:v>DISm3Lfin</c:v>
                </c:pt>
                <c:pt idx="9">
                  <c:v>DEISm3Lin</c:v>
                </c:pt>
                <c:pt idx="10">
                  <c:v>DEISm3Lfin</c:v>
                </c:pt>
              </c:strCache>
            </c:strRef>
          </c:cat>
          <c:val>
            <c:numRef>
              <c:f>Foglio1!$C$2:$C$12</c:f>
              <c:numCache>
                <c:formatCode>0.00</c:formatCode>
                <c:ptCount val="11"/>
                <c:pt idx="0">
                  <c:v>0.31592284718998898</c:v>
                </c:pt>
                <c:pt idx="1">
                  <c:v>0.42761180734302001</c:v>
                </c:pt>
                <c:pt idx="2">
                  <c:v>0.44681620415301199</c:v>
                </c:pt>
                <c:pt idx="3">
                  <c:v>0.59574478060490099</c:v>
                </c:pt>
                <c:pt idx="4">
                  <c:v>0.60046251365505299</c:v>
                </c:pt>
                <c:pt idx="5">
                  <c:v>0.67678810873407702</c:v>
                </c:pt>
                <c:pt idx="6">
                  <c:v>0.666314155308944</c:v>
                </c:pt>
                <c:pt idx="7">
                  <c:v>0.69502815402431395</c:v>
                </c:pt>
                <c:pt idx="8">
                  <c:v>0.71089204420252206</c:v>
                </c:pt>
                <c:pt idx="9">
                  <c:v>0.67188049425432905</c:v>
                </c:pt>
                <c:pt idx="10">
                  <c:v>0.68904132148098096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A-450B-8B04-4CDF545E3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0177824"/>
        <c:axId val="1600178656"/>
      </c:barChart>
      <c:catAx>
        <c:axId val="1600177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/>
                  <a:t>Input variable</a:t>
                </a:r>
              </a:p>
            </c:rich>
          </c:tx>
          <c:layout>
            <c:manualLayout>
              <c:xMode val="edge"/>
              <c:yMode val="edge"/>
              <c:x val="0.45293012349929479"/>
              <c:y val="0.83175678321492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0178656"/>
        <c:crosses val="autoZero"/>
        <c:auto val="1"/>
        <c:lblAlgn val="ctr"/>
        <c:lblOffset val="100"/>
        <c:noMultiLvlLbl val="0"/>
      </c:catAx>
      <c:valAx>
        <c:axId val="160017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/>
                  <a:t>TSS</a:t>
                </a:r>
                <a:endParaRPr lang="it-IT" sz="1600"/>
              </a:p>
            </c:rich>
          </c:tx>
          <c:layout>
            <c:manualLayout>
              <c:xMode val="edge"/>
              <c:yMode val="edge"/>
              <c:x val="1.1019285658755457E-2"/>
              <c:y val="0.33013727224711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017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7456891799626"/>
          <c:y val="0.83291979555894369"/>
          <c:w val="0.15334923119889846"/>
          <c:h val="5.9445586155381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F937-8199-4F24-8939-48C3A48E95FE}" type="datetimeFigureOut">
              <a:rPr lang="it-IT" smtClean="0"/>
              <a:t>22/05/2022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1DFAB-CAF7-47AF-A89A-628C26B95F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75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87CA6-569E-4680-A07C-4EB7B542E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D2D0B5-1BAD-427C-916E-4F9314E27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9C8F3-83FB-4C39-8D7A-4E50C93C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4114800" cy="365125"/>
          </a:xfrm>
        </p:spPr>
        <p:txBody>
          <a:bodyPr/>
          <a:lstStyle/>
          <a:p>
            <a:pPr algn="just"/>
            <a:r>
              <a:rPr lang="it-IT" dirty="0"/>
              <a:t>Distefano P., Peres </a:t>
            </a:r>
            <a:r>
              <a:rPr lang="it-IT" dirty="0" err="1"/>
              <a:t>D.ppppppppppppppppppppppppppppppppppppppppppppppppp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C9E671-7371-490B-9901-60E3D324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2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9AF33-3965-40E7-8606-0E54605A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A61C37-A582-40AD-8F3A-5FFC38041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534" y="2187574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809786-136F-43AD-B675-AE5FDFC6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F005E-E717-493F-957D-351EAC69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058578-D41B-44A0-AD91-AD020653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67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516DFE-A720-42A6-A0AD-9729494AD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694B8E-BF99-40D9-B713-14181F6BF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761270-51AE-4989-804D-64D0A8C8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E2246-06EE-4B8F-B9E3-737B89C7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800FF-8330-4816-82F8-AC491A88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94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87CA6-569E-4680-A07C-4EB7B542E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D2D0B5-1BAD-427C-916E-4F9314E27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9C8F3-83FB-4C39-8D7A-4E50C93C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4114800" cy="365125"/>
          </a:xfrm>
        </p:spPr>
        <p:txBody>
          <a:bodyPr/>
          <a:lstStyle/>
          <a:p>
            <a:pPr algn="just"/>
            <a:r>
              <a:rPr lang="it-IT" dirty="0"/>
              <a:t>Distefano P., Peres </a:t>
            </a:r>
            <a:r>
              <a:rPr lang="it-IT" dirty="0" err="1"/>
              <a:t>D.ppppppppppppppppppppppppppppppppppppppppppppppppp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C9E671-7371-490B-9901-60E3D324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16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81F46-60A1-4320-B2FD-6F7A82DA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5BC6E-E9F1-42B0-AE54-46ECE204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C6095F-6B4A-49A7-A874-AFBB1796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E959F-8961-4B94-839E-01F121C3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E4D5E-057D-429A-B3E7-D0A78D3F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15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6A1B6-23E4-4A31-8A9E-D27246BF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004F1A-E705-4FFB-952C-20D0E70B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E431AE-92FB-4F10-B97F-BF0F86F6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E5A91-1827-4B74-8BCE-A80794E4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EB045-6E86-457D-AE4F-0A713364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27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D2EEA-C3E6-4C08-AF17-1EF3E09C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DD12-9F34-4844-8F36-5CFDB4639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CBA01E-4816-4883-983E-A51186D5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373B70-6E1E-486F-9B33-779DB9C6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B84C28-8E46-4155-8F75-54504745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7CF377-D25B-4036-8FA8-1598ECF5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05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E6CF9-A22C-4951-897C-1266D6F1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8DD8B6-DD26-49B3-85EA-1C9FE3B80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997649-134D-4111-92FD-B6ED3FE1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EE3012-8763-4FD0-9417-F0731AA3E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8B9BAA-0A8B-43C7-BB74-C02044A86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DEDBB3-D9E2-440A-8F5B-F125A6B8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6BC4D4-3BF3-45A8-8728-3BA63A8E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4860ED-C8E8-46B8-A86E-4A93F3FF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07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04B52-4B15-488C-ADDC-BE06824F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996D4F-B91C-434C-BCC4-3A87031E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49E915-5E61-423C-8EE6-5ACEB201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9AF84-E5AC-44A1-AA63-8FFC0C3D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8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E2E85C-CA5D-4F67-A9F5-11CFE271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7D5AD7-5C46-4FFC-B83D-5951B205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547681-7EE1-4B23-978B-5FAF2453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43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00B9C-2C7D-4785-BB3A-DCE0A043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85B549-87A5-463F-8414-9050917A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9DF9AF-5164-413A-A3C2-BE2F43A57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B8CDA0-B569-48B6-B70D-D5E93CF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CEF5D5-0191-4E1E-83EF-4CD76449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3C451D-07DD-4F27-B7F8-20B5CD6B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3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81F46-60A1-4320-B2FD-6F7A82DA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5BC6E-E9F1-42B0-AE54-46ECE204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34" y="2187574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C6095F-6B4A-49A7-A874-AFBB1796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E959F-8961-4B94-839E-01F121C3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E4D5E-057D-429A-B3E7-D0A78D3F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036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C120C-B137-4E89-8DBF-2183ED1A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FFA539-AF19-4F10-8083-773C7DBF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5799A1-B65D-4BFB-92DA-4DCE1E28B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DE2639-9AFE-4B1C-9741-DDB8B7BF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88E46E-C27A-4B0B-A8BE-2E505A70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C53F0D-1149-4713-A1CA-CD27EA76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59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9AF33-3965-40E7-8606-0E54605A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A61C37-A582-40AD-8F3A-5FFC38041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809786-136F-43AD-B675-AE5FDFC6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F005E-E717-493F-957D-351EAC69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058578-D41B-44A0-AD91-AD020653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16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516DFE-A720-42A6-A0AD-9729494AD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694B8E-BF99-40D9-B713-14181F6BF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761270-51AE-4989-804D-64D0A8C8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E2246-06EE-4B8F-B9E3-737B89C7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800FF-8330-4816-82F8-AC491A88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06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6A1B6-23E4-4A31-8A9E-D27246BF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004F1A-E705-4FFB-952C-20D0E70B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E431AE-92FB-4F10-B97F-BF0F86F6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E5A91-1827-4B74-8BCE-A80794E4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EB045-6E86-457D-AE4F-0A713364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0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D2EEA-C3E6-4C08-AF17-1EF3E09C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DD12-9F34-4844-8F36-5CFDB4639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CBA01E-4816-4883-983E-A51186D5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373B70-6E1E-486F-9B33-779DB9C6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B84C28-8E46-4155-8F75-54504745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7CF377-D25B-4036-8FA8-1598ECF5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39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E6CF9-A22C-4951-897C-1266D6F1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8DD8B6-DD26-49B3-85EA-1C9FE3B80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997649-134D-4111-92FD-B6ED3FE1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EE3012-8763-4FD0-9417-F0731AA3E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8B9BAA-0A8B-43C7-BB74-C02044A86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DEDBB3-D9E2-440A-8F5B-F125A6B8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6BC4D4-3BF3-45A8-8728-3BA63A8E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4860ED-C8E8-46B8-A86E-4A93F3FF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89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04B52-4B15-488C-ADDC-BE06824F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996D4F-B91C-434C-BCC4-3A87031E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49E915-5E61-423C-8EE6-5ACEB201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9AF84-E5AC-44A1-AA63-8FFC0C3D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0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E2E85C-CA5D-4F67-A9F5-11CFE271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7D5AD7-5C46-4FFC-B83D-5951B205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547681-7EE1-4B23-978B-5FAF2453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87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00B9C-2C7D-4785-BB3A-DCE0A043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85B549-87A5-463F-8414-9050917A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9DF9AF-5164-413A-A3C2-BE2F43A57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B8CDA0-B569-48B6-B70D-D5E93CF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CEF5D5-0191-4E1E-83EF-4CD76449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3C451D-07DD-4F27-B7F8-20B5CD6B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46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C120C-B137-4E89-8DBF-2183ED1A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FFA539-AF19-4F10-8083-773C7DBF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5799A1-B65D-4BFB-92DA-4DCE1E28B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DE2639-9AFE-4B1C-9741-DDB8B7BF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88E46E-C27A-4B0B-A8BE-2E505A70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Distefano P., Peres D.ppppppppppppppppppppppppppppppppppppppppppppppppp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C53F0D-1149-4713-A1CA-CD27EA76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EE43B4-9514-450D-807E-3ED92303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E1515B-B993-4CEB-AF62-705748E3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3EDA5D-AC21-40FE-AAFE-3DB3086EF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0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Distefano P., Peres D.ppppppppppppppppppppppppppppppppppppppppppppppppp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EB555-2208-4A7C-8C0E-4E5AAD2D0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6E1E548-B05C-4DFB-ABEC-BE684F636258}"/>
              </a:ext>
            </a:extLst>
          </p:cNvPr>
          <p:cNvSpPr/>
          <p:nvPr userDrawn="1"/>
        </p:nvSpPr>
        <p:spPr>
          <a:xfrm>
            <a:off x="0" y="-2"/>
            <a:ext cx="12192000" cy="90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579F83E-3307-4DB4-8957-8FDAE027EBDE}"/>
              </a:ext>
            </a:extLst>
          </p:cNvPr>
          <p:cNvCxnSpPr>
            <a:cxnSpLocks/>
          </p:cNvCxnSpPr>
          <p:nvPr userDrawn="1"/>
        </p:nvCxnSpPr>
        <p:spPr>
          <a:xfrm>
            <a:off x="0" y="6185277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A70A0BFD-2850-4BC4-A72E-4ACDE1ADB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129" y="6242615"/>
            <a:ext cx="1323275" cy="6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7E22D88-11DA-47E9-8820-40C532273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6539" r="8967"/>
          <a:stretch/>
        </p:blipFill>
        <p:spPr>
          <a:xfrm>
            <a:off x="7856378" y="6272155"/>
            <a:ext cx="1646734" cy="5858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17D4D0D-EA1E-8152-0765-C642A3A94C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30219" y="-1"/>
            <a:ext cx="3163316" cy="91090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5FB2750-1C21-547A-1B89-73C6C56032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88371" y="6295546"/>
            <a:ext cx="930858" cy="5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EE43B4-9514-450D-807E-3ED92303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E1515B-B993-4CEB-AF62-705748E3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3EDA5D-AC21-40FE-AAFE-3DB3086EF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0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Distefano P., Peres D.ppppppppppppppppppppppppppppppppppppppppppppppppp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EB555-2208-4A7C-8C0E-4E5AAD2D0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6E1E548-B05C-4DFB-ABEC-BE684F636258}"/>
              </a:ext>
            </a:extLst>
          </p:cNvPr>
          <p:cNvSpPr/>
          <p:nvPr userDrawn="1"/>
        </p:nvSpPr>
        <p:spPr>
          <a:xfrm>
            <a:off x="0" y="0"/>
            <a:ext cx="12192000" cy="9006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579F83E-3307-4DB4-8957-8FDAE027EBDE}"/>
              </a:ext>
            </a:extLst>
          </p:cNvPr>
          <p:cNvCxnSpPr>
            <a:cxnSpLocks/>
          </p:cNvCxnSpPr>
          <p:nvPr userDrawn="1"/>
        </p:nvCxnSpPr>
        <p:spPr>
          <a:xfrm>
            <a:off x="0" y="6185277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A70A0BFD-2850-4BC4-A72E-4ACDE1ADB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999" y="6242615"/>
            <a:ext cx="1323275" cy="6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7E22D88-11DA-47E9-8820-40C532273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6539" r="8967"/>
          <a:stretch/>
        </p:blipFill>
        <p:spPr>
          <a:xfrm>
            <a:off x="7882248" y="6272155"/>
            <a:ext cx="1646734" cy="585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C63BBE-D1B6-C16B-E99F-75AF83C156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88371" y="6295546"/>
            <a:ext cx="930858" cy="50952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33EEDA-F6FB-1ACB-0D9A-B8CEB11D87A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22191" y="1"/>
            <a:ext cx="3279151" cy="9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101C6-C477-4D5C-A215-20230DD93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19067" cy="2387600"/>
          </a:xfrm>
        </p:spPr>
        <p:txBody>
          <a:bodyPr>
            <a:normAutofit/>
          </a:bodyPr>
          <a:lstStyle/>
          <a:p>
            <a:pPr algn="just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Implementation of soil moisture data into landslide rainfall thresholds: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two case studies in Italy and Norway</a:t>
            </a:r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240F-1A08-4827-8469-C139F850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2097"/>
            <a:ext cx="9144000" cy="458233"/>
          </a:xfrm>
        </p:spPr>
        <p:txBody>
          <a:bodyPr/>
          <a:lstStyle/>
          <a:p>
            <a:pPr algn="just"/>
            <a:r>
              <a:rPr lang="it-IT" dirty="0"/>
              <a:t>Distefano P.</a:t>
            </a:r>
            <a:r>
              <a:rPr lang="it-IT" baseline="30000" dirty="0"/>
              <a:t>1*</a:t>
            </a:r>
            <a:r>
              <a:rPr lang="it-IT" dirty="0"/>
              <a:t>,</a:t>
            </a:r>
            <a:r>
              <a:rPr lang="it-IT" baseline="30000" dirty="0"/>
              <a:t>  </a:t>
            </a:r>
            <a:r>
              <a:rPr lang="it-IT" dirty="0"/>
              <a:t>Piciullo L.</a:t>
            </a:r>
            <a:r>
              <a:rPr lang="it-IT" baseline="30000" dirty="0"/>
              <a:t>2</a:t>
            </a:r>
            <a:r>
              <a:rPr lang="it-IT" dirty="0"/>
              <a:t>, Peres D.J.</a:t>
            </a:r>
            <a:r>
              <a:rPr lang="it-IT" baseline="30000" dirty="0"/>
              <a:t>1</a:t>
            </a:r>
            <a:r>
              <a:rPr lang="it-IT" dirty="0"/>
              <a:t>, Scandura P.</a:t>
            </a:r>
            <a:r>
              <a:rPr lang="it-IT" baseline="30000" dirty="0"/>
              <a:t>1</a:t>
            </a:r>
            <a:r>
              <a:rPr lang="it-IT" dirty="0"/>
              <a:t>, Cancelliere A</a:t>
            </a:r>
            <a:r>
              <a:rPr lang="it-IT" baseline="30000" dirty="0"/>
              <a:t>1</a:t>
            </a:r>
            <a:r>
              <a:rPr lang="it-IT" dirty="0"/>
              <a:t>.</a:t>
            </a:r>
            <a:r>
              <a:rPr lang="it-IT" baseline="30000" dirty="0"/>
              <a:t> </a:t>
            </a:r>
          </a:p>
          <a:p>
            <a:pPr algn="just"/>
            <a:endParaRPr lang="it-IT" baseline="30000" dirty="0"/>
          </a:p>
          <a:p>
            <a:pPr algn="just"/>
            <a:endParaRPr lang="it-IT" baseline="30000" dirty="0"/>
          </a:p>
          <a:p>
            <a:pPr algn="just"/>
            <a:endParaRPr lang="it-IT" baseline="30000" dirty="0"/>
          </a:p>
          <a:p>
            <a:pPr algn="just"/>
            <a:endParaRPr lang="it-IT" baseline="30000" dirty="0"/>
          </a:p>
          <a:p>
            <a:pPr algn="just"/>
            <a:endParaRPr lang="it-IT" baseline="30000" dirty="0"/>
          </a:p>
          <a:p>
            <a:pPr algn="just"/>
            <a:endParaRPr lang="it-IT" baseline="30000" dirty="0"/>
          </a:p>
          <a:p>
            <a:pPr algn="just"/>
            <a:endParaRPr lang="it-IT" baseline="300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34C2B2-93B6-4D58-8983-CC3F6BD5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just"/>
            <a:r>
              <a:rPr lang="it-IT" dirty="0"/>
              <a:t>Distefano P., Piciullo L.,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32F49C-7327-4909-B377-877C008C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1</a:t>
            </a:fld>
            <a:endParaRPr lang="it-IT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140AECC-BC04-4B3D-A88A-A790F86D91A8}"/>
              </a:ext>
            </a:extLst>
          </p:cNvPr>
          <p:cNvSpPr txBox="1">
            <a:spLocks/>
          </p:cNvSpPr>
          <p:nvPr/>
        </p:nvSpPr>
        <p:spPr>
          <a:xfrm>
            <a:off x="1524000" y="4439465"/>
            <a:ext cx="9144000" cy="164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i="1" baseline="30000" dirty="0"/>
              <a:t>1</a:t>
            </a:r>
            <a:r>
              <a:rPr lang="it-IT" i="1" dirty="0"/>
              <a:t>University of Catania</a:t>
            </a:r>
          </a:p>
          <a:p>
            <a:pPr algn="just"/>
            <a:r>
              <a:rPr lang="it-IT" i="1" baseline="30000" dirty="0"/>
              <a:t>2</a:t>
            </a:r>
            <a:r>
              <a:rPr lang="it-IT" i="1" dirty="0"/>
              <a:t>Norwegian </a:t>
            </a:r>
            <a:r>
              <a:rPr lang="it-IT" i="1" dirty="0" err="1"/>
              <a:t>Geotechnical</a:t>
            </a:r>
            <a:r>
              <a:rPr lang="it-IT" i="1" dirty="0"/>
              <a:t> Institute, NGI</a:t>
            </a:r>
          </a:p>
          <a:p>
            <a:pPr algn="just"/>
            <a:r>
              <a:rPr lang="it-IT" dirty="0"/>
              <a:t>*       pierpaolo.distefano@phd.unict.it</a:t>
            </a:r>
          </a:p>
        </p:txBody>
      </p:sp>
      <p:sp>
        <p:nvSpPr>
          <p:cNvPr id="6" name="Striscia diagonale 5">
            <a:extLst>
              <a:ext uri="{FF2B5EF4-FFF2-40B4-BE49-F238E27FC236}">
                <a16:creationId xmlns:a16="http://schemas.microsoft.com/office/drawing/2014/main" id="{96426A77-D7B8-40C6-9670-FC059780DBDE}"/>
              </a:ext>
            </a:extLst>
          </p:cNvPr>
          <p:cNvSpPr/>
          <p:nvPr/>
        </p:nvSpPr>
        <p:spPr>
          <a:xfrm rot="10800000">
            <a:off x="10601326" y="4524375"/>
            <a:ext cx="1581150" cy="1647825"/>
          </a:xfrm>
          <a:prstGeom prst="diagStrip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9" name="Elemento grafico 8" descr="Busta contorno">
            <a:extLst>
              <a:ext uri="{FF2B5EF4-FFF2-40B4-BE49-F238E27FC236}">
                <a16:creationId xmlns:a16="http://schemas.microsoft.com/office/drawing/2014/main" id="{EED61398-9AF1-327D-4F4E-BFFD39E2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2451" y="5330752"/>
            <a:ext cx="458233" cy="4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1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036" y="0"/>
            <a:ext cx="4994246" cy="907773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Aim</a:t>
            </a:r>
            <a:r>
              <a:rPr lang="it-IT" sz="4800" dirty="0">
                <a:solidFill>
                  <a:schemeClr val="bg1"/>
                </a:solidFill>
              </a:rPr>
              <a:t> of the study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A0243-0F8C-44F1-9EAD-5FAEE38A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055" y="907773"/>
            <a:ext cx="4575658" cy="508899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Implement soil moisture data for landslide forecasting, moving from a purely empirical to a semi-physically-based model.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Consider the possibility of using soil moisture data from the ERA5-land database, for different study areas.</a:t>
            </a:r>
          </a:p>
          <a:p>
            <a:pPr algn="just"/>
            <a:endParaRPr lang="en-US" dirty="0"/>
          </a:p>
          <a:p>
            <a:pPr algn="just"/>
            <a:r>
              <a:rPr lang="en-US" sz="2400" dirty="0"/>
              <a:t>Evaluate the performance of the determined thresholds.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2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F53004-3A61-4BD2-DF72-496AAFE9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97" y="1850065"/>
            <a:ext cx="7137873" cy="4197683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5941A2CE-42B3-334B-F7E6-FCCFFB36AEA1}"/>
              </a:ext>
            </a:extLst>
          </p:cNvPr>
          <p:cNvSpPr txBox="1">
            <a:spLocks/>
          </p:cNvSpPr>
          <p:nvPr/>
        </p:nvSpPr>
        <p:spPr>
          <a:xfrm>
            <a:off x="6171133" y="1038530"/>
            <a:ext cx="4724400" cy="1005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/>
                </a:solidFill>
              </a:rPr>
              <a:t>Volumetric soil water</a:t>
            </a:r>
          </a:p>
          <a:p>
            <a:r>
              <a:rPr lang="it-IT" sz="3200" dirty="0">
                <a:solidFill>
                  <a:schemeClr val="accent1"/>
                </a:solidFill>
              </a:rPr>
              <a:t>layer 1 (ERA5-land)</a:t>
            </a:r>
          </a:p>
        </p:txBody>
      </p:sp>
    </p:spTree>
    <p:extLst>
      <p:ext uri="{BB962C8B-B14F-4D97-AF65-F5344CB8AC3E}">
        <p14:creationId xmlns:p14="http://schemas.microsoft.com/office/powerpoint/2010/main" val="314914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502" y="0"/>
            <a:ext cx="6467901" cy="907773"/>
          </a:xfrm>
        </p:spPr>
        <p:txBody>
          <a:bodyPr>
            <a:normAutofit fontScale="90000"/>
          </a:bodyPr>
          <a:lstStyle/>
          <a:p>
            <a:pPr algn="l"/>
            <a:r>
              <a:rPr lang="en-GB" sz="5300" dirty="0">
                <a:solidFill>
                  <a:schemeClr val="bg1"/>
                </a:solidFill>
              </a:rPr>
              <a:t>Methodology</a:t>
            </a:r>
            <a:r>
              <a:rPr lang="en-GB" sz="4800" dirty="0">
                <a:solidFill>
                  <a:schemeClr val="bg1"/>
                </a:solidFill>
              </a:rPr>
              <a:t> of the study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A0243-0F8C-44F1-9EAD-5FAEE38A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3" y="907773"/>
            <a:ext cx="7117140" cy="44749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Reconstruction of triggering and non-triggering precipitations using the algorithm proposed by Melillo et al. (2018), and thresholds determination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(Peres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Cancelliere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2021)</a:t>
            </a:r>
            <a:endParaRPr lang="en-US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Comparison between soil moisture data recorded in situ and those provided by the ERA5-Land database, through graphical and statistical comparisons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Precipitation and soil moisture data were used as input data of a neural network, specially trained for pattern recognition through which thresholds performance was evaluated (Distefano et al., 2022)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3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D74E4E9-9016-2395-B506-B017ECB1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52" y="1503001"/>
            <a:ext cx="4467107" cy="3851997"/>
          </a:xfrm>
          <a:prstGeom prst="rect">
            <a:avLst/>
          </a:prstGeom>
        </p:spPr>
      </p:pic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48576499-BAD5-8B8C-4D96-F233E3A593A4}"/>
              </a:ext>
            </a:extLst>
          </p:cNvPr>
          <p:cNvSpPr/>
          <p:nvPr/>
        </p:nvSpPr>
        <p:spPr>
          <a:xfrm rot="5400000">
            <a:off x="7160176" y="4878615"/>
            <a:ext cx="186962" cy="9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007" y="0"/>
            <a:ext cx="7685196" cy="907773"/>
          </a:xfrm>
        </p:spPr>
        <p:txBody>
          <a:bodyPr>
            <a:normAutofit/>
          </a:bodyPr>
          <a:lstStyle/>
          <a:p>
            <a:pPr algn="l"/>
            <a:r>
              <a:rPr lang="it-IT" sz="4800" dirty="0" err="1">
                <a:solidFill>
                  <a:schemeClr val="bg1"/>
                </a:solidFill>
              </a:rPr>
              <a:t>Rainfall</a:t>
            </a:r>
            <a:r>
              <a:rPr lang="it-IT" sz="4800" dirty="0">
                <a:solidFill>
                  <a:schemeClr val="bg1"/>
                </a:solidFill>
              </a:rPr>
              <a:t> – Landslide  Data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4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DE520A9-E45F-6549-A8F4-FFE129D93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64" y="907773"/>
            <a:ext cx="4939222" cy="348161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443D9C3-C369-C0D9-4E11-AA2710FB5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03075" y="3989809"/>
            <a:ext cx="176799" cy="1097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19998C6-5141-98CF-D312-958E897D4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64" y="907773"/>
            <a:ext cx="4939222" cy="34771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6E0B3D-B6A3-92C4-174D-FEE843AE4485}"/>
              </a:ext>
            </a:extLst>
          </p:cNvPr>
          <p:cNvSpPr txBox="1"/>
          <p:nvPr/>
        </p:nvSpPr>
        <p:spPr>
          <a:xfrm>
            <a:off x="6995462" y="4300523"/>
            <a:ext cx="50682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Study area: 5 basins east of Bergen.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Rainfall data: 175 </a:t>
            </a:r>
            <a:r>
              <a:rPr lang="en-US" sz="2000" dirty="0" err="1"/>
              <a:t>raingauges</a:t>
            </a:r>
            <a:r>
              <a:rPr lang="en-US" sz="2000" dirty="0"/>
              <a:t> time frame 2000÷2021 time daily scale from a raster database provided by </a:t>
            </a:r>
            <a:r>
              <a:rPr lang="en-US" sz="2000" dirty="0" err="1"/>
              <a:t>seNorge</a:t>
            </a:r>
            <a:r>
              <a:rPr lang="en-US" sz="2000" dirty="0"/>
              <a:t>.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Landslides data: NVE database</a:t>
            </a:r>
            <a:r>
              <a:rPr lang="en-US" sz="1800" dirty="0"/>
              <a:t>.</a:t>
            </a:r>
            <a:endParaRPr lang="it-IT" sz="18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D121BB-9F1C-7953-D5CD-18B18443C1E1}"/>
              </a:ext>
            </a:extLst>
          </p:cNvPr>
          <p:cNvSpPr txBox="1"/>
          <p:nvPr/>
        </p:nvSpPr>
        <p:spPr>
          <a:xfrm>
            <a:off x="192814" y="4300523"/>
            <a:ext cx="55030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Study area: Sicily (southern Italy);</a:t>
            </a:r>
            <a:endParaRPr lang="it-IT" sz="20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Rainfall data: 306 rain-gauges were used for processing in 2009÷2018 time frame, hourly scale provided by </a:t>
            </a:r>
            <a:r>
              <a:rPr lang="en-US" sz="2000" dirty="0" err="1"/>
              <a:t>OdA</a:t>
            </a:r>
            <a:r>
              <a:rPr lang="en-US" sz="2000" dirty="0"/>
              <a:t>, SIAS, DRPC;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Landslides data: “</a:t>
            </a:r>
            <a:r>
              <a:rPr lang="en-US" sz="2000" dirty="0" err="1"/>
              <a:t>FraneItalia</a:t>
            </a:r>
            <a:r>
              <a:rPr lang="en-US" sz="2000" dirty="0"/>
              <a:t>” database (</a:t>
            </a:r>
            <a:r>
              <a:rPr lang="en-US" sz="2000" dirty="0" err="1"/>
              <a:t>Calvello</a:t>
            </a:r>
            <a:r>
              <a:rPr lang="en-US" sz="2000" dirty="0"/>
              <a:t> &amp; Pecoraro, 2018).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3173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0817DD9-C67E-31DC-03C0-58B24BC03508}"/>
              </a:ext>
            </a:extLst>
          </p:cNvPr>
          <p:cNvSpPr/>
          <p:nvPr/>
        </p:nvSpPr>
        <p:spPr>
          <a:xfrm>
            <a:off x="6111582" y="2600324"/>
            <a:ext cx="5419607" cy="3524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663" y="0"/>
            <a:ext cx="8088337" cy="907773"/>
          </a:xfrm>
        </p:spPr>
        <p:txBody>
          <a:bodyPr>
            <a:normAutofit/>
          </a:bodyPr>
          <a:lstStyle/>
          <a:p>
            <a:pPr algn="l"/>
            <a:r>
              <a:rPr lang="it-IT" sz="4800" dirty="0" err="1">
                <a:solidFill>
                  <a:schemeClr val="bg1"/>
                </a:solidFill>
              </a:rPr>
              <a:t>Rainfall</a:t>
            </a:r>
            <a:r>
              <a:rPr lang="it-IT" sz="4800" dirty="0">
                <a:solidFill>
                  <a:schemeClr val="bg1"/>
                </a:solidFill>
              </a:rPr>
              <a:t> </a:t>
            </a:r>
            <a:r>
              <a:rPr lang="it-IT" sz="4800" dirty="0" err="1">
                <a:solidFill>
                  <a:schemeClr val="bg1"/>
                </a:solidFill>
              </a:rPr>
              <a:t>triggering</a:t>
            </a:r>
            <a:r>
              <a:rPr lang="it-IT" sz="4800" dirty="0">
                <a:solidFill>
                  <a:schemeClr val="bg1"/>
                </a:solidFill>
              </a:rPr>
              <a:t> thresholds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A0243-0F8C-44F1-9EAD-5FAEE38A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62" y="907773"/>
            <a:ext cx="11841135" cy="385728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thresholds presented take into account both triggering and non-triggering events using a procedure that maximizes the True Skill S</a:t>
            </a:r>
            <a:r>
              <a:rPr lang="it-IT" dirty="0" err="1"/>
              <a:t>tatistic</a:t>
            </a:r>
            <a:r>
              <a:rPr lang="en-US" sz="2400" dirty="0"/>
              <a:t> (</a:t>
            </a:r>
            <a:r>
              <a:rPr lang="en-US" dirty="0"/>
              <a:t>P</a:t>
            </a:r>
            <a:r>
              <a:rPr lang="en-US" sz="2400" dirty="0"/>
              <a:t>eres &amp; </a:t>
            </a:r>
            <a:r>
              <a:rPr lang="en-US" sz="2400" dirty="0" err="1"/>
              <a:t>Cancelliere</a:t>
            </a:r>
            <a:r>
              <a:rPr lang="en-US" sz="2400" dirty="0"/>
              <a:t>, 2021). 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5</a:t>
            </a:fld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099B977-998A-8EEA-63BA-197AE7214D15}"/>
              </a:ext>
            </a:extLst>
          </p:cNvPr>
          <p:cNvSpPr/>
          <p:nvPr/>
        </p:nvSpPr>
        <p:spPr>
          <a:xfrm>
            <a:off x="104503" y="2600324"/>
            <a:ext cx="5419607" cy="3524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56203DC-5CCC-B80E-ACBF-F3A3A840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7" y="2696614"/>
            <a:ext cx="4004387" cy="338552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F0D37DA-59B1-C85E-7C0F-90362FC02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23" y="2696185"/>
            <a:ext cx="4076368" cy="3385956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197B2EA1-B5DA-DB7B-B50A-05B618912C3A}"/>
              </a:ext>
            </a:extLst>
          </p:cNvPr>
          <p:cNvSpPr/>
          <p:nvPr/>
        </p:nvSpPr>
        <p:spPr>
          <a:xfrm>
            <a:off x="4208856" y="2446905"/>
            <a:ext cx="1698431" cy="1816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4D19E3AA-D29C-AC8F-95DB-F8D4449F8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8"/>
          <a:stretch/>
        </p:blipFill>
        <p:spPr>
          <a:xfrm>
            <a:off x="4515454" y="2741195"/>
            <a:ext cx="1072846" cy="12867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BD881CA0-EF8F-A464-A14A-9E7DA18897F7}"/>
              </a:ext>
            </a:extLst>
          </p:cNvPr>
          <p:cNvSpPr/>
          <p:nvPr/>
        </p:nvSpPr>
        <p:spPr>
          <a:xfrm>
            <a:off x="10244849" y="2446242"/>
            <a:ext cx="1698431" cy="1816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375CAC6-CA97-58C2-67C5-EA6FE04D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5" y="2661656"/>
            <a:ext cx="904160" cy="1365576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B499853-C344-F4AC-F8B6-752A0CF551FB}"/>
              </a:ext>
            </a:extLst>
          </p:cNvPr>
          <p:cNvSpPr txBox="1"/>
          <p:nvPr/>
        </p:nvSpPr>
        <p:spPr>
          <a:xfrm>
            <a:off x="4103663" y="4283846"/>
            <a:ext cx="15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= 2,4*D</a:t>
            </a:r>
            <a:r>
              <a:rPr lang="it-IT" baseline="30000" dirty="0"/>
              <a:t>0,68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E2FE9BD-CB10-2484-F49B-2ABC66E89194}"/>
              </a:ext>
            </a:extLst>
          </p:cNvPr>
          <p:cNvSpPr txBox="1"/>
          <p:nvPr/>
        </p:nvSpPr>
        <p:spPr>
          <a:xfrm>
            <a:off x="10142513" y="4283846"/>
            <a:ext cx="15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= 9,05*D</a:t>
            </a:r>
            <a:r>
              <a:rPr lang="it-IT" baseline="30000" dirty="0"/>
              <a:t>0,33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BAE5BD-D1FA-5A18-F3D7-29980448D68C}"/>
                  </a:ext>
                </a:extLst>
              </p:cNvPr>
              <p:cNvSpPr txBox="1"/>
              <p:nvPr/>
            </p:nvSpPr>
            <p:spPr>
              <a:xfrm>
                <a:off x="1411487" y="1811741"/>
                <a:ext cx="8991600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𝑇𝑆𝑆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𝑛𝑒𝑔𝑎𝑡𝑖𝑣𝑒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𝑇𝑟𝑢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𝑁𝑒𝑔𝑎𝑡𝑖𝑣𝑒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BAE5BD-D1FA-5A18-F3D7-29980448D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87" y="1811741"/>
                <a:ext cx="8991600" cy="683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AEE42A1F-B32F-BBF4-00B0-80A8CAD137F2}"/>
              </a:ext>
            </a:extLst>
          </p:cNvPr>
          <p:cNvSpPr/>
          <p:nvPr/>
        </p:nvSpPr>
        <p:spPr>
          <a:xfrm>
            <a:off x="6667500" y="4705350"/>
            <a:ext cx="1109663" cy="59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219CD3-85FE-EEE9-0878-BF06AA5DC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176" y="5030816"/>
            <a:ext cx="8939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9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210" y="0"/>
            <a:ext cx="7967421" cy="907773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Soil moisture data comparison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A0243-0F8C-44F1-9EAD-5FAEE38A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26" y="907773"/>
            <a:ext cx="11351504" cy="426907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Soil moisture data, for comparisons, comes from five different stations in Calabria region, the nearest for position and climate because no monitoring station are available for Sicily.</a:t>
            </a:r>
          </a:p>
          <a:p>
            <a:pPr algn="just"/>
            <a:endParaRPr lang="en-US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6</a:t>
            </a:fld>
            <a:endParaRPr lang="it-IT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B11C491-DFAF-0E8A-6F1E-726A73CE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87" y="1592641"/>
            <a:ext cx="3096560" cy="25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40BE41-6ECE-A8F1-3F18-BBA5C178A3AD}"/>
              </a:ext>
            </a:extLst>
          </p:cNvPr>
          <p:cNvSpPr txBox="1"/>
          <p:nvPr/>
        </p:nvSpPr>
        <p:spPr>
          <a:xfrm>
            <a:off x="807290" y="2309980"/>
            <a:ext cx="15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Fitterizzi</a:t>
            </a:r>
            <a:endParaRPr lang="it-IT" dirty="0"/>
          </a:p>
          <a:p>
            <a:r>
              <a:rPr lang="it-IT" sz="2400" dirty="0"/>
              <a:t>station</a:t>
            </a:r>
            <a:endParaRPr lang="it-IT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B457EC8-BB71-03B9-8535-DED7661AB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51" y="1661545"/>
            <a:ext cx="3429344" cy="28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EA2DDA-6A42-44A5-CF22-C297E51D0F0A}"/>
              </a:ext>
            </a:extLst>
          </p:cNvPr>
          <p:cNvSpPr txBox="1"/>
          <p:nvPr/>
        </p:nvSpPr>
        <p:spPr>
          <a:xfrm>
            <a:off x="6608218" y="2301627"/>
            <a:ext cx="15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Satriano</a:t>
            </a:r>
            <a:endParaRPr lang="it-IT" dirty="0"/>
          </a:p>
          <a:p>
            <a:r>
              <a:rPr lang="it-IT" sz="2400" dirty="0"/>
              <a:t>station</a:t>
            </a:r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1C3FA5A-A52B-E296-C8C0-7CE9A6A4BEA5}"/>
              </a:ext>
            </a:extLst>
          </p:cNvPr>
          <p:cNvSpPr/>
          <p:nvPr/>
        </p:nvSpPr>
        <p:spPr>
          <a:xfrm>
            <a:off x="697080" y="2078401"/>
            <a:ext cx="1338848" cy="1327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8FD5123-DA22-AB8B-FC33-C2E65F7E559E}"/>
              </a:ext>
            </a:extLst>
          </p:cNvPr>
          <p:cNvSpPr/>
          <p:nvPr/>
        </p:nvSpPr>
        <p:spPr>
          <a:xfrm>
            <a:off x="6488949" y="2079100"/>
            <a:ext cx="1338848" cy="1327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7B83489-B196-B460-8C0F-D265C5E3D943}"/>
              </a:ext>
            </a:extLst>
          </p:cNvPr>
          <p:cNvCxnSpPr>
            <a:cxnSpLocks/>
          </p:cNvCxnSpPr>
          <p:nvPr/>
        </p:nvCxnSpPr>
        <p:spPr>
          <a:xfrm>
            <a:off x="7824766" y="2743034"/>
            <a:ext cx="746370" cy="4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9ECDDF55-746B-4C61-B55B-50BE769C707B}"/>
              </a:ext>
            </a:extLst>
          </p:cNvPr>
          <p:cNvCxnSpPr>
            <a:cxnSpLocks/>
          </p:cNvCxnSpPr>
          <p:nvPr/>
        </p:nvCxnSpPr>
        <p:spPr>
          <a:xfrm>
            <a:off x="2025170" y="2744358"/>
            <a:ext cx="746370" cy="408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>
            <a:extLst>
              <a:ext uri="{FF2B5EF4-FFF2-40B4-BE49-F238E27FC236}">
                <a16:creationId xmlns:a16="http://schemas.microsoft.com/office/drawing/2014/main" id="{FC6C3ADB-EC18-9495-901C-35AC60CD9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3" b="9850"/>
          <a:stretch/>
        </p:blipFill>
        <p:spPr bwMode="auto">
          <a:xfrm>
            <a:off x="2929830" y="4142145"/>
            <a:ext cx="2773884" cy="18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D8B30D60-D91C-7808-1800-41CF24D57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5" y="1560302"/>
            <a:ext cx="856562" cy="91448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6E6CB7FF-3227-AFD9-23BE-C6537E120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5" y="3700524"/>
            <a:ext cx="2865500" cy="2429733"/>
          </a:xfrm>
          <a:prstGeom prst="rect">
            <a:avLst/>
          </a:prstGeom>
        </p:spPr>
      </p:pic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6AEC3280-FD57-DC29-9DB6-0DE71C050A38}"/>
              </a:ext>
            </a:extLst>
          </p:cNvPr>
          <p:cNvCxnSpPr>
            <a:cxnSpLocks/>
          </p:cNvCxnSpPr>
          <p:nvPr/>
        </p:nvCxnSpPr>
        <p:spPr>
          <a:xfrm flipH="1">
            <a:off x="1348627" y="3408292"/>
            <a:ext cx="10150" cy="3778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magine 41">
            <a:extLst>
              <a:ext uri="{FF2B5EF4-FFF2-40B4-BE49-F238E27FC236}">
                <a16:creationId xmlns:a16="http://schemas.microsoft.com/office/drawing/2014/main" id="{F597F24B-0DDE-981D-6FC4-ED6D5054E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226" y="3720341"/>
            <a:ext cx="2966690" cy="2429733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3F2E461-6349-707E-AEBE-322C6AB10201}"/>
              </a:ext>
            </a:extLst>
          </p:cNvPr>
          <p:cNvCxnSpPr>
            <a:stCxn id="32" idx="4"/>
          </p:cNvCxnSpPr>
          <p:nvPr/>
        </p:nvCxnSpPr>
        <p:spPr>
          <a:xfrm flipH="1">
            <a:off x="7148223" y="3406968"/>
            <a:ext cx="10150" cy="377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210" y="0"/>
            <a:ext cx="7967421" cy="907773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Soil moisture data comparison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A0243-0F8C-44F1-9EAD-5FAEE38A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26" y="907773"/>
            <a:ext cx="11351504" cy="4269079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moisture data comes from two different stations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Eidsvoll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managed from NGI, and along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Hobøl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river 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Krzeminska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D., Catena 2019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algn="just"/>
            <a:endParaRPr lang="en-US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7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40BE41-6ECE-A8F1-3F18-BBA5C178A3AD}"/>
              </a:ext>
            </a:extLst>
          </p:cNvPr>
          <p:cNvSpPr txBox="1"/>
          <p:nvPr/>
        </p:nvSpPr>
        <p:spPr>
          <a:xfrm>
            <a:off x="807290" y="2309980"/>
            <a:ext cx="15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Eidsvoll</a:t>
            </a:r>
            <a:endParaRPr lang="it-IT" dirty="0"/>
          </a:p>
          <a:p>
            <a:r>
              <a:rPr lang="it-IT" sz="2400" dirty="0"/>
              <a:t>station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EA2DDA-6A42-44A5-CF22-C297E51D0F0A}"/>
              </a:ext>
            </a:extLst>
          </p:cNvPr>
          <p:cNvSpPr txBox="1"/>
          <p:nvPr/>
        </p:nvSpPr>
        <p:spPr>
          <a:xfrm>
            <a:off x="6608218" y="2301627"/>
            <a:ext cx="15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Hob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</a:t>
            </a:r>
            <a:r>
              <a:rPr lang="it-IT" sz="2400" dirty="0"/>
              <a:t>l</a:t>
            </a:r>
            <a:endParaRPr lang="it-IT" dirty="0"/>
          </a:p>
          <a:p>
            <a:r>
              <a:rPr lang="it-IT" sz="2400" dirty="0"/>
              <a:t>station</a:t>
            </a:r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1C3FA5A-A52B-E296-C8C0-7CE9A6A4BEA5}"/>
              </a:ext>
            </a:extLst>
          </p:cNvPr>
          <p:cNvSpPr/>
          <p:nvPr/>
        </p:nvSpPr>
        <p:spPr>
          <a:xfrm>
            <a:off x="697080" y="2078401"/>
            <a:ext cx="1338848" cy="1327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8FD5123-DA22-AB8B-FC33-C2E65F7E559E}"/>
              </a:ext>
            </a:extLst>
          </p:cNvPr>
          <p:cNvSpPr/>
          <p:nvPr/>
        </p:nvSpPr>
        <p:spPr>
          <a:xfrm>
            <a:off x="6488949" y="2079100"/>
            <a:ext cx="1338848" cy="1327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7B83489-B196-B460-8C0F-D265C5E3D943}"/>
              </a:ext>
            </a:extLst>
          </p:cNvPr>
          <p:cNvCxnSpPr>
            <a:cxnSpLocks/>
          </p:cNvCxnSpPr>
          <p:nvPr/>
        </p:nvCxnSpPr>
        <p:spPr>
          <a:xfrm>
            <a:off x="7824766" y="2743034"/>
            <a:ext cx="746370" cy="4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>
            <a:extLst>
              <a:ext uri="{FF2B5EF4-FFF2-40B4-BE49-F238E27FC236}">
                <a16:creationId xmlns:a16="http://schemas.microsoft.com/office/drawing/2014/main" id="{FC6C3ADB-EC18-9495-901C-35AC60CD9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3" b="9850"/>
          <a:stretch/>
        </p:blipFill>
        <p:spPr bwMode="auto">
          <a:xfrm>
            <a:off x="3067478" y="4210969"/>
            <a:ext cx="2773884" cy="18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0F1B909-6BB8-2D8B-C12D-C12447A1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" y="1575005"/>
            <a:ext cx="831547" cy="8909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D93ED4-3B66-6D1E-642F-0BB1BB3F4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8" t="4427" r="1485"/>
          <a:stretch/>
        </p:blipFill>
        <p:spPr>
          <a:xfrm>
            <a:off x="39617" y="3711277"/>
            <a:ext cx="2966690" cy="2429733"/>
          </a:xfrm>
          <a:prstGeom prst="rect">
            <a:avLst/>
          </a:prstGeom>
        </p:spPr>
      </p:pic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6AEC3280-FD57-DC29-9DB6-0DE71C050A38}"/>
              </a:ext>
            </a:extLst>
          </p:cNvPr>
          <p:cNvCxnSpPr>
            <a:cxnSpLocks/>
          </p:cNvCxnSpPr>
          <p:nvPr/>
        </p:nvCxnSpPr>
        <p:spPr>
          <a:xfrm flipH="1">
            <a:off x="1348627" y="3408292"/>
            <a:ext cx="10150" cy="3778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6F3DD01F-42BB-80F4-E626-48B42D173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72"/>
          <a:stretch/>
        </p:blipFill>
        <p:spPr>
          <a:xfrm>
            <a:off x="6033229" y="3715564"/>
            <a:ext cx="2954184" cy="2413823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3F2E461-6349-707E-AEBE-322C6AB10201}"/>
              </a:ext>
            </a:extLst>
          </p:cNvPr>
          <p:cNvCxnSpPr>
            <a:cxnSpLocks/>
          </p:cNvCxnSpPr>
          <p:nvPr/>
        </p:nvCxnSpPr>
        <p:spPr>
          <a:xfrm flipH="1">
            <a:off x="7158373" y="3451033"/>
            <a:ext cx="10150" cy="377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E0C3BC-A6B9-3807-5389-796D3E1C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99" y="1316934"/>
            <a:ext cx="3050640" cy="2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4CF0C7-3A98-F1F8-4143-BD785C1B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69" y="1575005"/>
            <a:ext cx="3877674" cy="21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9ECDDF55-746B-4C61-B55B-50BE769C707B}"/>
              </a:ext>
            </a:extLst>
          </p:cNvPr>
          <p:cNvCxnSpPr>
            <a:cxnSpLocks/>
            <a:endCxn id="1028" idx="1"/>
          </p:cNvCxnSpPr>
          <p:nvPr/>
        </p:nvCxnSpPr>
        <p:spPr>
          <a:xfrm flipV="1">
            <a:off x="2025170" y="2670254"/>
            <a:ext cx="272899" cy="741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1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210" y="0"/>
            <a:ext cx="5106541" cy="907773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A0243-0F8C-44F1-9EAD-5FAEE38A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88" y="918406"/>
            <a:ext cx="3933714" cy="4506344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Input data: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Rainfall characteristics of triggering and non-triggering event (duration D, cumulated rainfall E, intensity I);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moisture data from  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layer (Sm3L) of ERA5 at the start (in) and at the end (fin) of triggering and non triggering event.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8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902F3D-9F5E-3264-7577-82FB755DAAD9}"/>
              </a:ext>
            </a:extLst>
          </p:cNvPr>
          <p:cNvSpPr txBox="1"/>
          <p:nvPr/>
        </p:nvSpPr>
        <p:spPr>
          <a:xfrm>
            <a:off x="10356047" y="2521058"/>
            <a:ext cx="1835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TSS = 0.5, performance of power </a:t>
            </a:r>
            <a:r>
              <a:rPr lang="en-GB" sz="2400" dirty="0"/>
              <a:t>law threshold </a:t>
            </a:r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818D9FF3-0108-1414-2DE6-0DB894E841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40800"/>
              </p:ext>
            </p:extLst>
          </p:nvPr>
        </p:nvGraphicFramePr>
        <p:xfrm>
          <a:off x="3826329" y="1626394"/>
          <a:ext cx="6721169" cy="35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F346C6B-62EA-4767-2A20-FF13788E46BC}"/>
              </a:ext>
            </a:extLst>
          </p:cNvPr>
          <p:cNvCxnSpPr/>
          <p:nvPr/>
        </p:nvCxnSpPr>
        <p:spPr>
          <a:xfrm>
            <a:off x="4476306" y="2913320"/>
            <a:ext cx="5964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4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BAC3-37F3-47BC-89DD-E5E75911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8768" y="0"/>
            <a:ext cx="5106541" cy="907773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A0243-0F8C-44F1-9EAD-5FAEE38A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53" y="1497521"/>
            <a:ext cx="10002475" cy="426907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Aim of the presented study is to seek a correlation between precipitation characteristics, soil moisture and landslide triggering.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Based on preliminary results, the comparisons between the measured values ​​and the ERA5 values, it is noted that the trend is similar but there are differences in the measured values (bias ~0.10 in best case). 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sz="2400" dirty="0"/>
              <a:t>As shown, the implementation of soil moisture data, in both case studies can improve the performance of rainfall triggering thresholds. Better results are obtained for the Sicily region where TSS values ​​are greater than 0.7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8D5996-846A-4BC9-9D16-4221713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7" y="6356349"/>
            <a:ext cx="6300574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Distefano P., </a:t>
            </a:r>
            <a:r>
              <a:rPr lang="it-IT" dirty="0"/>
              <a:t>Piciullo L.,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Peres D. J, Scandura P., Cancelliere 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7318C-8FE3-4979-8C9C-0E360A4D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7468-D34B-45C2-98A9-8A26D13A980D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9729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743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di Office</vt:lpstr>
      <vt:lpstr>1_Tema di Office</vt:lpstr>
      <vt:lpstr>Implementation of soil moisture data into landslide rainfall thresholds: two case studies in Italy and Norway</vt:lpstr>
      <vt:lpstr>Aim of the study</vt:lpstr>
      <vt:lpstr>Methodology of the study</vt:lpstr>
      <vt:lpstr>Rainfall – Landslide  Data</vt:lpstr>
      <vt:lpstr>Rainfall triggering thresholds</vt:lpstr>
      <vt:lpstr>Soil moisture data comparison</vt:lpstr>
      <vt:lpstr>Soil moisture data comparison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PIERPAOLO DISTEFANO</dc:creator>
  <cp:lastModifiedBy>PIERPAOLO DISTEFANO</cp:lastModifiedBy>
  <cp:revision>59</cp:revision>
  <dcterms:created xsi:type="dcterms:W3CDTF">2021-04-16T10:20:53Z</dcterms:created>
  <dcterms:modified xsi:type="dcterms:W3CDTF">2022-05-22T10:45:52Z</dcterms:modified>
</cp:coreProperties>
</file>