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9" r:id="rId2"/>
  </p:sldMasterIdLst>
  <p:notesMasterIdLst>
    <p:notesMasterId r:id="rId16"/>
  </p:notesMasterIdLst>
  <p:handoutMasterIdLst>
    <p:handoutMasterId r:id="rId17"/>
  </p:handoutMasterIdLst>
  <p:sldIdLst>
    <p:sldId id="330" r:id="rId3"/>
    <p:sldId id="269" r:id="rId4"/>
    <p:sldId id="328" r:id="rId5"/>
    <p:sldId id="331" r:id="rId6"/>
    <p:sldId id="332" r:id="rId7"/>
    <p:sldId id="333" r:id="rId8"/>
    <p:sldId id="334" r:id="rId9"/>
    <p:sldId id="335" r:id="rId10"/>
    <p:sldId id="336" r:id="rId11"/>
    <p:sldId id="337" r:id="rId12"/>
    <p:sldId id="338" r:id="rId13"/>
    <p:sldId id="308" r:id="rId14"/>
    <p:sldId id="266"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6433" autoAdjust="0"/>
  </p:normalViewPr>
  <p:slideViewPr>
    <p:cSldViewPr snapToGrid="0">
      <p:cViewPr varScale="1">
        <p:scale>
          <a:sx n="75" d="100"/>
          <a:sy n="75" d="100"/>
        </p:scale>
        <p:origin x="148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D96042-FE39-4956-9229-8097483EB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1C89CD20-6D5F-44B6-A855-64E3746D7B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99B0ED-67FC-45AA-95F6-F9FBD5BECB45}" type="datetimeFigureOut">
              <a:rPr lang="en-IN" smtClean="0"/>
              <a:t>21-05-2022</a:t>
            </a:fld>
            <a:endParaRPr lang="en-IN"/>
          </a:p>
        </p:txBody>
      </p:sp>
      <p:sp>
        <p:nvSpPr>
          <p:cNvPr id="4" name="Footer Placeholder 3">
            <a:extLst>
              <a:ext uri="{FF2B5EF4-FFF2-40B4-BE49-F238E27FC236}">
                <a16:creationId xmlns:a16="http://schemas.microsoft.com/office/drawing/2014/main" id="{DFA9007E-CC6F-4D0B-8BF6-CC9DE6B596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B3882E19-93B1-4367-A834-FFB28BC23A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DE9AE-86B1-4105-BA10-A314DE2E5E15}" type="slidenum">
              <a:rPr lang="en-IN" smtClean="0"/>
              <a:t>‹#›</a:t>
            </a:fld>
            <a:endParaRPr lang="en-IN"/>
          </a:p>
        </p:txBody>
      </p:sp>
    </p:spTree>
    <p:extLst>
      <p:ext uri="{BB962C8B-B14F-4D97-AF65-F5344CB8AC3E}">
        <p14:creationId xmlns:p14="http://schemas.microsoft.com/office/powerpoint/2010/main" val="35144415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8DC72-0701-4922-B9D1-CBFB540736DA}" type="datetimeFigureOut">
              <a:rPr lang="en-IN" smtClean="0"/>
              <a:t>21-05-2022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33DB3-0243-45D5-87FD-27D2F51D2003}" type="slidenum">
              <a:rPr lang="en-IN" smtClean="0"/>
              <a:t>‹#›</a:t>
            </a:fld>
            <a:endParaRPr lang="en-IN"/>
          </a:p>
        </p:txBody>
      </p:sp>
    </p:spTree>
    <p:extLst>
      <p:ext uri="{BB962C8B-B14F-4D97-AF65-F5344CB8AC3E}">
        <p14:creationId xmlns:p14="http://schemas.microsoft.com/office/powerpoint/2010/main" val="10693645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33DB3-0243-45D5-87FD-27D2F51D2003}" type="slidenum">
              <a:rPr lang="en-IN" smtClean="0">
                <a:solidFill>
                  <a:prstClr val="black"/>
                </a:solidFill>
              </a:rPr>
              <a:pPr/>
              <a:t>1</a:t>
            </a:fld>
            <a:endParaRPr lang="en-IN" dirty="0">
              <a:solidFill>
                <a:prstClr val="black"/>
              </a:solidFill>
            </a:endParaRPr>
          </a:p>
        </p:txBody>
      </p:sp>
      <p:sp>
        <p:nvSpPr>
          <p:cNvPr id="5" name="Footer Placeholder 4">
            <a:extLst>
              <a:ext uri="{FF2B5EF4-FFF2-40B4-BE49-F238E27FC236}">
                <a16:creationId xmlns:a16="http://schemas.microsoft.com/office/drawing/2014/main" id="{BEB6D76B-5C6E-402C-A79A-99CFA3E5939F}"/>
              </a:ext>
            </a:extLst>
          </p:cNvPr>
          <p:cNvSpPr>
            <a:spLocks noGrp="1"/>
          </p:cNvSpPr>
          <p:nvPr>
            <p:ph type="ftr" sz="quarter" idx="4"/>
          </p:nvPr>
        </p:nvSpPr>
        <p:spPr/>
        <p:txBody>
          <a:bodyPr/>
          <a:lstStyle/>
          <a:p>
            <a:endParaRPr lang="en-IN"/>
          </a:p>
        </p:txBody>
      </p:sp>
    </p:spTree>
    <p:extLst>
      <p:ext uri="{BB962C8B-B14F-4D97-AF65-F5344CB8AC3E}">
        <p14:creationId xmlns:p14="http://schemas.microsoft.com/office/powerpoint/2010/main" val="170428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endParaRPr lang="en-IN"/>
          </a:p>
        </p:txBody>
      </p:sp>
      <p:sp>
        <p:nvSpPr>
          <p:cNvPr id="5" name="Slide Number Placeholder 4"/>
          <p:cNvSpPr>
            <a:spLocks noGrp="1"/>
          </p:cNvSpPr>
          <p:nvPr>
            <p:ph type="sldNum" sz="quarter" idx="5"/>
          </p:nvPr>
        </p:nvSpPr>
        <p:spPr/>
        <p:txBody>
          <a:bodyPr/>
          <a:lstStyle/>
          <a:p>
            <a:fld id="{BC433DB3-0243-45D5-87FD-27D2F51D2003}" type="slidenum">
              <a:rPr lang="en-IN" smtClean="0"/>
              <a:t>6</a:t>
            </a:fld>
            <a:endParaRPr lang="en-IN"/>
          </a:p>
        </p:txBody>
      </p:sp>
    </p:spTree>
    <p:extLst>
      <p:ext uri="{BB962C8B-B14F-4D97-AF65-F5344CB8AC3E}">
        <p14:creationId xmlns:p14="http://schemas.microsoft.com/office/powerpoint/2010/main" val="2829842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895" y="-1281"/>
            <a:ext cx="755828" cy="7321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29020"/>
            <a:ext cx="9133723" cy="2228980"/>
          </a:xfrm>
          <a:prstGeom prst="rect">
            <a:avLst/>
          </a:prstGeom>
        </p:spPr>
      </p:pic>
    </p:spTree>
    <p:extLst>
      <p:ext uri="{BB962C8B-B14F-4D97-AF65-F5344CB8AC3E}">
        <p14:creationId xmlns:p14="http://schemas.microsoft.com/office/powerpoint/2010/main" val="377781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83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86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0" name="Picture 9"/>
          <p:cNvPicPr>
            <a:picLocks noChangeAspect="1"/>
          </p:cNvPicPr>
          <p:nvPr userDrawn="1"/>
        </p:nvPicPr>
        <p:blipFill>
          <a:blip r:embed="rId3"/>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val="26189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val="7775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7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895" y="-1281"/>
            <a:ext cx="755828" cy="73210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29020"/>
            <a:ext cx="9133723" cy="2228980"/>
          </a:xfrm>
          <a:prstGeom prst="rect">
            <a:avLst/>
          </a:prstGeom>
        </p:spPr>
      </p:pic>
    </p:spTree>
    <p:extLst>
      <p:ext uri="{BB962C8B-B14F-4D97-AF65-F5344CB8AC3E}">
        <p14:creationId xmlns:p14="http://schemas.microsoft.com/office/powerpoint/2010/main" val="285362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80848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0" name="Picture 9"/>
          <p:cNvPicPr>
            <a:picLocks noChangeAspect="1"/>
          </p:cNvPicPr>
          <p:nvPr userDrawn="1"/>
        </p:nvPicPr>
        <p:blipFill>
          <a:blip r:embed="rId3"/>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val="122706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solidFill>
                  <a:prstClr val="white"/>
                </a:solidFill>
              </a:rPr>
              <a:pPr algn="r">
                <a:defRPr/>
              </a:pPr>
              <a:t>‹#›</a:t>
            </a:fld>
            <a:endParaRPr lang="en-US" altLang="en-US" dirty="0">
              <a:solidFill>
                <a:prstClr val="white"/>
              </a:solidFill>
            </a:endParaRPr>
          </a:p>
        </p:txBody>
      </p:sp>
    </p:spTree>
    <p:extLst>
      <p:ext uri="{BB962C8B-B14F-4D97-AF65-F5344CB8AC3E}">
        <p14:creationId xmlns:p14="http://schemas.microsoft.com/office/powerpoint/2010/main" val="3289184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861629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3" r:id="rId4"/>
    <p:sldLayoutId id="2147483708" r:id="rId5"/>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4187509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0" y="1073134"/>
            <a:ext cx="9144000" cy="716482"/>
          </a:xfrm>
        </p:spPr>
        <p:txBody>
          <a:bodyPr/>
          <a:lstStyle>
            <a:lvl1pPr algn="ctr">
              <a:defRPr sz="2800" b="1">
                <a:latin typeface="+mn-lt"/>
              </a:defRPr>
            </a:lvl1pPr>
          </a:lstStyle>
          <a:p>
            <a:r>
              <a:rPr lang="en-US" sz="2000" dirty="0"/>
              <a:t>Characterization of a fractured rock mass using Geological Strength Index (GSI): A Discrete Fracture Network (DFN) and Machine learning (ML) approach </a:t>
            </a:r>
            <a:endParaRPr lang="en-IN" sz="3200" dirty="0"/>
          </a:p>
        </p:txBody>
      </p:sp>
      <p:sp>
        <p:nvSpPr>
          <p:cNvPr id="9" name="Text Placeholder 2"/>
          <p:cNvSpPr>
            <a:spLocks noGrp="1"/>
          </p:cNvSpPr>
          <p:nvPr>
            <p:ph type="body" idx="4294967295"/>
          </p:nvPr>
        </p:nvSpPr>
        <p:spPr>
          <a:xfrm>
            <a:off x="806177" y="3550048"/>
            <a:ext cx="7247166" cy="99660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Jaspreet Singh</a:t>
            </a:r>
          </a:p>
          <a:p>
            <a:pPr lvl="0"/>
            <a:endParaRPr lang="en-US" sz="1800" dirty="0"/>
          </a:p>
          <a:p>
            <a:pPr lvl="0"/>
            <a:r>
              <a:rPr lang="en-US" sz="1700" b="0" dirty="0"/>
              <a:t>Ph.D. Scholar</a:t>
            </a:r>
          </a:p>
          <a:p>
            <a:pPr lvl="0"/>
            <a:r>
              <a:rPr lang="en-US" sz="1700" b="0" dirty="0"/>
              <a:t>Department of Earth Sciences</a:t>
            </a:r>
          </a:p>
          <a:p>
            <a:pPr lvl="0"/>
            <a:r>
              <a:rPr lang="en-US" sz="1700" b="0" dirty="0"/>
              <a:t>Indian Institute of Technology Roorkee, India</a:t>
            </a:r>
          </a:p>
        </p:txBody>
      </p:sp>
      <p:sp>
        <p:nvSpPr>
          <p:cNvPr id="14" name="Text Placeholder 2"/>
          <p:cNvSpPr>
            <a:spLocks noGrp="1"/>
          </p:cNvSpPr>
          <p:nvPr>
            <p:ph type="body" idx="4294967295"/>
          </p:nvPr>
        </p:nvSpPr>
        <p:spPr>
          <a:xfrm>
            <a:off x="826497" y="2475247"/>
            <a:ext cx="7247166" cy="716482"/>
          </a:xfrm>
        </p:spPr>
        <p:txBody>
          <a:bodyPr anchor="b"/>
          <a:lstStyle>
            <a:lvl1pPr marL="0" indent="0" algn="ctr">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Presented by</a:t>
            </a:r>
          </a:p>
          <a:p>
            <a:pPr lvl="0"/>
            <a:endParaRPr lang="en-US" dirty="0"/>
          </a:p>
        </p:txBody>
      </p:sp>
      <p:pic>
        <p:nvPicPr>
          <p:cNvPr id="7" name="Picture 6" descr="Qr code&#10;&#10;Description automatically generated">
            <a:extLst>
              <a:ext uri="{FF2B5EF4-FFF2-40B4-BE49-F238E27FC236}">
                <a16:creationId xmlns:a16="http://schemas.microsoft.com/office/drawing/2014/main" id="{9117E0DA-7465-C7AD-A67B-C2F71BAAA4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956" y="1790323"/>
            <a:ext cx="572248" cy="572248"/>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47AC870-F454-F8A9-6883-B159603EE6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10" b="5771"/>
          <a:stretch/>
        </p:blipFill>
        <p:spPr>
          <a:xfrm>
            <a:off x="7495899" y="2546727"/>
            <a:ext cx="1225429" cy="1459665"/>
          </a:xfrm>
          <a:prstGeom prst="rect">
            <a:avLst/>
          </a:prstGeom>
        </p:spPr>
      </p:pic>
      <p:sp>
        <p:nvSpPr>
          <p:cNvPr id="11" name="TextBox 10">
            <a:extLst>
              <a:ext uri="{FF2B5EF4-FFF2-40B4-BE49-F238E27FC236}">
                <a16:creationId xmlns:a16="http://schemas.microsoft.com/office/drawing/2014/main" id="{BD23EAA9-4ACC-AB38-8DAE-EE614E351561}"/>
              </a:ext>
            </a:extLst>
          </p:cNvPr>
          <p:cNvSpPr txBox="1"/>
          <p:nvPr/>
        </p:nvSpPr>
        <p:spPr>
          <a:xfrm>
            <a:off x="3761740" y="790994"/>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37988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FFA2-CC2E-C884-4205-B9FC6859115B}"/>
              </a:ext>
            </a:extLst>
          </p:cNvPr>
          <p:cNvSpPr>
            <a:spLocks noGrp="1"/>
          </p:cNvSpPr>
          <p:nvPr>
            <p:ph type="title"/>
          </p:nvPr>
        </p:nvSpPr>
        <p:spPr>
          <a:xfrm>
            <a:off x="58734" y="202990"/>
            <a:ext cx="7042080" cy="554587"/>
          </a:xfrm>
        </p:spPr>
        <p:txBody>
          <a:bodyPr/>
          <a:lstStyle/>
          <a:p>
            <a:r>
              <a:rPr lang="en-IN" sz="2800" dirty="0"/>
              <a:t>Prediction of GSI using Machine learning</a:t>
            </a:r>
          </a:p>
        </p:txBody>
      </p:sp>
      <p:pic>
        <p:nvPicPr>
          <p:cNvPr id="4" name="Content Placeholder 3">
            <a:extLst>
              <a:ext uri="{FF2B5EF4-FFF2-40B4-BE49-F238E27FC236}">
                <a16:creationId xmlns:a16="http://schemas.microsoft.com/office/drawing/2014/main" id="{BFA8A333-F7D6-FEF8-048E-4159462456E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2955" y="1034552"/>
            <a:ext cx="5065327" cy="3507895"/>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71A68613-E632-27E6-2C69-692C94CDE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037" y="1090307"/>
            <a:ext cx="2772008" cy="2327989"/>
          </a:xfrm>
          <a:prstGeom prst="rect">
            <a:avLst/>
          </a:prstGeom>
        </p:spPr>
      </p:pic>
      <p:graphicFrame>
        <p:nvGraphicFramePr>
          <p:cNvPr id="6" name="Table 5">
            <a:extLst>
              <a:ext uri="{FF2B5EF4-FFF2-40B4-BE49-F238E27FC236}">
                <a16:creationId xmlns:a16="http://schemas.microsoft.com/office/drawing/2014/main" id="{C681963E-72AF-2FCE-1A45-BDBD029F3D6A}"/>
              </a:ext>
            </a:extLst>
          </p:cNvPr>
          <p:cNvGraphicFramePr>
            <a:graphicFrameLocks noGrp="1"/>
          </p:cNvGraphicFramePr>
          <p:nvPr>
            <p:extLst>
              <p:ext uri="{D42A27DB-BD31-4B8C-83A1-F6EECF244321}">
                <p14:modId xmlns:p14="http://schemas.microsoft.com/office/powerpoint/2010/main" val="3773231461"/>
              </p:ext>
            </p:extLst>
          </p:nvPr>
        </p:nvGraphicFramePr>
        <p:xfrm>
          <a:off x="4209884" y="5174026"/>
          <a:ext cx="4898398" cy="1236932"/>
        </p:xfrm>
        <a:graphic>
          <a:graphicData uri="http://schemas.openxmlformats.org/drawingml/2006/table">
            <a:tbl>
              <a:tblPr firstRow="1" firstCol="1">
                <a:tableStyleId>{5C22544A-7EE6-4342-B048-85BDC9FD1C3A}</a:tableStyleId>
              </a:tblPr>
              <a:tblGrid>
                <a:gridCol w="1589491">
                  <a:extLst>
                    <a:ext uri="{9D8B030D-6E8A-4147-A177-3AD203B41FA5}">
                      <a16:colId xmlns:a16="http://schemas.microsoft.com/office/drawing/2014/main" val="3740922079"/>
                    </a:ext>
                  </a:extLst>
                </a:gridCol>
                <a:gridCol w="1280242">
                  <a:extLst>
                    <a:ext uri="{9D8B030D-6E8A-4147-A177-3AD203B41FA5}">
                      <a16:colId xmlns:a16="http://schemas.microsoft.com/office/drawing/2014/main" val="2654546633"/>
                    </a:ext>
                  </a:extLst>
                </a:gridCol>
                <a:gridCol w="976595">
                  <a:extLst>
                    <a:ext uri="{9D8B030D-6E8A-4147-A177-3AD203B41FA5}">
                      <a16:colId xmlns:a16="http://schemas.microsoft.com/office/drawing/2014/main" val="3967390050"/>
                    </a:ext>
                  </a:extLst>
                </a:gridCol>
                <a:gridCol w="1052070">
                  <a:extLst>
                    <a:ext uri="{9D8B030D-6E8A-4147-A177-3AD203B41FA5}">
                      <a16:colId xmlns:a16="http://schemas.microsoft.com/office/drawing/2014/main" val="1326351132"/>
                    </a:ext>
                  </a:extLst>
                </a:gridCol>
              </a:tblGrid>
              <a:tr h="309233">
                <a:tc>
                  <a:txBody>
                    <a:bodyPr/>
                    <a:lstStyle/>
                    <a:p>
                      <a:pPr algn="ctr">
                        <a:lnSpc>
                          <a:spcPct val="150000"/>
                        </a:lnSpc>
                        <a:spcAft>
                          <a:spcPts val="800"/>
                        </a:spcAft>
                      </a:pPr>
                      <a:r>
                        <a:rPr lang="en-IN" sz="10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Chart (approx.)</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ANN</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dirty="0">
                          <a:effectLst/>
                        </a:rPr>
                        <a:t>SVM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99615815"/>
                  </a:ext>
                </a:extLst>
              </a:tr>
              <a:tr h="309233">
                <a:tc>
                  <a:txBody>
                    <a:bodyPr/>
                    <a:lstStyle/>
                    <a:p>
                      <a:pPr marL="342900" lvl="0" indent="-342900">
                        <a:lnSpc>
                          <a:spcPct val="150000"/>
                        </a:lnSpc>
                        <a:spcAft>
                          <a:spcPts val="800"/>
                        </a:spcAft>
                        <a:buFont typeface="+mj-lt"/>
                        <a:buAutoNum type="arabicPeriod"/>
                      </a:pPr>
                      <a:r>
                        <a:rPr lang="en-IN" sz="1000">
                          <a:effectLst/>
                        </a:rPr>
                        <a:t>Disaggregate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dirty="0">
                          <a:effectLst/>
                        </a:rPr>
                        <a:t>49</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48.74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48.54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928877063"/>
                  </a:ext>
                </a:extLst>
              </a:tr>
              <a:tr h="309233">
                <a:tc>
                  <a:txBody>
                    <a:bodyPr/>
                    <a:lstStyle/>
                    <a:p>
                      <a:pPr marL="342900" lvl="0" indent="-342900">
                        <a:lnSpc>
                          <a:spcPct val="150000"/>
                        </a:lnSpc>
                        <a:spcAft>
                          <a:spcPts val="800"/>
                        </a:spcAft>
                        <a:buFont typeface="+mj-lt"/>
                        <a:buAutoNum type="arabicPeriod"/>
                      </a:pPr>
                      <a:r>
                        <a:rPr lang="en-IN" sz="1000" dirty="0">
                          <a:effectLst/>
                        </a:rPr>
                        <a:t>Aggregate</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52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50.85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dirty="0">
                          <a:effectLst/>
                        </a:rPr>
                        <a:t>50.43</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263315468"/>
                  </a:ext>
                </a:extLst>
              </a:tr>
              <a:tr h="309233">
                <a:tc>
                  <a:txBody>
                    <a:bodyPr/>
                    <a:lstStyle/>
                    <a:p>
                      <a:pPr marL="0" lvl="0" indent="0">
                        <a:lnSpc>
                          <a:spcPct val="150000"/>
                        </a:lnSpc>
                        <a:spcAft>
                          <a:spcPts val="800"/>
                        </a:spcAft>
                        <a:buFont typeface="+mj-lt"/>
                        <a:buNone/>
                      </a:pPr>
                      <a:r>
                        <a:rPr lang="en-IN" sz="1000" dirty="0">
                          <a:effectLst/>
                        </a:rPr>
                        <a:t>2.         Field mapped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dirty="0">
                          <a:effectLst/>
                        </a:rPr>
                        <a:t>49</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50000"/>
                        </a:lnSpc>
                        <a:spcAft>
                          <a:spcPts val="800"/>
                        </a:spcAft>
                      </a:pPr>
                      <a:r>
                        <a:rPr lang="en-IN" sz="1000">
                          <a:effectLst/>
                        </a:rPr>
                        <a:t>N/A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fontAlgn="base"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IN" sz="1000" dirty="0">
                          <a:effectLst/>
                        </a:rPr>
                        <a:t>N/A</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604246806"/>
                  </a:ext>
                </a:extLst>
              </a:tr>
            </a:tbl>
          </a:graphicData>
        </a:graphic>
      </p:graphicFrame>
      <p:sp>
        <p:nvSpPr>
          <p:cNvPr id="8" name="TextBox 7">
            <a:extLst>
              <a:ext uri="{FF2B5EF4-FFF2-40B4-BE49-F238E27FC236}">
                <a16:creationId xmlns:a16="http://schemas.microsoft.com/office/drawing/2014/main" id="{140EF57A-442A-9A70-DCE4-DA2C24DB82FD}"/>
              </a:ext>
            </a:extLst>
          </p:cNvPr>
          <p:cNvSpPr txBox="1"/>
          <p:nvPr/>
        </p:nvSpPr>
        <p:spPr>
          <a:xfrm>
            <a:off x="5687961" y="3666508"/>
            <a:ext cx="3456039" cy="869725"/>
          </a:xfrm>
          <a:prstGeom prst="rect">
            <a:avLst/>
          </a:prstGeom>
          <a:noFill/>
        </p:spPr>
        <p:txBody>
          <a:bodyPr wrap="square">
            <a:spAutoFit/>
          </a:bodyPr>
          <a:lstStyle/>
          <a:p>
            <a:pPr algn="ctr">
              <a:lnSpc>
                <a:spcPct val="107000"/>
              </a:lnSpc>
              <a:spcAft>
                <a:spcPts val="800"/>
              </a:spcAft>
            </a:pPr>
            <a:r>
              <a:rPr lang="en-IN" sz="1600" b="1" dirty="0">
                <a:effectLst/>
                <a:latin typeface="Times New Roman" panose="02020603050405020304" pitchFamily="18" charset="0"/>
                <a:ea typeface="Calibri" panose="020F0502020204030204" pitchFamily="34" charset="0"/>
                <a:cs typeface="Mangal" panose="02040503050203030202" pitchFamily="18" charset="0"/>
              </a:rPr>
              <a:t>Fig. 11</a:t>
            </a:r>
            <a:r>
              <a:rPr lang="en-IN" sz="1600" dirty="0">
                <a:effectLst/>
                <a:latin typeface="Times New Roman" panose="02020603050405020304" pitchFamily="18" charset="0"/>
                <a:ea typeface="Calibri" panose="020F0502020204030204" pitchFamily="34" charset="0"/>
                <a:cs typeface="Mangal" panose="02040503050203030202" pitchFamily="18" charset="0"/>
              </a:rPr>
              <a:t> Screenshot of python-based GUI tool with estimated GSI value from the given parameters</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0" name="TextBox 9">
            <a:extLst>
              <a:ext uri="{FF2B5EF4-FFF2-40B4-BE49-F238E27FC236}">
                <a16:creationId xmlns:a16="http://schemas.microsoft.com/office/drawing/2014/main" id="{8A3929BF-EBB8-15D8-CFB3-D00D935F6042}"/>
              </a:ext>
            </a:extLst>
          </p:cNvPr>
          <p:cNvSpPr txBox="1"/>
          <p:nvPr/>
        </p:nvSpPr>
        <p:spPr>
          <a:xfrm>
            <a:off x="106219" y="4548111"/>
            <a:ext cx="5852817" cy="830997"/>
          </a:xfrm>
          <a:prstGeom prst="rect">
            <a:avLst/>
          </a:prstGeom>
          <a:noFill/>
        </p:spPr>
        <p:txBody>
          <a:bodyPr wrap="square">
            <a:spAutoFit/>
          </a:bodyPr>
          <a:lstStyle/>
          <a:p>
            <a:r>
              <a:rPr lang="en-IN" sz="1600" b="1" dirty="0">
                <a:effectLst/>
                <a:latin typeface="Times New Roman" panose="02020603050405020304" pitchFamily="18" charset="0"/>
                <a:ea typeface="Calibri" panose="020F0502020204030204" pitchFamily="34" charset="0"/>
              </a:rPr>
              <a:t>Fig. 10 </a:t>
            </a:r>
            <a:r>
              <a:rPr lang="en-IN" sz="1600" dirty="0">
                <a:effectLst/>
                <a:latin typeface="Times New Roman" panose="02020603050405020304" pitchFamily="18" charset="0"/>
                <a:ea typeface="Calibri" panose="020F0502020204030204" pitchFamily="34" charset="0"/>
              </a:rPr>
              <a:t>Actual GSI vs. ML predicted GSI plots. </a:t>
            </a:r>
            <a:r>
              <a:rPr lang="en-IN" sz="1600" b="1" dirty="0">
                <a:effectLst/>
                <a:latin typeface="Times New Roman" panose="02020603050405020304" pitchFamily="18" charset="0"/>
                <a:ea typeface="Calibri" panose="020F0502020204030204" pitchFamily="34" charset="0"/>
              </a:rPr>
              <a:t>a</a:t>
            </a:r>
            <a:r>
              <a:rPr lang="en-IN" sz="1600" dirty="0">
                <a:effectLst/>
                <a:latin typeface="Times New Roman" panose="02020603050405020304" pitchFamily="18" charset="0"/>
                <a:ea typeface="Calibri" panose="020F0502020204030204" pitchFamily="34" charset="0"/>
              </a:rPr>
              <a:t> ANN training data set; </a:t>
            </a:r>
            <a:r>
              <a:rPr lang="en-IN" sz="1600" b="1" dirty="0">
                <a:effectLst/>
                <a:latin typeface="Times New Roman" panose="02020603050405020304" pitchFamily="18" charset="0"/>
                <a:ea typeface="Calibri" panose="020F0502020204030204" pitchFamily="34" charset="0"/>
              </a:rPr>
              <a:t>b</a:t>
            </a:r>
            <a:r>
              <a:rPr lang="en-IN" sz="1600" dirty="0">
                <a:effectLst/>
                <a:latin typeface="Times New Roman" panose="02020603050405020304" pitchFamily="18" charset="0"/>
                <a:ea typeface="Calibri" panose="020F0502020204030204" pitchFamily="34" charset="0"/>
              </a:rPr>
              <a:t> ANN testing data set; </a:t>
            </a:r>
            <a:r>
              <a:rPr lang="en-IN" sz="1600" b="1" dirty="0">
                <a:effectLst/>
                <a:latin typeface="Times New Roman" panose="02020603050405020304" pitchFamily="18" charset="0"/>
                <a:ea typeface="Calibri" panose="020F0502020204030204" pitchFamily="34" charset="0"/>
              </a:rPr>
              <a:t>c</a:t>
            </a:r>
            <a:r>
              <a:rPr lang="en-IN" sz="1600" dirty="0">
                <a:effectLst/>
                <a:latin typeface="Times New Roman" panose="02020603050405020304" pitchFamily="18" charset="0"/>
                <a:ea typeface="Calibri" panose="020F0502020204030204" pitchFamily="34" charset="0"/>
              </a:rPr>
              <a:t> SVM training data set; </a:t>
            </a:r>
            <a:r>
              <a:rPr lang="en-IN" sz="1600" b="1" dirty="0">
                <a:effectLst/>
                <a:latin typeface="Times New Roman" panose="02020603050405020304" pitchFamily="18" charset="0"/>
                <a:ea typeface="Calibri" panose="020F0502020204030204" pitchFamily="34" charset="0"/>
              </a:rPr>
              <a:t>d</a:t>
            </a:r>
            <a:r>
              <a:rPr lang="en-IN" sz="1600" dirty="0">
                <a:effectLst/>
                <a:latin typeface="Times New Roman" panose="02020603050405020304" pitchFamily="18" charset="0"/>
                <a:ea typeface="Calibri" panose="020F0502020204030204" pitchFamily="34" charset="0"/>
              </a:rPr>
              <a:t> SVM testing data set</a:t>
            </a:r>
            <a:endParaRPr lang="en-IN" sz="1600" dirty="0"/>
          </a:p>
        </p:txBody>
      </p:sp>
      <p:sp>
        <p:nvSpPr>
          <p:cNvPr id="12" name="TextBox 11">
            <a:extLst>
              <a:ext uri="{FF2B5EF4-FFF2-40B4-BE49-F238E27FC236}">
                <a16:creationId xmlns:a16="http://schemas.microsoft.com/office/drawing/2014/main" id="{FF240D00-3BB0-046A-5C47-ED0A1B598745}"/>
              </a:ext>
            </a:extLst>
          </p:cNvPr>
          <p:cNvSpPr txBox="1"/>
          <p:nvPr/>
        </p:nvSpPr>
        <p:spPr>
          <a:xfrm>
            <a:off x="225884" y="5414897"/>
            <a:ext cx="3984000" cy="830997"/>
          </a:xfrm>
          <a:prstGeom prst="rect">
            <a:avLst/>
          </a:prstGeom>
          <a:noFill/>
        </p:spPr>
        <p:txBody>
          <a:bodyPr wrap="square">
            <a:spAutoFit/>
          </a:bodyPr>
          <a:lstStyle/>
          <a:p>
            <a:pPr algn="just"/>
            <a:r>
              <a:rPr lang="en-IN" sz="1600" b="1" dirty="0">
                <a:effectLst/>
                <a:latin typeface="Times New Roman" panose="02020603050405020304" pitchFamily="18" charset="0"/>
                <a:ea typeface="Calibri" panose="020F0502020204030204" pitchFamily="34" charset="0"/>
              </a:rPr>
              <a:t>Table 2</a:t>
            </a:r>
            <a:r>
              <a:rPr lang="en-IN" sz="1600" dirty="0">
                <a:effectLst/>
                <a:latin typeface="Times New Roman" panose="02020603050405020304" pitchFamily="18" charset="0"/>
                <a:ea typeface="Calibri" panose="020F0502020204030204" pitchFamily="34" charset="0"/>
              </a:rPr>
              <a:t> GSI estimated with different technique. Note: Case 1: </a:t>
            </a:r>
            <a:r>
              <a:rPr lang="en-IN" sz="1600" dirty="0" err="1">
                <a:effectLst/>
                <a:latin typeface="Times New Roman" panose="02020603050405020304" pitchFamily="18" charset="0"/>
                <a:ea typeface="Calibri" panose="020F0502020204030204" pitchFamily="34" charset="0"/>
              </a:rPr>
              <a:t>V</a:t>
            </a:r>
            <a:r>
              <a:rPr lang="en-IN" sz="1600" baseline="-25000" dirty="0" err="1">
                <a:effectLst/>
                <a:latin typeface="Times New Roman" panose="02020603050405020304" pitchFamily="18" charset="0"/>
                <a:ea typeface="Calibri" panose="020F0502020204030204" pitchFamily="34" charset="0"/>
              </a:rPr>
              <a:t>b</a:t>
            </a:r>
            <a:r>
              <a:rPr lang="en-IN" sz="1600" baseline="-25000" dirty="0">
                <a:effectLst/>
                <a:latin typeface="Times New Roman" panose="02020603050405020304" pitchFamily="18" charset="0"/>
                <a:ea typeface="Calibri" panose="020F0502020204030204" pitchFamily="34" charset="0"/>
              </a:rPr>
              <a:t> </a:t>
            </a:r>
            <a:r>
              <a:rPr lang="en-IN" sz="1600" dirty="0">
                <a:effectLst/>
                <a:latin typeface="Times New Roman" panose="02020603050405020304" pitchFamily="18" charset="0"/>
                <a:ea typeface="Calibri" panose="020F0502020204030204" pitchFamily="34" charset="0"/>
              </a:rPr>
              <a:t>is estimated from D</a:t>
            </a:r>
            <a:r>
              <a:rPr lang="en-IN" sz="1600" baseline="-25000" dirty="0">
                <a:effectLst/>
                <a:latin typeface="Times New Roman" panose="02020603050405020304" pitchFamily="18" charset="0"/>
                <a:ea typeface="Calibri" panose="020F0502020204030204" pitchFamily="34" charset="0"/>
              </a:rPr>
              <a:t>50 </a:t>
            </a:r>
            <a:r>
              <a:rPr lang="en-IN" sz="1600" dirty="0">
                <a:effectLst/>
                <a:latin typeface="Times New Roman" panose="02020603050405020304" pitchFamily="18" charset="0"/>
                <a:ea typeface="Calibri" panose="020F0502020204030204" pitchFamily="34" charset="0"/>
              </a:rPr>
              <a:t>volume, Case 2: Field-based technique</a:t>
            </a:r>
            <a:endParaRPr lang="en-IN" sz="1600" dirty="0"/>
          </a:p>
        </p:txBody>
      </p:sp>
      <p:pic>
        <p:nvPicPr>
          <p:cNvPr id="14" name="Picture 13" descr="Logo&#10;&#10;Description automatically generated with medium confidence">
            <a:extLst>
              <a:ext uri="{FF2B5EF4-FFF2-40B4-BE49-F238E27FC236}">
                <a16:creationId xmlns:a16="http://schemas.microsoft.com/office/drawing/2014/main" id="{552EA9B8-51E9-D3F1-F61F-0B0EADA8A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4870" y="40819"/>
            <a:ext cx="657431" cy="875763"/>
          </a:xfrm>
          <a:prstGeom prst="rect">
            <a:avLst/>
          </a:prstGeom>
        </p:spPr>
      </p:pic>
      <p:pic>
        <p:nvPicPr>
          <p:cNvPr id="13" name="Picture 12" descr="Qr code&#10;&#10;Description automatically generated">
            <a:extLst>
              <a:ext uri="{FF2B5EF4-FFF2-40B4-BE49-F238E27FC236}">
                <a16:creationId xmlns:a16="http://schemas.microsoft.com/office/drawing/2014/main" id="{FDFE3902-5F13-A775-6479-AFC42C60E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9471" y="344334"/>
            <a:ext cx="572248" cy="572248"/>
          </a:xfrm>
          <a:prstGeom prst="rect">
            <a:avLst/>
          </a:prstGeom>
        </p:spPr>
      </p:pic>
      <p:sp>
        <p:nvSpPr>
          <p:cNvPr id="15" name="TextBox 14">
            <a:extLst>
              <a:ext uri="{FF2B5EF4-FFF2-40B4-BE49-F238E27FC236}">
                <a16:creationId xmlns:a16="http://schemas.microsoft.com/office/drawing/2014/main" id="{F4024C69-70BD-0D93-100B-FBBBBFD96FA0}"/>
              </a:ext>
            </a:extLst>
          </p:cNvPr>
          <p:cNvSpPr txBox="1"/>
          <p:nvPr/>
        </p:nvSpPr>
        <p:spPr>
          <a:xfrm>
            <a:off x="612648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4471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8956-8A17-DDE4-5F70-890221311C60}"/>
              </a:ext>
            </a:extLst>
          </p:cNvPr>
          <p:cNvSpPr>
            <a:spLocks noGrp="1"/>
          </p:cNvSpPr>
          <p:nvPr>
            <p:ph type="title"/>
          </p:nvPr>
        </p:nvSpPr>
        <p:spPr/>
        <p:txBody>
          <a:bodyPr/>
          <a:lstStyle/>
          <a:p>
            <a:r>
              <a:rPr lang="en-IN" dirty="0"/>
              <a:t>Conclusion	</a:t>
            </a:r>
          </a:p>
        </p:txBody>
      </p:sp>
      <p:sp>
        <p:nvSpPr>
          <p:cNvPr id="3" name="Content Placeholder 2">
            <a:extLst>
              <a:ext uri="{FF2B5EF4-FFF2-40B4-BE49-F238E27FC236}">
                <a16:creationId xmlns:a16="http://schemas.microsoft.com/office/drawing/2014/main" id="{B529C767-CF7E-92ED-66E4-925335A5F1D4}"/>
              </a:ext>
            </a:extLst>
          </p:cNvPr>
          <p:cNvSpPr>
            <a:spLocks noGrp="1"/>
          </p:cNvSpPr>
          <p:nvPr>
            <p:ph sz="half" idx="2"/>
          </p:nvPr>
        </p:nvSpPr>
        <p:spPr/>
        <p:txBody>
          <a:bodyPr/>
          <a:lstStyle/>
          <a:p>
            <a:pPr algn="just"/>
            <a:r>
              <a:rPr lang="en-IN" dirty="0">
                <a:latin typeface="Times New Roman" panose="02020603050405020304" pitchFamily="18" charset="0"/>
                <a:cs typeface="Times New Roman" panose="02020603050405020304" pitchFamily="18" charset="0"/>
              </a:rPr>
              <a:t>Traditional methods are based upon field estimation and empirical equations.</a:t>
            </a:r>
          </a:p>
          <a:p>
            <a:pPr algn="just"/>
            <a:r>
              <a:rPr lang="en-IN" dirty="0">
                <a:latin typeface="Times New Roman" panose="02020603050405020304" pitchFamily="18" charset="0"/>
                <a:cs typeface="Times New Roman" panose="02020603050405020304" pitchFamily="18" charset="0"/>
              </a:rPr>
              <a:t>The formation of blocks is genuinely a 3d parameters.  </a:t>
            </a:r>
          </a:p>
          <a:p>
            <a:pPr algn="just"/>
            <a:r>
              <a:rPr lang="en-IN" dirty="0">
                <a:latin typeface="Times New Roman" panose="02020603050405020304" pitchFamily="18" charset="0"/>
                <a:cs typeface="Times New Roman" panose="02020603050405020304" pitchFamily="18" charset="0"/>
              </a:rPr>
              <a:t>Development of stochastic DFN can help to cope with the uncertainty of the rock mass.</a:t>
            </a:r>
          </a:p>
          <a:p>
            <a:pPr algn="just"/>
            <a:r>
              <a:rPr lang="en-IN" dirty="0">
                <a:latin typeface="Times New Roman" panose="02020603050405020304" pitchFamily="18" charset="0"/>
                <a:cs typeface="Times New Roman" panose="02020603050405020304" pitchFamily="18" charset="0"/>
              </a:rPr>
              <a:t>The developed numerical </a:t>
            </a:r>
            <a:r>
              <a:rPr lang="en-IN" dirty="0" err="1">
                <a:latin typeface="Times New Roman" panose="02020603050405020304" pitchFamily="18" charset="0"/>
                <a:cs typeface="Times New Roman" panose="02020603050405020304" pitchFamily="18" charset="0"/>
              </a:rPr>
              <a:t>modeling</a:t>
            </a:r>
            <a:r>
              <a:rPr lang="en-IN" dirty="0">
                <a:latin typeface="Times New Roman" panose="02020603050405020304" pitchFamily="18" charset="0"/>
                <a:cs typeface="Times New Roman" panose="02020603050405020304" pitchFamily="18" charset="0"/>
              </a:rPr>
              <a:t> techniques can be implemented for assessment of the rock mass in support of traditional methods.</a:t>
            </a:r>
          </a:p>
          <a:p>
            <a:pPr marL="0" indent="0">
              <a:buNone/>
            </a:pPr>
            <a:endParaRPr lang="en-IN" dirty="0"/>
          </a:p>
        </p:txBody>
      </p:sp>
      <p:pic>
        <p:nvPicPr>
          <p:cNvPr id="7" name="Picture 6" descr="Logo&#10;&#10;Description automatically generated with medium confidence">
            <a:extLst>
              <a:ext uri="{FF2B5EF4-FFF2-40B4-BE49-F238E27FC236}">
                <a16:creationId xmlns:a16="http://schemas.microsoft.com/office/drawing/2014/main" id="{AA78D727-38E2-74E9-FA25-B037BDB5A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6" name="Picture 5" descr="Qr code&#10;&#10;Description automatically generated">
            <a:extLst>
              <a:ext uri="{FF2B5EF4-FFF2-40B4-BE49-F238E27FC236}">
                <a16:creationId xmlns:a16="http://schemas.microsoft.com/office/drawing/2014/main" id="{2E3D879A-65EE-99E4-D479-AF68680C5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8" name="TextBox 7">
            <a:extLst>
              <a:ext uri="{FF2B5EF4-FFF2-40B4-BE49-F238E27FC236}">
                <a16:creationId xmlns:a16="http://schemas.microsoft.com/office/drawing/2014/main" id="{7DD7F649-AB8E-6C01-4AA2-8B0A18F564F9}"/>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928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0122B5F2-B9B2-4535-A1F6-9AAB7CC314C3}"/>
              </a:ext>
            </a:extLst>
          </p:cNvPr>
          <p:cNvSpPr>
            <a:spLocks noGrp="1"/>
          </p:cNvSpPr>
          <p:nvPr>
            <p:ph sz="half" idx="2"/>
          </p:nvPr>
        </p:nvSpPr>
        <p:spPr/>
        <p:txBody>
          <a:bodyPr/>
          <a:lstStyle/>
          <a:p>
            <a:r>
              <a:rPr lang="en-IN" sz="1800" dirty="0">
                <a:effectLst/>
                <a:latin typeface="Times New Roman" panose="02020603050405020304" pitchFamily="18" charset="0"/>
                <a:ea typeface="Calibri" panose="020F0502020204030204" pitchFamily="34" charset="0"/>
                <a:cs typeface="Mangal" panose="02040503050203030202" pitchFamily="18" charset="0"/>
              </a:rPr>
              <a:t>Cai. M., Kaiser, P.K., Uno, H.,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Tasaka</a:t>
            </a:r>
            <a:r>
              <a:rPr lang="en-IN" sz="1800" dirty="0">
                <a:effectLst/>
                <a:latin typeface="Times New Roman" panose="02020603050405020304" pitchFamily="18" charset="0"/>
                <a:ea typeface="Calibri" panose="020F0502020204030204" pitchFamily="34" charset="0"/>
                <a:cs typeface="Mangal" panose="02040503050203030202" pitchFamily="18" charset="0"/>
              </a:rPr>
              <a:t>, Y., Minami, M., 2004. Estimation of rock mass deformation modulus and strength of jointed hard rock masses using the GSI system. </a:t>
            </a:r>
            <a:r>
              <a:rPr lang="en-IN"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Int. J. Rock. Mech. Min. Sci. </a:t>
            </a:r>
            <a:r>
              <a:rPr lang="en-IN" sz="1800" dirty="0">
                <a:effectLst/>
                <a:latin typeface="Times New Roman" panose="02020603050405020304" pitchFamily="18" charset="0"/>
                <a:ea typeface="Calibri" panose="020F0502020204030204" pitchFamily="34" charset="0"/>
                <a:cs typeface="Mangal" panose="02040503050203030202" pitchFamily="18" charset="0"/>
              </a:rPr>
              <a:t>41(1),3-19.</a:t>
            </a:r>
          </a:p>
          <a:p>
            <a:r>
              <a:rPr lang="en-IN" sz="1800" dirty="0">
                <a:solidFill>
                  <a:srgbClr val="000000"/>
                </a:solidFill>
                <a:effectLst/>
                <a:latin typeface="Times New Roman" panose="02020603050405020304" pitchFamily="18" charset="0"/>
                <a:ea typeface="Calibri" panose="020F0502020204030204" pitchFamily="34" charset="0"/>
              </a:rPr>
              <a:t>Elmo, D., Stead, D., 2010. An Integrated Numerical Modelling–Discrete Fracture Network Approach Applied to the Characterisation of Rock Mass Strength of Naturally Fractured Pillars. Rock. Mech. Rock. Eng. 43,3–19 </a:t>
            </a:r>
          </a:p>
          <a:p>
            <a:r>
              <a:rPr lang="en-IN" sz="1800" dirty="0">
                <a:effectLst/>
                <a:latin typeface="Times New Roman" panose="02020603050405020304" pitchFamily="18" charset="0"/>
                <a:ea typeface="Calibri" panose="020F0502020204030204" pitchFamily="34" charset="0"/>
                <a:cs typeface="Mangal" panose="02040503050203030202" pitchFamily="18" charset="0"/>
              </a:rPr>
              <a:t>Hoek, E., Brown, E.T., 2019. The Hoek-Brown Failure criterion and GSI. J. Rock. Mech. </a:t>
            </a:r>
            <a:r>
              <a:rPr lang="en-IN" sz="1800" dirty="0" err="1">
                <a:effectLst/>
                <a:latin typeface="Times New Roman" panose="02020603050405020304" pitchFamily="18" charset="0"/>
                <a:ea typeface="Calibri" panose="020F0502020204030204" pitchFamily="34" charset="0"/>
                <a:cs typeface="Mangal" panose="02040503050203030202" pitchFamily="18" charset="0"/>
              </a:rPr>
              <a:t>Geotechnol</a:t>
            </a:r>
            <a:r>
              <a:rPr lang="en-IN" sz="1800" dirty="0">
                <a:effectLst/>
                <a:latin typeface="Times New Roman" panose="02020603050405020304" pitchFamily="18" charset="0"/>
                <a:ea typeface="Calibri" panose="020F0502020204030204" pitchFamily="34" charset="0"/>
                <a:cs typeface="Mangal" panose="02040503050203030202" pitchFamily="18" charset="0"/>
              </a:rPr>
              <a:t>. Eng. 11, 445–463.</a:t>
            </a:r>
            <a:endParaRPr lang="en-IN" sz="1800" dirty="0">
              <a:solidFill>
                <a:srgbClr val="000000"/>
              </a:solidFill>
              <a:effectLst/>
              <a:latin typeface="Times New Roman" panose="02020603050405020304" pitchFamily="18" charset="0"/>
              <a:ea typeface="Calibri" panose="020F0502020204030204" pitchFamily="34" charset="0"/>
            </a:endParaRPr>
          </a:p>
          <a:p>
            <a:r>
              <a:rPr lang="en-IN" sz="1800" dirty="0">
                <a:effectLst/>
                <a:latin typeface="Times New Roman" panose="02020603050405020304" pitchFamily="18" charset="0"/>
                <a:ea typeface="Calibri" panose="020F0502020204030204" pitchFamily="34" charset="0"/>
                <a:cs typeface="Mangal" panose="02040503050203030202" pitchFamily="18" charset="0"/>
              </a:rPr>
              <a:t>Miyoshi, T., Elmo, D., Rogers, S., 2018. Influence of data analysis when exploiting DFN model representation in the application of rock mass classification systems. </a:t>
            </a:r>
            <a:r>
              <a:rPr lang="en-IN"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J</a:t>
            </a:r>
            <a:r>
              <a:rPr lang="en-IN"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Rock Mech Geotech </a:t>
            </a:r>
            <a:r>
              <a:rPr lang="en-IN" sz="1800" dirty="0" err="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Eng</a:t>
            </a:r>
            <a:r>
              <a:rPr lang="en-IN"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r>
              <a:rPr lang="en-IN" sz="1800" dirty="0">
                <a:effectLst/>
                <a:latin typeface="Times New Roman" panose="02020603050405020304" pitchFamily="18" charset="0"/>
                <a:ea typeface="Calibri" panose="020F0502020204030204" pitchFamily="34" charset="0"/>
                <a:cs typeface="Mangal" panose="02040503050203030202" pitchFamily="18" charset="0"/>
              </a:rPr>
              <a:t>10(6): 1046-1062.</a:t>
            </a:r>
          </a:p>
          <a:p>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IN" sz="2000" dirty="0">
              <a:effectLst/>
              <a:latin typeface="Times New Roman" panose="02020603050405020304" pitchFamily="18" charset="0"/>
              <a:ea typeface="Calibri" panose="020F0502020204030204" pitchFamily="34" charset="0"/>
              <a:cs typeface="Mangal" panose="02040503050203030202" pitchFamily="18" charset="0"/>
            </a:endParaRPr>
          </a:p>
          <a:p>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IN" sz="2000" dirty="0"/>
          </a:p>
          <a:p>
            <a:endParaRPr lang="en-IN" sz="2000" dirty="0"/>
          </a:p>
        </p:txBody>
      </p:sp>
      <p:pic>
        <p:nvPicPr>
          <p:cNvPr id="7" name="Picture 6" descr="Logo&#10;&#10;Description automatically generated with medium confidence">
            <a:extLst>
              <a:ext uri="{FF2B5EF4-FFF2-40B4-BE49-F238E27FC236}">
                <a16:creationId xmlns:a16="http://schemas.microsoft.com/office/drawing/2014/main" id="{5F81897B-D31A-0162-2B4F-61A45B969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885" y="40819"/>
            <a:ext cx="657431" cy="875763"/>
          </a:xfrm>
          <a:prstGeom prst="rect">
            <a:avLst/>
          </a:prstGeom>
        </p:spPr>
      </p:pic>
      <p:pic>
        <p:nvPicPr>
          <p:cNvPr id="6" name="Picture 5" descr="Qr code&#10;&#10;Description automatically generated">
            <a:extLst>
              <a:ext uri="{FF2B5EF4-FFF2-40B4-BE49-F238E27FC236}">
                <a16:creationId xmlns:a16="http://schemas.microsoft.com/office/drawing/2014/main" id="{EBB92176-685B-5824-FF5A-D290FF7EE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8" name="TextBox 7">
            <a:extLst>
              <a:ext uri="{FF2B5EF4-FFF2-40B4-BE49-F238E27FC236}">
                <a16:creationId xmlns:a16="http://schemas.microsoft.com/office/drawing/2014/main" id="{41F2B119-BE0D-E0AE-A324-52D0A0D2463E}"/>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858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D0B9673-ACB6-166B-133B-6BC2901EB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7"/>
            <a:ext cx="9144000" cy="6858000"/>
          </a:xfrm>
          <a:prstGeom prst="rect">
            <a:avLst/>
          </a:prstGeom>
        </p:spPr>
      </p:pic>
    </p:spTree>
    <p:extLst>
      <p:ext uri="{BB962C8B-B14F-4D97-AF65-F5344CB8AC3E}">
        <p14:creationId xmlns:p14="http://schemas.microsoft.com/office/powerpoint/2010/main" val="416797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53" y="94129"/>
            <a:ext cx="7806901" cy="875763"/>
          </a:xfrm>
        </p:spPr>
        <p:txBody>
          <a:bodyPr/>
          <a:lstStyle/>
          <a:p>
            <a:r>
              <a:rPr lang="en-US" dirty="0">
                <a:cs typeface="Times New Roman" panose="02020603050405020304" pitchFamily="18" charset="0"/>
              </a:rPr>
              <a:t>Contents</a:t>
            </a:r>
          </a:p>
        </p:txBody>
      </p:sp>
      <p:sp>
        <p:nvSpPr>
          <p:cNvPr id="3" name="Content Placeholder 2"/>
          <p:cNvSpPr>
            <a:spLocks noGrp="1"/>
          </p:cNvSpPr>
          <p:nvPr>
            <p:ph sz="half" idx="2"/>
          </p:nvPr>
        </p:nvSpPr>
        <p:spPr>
          <a:xfrm>
            <a:off x="180653" y="1173984"/>
            <a:ext cx="8768137" cy="4861056"/>
          </a:xfrm>
        </p:spPr>
        <p:txBody>
          <a:bodyPr/>
          <a:lstStyle/>
          <a:p>
            <a:pPr>
              <a:lnSpc>
                <a:spcPct val="150000"/>
              </a:lnSpc>
              <a:buFont typeface="Wingdings" panose="05000000000000000000" pitchFamily="2" charset="2"/>
              <a:buChar char="§"/>
            </a:pPr>
            <a:endParaRPr lang="en-US" sz="18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Introduction</a:t>
            </a:r>
          </a:p>
          <a:p>
            <a:pPr>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Preliminary data analysis using photogrammetry</a:t>
            </a:r>
          </a:p>
          <a:p>
            <a:pPr>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Discrete fracture network development </a:t>
            </a:r>
          </a:p>
          <a:p>
            <a:pPr>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Estimation of Geological strength Index</a:t>
            </a:r>
          </a:p>
          <a:p>
            <a:pPr>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Conclusions</a:t>
            </a:r>
          </a:p>
          <a:p>
            <a:pPr>
              <a:lnSpc>
                <a:spcPct val="150000"/>
              </a:lnSpc>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References</a:t>
            </a:r>
          </a:p>
          <a:p>
            <a:pPr marL="0" indent="0">
              <a:lnSpc>
                <a:spcPct val="150000"/>
              </a:lnSpc>
              <a:buNone/>
            </a:pPr>
            <a:endParaRPr lang="en-US" sz="1800" b="1" dirty="0">
              <a:latin typeface="Times New Roman" panose="02020603050405020304" pitchFamily="18" charset="0"/>
              <a:cs typeface="Times New Roman" panose="02020603050405020304" pitchFamily="18" charset="0"/>
            </a:endParaRPr>
          </a:p>
        </p:txBody>
      </p:sp>
      <p:pic>
        <p:nvPicPr>
          <p:cNvPr id="4" name="Picture 3" descr="Qr code&#10;&#10;Description automatically generated">
            <a:extLst>
              <a:ext uri="{FF2B5EF4-FFF2-40B4-BE49-F238E27FC236}">
                <a16:creationId xmlns:a16="http://schemas.microsoft.com/office/drawing/2014/main" id="{5DB996B7-9DA5-B5BD-9139-5CFB2E9B87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8453F2D7-1D92-407F-F129-A1AE41D50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sp>
        <p:nvSpPr>
          <p:cNvPr id="6" name="TextBox 5">
            <a:extLst>
              <a:ext uri="{FF2B5EF4-FFF2-40B4-BE49-F238E27FC236}">
                <a16:creationId xmlns:a16="http://schemas.microsoft.com/office/drawing/2014/main" id="{576931F7-7CF3-AA85-FC35-6D0A7226BEFE}"/>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897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34" y="183450"/>
            <a:ext cx="7806899" cy="554587"/>
          </a:xfrm>
        </p:spPr>
        <p:txBody>
          <a:bodyPr/>
          <a:lstStyle/>
          <a:p>
            <a:r>
              <a:rPr lang="en-IN" dirty="0">
                <a:cs typeface="Times New Roman" panose="02020603050405020304" pitchFamily="18" charset="0"/>
              </a:rPr>
              <a:t>Introduction</a:t>
            </a:r>
          </a:p>
        </p:txBody>
      </p:sp>
      <p:sp>
        <p:nvSpPr>
          <p:cNvPr id="4" name="Content Placeholder 3">
            <a:extLst>
              <a:ext uri="{FF2B5EF4-FFF2-40B4-BE49-F238E27FC236}">
                <a16:creationId xmlns:a16="http://schemas.microsoft.com/office/drawing/2014/main" id="{1751DADA-0422-45C0-B79D-243A4D51262F}"/>
              </a:ext>
            </a:extLst>
          </p:cNvPr>
          <p:cNvSpPr>
            <a:spLocks noGrp="1"/>
          </p:cNvSpPr>
          <p:nvPr>
            <p:ph sz="half" idx="2"/>
          </p:nvPr>
        </p:nvSpPr>
        <p:spPr>
          <a:xfrm>
            <a:off x="180653" y="1001264"/>
            <a:ext cx="8768137" cy="5223272"/>
          </a:xfrm>
        </p:spPr>
        <p:txBody>
          <a:bodyPr/>
          <a:lstStyle/>
          <a:p>
            <a:pPr algn="just"/>
            <a:r>
              <a:rPr lang="en-IN" sz="1900" dirty="0">
                <a:effectLst/>
                <a:latin typeface="Times New Roman" panose="02020603050405020304" pitchFamily="18" charset="0"/>
                <a:ea typeface="Calibri" panose="020F0502020204030204" pitchFamily="34" charset="0"/>
              </a:rPr>
              <a:t>Rock mass pose wide heterogeneity due to presence of structural discontinuities in it.</a:t>
            </a:r>
          </a:p>
          <a:p>
            <a:pPr algn="just"/>
            <a:endParaRPr lang="en-IN" sz="1900" dirty="0">
              <a:effectLst/>
              <a:latin typeface="Times New Roman" panose="02020603050405020304" pitchFamily="18" charset="0"/>
              <a:ea typeface="Calibri" panose="020F0502020204030204" pitchFamily="34" charset="0"/>
            </a:endParaRPr>
          </a:p>
          <a:p>
            <a:pPr algn="just"/>
            <a:r>
              <a:rPr lang="en-IN" sz="1900" dirty="0">
                <a:effectLst/>
                <a:latin typeface="Times New Roman" panose="02020603050405020304" pitchFamily="18" charset="0"/>
                <a:ea typeface="Calibri" panose="020F0502020204030204" pitchFamily="34" charset="0"/>
              </a:rPr>
              <a:t>Geological Strength Index (GSI) is simple and commonly adopted method having broad applicability in rock engineering (</a:t>
            </a:r>
            <a:r>
              <a:rPr lang="en-IN" sz="2000" dirty="0">
                <a:effectLst/>
                <a:latin typeface="Times New Roman" panose="02020603050405020304" pitchFamily="18" charset="0"/>
                <a:ea typeface="Calibri" panose="020F0502020204030204" pitchFamily="34" charset="0"/>
                <a:cs typeface="Mangal" panose="02040503050203030202" pitchFamily="18" charset="0"/>
              </a:rPr>
              <a:t>Hoek and Brown, 2019</a:t>
            </a:r>
            <a:r>
              <a:rPr lang="en-IN" sz="1900" dirty="0">
                <a:effectLst/>
                <a:latin typeface="Times New Roman" panose="02020603050405020304" pitchFamily="18" charset="0"/>
                <a:ea typeface="Calibri" panose="020F0502020204030204" pitchFamily="34" charset="0"/>
              </a:rPr>
              <a:t>). </a:t>
            </a:r>
          </a:p>
          <a:p>
            <a:pPr algn="just"/>
            <a:endParaRPr lang="en-IN" sz="1900" dirty="0">
              <a:effectLst/>
              <a:latin typeface="Times New Roman" panose="02020603050405020304" pitchFamily="18" charset="0"/>
              <a:ea typeface="Calibri" panose="020F0502020204030204" pitchFamily="34" charset="0"/>
            </a:endParaRPr>
          </a:p>
          <a:p>
            <a:pPr algn="just"/>
            <a:r>
              <a:rPr lang="en-IN" sz="1900" dirty="0">
                <a:effectLst/>
                <a:latin typeface="Times New Roman" panose="02020603050405020304" pitchFamily="18" charset="0"/>
                <a:ea typeface="Calibri" panose="020F0502020204030204" pitchFamily="34" charset="0"/>
              </a:rPr>
              <a:t>The traditional approaches are limited to 2D exposers for mapping purposes, but block formation or joint intersection is a 3D parameter (</a:t>
            </a:r>
            <a:r>
              <a:rPr lang="en-IN" sz="2000" dirty="0">
                <a:effectLst/>
                <a:latin typeface="Times New Roman" panose="02020603050405020304" pitchFamily="18" charset="0"/>
                <a:ea typeface="Calibri" panose="020F0502020204030204" pitchFamily="34" charset="0"/>
                <a:cs typeface="Mangal" panose="02040503050203030202" pitchFamily="18" charset="0"/>
              </a:rPr>
              <a:t>Miyoshi et al., 2018)</a:t>
            </a:r>
            <a:r>
              <a:rPr lang="en-IN" sz="1900" dirty="0">
                <a:effectLst/>
                <a:latin typeface="Times New Roman" panose="02020603050405020304" pitchFamily="18" charset="0"/>
                <a:ea typeface="Calibri" panose="020F0502020204030204" pitchFamily="34" charset="0"/>
              </a:rPr>
              <a:t>.</a:t>
            </a:r>
          </a:p>
          <a:p>
            <a:pPr algn="just"/>
            <a:endParaRPr lang="en-IN" sz="1900" dirty="0">
              <a:latin typeface="Times New Roman" panose="02020603050405020304" pitchFamily="18" charset="0"/>
              <a:ea typeface="Calibri" panose="020F0502020204030204" pitchFamily="34" charset="0"/>
            </a:endParaRPr>
          </a:p>
          <a:p>
            <a:pPr algn="just"/>
            <a:r>
              <a:rPr lang="en-IN" sz="1900" dirty="0">
                <a:effectLst/>
                <a:latin typeface="Times New Roman" panose="02020603050405020304" pitchFamily="18" charset="0"/>
                <a:ea typeface="Calibri" panose="020F0502020204030204" pitchFamily="34" charset="0"/>
              </a:rPr>
              <a:t>The remote sensing techniques render the data with high precession potential not accessible with conventional methods. </a:t>
            </a:r>
          </a:p>
          <a:p>
            <a:pPr algn="just"/>
            <a:endParaRPr lang="en-IN" sz="1900" dirty="0">
              <a:effectLst/>
              <a:latin typeface="Times New Roman" panose="02020603050405020304" pitchFamily="18" charset="0"/>
              <a:ea typeface="Calibri" panose="020F0502020204030204" pitchFamily="34" charset="0"/>
            </a:endParaRPr>
          </a:p>
          <a:p>
            <a:pPr algn="just"/>
            <a:r>
              <a:rPr lang="en-IN" sz="1900" dirty="0">
                <a:effectLst/>
                <a:latin typeface="Times New Roman" panose="02020603050405020304" pitchFamily="18" charset="0"/>
                <a:ea typeface="Calibri" panose="020F0502020204030204" pitchFamily="34" charset="0"/>
              </a:rPr>
              <a:t>The stochastic DFNs generated based upon the statistical distribution of the input parameters can represent the natural fracture system in 3D (Elmo, 2010). </a:t>
            </a:r>
          </a:p>
          <a:p>
            <a:pPr algn="just"/>
            <a:endParaRPr lang="en-IN" sz="1900" dirty="0">
              <a:effectLst/>
              <a:latin typeface="Times New Roman" panose="02020603050405020304" pitchFamily="18" charset="0"/>
              <a:ea typeface="Calibri" panose="020F0502020204030204" pitchFamily="34" charset="0"/>
            </a:endParaRPr>
          </a:p>
          <a:p>
            <a:pPr algn="just"/>
            <a:r>
              <a:rPr lang="en-IN" sz="1900" dirty="0">
                <a:effectLst/>
                <a:latin typeface="Times New Roman" panose="02020603050405020304" pitchFamily="18" charset="0"/>
                <a:ea typeface="Calibri" panose="020F0502020204030204" pitchFamily="34" charset="0"/>
                <a:cs typeface="Mangal" panose="02040503050203030202" pitchFamily="18" charset="0"/>
              </a:rPr>
              <a:t>A machine learning based python GUI tool was developed to find GSI from block volume and joint condition parameter</a:t>
            </a:r>
            <a:r>
              <a:rPr lang="en-IN" sz="1900" dirty="0">
                <a:latin typeface="Times New Roman" panose="02020603050405020304" pitchFamily="18" charset="0"/>
                <a:ea typeface="Calibri" panose="020F0502020204030204" pitchFamily="34" charset="0"/>
                <a:cs typeface="Mangal" panose="02040503050203030202" pitchFamily="18" charset="0"/>
              </a:rPr>
              <a:t> and to </a:t>
            </a:r>
            <a:r>
              <a:rPr lang="en-IN" sz="1900" dirty="0">
                <a:effectLst/>
                <a:latin typeface="Times New Roman" panose="02020603050405020304" pitchFamily="18" charset="0"/>
                <a:ea typeface="Calibri" panose="020F0502020204030204" pitchFamily="34" charset="0"/>
                <a:cs typeface="Mangal" panose="02040503050203030202" pitchFamily="18" charset="0"/>
              </a:rPr>
              <a:t>systematically digitizing the standard GSI chart.</a:t>
            </a:r>
            <a:endParaRPr lang="en-IN" sz="1900"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IN" sz="2800" dirty="0"/>
          </a:p>
        </p:txBody>
      </p:sp>
      <p:pic>
        <p:nvPicPr>
          <p:cNvPr id="8" name="Picture 7" descr="Logo&#10;&#10;Description automatically generated with medium confidence">
            <a:extLst>
              <a:ext uri="{FF2B5EF4-FFF2-40B4-BE49-F238E27FC236}">
                <a16:creationId xmlns:a16="http://schemas.microsoft.com/office/drawing/2014/main" id="{F832BDB0-5D92-3883-25F2-C26EDD51A6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7" name="Picture 6" descr="Qr code&#10;&#10;Description automatically generated">
            <a:extLst>
              <a:ext uri="{FF2B5EF4-FFF2-40B4-BE49-F238E27FC236}">
                <a16:creationId xmlns:a16="http://schemas.microsoft.com/office/drawing/2014/main" id="{203AEEB5-56DC-07E8-59C6-E3FCDB659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9" name="TextBox 8">
            <a:extLst>
              <a:ext uri="{FF2B5EF4-FFF2-40B4-BE49-F238E27FC236}">
                <a16:creationId xmlns:a16="http://schemas.microsoft.com/office/drawing/2014/main" id="{E8F9F9A8-22BA-6B75-9278-0EEDA01DD335}"/>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9364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34A4-F4B6-3DC1-5D03-0CE1447E0DAD}"/>
              </a:ext>
            </a:extLst>
          </p:cNvPr>
          <p:cNvSpPr>
            <a:spLocks noGrp="1"/>
          </p:cNvSpPr>
          <p:nvPr>
            <p:ph type="title"/>
          </p:nvPr>
        </p:nvSpPr>
        <p:spPr>
          <a:xfrm>
            <a:off x="-9935" y="201530"/>
            <a:ext cx="7901462" cy="554587"/>
          </a:xfrm>
        </p:spPr>
        <p:txBody>
          <a:bodyPr/>
          <a:lstStyle/>
          <a:p>
            <a:r>
              <a:rPr lang="en-IN" sz="2400" dirty="0"/>
              <a:t>Preliminary data analysis using photogrammetry</a:t>
            </a:r>
          </a:p>
        </p:txBody>
      </p:sp>
      <p:pic>
        <p:nvPicPr>
          <p:cNvPr id="4" name="Content Placeholder 3">
            <a:extLst>
              <a:ext uri="{FF2B5EF4-FFF2-40B4-BE49-F238E27FC236}">
                <a16:creationId xmlns:a16="http://schemas.microsoft.com/office/drawing/2014/main" id="{73633962-73F5-34D2-345F-24D9BCDC25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80654" y="1879368"/>
            <a:ext cx="5010586" cy="2608998"/>
          </a:xfrm>
          <a:prstGeom prst="rect">
            <a:avLst/>
          </a:prstGeom>
        </p:spPr>
      </p:pic>
      <p:sp>
        <p:nvSpPr>
          <p:cNvPr id="5" name="TextBox 4">
            <a:extLst>
              <a:ext uri="{FF2B5EF4-FFF2-40B4-BE49-F238E27FC236}">
                <a16:creationId xmlns:a16="http://schemas.microsoft.com/office/drawing/2014/main" id="{2CF51531-817E-BC81-64AE-7A2F5D4E68BD}"/>
              </a:ext>
            </a:extLst>
          </p:cNvPr>
          <p:cNvSpPr txBox="1"/>
          <p:nvPr/>
        </p:nvSpPr>
        <p:spPr>
          <a:xfrm>
            <a:off x="5288681" y="2598003"/>
            <a:ext cx="3446466" cy="830997"/>
          </a:xfrm>
          <a:prstGeom prst="rect">
            <a:avLst/>
          </a:prstGeom>
          <a:noFill/>
        </p:spPr>
        <p:txBody>
          <a:bodyPr wrap="square">
            <a:spAutoFit/>
          </a:bodyPr>
          <a:lstStyle/>
          <a:p>
            <a:r>
              <a:rPr lang="en-IN" sz="1600" b="1" dirty="0">
                <a:latin typeface="Times New Roman" panose="02020603050405020304" pitchFamily="18" charset="0"/>
                <a:ea typeface="Calibri" panose="020F0502020204030204" pitchFamily="34" charset="0"/>
              </a:rPr>
              <a:t>Fig. 1 </a:t>
            </a:r>
            <a:r>
              <a:rPr lang="en-IN" sz="1600" dirty="0">
                <a:effectLst/>
                <a:latin typeface="Times New Roman" panose="02020603050405020304" pitchFamily="18" charset="0"/>
                <a:ea typeface="Calibri" panose="020F0502020204030204" pitchFamily="34" charset="0"/>
              </a:rPr>
              <a:t>Two field photographs of the outcrop along NH-07 Uttarakhand, India</a:t>
            </a:r>
            <a:endParaRPr lang="en-IN" sz="1600" dirty="0"/>
          </a:p>
        </p:txBody>
      </p:sp>
      <p:sp>
        <p:nvSpPr>
          <p:cNvPr id="7" name="TextBox 6">
            <a:extLst>
              <a:ext uri="{FF2B5EF4-FFF2-40B4-BE49-F238E27FC236}">
                <a16:creationId xmlns:a16="http://schemas.microsoft.com/office/drawing/2014/main" id="{543D82C8-5BFB-E21A-0BB6-6FFCE9FD3EB8}"/>
              </a:ext>
            </a:extLst>
          </p:cNvPr>
          <p:cNvSpPr txBox="1"/>
          <p:nvPr/>
        </p:nvSpPr>
        <p:spPr>
          <a:xfrm>
            <a:off x="180653" y="1100445"/>
            <a:ext cx="8481565" cy="646331"/>
          </a:xfrm>
          <a:prstGeom prst="rect">
            <a:avLst/>
          </a:prstGeom>
          <a:noFill/>
        </p:spPr>
        <p:txBody>
          <a:bodyPr wrap="square">
            <a:spAutoFit/>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Photogrammetry is a  way of obtaining reliable information about physical objects by acquiring multiple overlapping photographs.</a:t>
            </a:r>
            <a:endParaRPr lang="en-IN"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157720B-534C-0295-9092-CE07E87CF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85" y="1746776"/>
            <a:ext cx="8164560" cy="3265824"/>
          </a:xfrm>
          <a:prstGeom prst="rect">
            <a:avLst/>
          </a:prstGeom>
        </p:spPr>
      </p:pic>
      <p:pic>
        <p:nvPicPr>
          <p:cNvPr id="11" name="Picture 10" descr="A close-up of a rock&#10;&#10;Description automatically generated with medium confidence">
            <a:extLst>
              <a:ext uri="{FF2B5EF4-FFF2-40B4-BE49-F238E27FC236}">
                <a16:creationId xmlns:a16="http://schemas.microsoft.com/office/drawing/2014/main" id="{34296343-1D4F-5826-BAFC-56AE74D7F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1456" y="2735975"/>
            <a:ext cx="3712277" cy="3643201"/>
          </a:xfrm>
          <a:prstGeom prst="rect">
            <a:avLst/>
          </a:prstGeom>
        </p:spPr>
      </p:pic>
      <p:sp>
        <p:nvSpPr>
          <p:cNvPr id="12" name="Oval 11">
            <a:extLst>
              <a:ext uri="{FF2B5EF4-FFF2-40B4-BE49-F238E27FC236}">
                <a16:creationId xmlns:a16="http://schemas.microsoft.com/office/drawing/2014/main" id="{9B24D29C-11ED-46A8-C4DD-568037269088}"/>
              </a:ext>
            </a:extLst>
          </p:cNvPr>
          <p:cNvSpPr/>
          <p:nvPr/>
        </p:nvSpPr>
        <p:spPr>
          <a:xfrm rot="188249">
            <a:off x="3173432" y="2945623"/>
            <a:ext cx="1707939" cy="16867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4" name="Straight Arrow Connector 13">
            <a:extLst>
              <a:ext uri="{FF2B5EF4-FFF2-40B4-BE49-F238E27FC236}">
                <a16:creationId xmlns:a16="http://schemas.microsoft.com/office/drawing/2014/main" id="{E200EAB5-5385-A6B1-9BFD-D27DA8C613B5}"/>
              </a:ext>
            </a:extLst>
          </p:cNvPr>
          <p:cNvCxnSpPr>
            <a:cxnSpLocks/>
          </p:cNvCxnSpPr>
          <p:nvPr/>
        </p:nvCxnSpPr>
        <p:spPr>
          <a:xfrm>
            <a:off x="4837471" y="4080387"/>
            <a:ext cx="493985" cy="19984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524BB3CB-C422-2F40-465E-F65573AEED6B}"/>
              </a:ext>
            </a:extLst>
          </p:cNvPr>
          <p:cNvSpPr txBox="1"/>
          <p:nvPr/>
        </p:nvSpPr>
        <p:spPr>
          <a:xfrm>
            <a:off x="180653" y="5154927"/>
            <a:ext cx="5010587" cy="646331"/>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Fig. 1 </a:t>
            </a:r>
            <a:r>
              <a:rPr lang="en-IN" dirty="0">
                <a:latin typeface="Times New Roman" panose="02020603050405020304" pitchFamily="18" charset="0"/>
                <a:cs typeface="Times New Roman" panose="02020603050405020304" pitchFamily="18" charset="0"/>
              </a:rPr>
              <a:t>Point cloud developed using photogrammetry of a slope</a:t>
            </a:r>
          </a:p>
        </p:txBody>
      </p:sp>
      <p:pic>
        <p:nvPicPr>
          <p:cNvPr id="16" name="Picture 15" descr="Logo&#10;&#10;Description automatically generated with medium confidence">
            <a:extLst>
              <a:ext uri="{FF2B5EF4-FFF2-40B4-BE49-F238E27FC236}">
                <a16:creationId xmlns:a16="http://schemas.microsoft.com/office/drawing/2014/main" id="{A6CF7CD5-E1CF-8FD1-0EC3-97CD5BAE9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5030" y="40819"/>
            <a:ext cx="657431" cy="875763"/>
          </a:xfrm>
          <a:prstGeom prst="rect">
            <a:avLst/>
          </a:prstGeom>
        </p:spPr>
      </p:pic>
      <p:pic>
        <p:nvPicPr>
          <p:cNvPr id="15" name="Picture 14" descr="Qr code&#10;&#10;Description automatically generated">
            <a:extLst>
              <a:ext uri="{FF2B5EF4-FFF2-40B4-BE49-F238E27FC236}">
                <a16:creationId xmlns:a16="http://schemas.microsoft.com/office/drawing/2014/main" id="{A280BA79-26FA-A578-9C0D-7C59F5F2E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0111" y="313854"/>
            <a:ext cx="572248" cy="572248"/>
          </a:xfrm>
          <a:prstGeom prst="rect">
            <a:avLst/>
          </a:prstGeom>
        </p:spPr>
      </p:pic>
      <p:sp>
        <p:nvSpPr>
          <p:cNvPr id="17" name="TextBox 16">
            <a:extLst>
              <a:ext uri="{FF2B5EF4-FFF2-40B4-BE49-F238E27FC236}">
                <a16:creationId xmlns:a16="http://schemas.microsoft.com/office/drawing/2014/main" id="{4CFE9CDD-C805-E122-12DF-BCD4FBDA5B2F}"/>
              </a:ext>
            </a:extLst>
          </p:cNvPr>
          <p:cNvSpPr txBox="1"/>
          <p:nvPr/>
        </p:nvSpPr>
        <p:spPr>
          <a:xfrm>
            <a:off x="6167120" y="-3048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448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2F69-F409-E431-A309-87D63F8F0013}"/>
              </a:ext>
            </a:extLst>
          </p:cNvPr>
          <p:cNvSpPr>
            <a:spLocks noGrp="1"/>
          </p:cNvSpPr>
          <p:nvPr>
            <p:ph type="title"/>
          </p:nvPr>
        </p:nvSpPr>
        <p:spPr/>
        <p:txBody>
          <a:bodyPr/>
          <a:lstStyle/>
          <a:p>
            <a:r>
              <a:rPr lang="en-IN" sz="2000" u="sng" dirty="0"/>
              <a:t>Extraction of joint data </a:t>
            </a:r>
          </a:p>
        </p:txBody>
      </p:sp>
      <p:pic>
        <p:nvPicPr>
          <p:cNvPr id="6" name="Content Placeholder 5" descr="A picture containing swimming, ocean floor&#10;&#10;Description automatically generated">
            <a:extLst>
              <a:ext uri="{FF2B5EF4-FFF2-40B4-BE49-F238E27FC236}">
                <a16:creationId xmlns:a16="http://schemas.microsoft.com/office/drawing/2014/main" id="{D67C1F28-9245-90A9-570A-4E2FE3EF768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41819" y="3125442"/>
            <a:ext cx="2379406" cy="1337980"/>
          </a:xfrm>
        </p:spPr>
      </p:pic>
      <p:pic>
        <p:nvPicPr>
          <p:cNvPr id="4" name="Picture 3" descr="Chart, histogram&#10;&#10;Description automatically generated">
            <a:extLst>
              <a:ext uri="{FF2B5EF4-FFF2-40B4-BE49-F238E27FC236}">
                <a16:creationId xmlns:a16="http://schemas.microsoft.com/office/drawing/2014/main" id="{C6ED1EAD-6B10-690B-57A2-49F0ABDC0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654" y="1047356"/>
            <a:ext cx="6013669" cy="5237267"/>
          </a:xfrm>
          <a:prstGeom prst="rect">
            <a:avLst/>
          </a:prstGeom>
        </p:spPr>
      </p:pic>
      <p:sp>
        <p:nvSpPr>
          <p:cNvPr id="8" name="TextBox 7">
            <a:extLst>
              <a:ext uri="{FF2B5EF4-FFF2-40B4-BE49-F238E27FC236}">
                <a16:creationId xmlns:a16="http://schemas.microsoft.com/office/drawing/2014/main" id="{AA95F3BA-1FEA-6788-4A47-AF539D161E89}"/>
              </a:ext>
            </a:extLst>
          </p:cNvPr>
          <p:cNvSpPr txBox="1"/>
          <p:nvPr/>
        </p:nvSpPr>
        <p:spPr>
          <a:xfrm>
            <a:off x="6376087" y="4574635"/>
            <a:ext cx="2854410" cy="830997"/>
          </a:xfrm>
          <a:prstGeom prst="rect">
            <a:avLst/>
          </a:prstGeom>
          <a:noFill/>
        </p:spPr>
        <p:txBody>
          <a:bodyPr wrap="square">
            <a:spAutoFit/>
          </a:bodyPr>
          <a:lstStyle/>
          <a:p>
            <a:r>
              <a:rPr lang="en-IN" sz="1600" b="1" dirty="0">
                <a:effectLst/>
                <a:latin typeface="Times New Roman" panose="02020603050405020304" pitchFamily="18" charset="0"/>
                <a:ea typeface="Calibri" panose="020F0502020204030204" pitchFamily="34" charset="0"/>
              </a:rPr>
              <a:t>Fig. 3</a:t>
            </a:r>
            <a:r>
              <a:rPr lang="en-IN" sz="1600" dirty="0">
                <a:effectLst/>
                <a:latin typeface="Times New Roman" panose="02020603050405020304" pitchFamily="18" charset="0"/>
                <a:ea typeface="Calibri" panose="020F0502020204030204" pitchFamily="34" charset="0"/>
              </a:rPr>
              <a:t> Zoomed image depicting planes fitted in different joint sets to find the orientation; </a:t>
            </a:r>
            <a:endParaRPr lang="en-IN" sz="1600" dirty="0"/>
          </a:p>
        </p:txBody>
      </p:sp>
      <p:sp>
        <p:nvSpPr>
          <p:cNvPr id="3" name="TextBox 2">
            <a:extLst>
              <a:ext uri="{FF2B5EF4-FFF2-40B4-BE49-F238E27FC236}">
                <a16:creationId xmlns:a16="http://schemas.microsoft.com/office/drawing/2014/main" id="{A540255E-CE41-3873-B638-013EF93A7082}"/>
              </a:ext>
            </a:extLst>
          </p:cNvPr>
          <p:cNvSpPr txBox="1"/>
          <p:nvPr/>
        </p:nvSpPr>
        <p:spPr>
          <a:xfrm>
            <a:off x="32370" y="6274976"/>
            <a:ext cx="6505307" cy="338554"/>
          </a:xfrm>
          <a:prstGeom prst="rect">
            <a:avLst/>
          </a:prstGeom>
          <a:noFill/>
        </p:spPr>
        <p:txBody>
          <a:bodyPr wrap="none" rtlCol="0">
            <a:spAutoFit/>
          </a:bodyPr>
          <a:lstStyle/>
          <a:p>
            <a:r>
              <a:rPr lang="en-IN" sz="1600" b="1" dirty="0">
                <a:latin typeface="Times New Roman" panose="02020603050405020304" pitchFamily="18" charset="0"/>
                <a:cs typeface="Times New Roman" panose="02020603050405020304" pitchFamily="18" charset="0"/>
              </a:rPr>
              <a:t>Fig. 2</a:t>
            </a:r>
            <a:r>
              <a:rPr lang="en-IN" sz="1600" dirty="0">
                <a:latin typeface="Times New Roman" panose="02020603050405020304" pitchFamily="18" charset="0"/>
                <a:cs typeface="Times New Roman" panose="02020603050405020304" pitchFamily="18" charset="0"/>
              </a:rPr>
              <a:t> Joint traces of all the three joint sets following log-normal distribution</a:t>
            </a:r>
          </a:p>
        </p:txBody>
      </p:sp>
      <p:pic>
        <p:nvPicPr>
          <p:cNvPr id="13" name="Picture 12" descr="Logo&#10;&#10;Description automatically generated with medium confidence">
            <a:extLst>
              <a:ext uri="{FF2B5EF4-FFF2-40B4-BE49-F238E27FC236}">
                <a16:creationId xmlns:a16="http://schemas.microsoft.com/office/drawing/2014/main" id="{0202CB9F-58DB-762B-6ABB-D1E37E1DD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10" name="Picture 9" descr="Qr code&#10;&#10;Description automatically generated">
            <a:extLst>
              <a:ext uri="{FF2B5EF4-FFF2-40B4-BE49-F238E27FC236}">
                <a16:creationId xmlns:a16="http://schemas.microsoft.com/office/drawing/2014/main" id="{972F027E-B42D-9B4C-47DF-FA04456724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11" name="TextBox 10">
            <a:extLst>
              <a:ext uri="{FF2B5EF4-FFF2-40B4-BE49-F238E27FC236}">
                <a16:creationId xmlns:a16="http://schemas.microsoft.com/office/drawing/2014/main" id="{1F539879-225D-8508-48CA-41E06EB6EE53}"/>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872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8057-DCCF-D998-5E3A-CB300F6C182F}"/>
              </a:ext>
            </a:extLst>
          </p:cNvPr>
          <p:cNvSpPr>
            <a:spLocks noGrp="1"/>
          </p:cNvSpPr>
          <p:nvPr>
            <p:ph type="title"/>
          </p:nvPr>
        </p:nvSpPr>
        <p:spPr/>
        <p:txBody>
          <a:bodyPr/>
          <a:lstStyle/>
          <a:p>
            <a:r>
              <a:rPr lang="en-IN" dirty="0"/>
              <a:t>DFN generation	</a:t>
            </a:r>
          </a:p>
        </p:txBody>
      </p:sp>
      <p:pic>
        <p:nvPicPr>
          <p:cNvPr id="4" name="Content Placeholder 3" descr="Diagram&#10;&#10;Description automatically generated with low confidence">
            <a:extLst>
              <a:ext uri="{FF2B5EF4-FFF2-40B4-BE49-F238E27FC236}">
                <a16:creationId xmlns:a16="http://schemas.microsoft.com/office/drawing/2014/main" id="{933B0BF9-56E3-5EA6-B150-C7AE3A93ECB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90486" y="1693624"/>
            <a:ext cx="5394236" cy="2345320"/>
          </a:xfrm>
          <a:prstGeom prst="rect">
            <a:avLst/>
          </a:prstGeom>
        </p:spPr>
      </p:pic>
      <p:pic>
        <p:nvPicPr>
          <p:cNvPr id="5" name="Picture 4" descr="Chart&#10;&#10;Description automatically generated">
            <a:extLst>
              <a:ext uri="{FF2B5EF4-FFF2-40B4-BE49-F238E27FC236}">
                <a16:creationId xmlns:a16="http://schemas.microsoft.com/office/drawing/2014/main" id="{FBB2680C-D236-F632-0B8F-C360AC4B1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7808" y="4089969"/>
            <a:ext cx="5394236" cy="2565041"/>
          </a:xfrm>
          <a:prstGeom prst="rect">
            <a:avLst/>
          </a:prstGeom>
        </p:spPr>
      </p:pic>
      <p:sp>
        <p:nvSpPr>
          <p:cNvPr id="6" name="TextBox 5">
            <a:extLst>
              <a:ext uri="{FF2B5EF4-FFF2-40B4-BE49-F238E27FC236}">
                <a16:creationId xmlns:a16="http://schemas.microsoft.com/office/drawing/2014/main" id="{D6CB624C-93B7-436A-04A3-634E15D9CB0C}"/>
              </a:ext>
            </a:extLst>
          </p:cNvPr>
          <p:cNvSpPr txBox="1"/>
          <p:nvPr/>
        </p:nvSpPr>
        <p:spPr>
          <a:xfrm>
            <a:off x="351209" y="1037461"/>
            <a:ext cx="8710835"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DFN approach is a modeling methodology that uses statistical methods by creating a series of fractures that describe the rock mass fracture system</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4D4D0A8-DEC7-94D9-81E8-F68793A6A9A8}"/>
              </a:ext>
            </a:extLst>
          </p:cNvPr>
          <p:cNvSpPr txBox="1"/>
          <p:nvPr/>
        </p:nvSpPr>
        <p:spPr>
          <a:xfrm>
            <a:off x="5584722" y="2019674"/>
            <a:ext cx="3559278" cy="1323439"/>
          </a:xfrm>
          <a:prstGeom prst="rect">
            <a:avLst/>
          </a:prstGeom>
          <a:noFill/>
        </p:spPr>
        <p:txBody>
          <a:bodyPr wrap="square">
            <a:spAutoFit/>
          </a:bodyPr>
          <a:lstStyle/>
          <a:p>
            <a:pPr algn="just"/>
            <a:r>
              <a:rPr lang="en-IN" sz="1600" b="1" dirty="0">
                <a:latin typeface="Times New Roman" panose="02020603050405020304" pitchFamily="18" charset="0"/>
                <a:ea typeface="Calibri" panose="020F0502020204030204" pitchFamily="34" charset="0"/>
                <a:cs typeface="Times New Roman" panose="02020603050405020304" pitchFamily="18" charset="0"/>
              </a:rPr>
              <a:t>Fig. 4</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A generated DFN and its intersection with the slope face (disaggregate approach); </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b</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Fracture traces of all the three joint sets generated using DFN</a:t>
            </a:r>
            <a:endParaRPr lang="en-IN" sz="1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2D9F852-AEFC-B040-4B3F-C0784EC78CC3}"/>
              </a:ext>
            </a:extLst>
          </p:cNvPr>
          <p:cNvSpPr txBox="1"/>
          <p:nvPr/>
        </p:nvSpPr>
        <p:spPr>
          <a:xfrm>
            <a:off x="259312" y="4633825"/>
            <a:ext cx="3260637" cy="1077218"/>
          </a:xfrm>
          <a:prstGeom prst="rect">
            <a:avLst/>
          </a:prstGeom>
          <a:noFill/>
        </p:spPr>
        <p:txBody>
          <a:bodyPr wrap="square">
            <a:spAutoFit/>
          </a:bodyPr>
          <a:lstStyle/>
          <a:p>
            <a:pPr algn="just"/>
            <a:r>
              <a:rPr lang="en-IN" sz="1600" b="1" dirty="0">
                <a:effectLst/>
                <a:latin typeface="Times New Roman" panose="02020603050405020304" pitchFamily="18" charset="0"/>
                <a:ea typeface="Calibri" panose="020F0502020204030204" pitchFamily="34" charset="0"/>
              </a:rPr>
              <a:t>Fig. 5</a:t>
            </a:r>
            <a:r>
              <a:rPr lang="en-IN" sz="1600" dirty="0">
                <a:effectLst/>
                <a:latin typeface="Times New Roman" panose="02020603050405020304" pitchFamily="18" charset="0"/>
                <a:ea typeface="Calibri" panose="020F0502020204030204" pitchFamily="34" charset="0"/>
              </a:rPr>
              <a:t> Fracture trace length along with fractures intersecting the slope face (aggregate approach); </a:t>
            </a:r>
            <a:r>
              <a:rPr lang="en-IN" sz="1600" b="1" dirty="0">
                <a:effectLst/>
                <a:latin typeface="Times New Roman" panose="02020603050405020304" pitchFamily="18" charset="0"/>
                <a:ea typeface="Calibri" panose="020F0502020204030204" pitchFamily="34" charset="0"/>
              </a:rPr>
              <a:t>b </a:t>
            </a:r>
            <a:r>
              <a:rPr lang="en-IN" sz="1600" dirty="0">
                <a:effectLst/>
                <a:latin typeface="Times New Roman" panose="02020603050405020304" pitchFamily="18" charset="0"/>
                <a:ea typeface="Calibri" panose="020F0502020204030204" pitchFamily="34" charset="0"/>
              </a:rPr>
              <a:t>Straight line relation between P</a:t>
            </a:r>
            <a:r>
              <a:rPr lang="en-IN" sz="1600" baseline="-25000" dirty="0">
                <a:effectLst/>
                <a:latin typeface="Times New Roman" panose="02020603050405020304" pitchFamily="18" charset="0"/>
                <a:ea typeface="Calibri" panose="020F0502020204030204" pitchFamily="34" charset="0"/>
              </a:rPr>
              <a:t>32 </a:t>
            </a:r>
            <a:r>
              <a:rPr lang="en-IN" sz="1600" dirty="0">
                <a:effectLst/>
                <a:latin typeface="Times New Roman" panose="02020603050405020304" pitchFamily="18" charset="0"/>
                <a:ea typeface="Calibri" panose="020F0502020204030204" pitchFamily="34" charset="0"/>
              </a:rPr>
              <a:t>and P</a:t>
            </a:r>
            <a:r>
              <a:rPr lang="en-IN" sz="1600" baseline="-25000" dirty="0">
                <a:effectLst/>
                <a:latin typeface="Times New Roman" panose="02020603050405020304" pitchFamily="18" charset="0"/>
                <a:ea typeface="Calibri" panose="020F0502020204030204" pitchFamily="34" charset="0"/>
              </a:rPr>
              <a:t>21 </a:t>
            </a:r>
            <a:endParaRPr lang="en-IN" sz="1600" dirty="0"/>
          </a:p>
        </p:txBody>
      </p:sp>
      <p:pic>
        <p:nvPicPr>
          <p:cNvPr id="19" name="Picture 18">
            <a:extLst>
              <a:ext uri="{FF2B5EF4-FFF2-40B4-BE49-F238E27FC236}">
                <a16:creationId xmlns:a16="http://schemas.microsoft.com/office/drawing/2014/main" id="{73341D47-8847-6959-566B-0C8E663FF3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221" y="1641072"/>
            <a:ext cx="8871558" cy="5012093"/>
          </a:xfrm>
          <a:prstGeom prst="rect">
            <a:avLst/>
          </a:prstGeom>
        </p:spPr>
      </p:pic>
      <p:sp>
        <p:nvSpPr>
          <p:cNvPr id="20" name="TextBox 19">
            <a:extLst>
              <a:ext uri="{FF2B5EF4-FFF2-40B4-BE49-F238E27FC236}">
                <a16:creationId xmlns:a16="http://schemas.microsoft.com/office/drawing/2014/main" id="{B0F76368-EC3B-028C-9268-9A1DDA7CEA05}"/>
              </a:ext>
            </a:extLst>
          </p:cNvPr>
          <p:cNvSpPr txBox="1"/>
          <p:nvPr/>
        </p:nvSpPr>
        <p:spPr>
          <a:xfrm>
            <a:off x="1836173" y="5922843"/>
            <a:ext cx="4082844" cy="574132"/>
          </a:xfrm>
          <a:prstGeom prst="rect">
            <a:avLst/>
          </a:prstGeom>
          <a:noFill/>
        </p:spPr>
        <p:txBody>
          <a:bodyPr wrap="square">
            <a:spAutoFit/>
          </a:bodyPr>
          <a:lstStyle/>
          <a:p>
            <a:pPr>
              <a:lnSpc>
                <a:spcPct val="107000"/>
              </a:lnSpc>
              <a:spcAft>
                <a:spcPts val="800"/>
              </a:spcAft>
            </a:pPr>
            <a:r>
              <a:rPr lang="en-IN" sz="1500" dirty="0">
                <a:effectLst/>
                <a:latin typeface="Times New Roman" panose="02020603050405020304" pitchFamily="18" charset="0"/>
                <a:ea typeface="Calibri" panose="020F0502020204030204" pitchFamily="34" charset="0"/>
                <a:cs typeface="Mangal" panose="02040503050203030202" pitchFamily="18" charset="0"/>
              </a:rPr>
              <a:t>Disaggregate approach showing three different fractures coloured in blue, green, and orange</a:t>
            </a:r>
            <a:endParaRPr lang="en-IN" sz="15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1" name="TextBox 20">
            <a:extLst>
              <a:ext uri="{FF2B5EF4-FFF2-40B4-BE49-F238E27FC236}">
                <a16:creationId xmlns:a16="http://schemas.microsoft.com/office/drawing/2014/main" id="{94F0CEA4-0702-3391-31C7-1D7E4FDC72E1}"/>
              </a:ext>
            </a:extLst>
          </p:cNvPr>
          <p:cNvSpPr txBox="1"/>
          <p:nvPr/>
        </p:nvSpPr>
        <p:spPr>
          <a:xfrm>
            <a:off x="6493369" y="5946271"/>
            <a:ext cx="2598548" cy="553998"/>
          </a:xfrm>
          <a:prstGeom prst="rect">
            <a:avLst/>
          </a:prstGeom>
          <a:noFill/>
        </p:spPr>
        <p:txBody>
          <a:bodyPr wrap="square">
            <a:spAutoFit/>
          </a:bodyPr>
          <a:lstStyle/>
          <a:p>
            <a:r>
              <a:rPr lang="en-IN" sz="1500" dirty="0">
                <a:effectLst/>
                <a:latin typeface="Times New Roman" panose="02020603050405020304" pitchFamily="18" charset="0"/>
                <a:ea typeface="Calibri" panose="020F0502020204030204" pitchFamily="34" charset="0"/>
                <a:cs typeface="Mangal" panose="02040503050203030202" pitchFamily="18" charset="0"/>
              </a:rPr>
              <a:t>Aggregate approach, considers all sets as a one. </a:t>
            </a:r>
            <a:endParaRPr lang="en-IN" sz="1500" dirty="0"/>
          </a:p>
        </p:txBody>
      </p:sp>
      <p:pic>
        <p:nvPicPr>
          <p:cNvPr id="22" name="Picture 21" descr="Logo&#10;&#10;Description automatically generated with medium confidence">
            <a:extLst>
              <a:ext uri="{FF2B5EF4-FFF2-40B4-BE49-F238E27FC236}">
                <a16:creationId xmlns:a16="http://schemas.microsoft.com/office/drawing/2014/main" id="{9BB48AA5-B799-7179-3948-AEBDA0DC63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13" name="Picture 12" descr="Qr code&#10;&#10;Description automatically generated">
            <a:extLst>
              <a:ext uri="{FF2B5EF4-FFF2-40B4-BE49-F238E27FC236}">
                <a16:creationId xmlns:a16="http://schemas.microsoft.com/office/drawing/2014/main" id="{DDB503FA-FAA9-5157-5EDD-699B6B9A78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14" name="TextBox 13">
            <a:extLst>
              <a:ext uri="{FF2B5EF4-FFF2-40B4-BE49-F238E27FC236}">
                <a16:creationId xmlns:a16="http://schemas.microsoft.com/office/drawing/2014/main" id="{C15FAD93-BA77-25F7-5B39-BA1F5DF4A947}"/>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189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8575-1395-972C-71E5-E873B88F1D3B}"/>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812A8536-207A-D910-DF8E-94E3F8B3DCB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828" y="1105132"/>
            <a:ext cx="6018415" cy="2589415"/>
          </a:xfrm>
          <a:prstGeom prst="rect">
            <a:avLst/>
          </a:prstGeom>
        </p:spPr>
      </p:pic>
      <p:pic>
        <p:nvPicPr>
          <p:cNvPr id="7" name="Picture 6">
            <a:extLst>
              <a:ext uri="{FF2B5EF4-FFF2-40B4-BE49-F238E27FC236}">
                <a16:creationId xmlns:a16="http://schemas.microsoft.com/office/drawing/2014/main" id="{9CA69040-C88D-583D-A7ED-D94B8334B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243" y="1126937"/>
            <a:ext cx="2971800" cy="2557780"/>
          </a:xfrm>
          <a:prstGeom prst="rect">
            <a:avLst/>
          </a:prstGeom>
        </p:spPr>
      </p:pic>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50C921E4-C990-A104-D3FE-9B78CB0CA9DB}"/>
                  </a:ext>
                </a:extLst>
              </p:cNvPr>
              <p:cNvGraphicFramePr>
                <a:graphicFrameLocks noGrp="1"/>
              </p:cNvGraphicFramePr>
              <p:nvPr>
                <p:extLst>
                  <p:ext uri="{D42A27DB-BD31-4B8C-83A1-F6EECF244321}">
                    <p14:modId xmlns:p14="http://schemas.microsoft.com/office/powerpoint/2010/main" val="1956953001"/>
                  </p:ext>
                </p:extLst>
              </p:nvPr>
            </p:nvGraphicFramePr>
            <p:xfrm>
              <a:off x="4418893" y="4291439"/>
              <a:ext cx="4308475" cy="2308606"/>
            </p:xfrm>
            <a:graphic>
              <a:graphicData uri="http://schemas.openxmlformats.org/drawingml/2006/table">
                <a:tbl>
                  <a:tblPr firstRow="1" firstCol="1">
                    <a:tableStyleId>{5C22544A-7EE6-4342-B048-85BDC9FD1C3A}</a:tableStyleId>
                  </a:tblPr>
                  <a:tblGrid>
                    <a:gridCol w="1009015">
                      <a:extLst>
                        <a:ext uri="{9D8B030D-6E8A-4147-A177-3AD203B41FA5}">
                          <a16:colId xmlns:a16="http://schemas.microsoft.com/office/drawing/2014/main" val="61650351"/>
                        </a:ext>
                      </a:extLst>
                    </a:gridCol>
                    <a:gridCol w="830580">
                      <a:extLst>
                        <a:ext uri="{9D8B030D-6E8A-4147-A177-3AD203B41FA5}">
                          <a16:colId xmlns:a16="http://schemas.microsoft.com/office/drawing/2014/main" val="3501552037"/>
                        </a:ext>
                      </a:extLst>
                    </a:gridCol>
                    <a:gridCol w="754380">
                      <a:extLst>
                        <a:ext uri="{9D8B030D-6E8A-4147-A177-3AD203B41FA5}">
                          <a16:colId xmlns:a16="http://schemas.microsoft.com/office/drawing/2014/main" val="3197934517"/>
                        </a:ext>
                      </a:extLst>
                    </a:gridCol>
                    <a:gridCol w="817880">
                      <a:extLst>
                        <a:ext uri="{9D8B030D-6E8A-4147-A177-3AD203B41FA5}">
                          <a16:colId xmlns:a16="http://schemas.microsoft.com/office/drawing/2014/main" val="431064329"/>
                        </a:ext>
                      </a:extLst>
                    </a:gridCol>
                    <a:gridCol w="896620">
                      <a:extLst>
                        <a:ext uri="{9D8B030D-6E8A-4147-A177-3AD203B41FA5}">
                          <a16:colId xmlns:a16="http://schemas.microsoft.com/office/drawing/2014/main" val="3599158632"/>
                        </a:ext>
                      </a:extLst>
                    </a:gridCol>
                  </a:tblGrid>
                  <a:tr h="0">
                    <a:tc>
                      <a:txBody>
                        <a:bodyPr/>
                        <a:lstStyle/>
                        <a:p>
                          <a:pPr algn="ctr">
                            <a:lnSpc>
                              <a:spcPct val="150000"/>
                            </a:lnSpc>
                            <a:spcAft>
                              <a:spcPts val="800"/>
                            </a:spcAft>
                          </a:pPr>
                          <a:r>
                            <a:rPr lang="en-IN" sz="1000" dirty="0">
                              <a:effectLst/>
                            </a:rPr>
                            <a:t>Set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Mapping area (m</a:t>
                          </a:r>
                          <a:r>
                            <a:rPr lang="en-IN" sz="1000" baseline="30000">
                              <a:effectLst/>
                            </a:rPr>
                            <a:t>2</a:t>
                          </a:r>
                          <a:r>
                            <a:rPr lang="en-IN" sz="1000">
                              <a:effectLst/>
                            </a:rPr>
                            <a: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dirty="0">
                              <a:effectLst/>
                            </a:rPr>
                            <a:t>Total length (m)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Fracture intensity (P</a:t>
                          </a:r>
                          <a:r>
                            <a:rPr lang="en-IN" sz="1000" baseline="-25000">
                              <a:effectLst/>
                            </a:rPr>
                            <a:t>21</a:t>
                          </a:r>
                          <a:r>
                            <a:rPr lang="en-IN" sz="1000">
                              <a:effectLst/>
                            </a:rPr>
                            <a:t>) m</a:t>
                          </a:r>
                          <a:r>
                            <a:rPr lang="en-IN" sz="1000" baseline="30000">
                              <a:effectLst/>
                            </a:rPr>
                            <a:t>-1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nary>
                                  <m:naryPr>
                                    <m:limLoc m:val="undOvr"/>
                                    <m:subHide m:val="on"/>
                                    <m:supHide m:val="on"/>
                                    <m:ctrlPr>
                                      <a:rPr lang="en-IN" sz="1000" i="1">
                                        <a:effectLst/>
                                        <a:latin typeface="Cambria Math" panose="02040503050406030204" pitchFamily="18" charset="0"/>
                                      </a:rPr>
                                    </m:ctrlPr>
                                  </m:naryPr>
                                  <m:sub/>
                                  <m:sup/>
                                  <m:e>
                                    <m:r>
                                      <a:rPr lang="en-IN" sz="1000">
                                        <a:effectLst/>
                                        <a:latin typeface="Cambria Math" panose="02040503050406030204" pitchFamily="18" charset="0"/>
                                      </a:rPr>
                                      <m:t>𝒇</m:t>
                                    </m:r>
                                    <m:d>
                                      <m:dPr>
                                        <m:ctrlPr>
                                          <a:rPr lang="en-IN" sz="1000" i="1">
                                            <a:effectLst/>
                                            <a:latin typeface="Cambria Math" panose="02040503050406030204" pitchFamily="18" charset="0"/>
                                          </a:rPr>
                                        </m:ctrlPr>
                                      </m:dPr>
                                      <m:e>
                                        <m:r>
                                          <a:rPr lang="en-IN" sz="1000">
                                            <a:effectLst/>
                                            <a:latin typeface="Cambria Math" panose="02040503050406030204" pitchFamily="18" charset="0"/>
                                          </a:rPr>
                                          <m:t>𝒙</m:t>
                                        </m:r>
                                      </m:e>
                                    </m:d>
                                    <m:r>
                                      <a:rPr lang="en-IN" sz="1000">
                                        <a:effectLst/>
                                        <a:latin typeface="Cambria Math" panose="02040503050406030204" pitchFamily="18" charset="0"/>
                                      </a:rPr>
                                      <m:t>.</m:t>
                                    </m:r>
                                    <m:r>
                                      <a:rPr lang="en-IN" sz="1000">
                                        <a:effectLst/>
                                        <a:latin typeface="Cambria Math" panose="02040503050406030204" pitchFamily="18" charset="0"/>
                                      </a:rPr>
                                      <m:t>𝒅𝒙</m:t>
                                    </m:r>
                                  </m:e>
                                </m:nary>
                              </m:oMath>
                            </m:oMathPara>
                          </a14:m>
                          <a:endParaRPr lang="en-IN" sz="1100" dirty="0">
                            <a:effectLst/>
                          </a:endParaRPr>
                        </a:p>
                        <a:p>
                          <a:pPr algn="ctr">
                            <a:lnSpc>
                              <a:spcPct val="150000"/>
                            </a:lnSpc>
                            <a:spcAft>
                              <a:spcPts val="800"/>
                            </a:spcAft>
                          </a:pPr>
                          <a:r>
                            <a:rPr lang="en-IN" sz="1000" dirty="0">
                              <a:effectLst/>
                            </a:rPr>
                            <a:t>(P</a:t>
                          </a:r>
                          <a:r>
                            <a:rPr lang="en-IN" sz="1000" baseline="-25000" dirty="0">
                              <a:effectLst/>
                            </a:rPr>
                            <a:t>21</a:t>
                          </a:r>
                          <a:r>
                            <a:rPr lang="en-IN" sz="1000" dirty="0">
                              <a:effectLst/>
                            </a:rPr>
                            <a:t>) m</a:t>
                          </a:r>
                          <a:r>
                            <a:rPr lang="en-IN" sz="1000" baseline="30000" dirty="0">
                              <a:effectLst/>
                            </a:rPr>
                            <a:t>-1</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858641235"/>
                      </a:ext>
                    </a:extLst>
                  </a:tr>
                  <a:tr h="0">
                    <a:tc>
                      <a:txBody>
                        <a:bodyPr/>
                        <a:lstStyle/>
                        <a:p>
                          <a:pPr algn="ctr">
                            <a:lnSpc>
                              <a:spcPct val="150000"/>
                            </a:lnSpc>
                            <a:spcAft>
                              <a:spcPts val="800"/>
                            </a:spcAft>
                          </a:pPr>
                          <a:r>
                            <a:rPr lang="en-IN" sz="1000">
                              <a:effectLst/>
                            </a:rPr>
                            <a:t>J2 (disaggregate)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000">
                              <a:effectLst/>
                            </a:rPr>
                            <a:t>32.7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0.32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0.35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999376772"/>
                      </a:ext>
                    </a:extLst>
                  </a:tr>
                  <a:tr h="0">
                    <a:tc>
                      <a:txBody>
                        <a:bodyPr/>
                        <a:lstStyle/>
                        <a:p>
                          <a:pPr algn="ctr">
                            <a:lnSpc>
                              <a:spcPct val="150000"/>
                            </a:lnSpc>
                            <a:spcAft>
                              <a:spcPts val="800"/>
                            </a:spcAft>
                          </a:pPr>
                          <a:r>
                            <a:rPr lang="en-IN" sz="1000">
                              <a:effectLst/>
                            </a:rPr>
                            <a:t>J3 (disaggregate)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000">
                              <a:effectLst/>
                            </a:rPr>
                            <a:t>49.04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0.47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0.51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223314232"/>
                      </a:ext>
                    </a:extLst>
                  </a:tr>
                  <a:tr h="0">
                    <a:tc>
                      <a:txBody>
                        <a:bodyPr/>
                        <a:lstStyle/>
                        <a:p>
                          <a:pPr algn="ctr">
                            <a:lnSpc>
                              <a:spcPct val="150000"/>
                            </a:lnSpc>
                            <a:spcAft>
                              <a:spcPts val="800"/>
                            </a:spcAft>
                          </a:pPr>
                          <a:r>
                            <a:rPr lang="en-IN" sz="1000">
                              <a:effectLst/>
                            </a:rPr>
                            <a:t>All joint sets</a:t>
                          </a:r>
                          <a:endParaRPr lang="en-IN" sz="1100">
                            <a:effectLst/>
                          </a:endParaRPr>
                        </a:p>
                        <a:p>
                          <a:pPr algn="ctr">
                            <a:lnSpc>
                              <a:spcPct val="150000"/>
                            </a:lnSpc>
                            <a:spcAft>
                              <a:spcPts val="800"/>
                            </a:spcAft>
                          </a:pPr>
                          <a:r>
                            <a:rPr lang="en-IN" sz="1000">
                              <a:effectLst/>
                            </a:rPr>
                            <a:t>(aggregate)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195.82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1.91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dirty="0">
                              <a:effectLst/>
                            </a:rPr>
                            <a:t>2.05</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449091405"/>
                      </a:ext>
                    </a:extLst>
                  </a:tr>
                </a:tbl>
              </a:graphicData>
            </a:graphic>
          </p:graphicFrame>
        </mc:Choice>
        <mc:Fallback>
          <p:graphicFrame>
            <p:nvGraphicFramePr>
              <p:cNvPr id="8" name="Table 7">
                <a:extLst>
                  <a:ext uri="{FF2B5EF4-FFF2-40B4-BE49-F238E27FC236}">
                    <a16:creationId xmlns:a16="http://schemas.microsoft.com/office/drawing/2014/main" id="{50C921E4-C990-A104-D3FE-9B78CB0CA9DB}"/>
                  </a:ext>
                </a:extLst>
              </p:cNvPr>
              <p:cNvGraphicFramePr>
                <a:graphicFrameLocks noGrp="1"/>
              </p:cNvGraphicFramePr>
              <p:nvPr>
                <p:extLst>
                  <p:ext uri="{D42A27DB-BD31-4B8C-83A1-F6EECF244321}">
                    <p14:modId xmlns:p14="http://schemas.microsoft.com/office/powerpoint/2010/main" val="1956953001"/>
                  </p:ext>
                </p:extLst>
              </p:nvPr>
            </p:nvGraphicFramePr>
            <p:xfrm>
              <a:off x="4418893" y="4291439"/>
              <a:ext cx="4308475" cy="2308606"/>
            </p:xfrm>
            <a:graphic>
              <a:graphicData uri="http://schemas.openxmlformats.org/drawingml/2006/table">
                <a:tbl>
                  <a:tblPr firstRow="1" firstCol="1">
                    <a:tableStyleId>{5C22544A-7EE6-4342-B048-85BDC9FD1C3A}</a:tableStyleId>
                  </a:tblPr>
                  <a:tblGrid>
                    <a:gridCol w="1009015">
                      <a:extLst>
                        <a:ext uri="{9D8B030D-6E8A-4147-A177-3AD203B41FA5}">
                          <a16:colId xmlns:a16="http://schemas.microsoft.com/office/drawing/2014/main" val="61650351"/>
                        </a:ext>
                      </a:extLst>
                    </a:gridCol>
                    <a:gridCol w="830580">
                      <a:extLst>
                        <a:ext uri="{9D8B030D-6E8A-4147-A177-3AD203B41FA5}">
                          <a16:colId xmlns:a16="http://schemas.microsoft.com/office/drawing/2014/main" val="3501552037"/>
                        </a:ext>
                      </a:extLst>
                    </a:gridCol>
                    <a:gridCol w="754380">
                      <a:extLst>
                        <a:ext uri="{9D8B030D-6E8A-4147-A177-3AD203B41FA5}">
                          <a16:colId xmlns:a16="http://schemas.microsoft.com/office/drawing/2014/main" val="3197934517"/>
                        </a:ext>
                      </a:extLst>
                    </a:gridCol>
                    <a:gridCol w="817880">
                      <a:extLst>
                        <a:ext uri="{9D8B030D-6E8A-4147-A177-3AD203B41FA5}">
                          <a16:colId xmlns:a16="http://schemas.microsoft.com/office/drawing/2014/main" val="431064329"/>
                        </a:ext>
                      </a:extLst>
                    </a:gridCol>
                    <a:gridCol w="896620">
                      <a:extLst>
                        <a:ext uri="{9D8B030D-6E8A-4147-A177-3AD203B41FA5}">
                          <a16:colId xmlns:a16="http://schemas.microsoft.com/office/drawing/2014/main" val="3599158632"/>
                        </a:ext>
                      </a:extLst>
                    </a:gridCol>
                  </a:tblGrid>
                  <a:tr h="906272">
                    <a:tc>
                      <a:txBody>
                        <a:bodyPr/>
                        <a:lstStyle/>
                        <a:p>
                          <a:pPr algn="ctr">
                            <a:lnSpc>
                              <a:spcPct val="150000"/>
                            </a:lnSpc>
                            <a:spcAft>
                              <a:spcPts val="800"/>
                            </a:spcAft>
                          </a:pPr>
                          <a:r>
                            <a:rPr lang="en-IN" sz="1000" dirty="0">
                              <a:effectLst/>
                            </a:rPr>
                            <a:t>Set</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Mapping area (m</a:t>
                          </a:r>
                          <a:r>
                            <a:rPr lang="en-IN" sz="1000" baseline="30000">
                              <a:effectLst/>
                            </a:rPr>
                            <a:t>2</a:t>
                          </a:r>
                          <a:r>
                            <a:rPr lang="en-IN" sz="1000">
                              <a:effectLst/>
                            </a:rPr>
                            <a: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dirty="0">
                              <a:effectLst/>
                            </a:rPr>
                            <a:t>Total length (m)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Fracture intensity (P</a:t>
                          </a:r>
                          <a:r>
                            <a:rPr lang="en-IN" sz="1000" baseline="-25000">
                              <a:effectLst/>
                            </a:rPr>
                            <a:t>21</a:t>
                          </a:r>
                          <a:r>
                            <a:rPr lang="en-IN" sz="1000">
                              <a:effectLst/>
                            </a:rPr>
                            <a:t>) m</a:t>
                          </a:r>
                          <a:r>
                            <a:rPr lang="en-IN" sz="1000" baseline="30000">
                              <a:effectLst/>
                            </a:rPr>
                            <a:t>-1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endParaRPr lang="en-US"/>
                        </a:p>
                      </a:txBody>
                      <a:tcPr marL="68580" marR="68580" marT="0" marB="0" anchor="ctr">
                        <a:blipFill>
                          <a:blip r:embed="rId4"/>
                          <a:stretch>
                            <a:fillRect l="-382313" t="-671" r="-2721" b="-163758"/>
                          </a:stretch>
                        </a:blipFill>
                      </a:tcPr>
                    </a:tc>
                    <a:extLst>
                      <a:ext uri="{0D108BD9-81ED-4DB2-BD59-A6C34878D82A}">
                        <a16:rowId xmlns:a16="http://schemas.microsoft.com/office/drawing/2014/main" val="2858641235"/>
                      </a:ext>
                    </a:extLst>
                  </a:tr>
                  <a:tr h="433578">
                    <a:tc>
                      <a:txBody>
                        <a:bodyPr/>
                        <a:lstStyle/>
                        <a:p>
                          <a:pPr algn="ctr">
                            <a:lnSpc>
                              <a:spcPct val="150000"/>
                            </a:lnSpc>
                            <a:spcAft>
                              <a:spcPts val="800"/>
                            </a:spcAft>
                          </a:pPr>
                          <a:r>
                            <a:rPr lang="en-IN" sz="1000">
                              <a:effectLst/>
                            </a:rPr>
                            <a:t>J2 (disaggregate)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000">
                              <a:effectLst/>
                            </a:rPr>
                            <a:t>32.7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0.32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0.35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1999376772"/>
                      </a:ext>
                    </a:extLst>
                  </a:tr>
                  <a:tr h="433578">
                    <a:tc>
                      <a:txBody>
                        <a:bodyPr/>
                        <a:lstStyle/>
                        <a:p>
                          <a:pPr algn="ctr">
                            <a:lnSpc>
                              <a:spcPct val="150000"/>
                            </a:lnSpc>
                            <a:spcAft>
                              <a:spcPts val="800"/>
                            </a:spcAft>
                          </a:pPr>
                          <a:r>
                            <a:rPr lang="en-IN" sz="1000">
                              <a:effectLst/>
                            </a:rPr>
                            <a:t>J3 (disaggregate)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07000"/>
                            </a:lnSpc>
                            <a:spcAft>
                              <a:spcPts val="800"/>
                            </a:spcAft>
                          </a:pPr>
                          <a:r>
                            <a:rPr lang="en-IN" sz="1000">
                              <a:effectLst/>
                            </a:rPr>
                            <a:t>49.04</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0.47</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0.51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3223314232"/>
                      </a:ext>
                    </a:extLst>
                  </a:tr>
                  <a:tr h="535178">
                    <a:tc>
                      <a:txBody>
                        <a:bodyPr/>
                        <a:lstStyle/>
                        <a:p>
                          <a:pPr algn="ctr">
                            <a:lnSpc>
                              <a:spcPct val="150000"/>
                            </a:lnSpc>
                            <a:spcAft>
                              <a:spcPts val="800"/>
                            </a:spcAft>
                          </a:pPr>
                          <a:r>
                            <a:rPr lang="en-IN" sz="1000">
                              <a:effectLst/>
                            </a:rPr>
                            <a:t>All joint sets</a:t>
                          </a:r>
                          <a:endParaRPr lang="en-IN" sz="1100">
                            <a:effectLst/>
                          </a:endParaRPr>
                        </a:p>
                        <a:p>
                          <a:pPr algn="ctr">
                            <a:lnSpc>
                              <a:spcPct val="150000"/>
                            </a:lnSpc>
                            <a:spcAft>
                              <a:spcPts val="800"/>
                            </a:spcAft>
                          </a:pPr>
                          <a:r>
                            <a:rPr lang="en-IN" sz="1000">
                              <a:effectLst/>
                            </a:rPr>
                            <a:t>(aggregate)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102.3</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195.82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a:effectLst/>
                            </a:rPr>
                            <a:t>1.91</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tc>
                      <a:txBody>
                        <a:bodyPr/>
                        <a:lstStyle/>
                        <a:p>
                          <a:pPr algn="ctr">
                            <a:lnSpc>
                              <a:spcPct val="150000"/>
                            </a:lnSpc>
                            <a:spcAft>
                              <a:spcPts val="800"/>
                            </a:spcAft>
                          </a:pPr>
                          <a:r>
                            <a:rPr lang="en-IN" sz="1000" dirty="0">
                              <a:effectLst/>
                            </a:rPr>
                            <a:t>2.05</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tc>
                    <a:extLst>
                      <a:ext uri="{0D108BD9-81ED-4DB2-BD59-A6C34878D82A}">
                        <a16:rowId xmlns:a16="http://schemas.microsoft.com/office/drawing/2014/main" val="2449091405"/>
                      </a:ext>
                    </a:extLst>
                  </a:tr>
                </a:tbl>
              </a:graphicData>
            </a:graphic>
          </p:graphicFrame>
        </mc:Fallback>
      </mc:AlternateContent>
      <p:sp>
        <p:nvSpPr>
          <p:cNvPr id="10" name="TextBox 9">
            <a:extLst>
              <a:ext uri="{FF2B5EF4-FFF2-40B4-BE49-F238E27FC236}">
                <a16:creationId xmlns:a16="http://schemas.microsoft.com/office/drawing/2014/main" id="{3F0A0138-CE9A-DFAF-AC4D-96B0B02C33BB}"/>
              </a:ext>
            </a:extLst>
          </p:cNvPr>
          <p:cNvSpPr txBox="1"/>
          <p:nvPr/>
        </p:nvSpPr>
        <p:spPr>
          <a:xfrm>
            <a:off x="41956" y="3694547"/>
            <a:ext cx="8990216" cy="584775"/>
          </a:xfrm>
          <a:prstGeom prst="rect">
            <a:avLst/>
          </a:prstGeom>
          <a:noFill/>
        </p:spPr>
        <p:txBody>
          <a:bodyPr wrap="square">
            <a:spAutoFit/>
          </a:bodyPr>
          <a:lstStyle/>
          <a:p>
            <a:r>
              <a:rPr lang="en-IN" sz="1600" b="1" dirty="0">
                <a:effectLst/>
                <a:latin typeface="Times New Roman" panose="02020603050405020304" pitchFamily="18" charset="0"/>
                <a:ea typeface="Calibri" panose="020F0502020204030204" pitchFamily="34" charset="0"/>
              </a:rPr>
              <a:t>Fig. 6 </a:t>
            </a:r>
            <a:r>
              <a:rPr lang="en-IN" sz="1600" dirty="0">
                <a:effectLst/>
                <a:latin typeface="Times New Roman" panose="02020603050405020304" pitchFamily="18" charset="0"/>
                <a:ea typeface="Calibri" panose="020F0502020204030204" pitchFamily="34" charset="0"/>
              </a:rPr>
              <a:t>Cumulative trace length distribution curves for the fracture traces mapped using generated DFN. </a:t>
            </a:r>
            <a:r>
              <a:rPr lang="en-IN" sz="1600" b="1" dirty="0">
                <a:effectLst/>
                <a:latin typeface="Times New Roman" panose="02020603050405020304" pitchFamily="18" charset="0"/>
                <a:ea typeface="Calibri" panose="020F0502020204030204" pitchFamily="34" charset="0"/>
              </a:rPr>
              <a:t>a</a:t>
            </a:r>
            <a:r>
              <a:rPr lang="en-IN" sz="1600" dirty="0">
                <a:effectLst/>
                <a:latin typeface="Times New Roman" panose="02020603050405020304" pitchFamily="18" charset="0"/>
                <a:ea typeface="Calibri" panose="020F0502020204030204" pitchFamily="34" charset="0"/>
              </a:rPr>
              <a:t> Joint 1; </a:t>
            </a:r>
            <a:r>
              <a:rPr lang="en-IN" sz="1600" b="1" dirty="0">
                <a:effectLst/>
                <a:latin typeface="Times New Roman" panose="02020603050405020304" pitchFamily="18" charset="0"/>
                <a:ea typeface="Calibri" panose="020F0502020204030204" pitchFamily="34" charset="0"/>
              </a:rPr>
              <a:t>b</a:t>
            </a:r>
            <a:r>
              <a:rPr lang="en-IN" sz="1600" dirty="0">
                <a:effectLst/>
                <a:latin typeface="Times New Roman" panose="02020603050405020304" pitchFamily="18" charset="0"/>
                <a:ea typeface="Calibri" panose="020F0502020204030204" pitchFamily="34" charset="0"/>
              </a:rPr>
              <a:t> Joint 3 ; </a:t>
            </a:r>
            <a:r>
              <a:rPr lang="en-IN" sz="1600" b="1" dirty="0">
                <a:effectLst/>
                <a:latin typeface="Times New Roman" panose="02020603050405020304" pitchFamily="18" charset="0"/>
                <a:ea typeface="Calibri" panose="020F0502020204030204" pitchFamily="34" charset="0"/>
              </a:rPr>
              <a:t>c</a:t>
            </a:r>
            <a:r>
              <a:rPr lang="en-IN" sz="1600" dirty="0">
                <a:effectLst/>
                <a:latin typeface="Times New Roman" panose="02020603050405020304" pitchFamily="18" charset="0"/>
                <a:ea typeface="Calibri" panose="020F0502020204030204" pitchFamily="34" charset="0"/>
              </a:rPr>
              <a:t> </a:t>
            </a:r>
            <a:r>
              <a:rPr lang="en-IN" sz="1600" dirty="0">
                <a:latin typeface="Times New Roman" panose="02020603050405020304" pitchFamily="18" charset="0"/>
                <a:ea typeface="Calibri" panose="020F0502020204030204" pitchFamily="34" charset="0"/>
              </a:rPr>
              <a:t>All joints</a:t>
            </a:r>
            <a:endParaRPr lang="en-IN" sz="1600" dirty="0"/>
          </a:p>
        </p:txBody>
      </p:sp>
      <p:sp>
        <p:nvSpPr>
          <p:cNvPr id="12" name="TextBox 11">
            <a:extLst>
              <a:ext uri="{FF2B5EF4-FFF2-40B4-BE49-F238E27FC236}">
                <a16:creationId xmlns:a16="http://schemas.microsoft.com/office/drawing/2014/main" id="{497B2B1B-D052-DE21-E84A-8043F7B0C3A3}"/>
              </a:ext>
            </a:extLst>
          </p:cNvPr>
          <p:cNvSpPr txBox="1"/>
          <p:nvPr/>
        </p:nvSpPr>
        <p:spPr>
          <a:xfrm>
            <a:off x="-58992" y="4886044"/>
            <a:ext cx="4477885" cy="877163"/>
          </a:xfrm>
          <a:prstGeom prst="rect">
            <a:avLst/>
          </a:prstGeom>
          <a:noFill/>
        </p:spPr>
        <p:txBody>
          <a:bodyPr wrap="square">
            <a:spAutoFit/>
          </a:bodyPr>
          <a:lstStyle/>
          <a:p>
            <a:pPr algn="just"/>
            <a:r>
              <a:rPr lang="en-IN" sz="1700" b="1" dirty="0">
                <a:latin typeface="Times New Roman" panose="02020603050405020304" pitchFamily="18" charset="0"/>
                <a:ea typeface="Calibri" panose="020F0502020204030204" pitchFamily="34" charset="0"/>
              </a:rPr>
              <a:t>Table 1</a:t>
            </a:r>
            <a:r>
              <a:rPr lang="en-IN" sz="1700" b="1" dirty="0">
                <a:effectLst/>
                <a:latin typeface="Times New Roman" panose="02020603050405020304" pitchFamily="18" charset="0"/>
                <a:ea typeface="Calibri" panose="020F0502020204030204" pitchFamily="34" charset="0"/>
              </a:rPr>
              <a:t> </a:t>
            </a:r>
            <a:r>
              <a:rPr lang="en-IN" sz="1700" dirty="0">
                <a:effectLst/>
                <a:latin typeface="Times New Roman" panose="02020603050405020304" pitchFamily="18" charset="0"/>
                <a:ea typeface="Calibri" panose="020F0502020204030204" pitchFamily="34" charset="0"/>
              </a:rPr>
              <a:t>Field (point cloud) mapped fracture intensity data and P</a:t>
            </a:r>
            <a:r>
              <a:rPr lang="en-IN" sz="1700" baseline="-25000" dirty="0">
                <a:effectLst/>
                <a:latin typeface="Times New Roman" panose="02020603050405020304" pitchFamily="18" charset="0"/>
                <a:ea typeface="Calibri" panose="020F0502020204030204" pitchFamily="34" charset="0"/>
              </a:rPr>
              <a:t>21 </a:t>
            </a:r>
            <a:r>
              <a:rPr lang="en-IN" sz="1700" dirty="0">
                <a:effectLst/>
                <a:latin typeface="Times New Roman" panose="02020603050405020304" pitchFamily="18" charset="0"/>
                <a:ea typeface="Calibri" panose="020F0502020204030204" pitchFamily="34" charset="0"/>
              </a:rPr>
              <a:t>estimated from best fit function assigned to DFN generated trace lengths</a:t>
            </a:r>
            <a:endParaRPr lang="en-IN" sz="1700" dirty="0"/>
          </a:p>
        </p:txBody>
      </p:sp>
      <p:sp>
        <p:nvSpPr>
          <p:cNvPr id="3" name="Rectangle 2">
            <a:extLst>
              <a:ext uri="{FF2B5EF4-FFF2-40B4-BE49-F238E27FC236}">
                <a16:creationId xmlns:a16="http://schemas.microsoft.com/office/drawing/2014/main" id="{047A2434-B519-31C4-676C-8A9DDA246535}"/>
              </a:ext>
            </a:extLst>
          </p:cNvPr>
          <p:cNvSpPr/>
          <p:nvPr/>
        </p:nvSpPr>
        <p:spPr>
          <a:xfrm>
            <a:off x="6130243" y="1105132"/>
            <a:ext cx="3013757" cy="2577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0099"/>
              </a:solidFill>
            </a:endParaRPr>
          </a:p>
        </p:txBody>
      </p:sp>
      <p:sp>
        <p:nvSpPr>
          <p:cNvPr id="4" name="Rectangle 3">
            <a:extLst>
              <a:ext uri="{FF2B5EF4-FFF2-40B4-BE49-F238E27FC236}">
                <a16:creationId xmlns:a16="http://schemas.microsoft.com/office/drawing/2014/main" id="{8532DB5C-B99C-520A-EB2C-D49E15CB1C74}"/>
              </a:ext>
            </a:extLst>
          </p:cNvPr>
          <p:cNvSpPr/>
          <p:nvPr/>
        </p:nvSpPr>
        <p:spPr>
          <a:xfrm>
            <a:off x="111828" y="1105132"/>
            <a:ext cx="6018415" cy="2577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Connector 14">
            <a:extLst>
              <a:ext uri="{FF2B5EF4-FFF2-40B4-BE49-F238E27FC236}">
                <a16:creationId xmlns:a16="http://schemas.microsoft.com/office/drawing/2014/main" id="{B52088C4-1226-B5CF-F117-3EA7AFABFFDC}"/>
              </a:ext>
            </a:extLst>
          </p:cNvPr>
          <p:cNvCxnSpPr>
            <a:stCxn id="6" idx="0"/>
            <a:endCxn id="6" idx="2"/>
          </p:cNvCxnSpPr>
          <p:nvPr/>
        </p:nvCxnSpPr>
        <p:spPr>
          <a:xfrm>
            <a:off x="3121036" y="1105132"/>
            <a:ext cx="0" cy="2589415"/>
          </a:xfrm>
          <a:prstGeom prst="line">
            <a:avLst/>
          </a:prstGeom>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0FD6E3DA-4243-E3BA-1D82-F3980C22C0CB}"/>
              </a:ext>
            </a:extLst>
          </p:cNvPr>
          <p:cNvSpPr txBox="1"/>
          <p:nvPr/>
        </p:nvSpPr>
        <p:spPr>
          <a:xfrm>
            <a:off x="6431816" y="3404644"/>
            <a:ext cx="581187" cy="338554"/>
          </a:xfrm>
          <a:prstGeom prst="rect">
            <a:avLst/>
          </a:prstGeom>
          <a:noFill/>
        </p:spPr>
        <p:txBody>
          <a:bodyPr wrap="square" rtlCol="0">
            <a:spAutoFit/>
          </a:bodyPr>
          <a:lstStyle/>
          <a:p>
            <a:r>
              <a:rPr lang="en-IN" sz="1600" dirty="0"/>
              <a:t>( c )</a:t>
            </a:r>
          </a:p>
        </p:txBody>
      </p:sp>
      <p:pic>
        <p:nvPicPr>
          <p:cNvPr id="17" name="Picture 16" descr="Logo&#10;&#10;Description automatically generated with medium confidence">
            <a:extLst>
              <a:ext uri="{FF2B5EF4-FFF2-40B4-BE49-F238E27FC236}">
                <a16:creationId xmlns:a16="http://schemas.microsoft.com/office/drawing/2014/main" id="{DE3D3282-E1B9-3396-209A-A4321784D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14" name="Picture 13" descr="Qr code&#10;&#10;Description automatically generated">
            <a:extLst>
              <a:ext uri="{FF2B5EF4-FFF2-40B4-BE49-F238E27FC236}">
                <a16:creationId xmlns:a16="http://schemas.microsoft.com/office/drawing/2014/main" id="{602F9133-8340-C60D-C027-1F21F96586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18" name="TextBox 17">
            <a:extLst>
              <a:ext uri="{FF2B5EF4-FFF2-40B4-BE49-F238E27FC236}">
                <a16:creationId xmlns:a16="http://schemas.microsoft.com/office/drawing/2014/main" id="{8AB65074-D9AA-B67A-5FE3-6C91A8B541D6}"/>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868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14C7-9056-C79C-6FC3-C4D1CF55E720}"/>
              </a:ext>
            </a:extLst>
          </p:cNvPr>
          <p:cNvSpPr>
            <a:spLocks noGrp="1"/>
          </p:cNvSpPr>
          <p:nvPr>
            <p:ph type="title"/>
          </p:nvPr>
        </p:nvSpPr>
        <p:spPr/>
        <p:txBody>
          <a:bodyPr/>
          <a:lstStyle/>
          <a:p>
            <a:r>
              <a:rPr lang="en-IN" dirty="0"/>
              <a:t>Estimation of GSI</a:t>
            </a:r>
          </a:p>
        </p:txBody>
      </p:sp>
      <p:pic>
        <p:nvPicPr>
          <p:cNvPr id="4" name="Content Placeholder 3">
            <a:extLst>
              <a:ext uri="{FF2B5EF4-FFF2-40B4-BE49-F238E27FC236}">
                <a16:creationId xmlns:a16="http://schemas.microsoft.com/office/drawing/2014/main" id="{BA225AF3-AC8D-7288-25A9-0C9A49B45DD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214" y="2115820"/>
            <a:ext cx="4451465" cy="2606040"/>
          </a:xfrm>
          <a:prstGeom prst="rect">
            <a:avLst/>
          </a:prstGeom>
        </p:spPr>
      </p:pic>
      <p:sp>
        <p:nvSpPr>
          <p:cNvPr id="6" name="TextBox 5">
            <a:extLst>
              <a:ext uri="{FF2B5EF4-FFF2-40B4-BE49-F238E27FC236}">
                <a16:creationId xmlns:a16="http://schemas.microsoft.com/office/drawing/2014/main" id="{FAA7EAD8-5C4F-E6DA-5FDA-B49ED739F4BC}"/>
              </a:ext>
            </a:extLst>
          </p:cNvPr>
          <p:cNvSpPr txBox="1"/>
          <p:nvPr/>
        </p:nvSpPr>
        <p:spPr>
          <a:xfrm>
            <a:off x="280219" y="1051177"/>
            <a:ext cx="8431162" cy="923330"/>
          </a:xfrm>
          <a:prstGeom prst="rect">
            <a:avLst/>
          </a:prstGeom>
          <a:noFill/>
        </p:spPr>
        <p:txBody>
          <a:bodyPr wrap="square">
            <a:spAutoFit/>
          </a:bodyPr>
          <a:lstStyle/>
          <a:p>
            <a:pPr algn="just"/>
            <a:r>
              <a:rPr lang="en-IN" sz="1800" dirty="0">
                <a:effectLst/>
                <a:latin typeface="Times New Roman" panose="02020603050405020304" pitchFamily="18" charset="0"/>
                <a:ea typeface="Calibri" panose="020F0502020204030204" pitchFamily="34" charset="0"/>
              </a:rPr>
              <a:t>The generated DFNs for the rock mass using both aggregate and disaggregate approaches were used to find the parameters (i.e., block volume) to estimate the GSI using method proposed by Cai et al. (2004).</a:t>
            </a:r>
            <a:endParaRPr lang="en-IN" dirty="0"/>
          </a:p>
        </p:txBody>
      </p:sp>
      <p:sp>
        <p:nvSpPr>
          <p:cNvPr id="8" name="TextBox 7">
            <a:extLst>
              <a:ext uri="{FF2B5EF4-FFF2-40B4-BE49-F238E27FC236}">
                <a16:creationId xmlns:a16="http://schemas.microsoft.com/office/drawing/2014/main" id="{C4802E94-0377-2223-A85E-2EDD923C3C9E}"/>
              </a:ext>
            </a:extLst>
          </p:cNvPr>
          <p:cNvSpPr txBox="1"/>
          <p:nvPr/>
        </p:nvSpPr>
        <p:spPr>
          <a:xfrm>
            <a:off x="226141" y="6047575"/>
            <a:ext cx="8308258" cy="646331"/>
          </a:xfrm>
          <a:prstGeom prst="rect">
            <a:avLst/>
          </a:prstGeom>
          <a:noFill/>
        </p:spPr>
        <p:txBody>
          <a:bodyPr wrap="square">
            <a:spAutoFit/>
          </a:bodyPr>
          <a:lstStyle/>
          <a:p>
            <a:r>
              <a:rPr lang="en-IN" b="1" dirty="0">
                <a:effectLst/>
                <a:latin typeface="Times New Roman" panose="02020603050405020304" pitchFamily="18" charset="0"/>
                <a:ea typeface="Calibri" panose="020F0502020204030204" pitchFamily="34" charset="0"/>
              </a:rPr>
              <a:t>Fig. 7</a:t>
            </a:r>
            <a:r>
              <a:rPr lang="en-IN" dirty="0">
                <a:effectLst/>
                <a:latin typeface="Times New Roman" panose="02020603050405020304" pitchFamily="18" charset="0"/>
                <a:ea typeface="Calibri" panose="020F0502020204030204" pitchFamily="34" charset="0"/>
              </a:rPr>
              <a:t> Blocks formed by the intersection of slope face and fractures imported from DFN (disaggregate approach)</a:t>
            </a:r>
            <a:endParaRPr lang="en-IN" dirty="0"/>
          </a:p>
        </p:txBody>
      </p:sp>
      <p:sp>
        <p:nvSpPr>
          <p:cNvPr id="10" name="TextBox 9">
            <a:extLst>
              <a:ext uri="{FF2B5EF4-FFF2-40B4-BE49-F238E27FC236}">
                <a16:creationId xmlns:a16="http://schemas.microsoft.com/office/drawing/2014/main" id="{17705D20-2D80-7B0F-A09A-CBD58CCFDE72}"/>
              </a:ext>
            </a:extLst>
          </p:cNvPr>
          <p:cNvSpPr txBox="1"/>
          <p:nvPr/>
        </p:nvSpPr>
        <p:spPr>
          <a:xfrm>
            <a:off x="226141" y="4830645"/>
            <a:ext cx="6022258"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rPr>
              <a:t>Multiple vertical sampling surfaces for block analysis</a:t>
            </a:r>
            <a:endParaRPr lang="en-IN" dirty="0"/>
          </a:p>
        </p:txBody>
      </p:sp>
      <p:pic>
        <p:nvPicPr>
          <p:cNvPr id="11" name="Picture 10">
            <a:extLst>
              <a:ext uri="{FF2B5EF4-FFF2-40B4-BE49-F238E27FC236}">
                <a16:creationId xmlns:a16="http://schemas.microsoft.com/office/drawing/2014/main" id="{AB531900-785B-2193-124B-3303DB7AD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19" y="1940366"/>
            <a:ext cx="7360797" cy="4117041"/>
          </a:xfrm>
          <a:prstGeom prst="rect">
            <a:avLst/>
          </a:prstGeom>
        </p:spPr>
      </p:pic>
      <p:pic>
        <p:nvPicPr>
          <p:cNvPr id="14" name="Picture 13" descr="Logo&#10;&#10;Description automatically generated with medium confidence">
            <a:extLst>
              <a:ext uri="{FF2B5EF4-FFF2-40B4-BE49-F238E27FC236}">
                <a16:creationId xmlns:a16="http://schemas.microsoft.com/office/drawing/2014/main" id="{3A6EFD2D-0534-74A0-B73B-0E19E8818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13" name="Picture 12" descr="Qr code&#10;&#10;Description automatically generated">
            <a:extLst>
              <a:ext uri="{FF2B5EF4-FFF2-40B4-BE49-F238E27FC236}">
                <a16:creationId xmlns:a16="http://schemas.microsoft.com/office/drawing/2014/main" id="{23FE0E69-3D01-B9F9-5C79-BA1867343A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15" name="TextBox 14">
            <a:extLst>
              <a:ext uri="{FF2B5EF4-FFF2-40B4-BE49-F238E27FC236}">
                <a16:creationId xmlns:a16="http://schemas.microsoft.com/office/drawing/2014/main" id="{BAA1FCBB-345A-486F-B9AC-4ABE4E619B63}"/>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040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31F4-0984-C9FB-1264-0CE940DEE52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568606E-7C9A-5F5E-19D0-9A820EBB019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499" y="1038338"/>
            <a:ext cx="5630211" cy="2635944"/>
          </a:xfrm>
          <a:prstGeom prst="rect">
            <a:avLst/>
          </a:prstGeom>
        </p:spPr>
      </p:pic>
      <p:pic>
        <p:nvPicPr>
          <p:cNvPr id="6" name="Picture 5">
            <a:extLst>
              <a:ext uri="{FF2B5EF4-FFF2-40B4-BE49-F238E27FC236}">
                <a16:creationId xmlns:a16="http://schemas.microsoft.com/office/drawing/2014/main" id="{38754AA3-5565-A077-28C6-B3BFBC0D2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5415" y="3595623"/>
            <a:ext cx="3385833" cy="287842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51568B-B6C6-D1DE-2F77-38D50F5AB3E3}"/>
                  </a:ext>
                </a:extLst>
              </p:cNvPr>
              <p:cNvSpPr txBox="1"/>
              <p:nvPr/>
            </p:nvSpPr>
            <p:spPr>
              <a:xfrm>
                <a:off x="6301966" y="1996159"/>
                <a:ext cx="7364360" cy="519886"/>
              </a:xfrm>
              <a:prstGeom prst="rect">
                <a:avLst/>
              </a:prstGeom>
              <a:noFill/>
            </p:spPr>
            <p:txBody>
              <a:bodyPr wrap="square">
                <a:spAutoFit/>
              </a:bodyPr>
              <a:lstStyle/>
              <a:p>
                <a14:m>
                  <m:oMath xmlns:m="http://schemas.openxmlformats.org/officeDocument/2006/math">
                    <m:r>
                      <a:rPr lang="en-IN" i="1" smtClean="0">
                        <a:latin typeface="Cambria Math" panose="02040503050406030204" pitchFamily="18" charset="0"/>
                      </a:rPr>
                      <m:t>𝐽𝐶</m:t>
                    </m:r>
                    <m:r>
                      <a:rPr lang="en-IN" i="0">
                        <a:latin typeface="Cambria Math" panose="02040503050406030204" pitchFamily="18" charset="0"/>
                      </a:rPr>
                      <m:t>=</m:t>
                    </m:r>
                    <m:f>
                      <m:fPr>
                        <m:ctrlPr>
                          <a:rPr lang="en-IN" i="1">
                            <a:solidFill>
                              <a:srgbClr val="836967"/>
                            </a:solidFill>
                            <a:latin typeface="Cambria Math" panose="02040503050406030204" pitchFamily="18" charset="0"/>
                          </a:rPr>
                        </m:ctrlPr>
                      </m:fPr>
                      <m:num>
                        <m:sSub>
                          <m:sSubPr>
                            <m:ctrlPr>
                              <a:rPr lang="en-IN" i="1">
                                <a:solidFill>
                                  <a:srgbClr val="836967"/>
                                </a:solidFill>
                                <a:latin typeface="Cambria Math" panose="02040503050406030204" pitchFamily="18" charset="0"/>
                              </a:rPr>
                            </m:ctrlPr>
                          </m:sSubPr>
                          <m:e>
                            <m:r>
                              <a:rPr lang="en-IN" i="1">
                                <a:latin typeface="Cambria Math" panose="02040503050406030204" pitchFamily="18" charset="0"/>
                              </a:rPr>
                              <m:t>𝐽</m:t>
                            </m:r>
                          </m:e>
                          <m:sub>
                            <m:r>
                              <a:rPr lang="en-IN" i="1">
                                <a:latin typeface="Cambria Math" panose="02040503050406030204" pitchFamily="18" charset="0"/>
                              </a:rPr>
                              <m:t>𝑤</m:t>
                            </m:r>
                          </m:sub>
                        </m:sSub>
                        <m:r>
                          <a:rPr lang="en-IN" i="0">
                            <a:latin typeface="Cambria Math" panose="02040503050406030204" pitchFamily="18" charset="0"/>
                          </a:rPr>
                          <m:t>∗</m:t>
                        </m:r>
                        <m:sSub>
                          <m:sSubPr>
                            <m:ctrlPr>
                              <a:rPr lang="en-IN" i="1">
                                <a:solidFill>
                                  <a:srgbClr val="836967"/>
                                </a:solidFill>
                                <a:latin typeface="Cambria Math" panose="02040503050406030204" pitchFamily="18" charset="0"/>
                              </a:rPr>
                            </m:ctrlPr>
                          </m:sSubPr>
                          <m:e>
                            <m:r>
                              <a:rPr lang="en-IN" i="1">
                                <a:latin typeface="Cambria Math" panose="02040503050406030204" pitchFamily="18" charset="0"/>
                              </a:rPr>
                              <m:t>𝐽</m:t>
                            </m:r>
                          </m:e>
                          <m:sub>
                            <m:r>
                              <a:rPr lang="en-IN" i="1">
                                <a:latin typeface="Cambria Math" panose="02040503050406030204" pitchFamily="18" charset="0"/>
                              </a:rPr>
                              <m:t>𝑠</m:t>
                            </m:r>
                          </m:sub>
                        </m:sSub>
                      </m:num>
                      <m:den>
                        <m:sSub>
                          <m:sSubPr>
                            <m:ctrlPr>
                              <a:rPr lang="en-IN" i="1">
                                <a:solidFill>
                                  <a:srgbClr val="836967"/>
                                </a:solidFill>
                                <a:latin typeface="Cambria Math" panose="02040503050406030204" pitchFamily="18" charset="0"/>
                              </a:rPr>
                            </m:ctrlPr>
                          </m:sSubPr>
                          <m:e>
                            <m:r>
                              <a:rPr lang="en-IN" i="1">
                                <a:latin typeface="Cambria Math" panose="02040503050406030204" pitchFamily="18" charset="0"/>
                              </a:rPr>
                              <m:t>𝐽</m:t>
                            </m:r>
                          </m:e>
                          <m:sub>
                            <m:r>
                              <a:rPr lang="en-IN" i="1">
                                <a:latin typeface="Cambria Math" panose="02040503050406030204" pitchFamily="18" charset="0"/>
                              </a:rPr>
                              <m:t>𝑎</m:t>
                            </m:r>
                          </m:sub>
                        </m:sSub>
                      </m:den>
                    </m:f>
                    <m:r>
                      <a:rPr lang="en-IN" b="0" i="1" smtClean="0">
                        <a:latin typeface="Cambria Math" panose="02040503050406030204" pitchFamily="18" charset="0"/>
                      </a:rPr>
                      <m:t>=1.125</m:t>
                    </m:r>
                  </m:oMath>
                </a14:m>
                <a:r>
                  <a:rPr lang="en-IN" dirty="0"/>
                  <a:t> </a:t>
                </a:r>
              </a:p>
            </p:txBody>
          </p:sp>
        </mc:Choice>
        <mc:Fallback xmlns="">
          <p:sp>
            <p:nvSpPr>
              <p:cNvPr id="8" name="TextBox 7">
                <a:extLst>
                  <a:ext uri="{FF2B5EF4-FFF2-40B4-BE49-F238E27FC236}">
                    <a16:creationId xmlns:a16="http://schemas.microsoft.com/office/drawing/2014/main" id="{5751568B-B6C6-D1DE-2F77-38D50F5AB3E3}"/>
                  </a:ext>
                </a:extLst>
              </p:cNvPr>
              <p:cNvSpPr txBox="1">
                <a:spLocks noRot="1" noChangeAspect="1" noMove="1" noResize="1" noEditPoints="1" noAdjustHandles="1" noChangeArrowheads="1" noChangeShapeType="1" noTextEdit="1"/>
              </p:cNvSpPr>
              <p:nvPr/>
            </p:nvSpPr>
            <p:spPr>
              <a:xfrm>
                <a:off x="6301966" y="1996159"/>
                <a:ext cx="7364360" cy="519886"/>
              </a:xfrm>
              <a:prstGeom prst="rect">
                <a:avLst/>
              </a:prstGeom>
              <a:blipFill>
                <a:blip r:embed="rId4"/>
                <a:stretch>
                  <a:fillRect l="-166" b="-3488"/>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AADFCCE7-ECF8-41D1-1A3F-784618996E9C}"/>
              </a:ext>
            </a:extLst>
          </p:cNvPr>
          <p:cNvSpPr txBox="1"/>
          <p:nvPr/>
        </p:nvSpPr>
        <p:spPr>
          <a:xfrm>
            <a:off x="-232641" y="3544161"/>
            <a:ext cx="5947708" cy="1128450"/>
          </a:xfrm>
          <a:prstGeom prst="rect">
            <a:avLst/>
          </a:prstGeom>
          <a:noFill/>
        </p:spPr>
        <p:txBody>
          <a:bodyPr wrap="square">
            <a:spAutoFit/>
          </a:bodyPr>
          <a:lstStyle/>
          <a:p>
            <a:pPr marL="243840" algn="ctr">
              <a:lnSpc>
                <a:spcPct val="107000"/>
              </a:lnSpc>
            </a:pP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43840">
              <a:lnSpc>
                <a:spcPct val="107000"/>
              </a:lnSpc>
              <a:spcAft>
                <a:spcPts val="8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Fig</a:t>
            </a:r>
            <a:r>
              <a:rPr lang="en-IN" sz="1600" b="1" dirty="0">
                <a:latin typeface="Times New Roman" panose="02020603050405020304" pitchFamily="18" charset="0"/>
                <a:ea typeface="Calibri" panose="020F0502020204030204" pitchFamily="34" charset="0"/>
                <a:cs typeface="Times New Roman" panose="02020603050405020304" pitchFamily="18" charset="0"/>
              </a:rPr>
              <a:t>. 8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Particle size distribution (PSD) of block volume for the blocks formed by intersecting each sampling plane.</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 a</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Disaggregate DFN; </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b</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Aggregate DFN</a:t>
            </a:r>
          </a:p>
        </p:txBody>
      </p:sp>
      <p:sp>
        <p:nvSpPr>
          <p:cNvPr id="14" name="TextBox 13">
            <a:extLst>
              <a:ext uri="{FF2B5EF4-FFF2-40B4-BE49-F238E27FC236}">
                <a16:creationId xmlns:a16="http://schemas.microsoft.com/office/drawing/2014/main" id="{3E9CD10D-7F47-B351-1ECD-E0BE7FD8AEFF}"/>
              </a:ext>
            </a:extLst>
          </p:cNvPr>
          <p:cNvSpPr txBox="1"/>
          <p:nvPr/>
        </p:nvSpPr>
        <p:spPr>
          <a:xfrm>
            <a:off x="-61450" y="5516534"/>
            <a:ext cx="6121312" cy="606256"/>
          </a:xfrm>
          <a:prstGeom prst="rect">
            <a:avLst/>
          </a:prstGeom>
          <a:noFill/>
        </p:spPr>
        <p:txBody>
          <a:bodyPr wrap="square">
            <a:spAutoFit/>
          </a:bodyPr>
          <a:lstStyle/>
          <a:p>
            <a:pPr marL="243840">
              <a:lnSpc>
                <a:spcPct val="107000"/>
              </a:lnSpc>
              <a:spcAft>
                <a:spcPts val="8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Fig. </a:t>
            </a:r>
            <a:r>
              <a:rPr lang="en-IN" sz="1600" b="1" dirty="0">
                <a:latin typeface="Times New Roman" panose="02020603050405020304" pitchFamily="18" charset="0"/>
                <a:ea typeface="Calibri" panose="020F0502020204030204" pitchFamily="34" charset="0"/>
                <a:cs typeface="Times New Roman" panose="02020603050405020304" pitchFamily="18" charset="0"/>
              </a:rPr>
              <a:t>9</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 CDF of discontinuity spacing found using scanline survey following the normal distribution </a:t>
            </a:r>
          </a:p>
        </p:txBody>
      </p:sp>
      <p:pic>
        <p:nvPicPr>
          <p:cNvPr id="15" name="Picture 14" descr="Logo&#10;&#10;Description automatically generated with medium confidence">
            <a:extLst>
              <a:ext uri="{FF2B5EF4-FFF2-40B4-BE49-F238E27FC236}">
                <a16:creationId xmlns:a16="http://schemas.microsoft.com/office/drawing/2014/main" id="{14E1C978-439B-5E13-C6B6-656764629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4390" y="40819"/>
            <a:ext cx="657431" cy="875763"/>
          </a:xfrm>
          <a:prstGeom prst="rect">
            <a:avLst/>
          </a:prstGeom>
        </p:spPr>
      </p:pic>
      <p:pic>
        <p:nvPicPr>
          <p:cNvPr id="12" name="Picture 11" descr="Qr code&#10;&#10;Description automatically generated">
            <a:extLst>
              <a:ext uri="{FF2B5EF4-FFF2-40B4-BE49-F238E27FC236}">
                <a16:creationId xmlns:a16="http://schemas.microsoft.com/office/drawing/2014/main" id="{0BD54D75-803F-93CF-8D95-072A6890E7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9151" y="344334"/>
            <a:ext cx="572248" cy="572248"/>
          </a:xfrm>
          <a:prstGeom prst="rect">
            <a:avLst/>
          </a:prstGeom>
        </p:spPr>
      </p:pic>
      <p:sp>
        <p:nvSpPr>
          <p:cNvPr id="16" name="TextBox 15">
            <a:extLst>
              <a:ext uri="{FF2B5EF4-FFF2-40B4-BE49-F238E27FC236}">
                <a16:creationId xmlns:a16="http://schemas.microsoft.com/office/drawing/2014/main" id="{4F9ED6F6-3ADC-B7A0-84CE-94C1FE5E5AF5}"/>
              </a:ext>
            </a:extLst>
          </p:cNvPr>
          <p:cNvSpPr txBox="1"/>
          <p:nvPr/>
        </p:nvSpPr>
        <p:spPr>
          <a:xfrm>
            <a:off x="6106160" y="0"/>
            <a:ext cx="4577080" cy="369332"/>
          </a:xfrm>
          <a:prstGeom prst="rect">
            <a:avLst/>
          </a:prstGeom>
          <a:noFill/>
        </p:spPr>
        <p:txBody>
          <a:bodyPr wrap="square">
            <a:spAutoFit/>
          </a:bodyPr>
          <a:lstStyle/>
          <a:p>
            <a:r>
              <a:rPr lang="en-IN" b="1" i="0" dirty="0">
                <a:solidFill>
                  <a:srgbClr val="222222"/>
                </a:solidFill>
                <a:effectLst/>
                <a:latin typeface="+mn-lt"/>
                <a:ea typeface="Tahoma" panose="020B0604030504040204" pitchFamily="34" charset="0"/>
                <a:cs typeface="Times New Roman" panose="02020603050405020304" pitchFamily="18" charset="0"/>
              </a:rPr>
              <a:t>EGU22-3456</a:t>
            </a:r>
            <a:endParaRPr lang="en-IN" b="1" dirty="0">
              <a:latin typeface="+mn-lt"/>
              <a:ea typeface="Tahoma" panose="020B060403050404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2FC4F307-B7F8-9B1A-F12A-69E6648F7C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 y="1031160"/>
            <a:ext cx="8999003" cy="5422679"/>
          </a:xfrm>
          <a:prstGeom prst="rect">
            <a:avLst/>
          </a:prstGeom>
        </p:spPr>
      </p:pic>
    </p:spTree>
    <p:extLst>
      <p:ext uri="{BB962C8B-B14F-4D97-AF65-F5344CB8AC3E}">
        <p14:creationId xmlns:p14="http://schemas.microsoft.com/office/powerpoint/2010/main" val="30231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TR_template_sudiproy.pptx" id="{E7BE3218-A97E-4E6F-BE9F-92D6192B2CD5}" vid="{3EDE8FBA-E8F1-4B0B-AEA8-7DC234A91AE2}"/>
    </a:ext>
  </a:extLst>
</a:theme>
</file>

<file path=ppt/theme/theme2.xml><?xml version="1.0" encoding="utf-8"?>
<a:theme xmlns:a="http://schemas.openxmlformats.org/drawingml/2006/main" name="1_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TR_template_sudiproy.pptx" id="{E7BE3218-A97E-4E6F-BE9F-92D6192B2CD5}" vid="{3EDE8FBA-E8F1-4B0B-AEA8-7DC234A91A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IITR_template_sudiproy</Template>
  <TotalTime>3535</TotalTime>
  <Words>972</Words>
  <Application>Microsoft Office PowerPoint</Application>
  <PresentationFormat>On-screen Show (4:3)</PresentationFormat>
  <Paragraphs>120</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Cambria Math</vt:lpstr>
      <vt:lpstr>Franklin Gothic Demi</vt:lpstr>
      <vt:lpstr>Times New Roman</vt:lpstr>
      <vt:lpstr>Wingdings</vt:lpstr>
      <vt:lpstr>IITR_PPT_Template</vt:lpstr>
      <vt:lpstr>1_IITR_PPT_Template</vt:lpstr>
      <vt:lpstr>Characterization of a fractured rock mass using Geological Strength Index (GSI): A Discrete Fracture Network (DFN) and Machine learning (ML) approach </vt:lpstr>
      <vt:lpstr>Contents</vt:lpstr>
      <vt:lpstr>Introduction</vt:lpstr>
      <vt:lpstr>Preliminary data analysis using photogrammetry</vt:lpstr>
      <vt:lpstr>Extraction of joint data </vt:lpstr>
      <vt:lpstr>DFN generation </vt:lpstr>
      <vt:lpstr>PowerPoint Presentation</vt:lpstr>
      <vt:lpstr>Estimation of GSI</vt:lpstr>
      <vt:lpstr>PowerPoint Presentation</vt:lpstr>
      <vt:lpstr>Prediction of GSI using Machine learning</vt:lpstr>
      <vt:lpstr>Conclusion </vt:lpstr>
      <vt:lpstr>References</vt:lpstr>
      <vt:lpstr>PowerPoint Presentation</vt:lpstr>
    </vt:vector>
  </TitlesOfParts>
  <Manager>Dr. Sudip Roy</Manager>
  <Company>IIT Roorkee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IITR PPT Template</dc:subject>
  <dc:creator>Dr. Sudip Roy</dc:creator>
  <cp:lastModifiedBy>Jaspreet Sidhu</cp:lastModifiedBy>
  <cp:revision>309</cp:revision>
  <dcterms:created xsi:type="dcterms:W3CDTF">2015-07-18T13:17:54Z</dcterms:created>
  <dcterms:modified xsi:type="dcterms:W3CDTF">2022-05-21T09:54:02Z</dcterms:modified>
  <cp:version>v1</cp:version>
</cp:coreProperties>
</file>