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2"/>
  </p:notesMasterIdLst>
  <p:sldIdLst>
    <p:sldId id="315" r:id="rId6"/>
    <p:sldId id="259" r:id="rId7"/>
    <p:sldId id="260" r:id="rId8"/>
    <p:sldId id="261" r:id="rId9"/>
    <p:sldId id="262" r:id="rId10"/>
    <p:sldId id="31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AEE9"/>
    <a:srgbClr val="0070C0"/>
    <a:srgbClr val="D2DEEA"/>
    <a:srgbClr val="D1DCE5"/>
    <a:srgbClr val="808080"/>
    <a:srgbClr val="4D4D4D"/>
    <a:srgbClr val="CB0000"/>
    <a:srgbClr val="FF17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675E9A-E838-42C9-8AFF-DD0434903AEF}" v="3" dt="2022-05-23T00:17:26.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17" autoAdjust="0"/>
    <p:restoredTop sz="95777" autoAdjust="0"/>
  </p:normalViewPr>
  <p:slideViewPr>
    <p:cSldViewPr snapToGrid="0" snapToObjects="1">
      <p:cViewPr varScale="1">
        <p:scale>
          <a:sx n="85" d="100"/>
          <a:sy n="85" d="100"/>
        </p:scale>
        <p:origin x="30" y="2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 E. Moser" userId="d3f15afd-5434-4d79-af4e-693d2b16d27b" providerId="ADAL" clId="{EB675E9A-E838-42C9-8AFF-DD0434903AEF}"/>
    <pc:docChg chg="custSel modSld">
      <pc:chgData name="D. E. Moser" userId="d3f15afd-5434-4d79-af4e-693d2b16d27b" providerId="ADAL" clId="{EB675E9A-E838-42C9-8AFF-DD0434903AEF}" dt="2022-05-23T00:17:26.850" v="3"/>
      <pc:docMkLst>
        <pc:docMk/>
      </pc:docMkLst>
      <pc:sldChg chg="modAnim">
        <pc:chgData name="D. E. Moser" userId="d3f15afd-5434-4d79-af4e-693d2b16d27b" providerId="ADAL" clId="{EB675E9A-E838-42C9-8AFF-DD0434903AEF}" dt="2022-05-23T00:16:54.955" v="0"/>
        <pc:sldMkLst>
          <pc:docMk/>
          <pc:sldMk cId="1486439420" sldId="259"/>
        </pc:sldMkLst>
      </pc:sldChg>
      <pc:sldChg chg="modAnim">
        <pc:chgData name="D. E. Moser" userId="d3f15afd-5434-4d79-af4e-693d2b16d27b" providerId="ADAL" clId="{EB675E9A-E838-42C9-8AFF-DD0434903AEF}" dt="2022-05-23T00:17:26.850" v="3"/>
        <pc:sldMkLst>
          <pc:docMk/>
          <pc:sldMk cId="429187639" sldId="260"/>
        </pc:sldMkLst>
      </pc:sldChg>
      <pc:sldChg chg="modAnim">
        <pc:chgData name="D. E. Moser" userId="d3f15afd-5434-4d79-af4e-693d2b16d27b" providerId="ADAL" clId="{EB675E9A-E838-42C9-8AFF-DD0434903AEF}" dt="2022-05-23T00:17:07.919" v="1"/>
        <pc:sldMkLst>
          <pc:docMk/>
          <pc:sldMk cId="646972466" sldId="261"/>
        </pc:sldMkLst>
      </pc:sldChg>
      <pc:sldChg chg="delSp mod delAnim">
        <pc:chgData name="D. E. Moser" userId="d3f15afd-5434-4d79-af4e-693d2b16d27b" providerId="ADAL" clId="{EB675E9A-E838-42C9-8AFF-DD0434903AEF}" dt="2022-05-23T00:17:11.038" v="2" actId="478"/>
        <pc:sldMkLst>
          <pc:docMk/>
          <pc:sldMk cId="3127787105" sldId="262"/>
        </pc:sldMkLst>
        <pc:spChg chg="del">
          <ac:chgData name="D. E. Moser" userId="d3f15afd-5434-4d79-af4e-693d2b16d27b" providerId="ADAL" clId="{EB675E9A-E838-42C9-8AFF-DD0434903AEF}" dt="2022-05-23T00:17:11.038" v="2" actId="478"/>
          <ac:spMkLst>
            <pc:docMk/>
            <pc:sldMk cId="3127787105" sldId="262"/>
            <ac:spMk id="10" creationId="{B4C8B3FD-FDDD-4070-B4C3-5F5F5885334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564D90-C77F-4A17-A892-F3A33AC1A7B6}" type="datetimeFigureOut">
              <a:rPr lang="en-US" smtClean="0"/>
              <a:t>5/23/2022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CE782-B9D4-4BE1-BAB5-6A9E7083AEEB}" type="slidenum">
              <a:rPr lang="en-US" smtClean="0"/>
              <a:t>‹#›</a:t>
            </a:fld>
            <a:endParaRPr lang="en-US"/>
          </a:p>
        </p:txBody>
      </p:sp>
    </p:spTree>
    <p:extLst>
      <p:ext uri="{BB962C8B-B14F-4D97-AF65-F5344CB8AC3E}">
        <p14:creationId xmlns:p14="http://schemas.microsoft.com/office/powerpoint/2010/main" val="1431939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Le’s</a:t>
            </a:r>
            <a:r>
              <a:rPr lang="en-GB" dirty="0"/>
              <a:t> start with a question: Who of you has seen melt-affected ice core chemistry and didn’t publish on that record because  Who of you drilled and ice core which turned out to be melt affected?  (think of alpine community too). </a:t>
            </a:r>
          </a:p>
        </p:txBody>
      </p:sp>
      <p:sp>
        <p:nvSpPr>
          <p:cNvPr id="4" name="Slide Number Placeholder 3"/>
          <p:cNvSpPr>
            <a:spLocks noGrp="1"/>
          </p:cNvSpPr>
          <p:nvPr>
            <p:ph type="sldNum" sz="quarter" idx="5"/>
          </p:nvPr>
        </p:nvSpPr>
        <p:spPr/>
        <p:txBody>
          <a:bodyPr/>
          <a:lstStyle/>
          <a:p>
            <a:fld id="{4E2CE782-B9D4-4BE1-BAB5-6A9E7083AEEB}" type="slidenum">
              <a:rPr lang="en-US" smtClean="0"/>
              <a:t>1</a:t>
            </a:fld>
            <a:endParaRPr lang="en-US"/>
          </a:p>
        </p:txBody>
      </p:sp>
    </p:spTree>
    <p:extLst>
      <p:ext uri="{BB962C8B-B14F-4D97-AF65-F5344CB8AC3E}">
        <p14:creationId xmlns:p14="http://schemas.microsoft.com/office/powerpoint/2010/main" val="2447639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Sites are more and more affected. Sub-Antarctic, Karte NSIDC where is melting happening Greenland  http://nsidc.org/greenland-today/ </a:t>
            </a:r>
          </a:p>
          <a:p>
            <a:endParaRPr lang="en-GB" dirty="0"/>
          </a:p>
          <a:p>
            <a:r>
              <a:rPr lang="en-GB" dirty="0"/>
              <a:t>First show map of Greenland melting, then antarctica melt days, let issue scheme appear to say that this is an issue for climate reconstruction, then point out study sites, and what our specific aims are.</a:t>
            </a:r>
          </a:p>
        </p:txBody>
      </p:sp>
      <p:sp>
        <p:nvSpPr>
          <p:cNvPr id="4" name="Slide Number Placeholder 3"/>
          <p:cNvSpPr>
            <a:spLocks noGrp="1"/>
          </p:cNvSpPr>
          <p:nvPr>
            <p:ph type="sldNum" sz="quarter" idx="5"/>
          </p:nvPr>
        </p:nvSpPr>
        <p:spPr/>
        <p:txBody>
          <a:bodyPr/>
          <a:lstStyle/>
          <a:p>
            <a:fld id="{4E2CE782-B9D4-4BE1-BAB5-6A9E7083AEEB}" type="slidenum">
              <a:rPr lang="en-US" smtClean="0"/>
              <a:t>2</a:t>
            </a:fld>
            <a:endParaRPr lang="en-US"/>
          </a:p>
        </p:txBody>
      </p:sp>
    </p:spTree>
    <p:extLst>
      <p:ext uri="{BB962C8B-B14F-4D97-AF65-F5344CB8AC3E}">
        <p14:creationId xmlns:p14="http://schemas.microsoft.com/office/powerpoint/2010/main" val="3439884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Structural assessment to understand the physical characteristics of our archive. Background, on which all </a:t>
            </a:r>
            <a:r>
              <a:rPr lang="en-GB" dirty="0" err="1"/>
              <a:t>ou</a:t>
            </a:r>
            <a:r>
              <a:rPr lang="en-GB" dirty="0"/>
              <a:t> chemical data will be projected. But maybe it is already more than just a background?</a:t>
            </a:r>
          </a:p>
        </p:txBody>
      </p:sp>
      <p:sp>
        <p:nvSpPr>
          <p:cNvPr id="4" name="Slide Number Placeholder 3"/>
          <p:cNvSpPr>
            <a:spLocks noGrp="1"/>
          </p:cNvSpPr>
          <p:nvPr>
            <p:ph type="sldNum" sz="quarter" idx="5"/>
          </p:nvPr>
        </p:nvSpPr>
        <p:spPr/>
        <p:txBody>
          <a:bodyPr/>
          <a:lstStyle/>
          <a:p>
            <a:fld id="{4E2CE782-B9D4-4BE1-BAB5-6A9E7083AEEB}" type="slidenum">
              <a:rPr lang="en-US" smtClean="0"/>
              <a:t>3</a:t>
            </a:fld>
            <a:endParaRPr lang="en-US"/>
          </a:p>
        </p:txBody>
      </p:sp>
    </p:spTree>
    <p:extLst>
      <p:ext uri="{BB962C8B-B14F-4D97-AF65-F5344CB8AC3E}">
        <p14:creationId xmlns:p14="http://schemas.microsoft.com/office/powerpoint/2010/main" val="2604029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2CE782-B9D4-4BE1-BAB5-6A9E7083AEEB}" type="slidenum">
              <a:rPr lang="en-US" smtClean="0"/>
              <a:t>4</a:t>
            </a:fld>
            <a:endParaRPr lang="en-US"/>
          </a:p>
        </p:txBody>
      </p:sp>
    </p:spTree>
    <p:extLst>
      <p:ext uri="{BB962C8B-B14F-4D97-AF65-F5344CB8AC3E}">
        <p14:creationId xmlns:p14="http://schemas.microsoft.com/office/powerpoint/2010/main" val="1808481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Le’s</a:t>
            </a:r>
            <a:r>
              <a:rPr lang="en-GB" dirty="0"/>
              <a:t> start with a question: Who of you has seen melt-affected ice core chemistry and didn’t publish on that record because  Who of you drilled and ice core which turned out to be melt affected?  (think of </a:t>
            </a:r>
            <a:r>
              <a:rPr lang="en-GB"/>
              <a:t>alpine community too). </a:t>
            </a:r>
          </a:p>
        </p:txBody>
      </p:sp>
      <p:sp>
        <p:nvSpPr>
          <p:cNvPr id="4" name="Slide Number Placeholder 3"/>
          <p:cNvSpPr>
            <a:spLocks noGrp="1"/>
          </p:cNvSpPr>
          <p:nvPr>
            <p:ph type="sldNum" sz="quarter" idx="5"/>
          </p:nvPr>
        </p:nvSpPr>
        <p:spPr/>
        <p:txBody>
          <a:bodyPr/>
          <a:lstStyle/>
          <a:p>
            <a:fld id="{4E2CE782-B9D4-4BE1-BAB5-6A9E7083AEEB}" type="slidenum">
              <a:rPr lang="en-US" smtClean="0"/>
              <a:t>6</a:t>
            </a:fld>
            <a:endParaRPr lang="en-US"/>
          </a:p>
        </p:txBody>
      </p:sp>
    </p:spTree>
    <p:extLst>
      <p:ext uri="{BB962C8B-B14F-4D97-AF65-F5344CB8AC3E}">
        <p14:creationId xmlns:p14="http://schemas.microsoft.com/office/powerpoint/2010/main" val="1036476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3028-6F18-2846-95F9-50CE7841DF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B6FD60-38B2-BE48-B0CB-D287B4BF5A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CAB8B6-BC0C-A34A-8D44-D2E5F8C378AA}"/>
              </a:ext>
            </a:extLst>
          </p:cNvPr>
          <p:cNvSpPr>
            <a:spLocks noGrp="1"/>
          </p:cNvSpPr>
          <p:nvPr>
            <p:ph type="dt" sz="half" idx="10"/>
          </p:nvPr>
        </p:nvSpPr>
        <p:spPr/>
        <p:txBody>
          <a:bodyPr/>
          <a:lstStyle/>
          <a:p>
            <a:fld id="{1E3435D0-D571-7F4B-8276-30935A6E79DC}" type="datetimeFigureOut">
              <a:rPr lang="en-US" smtClean="0"/>
              <a:t>5/23/2022</a:t>
            </a:fld>
            <a:endParaRPr lang="en-US"/>
          </a:p>
        </p:txBody>
      </p:sp>
      <p:sp>
        <p:nvSpPr>
          <p:cNvPr id="5" name="Footer Placeholder 4">
            <a:extLst>
              <a:ext uri="{FF2B5EF4-FFF2-40B4-BE49-F238E27FC236}">
                <a16:creationId xmlns:a16="http://schemas.microsoft.com/office/drawing/2014/main" id="{2D99699A-CD40-F646-930E-3E9F0808D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F90E4-B82F-9641-B9BE-5E99F493466A}"/>
              </a:ext>
            </a:extLst>
          </p:cNvPr>
          <p:cNvSpPr>
            <a:spLocks noGrp="1"/>
          </p:cNvSpPr>
          <p:nvPr>
            <p:ph type="sldNum" sz="quarter" idx="12"/>
          </p:nvPr>
        </p:nvSpPr>
        <p:spPr/>
        <p:txBody>
          <a:bodyPr/>
          <a:lstStyle/>
          <a:p>
            <a:fld id="{D8DDFE6C-B21B-6348-98D7-903FB0ADED0F}" type="slidenum">
              <a:rPr lang="en-US" smtClean="0"/>
              <a:t>‹#›</a:t>
            </a:fld>
            <a:endParaRPr lang="en-US"/>
          </a:p>
        </p:txBody>
      </p:sp>
    </p:spTree>
    <p:extLst>
      <p:ext uri="{BB962C8B-B14F-4D97-AF65-F5344CB8AC3E}">
        <p14:creationId xmlns:p14="http://schemas.microsoft.com/office/powerpoint/2010/main" val="3062367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BF30-1CC4-5240-AD7A-FCDA67DC58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7C3182-4C36-714C-BBCA-F94310BC5E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0860B6-0F0D-0C40-80C7-E1AB0E1E7034}"/>
              </a:ext>
            </a:extLst>
          </p:cNvPr>
          <p:cNvSpPr>
            <a:spLocks noGrp="1"/>
          </p:cNvSpPr>
          <p:nvPr>
            <p:ph type="dt" sz="half" idx="10"/>
          </p:nvPr>
        </p:nvSpPr>
        <p:spPr/>
        <p:txBody>
          <a:bodyPr/>
          <a:lstStyle/>
          <a:p>
            <a:fld id="{1E3435D0-D571-7F4B-8276-30935A6E79DC}" type="datetimeFigureOut">
              <a:rPr lang="en-US" smtClean="0"/>
              <a:t>5/23/2022</a:t>
            </a:fld>
            <a:endParaRPr lang="en-US"/>
          </a:p>
        </p:txBody>
      </p:sp>
      <p:sp>
        <p:nvSpPr>
          <p:cNvPr id="5" name="Footer Placeholder 4">
            <a:extLst>
              <a:ext uri="{FF2B5EF4-FFF2-40B4-BE49-F238E27FC236}">
                <a16:creationId xmlns:a16="http://schemas.microsoft.com/office/drawing/2014/main" id="{63417743-D52C-9442-9D67-BA7C927C6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51735-DE2B-A643-A3FB-C18B48E37A99}"/>
              </a:ext>
            </a:extLst>
          </p:cNvPr>
          <p:cNvSpPr>
            <a:spLocks noGrp="1"/>
          </p:cNvSpPr>
          <p:nvPr>
            <p:ph type="sldNum" sz="quarter" idx="12"/>
          </p:nvPr>
        </p:nvSpPr>
        <p:spPr/>
        <p:txBody>
          <a:bodyPr/>
          <a:lstStyle/>
          <a:p>
            <a:fld id="{D8DDFE6C-B21B-6348-98D7-903FB0ADED0F}" type="slidenum">
              <a:rPr lang="en-US" smtClean="0"/>
              <a:t>‹#›</a:t>
            </a:fld>
            <a:endParaRPr lang="en-US"/>
          </a:p>
        </p:txBody>
      </p:sp>
    </p:spTree>
    <p:extLst>
      <p:ext uri="{BB962C8B-B14F-4D97-AF65-F5344CB8AC3E}">
        <p14:creationId xmlns:p14="http://schemas.microsoft.com/office/powerpoint/2010/main" val="3370444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779948-C4D4-0542-B8D7-0FD548E929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894177-8478-FD44-A232-651A9886EB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A7523-099E-1E4F-B221-13C7E2698503}"/>
              </a:ext>
            </a:extLst>
          </p:cNvPr>
          <p:cNvSpPr>
            <a:spLocks noGrp="1"/>
          </p:cNvSpPr>
          <p:nvPr>
            <p:ph type="dt" sz="half" idx="10"/>
          </p:nvPr>
        </p:nvSpPr>
        <p:spPr/>
        <p:txBody>
          <a:bodyPr/>
          <a:lstStyle/>
          <a:p>
            <a:fld id="{1E3435D0-D571-7F4B-8276-30935A6E79DC}" type="datetimeFigureOut">
              <a:rPr lang="en-US" smtClean="0"/>
              <a:t>5/23/2022</a:t>
            </a:fld>
            <a:endParaRPr lang="en-US"/>
          </a:p>
        </p:txBody>
      </p:sp>
      <p:sp>
        <p:nvSpPr>
          <p:cNvPr id="5" name="Footer Placeholder 4">
            <a:extLst>
              <a:ext uri="{FF2B5EF4-FFF2-40B4-BE49-F238E27FC236}">
                <a16:creationId xmlns:a16="http://schemas.microsoft.com/office/drawing/2014/main" id="{7E740CFB-AB5A-D046-9AD5-0E885D4A5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F11F06-5080-2144-B91F-7D20DDA27661}"/>
              </a:ext>
            </a:extLst>
          </p:cNvPr>
          <p:cNvSpPr>
            <a:spLocks noGrp="1"/>
          </p:cNvSpPr>
          <p:nvPr>
            <p:ph type="sldNum" sz="quarter" idx="12"/>
          </p:nvPr>
        </p:nvSpPr>
        <p:spPr/>
        <p:txBody>
          <a:bodyPr/>
          <a:lstStyle/>
          <a:p>
            <a:fld id="{D8DDFE6C-B21B-6348-98D7-903FB0ADED0F}" type="slidenum">
              <a:rPr lang="en-US" smtClean="0"/>
              <a:t>‹#›</a:t>
            </a:fld>
            <a:endParaRPr lang="en-US"/>
          </a:p>
        </p:txBody>
      </p:sp>
    </p:spTree>
    <p:extLst>
      <p:ext uri="{BB962C8B-B14F-4D97-AF65-F5344CB8AC3E}">
        <p14:creationId xmlns:p14="http://schemas.microsoft.com/office/powerpoint/2010/main" val="1771354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27" indent="0" algn="ctr">
              <a:buNone/>
              <a:defRPr sz="2000"/>
            </a:lvl2pPr>
            <a:lvl3pPr marL="914254" indent="0" algn="ctr">
              <a:buNone/>
              <a:defRPr sz="1800"/>
            </a:lvl3pPr>
            <a:lvl4pPr marL="1371381" indent="0" algn="ctr">
              <a:buNone/>
              <a:defRPr sz="1600"/>
            </a:lvl4pPr>
            <a:lvl5pPr marL="1828507" indent="0" algn="ctr">
              <a:buNone/>
              <a:defRPr sz="1600"/>
            </a:lvl5pPr>
            <a:lvl6pPr marL="2285634" indent="0" algn="ctr">
              <a:buNone/>
              <a:defRPr sz="1600"/>
            </a:lvl6pPr>
            <a:lvl7pPr marL="2742761" indent="0" algn="ctr">
              <a:buNone/>
              <a:defRPr sz="1600"/>
            </a:lvl7pPr>
            <a:lvl8pPr marL="3199888" indent="0" algn="ctr">
              <a:buNone/>
              <a:defRPr sz="1600"/>
            </a:lvl8pPr>
            <a:lvl9pPr marL="365701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28621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40489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127" indent="0">
              <a:buNone/>
              <a:defRPr sz="2000">
                <a:solidFill>
                  <a:schemeClr val="tx1">
                    <a:tint val="75000"/>
                  </a:schemeClr>
                </a:solidFill>
              </a:defRPr>
            </a:lvl2pPr>
            <a:lvl3pPr marL="914254" indent="0">
              <a:buNone/>
              <a:defRPr sz="1800">
                <a:solidFill>
                  <a:schemeClr val="tx1">
                    <a:tint val="75000"/>
                  </a:schemeClr>
                </a:solidFill>
              </a:defRPr>
            </a:lvl3pPr>
            <a:lvl4pPr marL="1371381" indent="0">
              <a:buNone/>
              <a:defRPr sz="1600">
                <a:solidFill>
                  <a:schemeClr val="tx1">
                    <a:tint val="75000"/>
                  </a:schemeClr>
                </a:solidFill>
              </a:defRPr>
            </a:lvl4pPr>
            <a:lvl5pPr marL="1828507" indent="0">
              <a:buNone/>
              <a:defRPr sz="1600">
                <a:solidFill>
                  <a:schemeClr val="tx1">
                    <a:tint val="75000"/>
                  </a:schemeClr>
                </a:solidFill>
              </a:defRPr>
            </a:lvl5pPr>
            <a:lvl6pPr marL="2285634" indent="0">
              <a:buNone/>
              <a:defRPr sz="1600">
                <a:solidFill>
                  <a:schemeClr val="tx1">
                    <a:tint val="75000"/>
                  </a:schemeClr>
                </a:solidFill>
              </a:defRPr>
            </a:lvl6pPr>
            <a:lvl7pPr marL="2742761" indent="0">
              <a:buNone/>
              <a:defRPr sz="1600">
                <a:solidFill>
                  <a:schemeClr val="tx1">
                    <a:tint val="75000"/>
                  </a:schemeClr>
                </a:solidFill>
              </a:defRPr>
            </a:lvl7pPr>
            <a:lvl8pPr marL="3199888" indent="0">
              <a:buNone/>
              <a:defRPr sz="1600">
                <a:solidFill>
                  <a:schemeClr val="tx1">
                    <a:tint val="75000"/>
                  </a:schemeClr>
                </a:solidFill>
              </a:defRPr>
            </a:lvl8pPr>
            <a:lvl9pPr marL="365701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378171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413811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5/23/2022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930225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5/23/2022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589167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5/23/2022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71516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27" indent="0">
              <a:buNone/>
              <a:defRPr sz="1400"/>
            </a:lvl2pPr>
            <a:lvl3pPr marL="914254" indent="0">
              <a:buNone/>
              <a:defRPr sz="1200"/>
            </a:lvl3pPr>
            <a:lvl4pPr marL="1371381" indent="0">
              <a:buNone/>
              <a:defRPr sz="1000"/>
            </a:lvl4pPr>
            <a:lvl5pPr marL="1828507" indent="0">
              <a:buNone/>
              <a:defRPr sz="1000"/>
            </a:lvl5pPr>
            <a:lvl6pPr marL="2285634" indent="0">
              <a:buNone/>
              <a:defRPr sz="1000"/>
            </a:lvl6pPr>
            <a:lvl7pPr marL="2742761" indent="0">
              <a:buNone/>
              <a:defRPr sz="1000"/>
            </a:lvl7pPr>
            <a:lvl8pPr marL="3199888" indent="0">
              <a:buNone/>
              <a:defRPr sz="1000"/>
            </a:lvl8pPr>
            <a:lvl9pPr marL="365701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02269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77C86-0D75-834F-8E9E-D2596222D4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B880EC-E5AB-254D-9CF5-46141325A0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D81F1-251D-B345-B5C6-C66FFA53CCDB}"/>
              </a:ext>
            </a:extLst>
          </p:cNvPr>
          <p:cNvSpPr>
            <a:spLocks noGrp="1"/>
          </p:cNvSpPr>
          <p:nvPr>
            <p:ph type="dt" sz="half" idx="10"/>
          </p:nvPr>
        </p:nvSpPr>
        <p:spPr/>
        <p:txBody>
          <a:bodyPr/>
          <a:lstStyle/>
          <a:p>
            <a:fld id="{1E3435D0-D571-7F4B-8276-30935A6E79DC}" type="datetimeFigureOut">
              <a:rPr lang="en-US" smtClean="0"/>
              <a:t>5/23/2022</a:t>
            </a:fld>
            <a:endParaRPr lang="en-US"/>
          </a:p>
        </p:txBody>
      </p:sp>
      <p:sp>
        <p:nvSpPr>
          <p:cNvPr id="5" name="Footer Placeholder 4">
            <a:extLst>
              <a:ext uri="{FF2B5EF4-FFF2-40B4-BE49-F238E27FC236}">
                <a16:creationId xmlns:a16="http://schemas.microsoft.com/office/drawing/2014/main" id="{EC07D0C1-D04F-7548-8928-E93F9D63C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F4DE0-6D2F-ED4C-96D3-C657FD3F8370}"/>
              </a:ext>
            </a:extLst>
          </p:cNvPr>
          <p:cNvSpPr>
            <a:spLocks noGrp="1"/>
          </p:cNvSpPr>
          <p:nvPr>
            <p:ph type="sldNum" sz="quarter" idx="12"/>
          </p:nvPr>
        </p:nvSpPr>
        <p:spPr/>
        <p:txBody>
          <a:bodyPr/>
          <a:lstStyle/>
          <a:p>
            <a:fld id="{D8DDFE6C-B21B-6348-98D7-903FB0ADED0F}" type="slidenum">
              <a:rPr lang="en-US" smtClean="0"/>
              <a:t>‹#›</a:t>
            </a:fld>
            <a:endParaRPr lang="en-US"/>
          </a:p>
        </p:txBody>
      </p:sp>
    </p:spTree>
    <p:extLst>
      <p:ext uri="{BB962C8B-B14F-4D97-AF65-F5344CB8AC3E}">
        <p14:creationId xmlns:p14="http://schemas.microsoft.com/office/powerpoint/2010/main" val="1266271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27" indent="0">
              <a:buNone/>
              <a:defRPr sz="1400"/>
            </a:lvl2pPr>
            <a:lvl3pPr marL="914254" indent="0">
              <a:buNone/>
              <a:defRPr sz="1200"/>
            </a:lvl3pPr>
            <a:lvl4pPr marL="1371381" indent="0">
              <a:buNone/>
              <a:defRPr sz="1000"/>
            </a:lvl4pPr>
            <a:lvl5pPr marL="1828507" indent="0">
              <a:buNone/>
              <a:defRPr sz="1000"/>
            </a:lvl5pPr>
            <a:lvl6pPr marL="2285634" indent="0">
              <a:buNone/>
              <a:defRPr sz="1000"/>
            </a:lvl6pPr>
            <a:lvl7pPr marL="2742761" indent="0">
              <a:buNone/>
              <a:defRPr sz="1000"/>
            </a:lvl7pPr>
            <a:lvl8pPr marL="3199888" indent="0">
              <a:buNone/>
              <a:defRPr sz="1000"/>
            </a:lvl8pPr>
            <a:lvl9pPr marL="365701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478953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347728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30262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E3620-C01C-8649-8E25-C5423D17FA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ED1AFD-0955-0F4A-B3BE-77C2A70656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2DFB7C-D2A0-B948-A8D2-B2528CD07663}"/>
              </a:ext>
            </a:extLst>
          </p:cNvPr>
          <p:cNvSpPr>
            <a:spLocks noGrp="1"/>
          </p:cNvSpPr>
          <p:nvPr>
            <p:ph type="dt" sz="half" idx="10"/>
          </p:nvPr>
        </p:nvSpPr>
        <p:spPr/>
        <p:txBody>
          <a:bodyPr/>
          <a:lstStyle/>
          <a:p>
            <a:fld id="{1E3435D0-D571-7F4B-8276-30935A6E79DC}" type="datetimeFigureOut">
              <a:rPr lang="en-US" smtClean="0"/>
              <a:t>5/23/2022</a:t>
            </a:fld>
            <a:endParaRPr lang="en-US"/>
          </a:p>
        </p:txBody>
      </p:sp>
      <p:sp>
        <p:nvSpPr>
          <p:cNvPr id="5" name="Footer Placeholder 4">
            <a:extLst>
              <a:ext uri="{FF2B5EF4-FFF2-40B4-BE49-F238E27FC236}">
                <a16:creationId xmlns:a16="http://schemas.microsoft.com/office/drawing/2014/main" id="{90F5DA7B-565C-C240-B91A-FD4718110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5414C-6FC5-BE4B-B6E7-B173212383AC}"/>
              </a:ext>
            </a:extLst>
          </p:cNvPr>
          <p:cNvSpPr>
            <a:spLocks noGrp="1"/>
          </p:cNvSpPr>
          <p:nvPr>
            <p:ph type="sldNum" sz="quarter" idx="12"/>
          </p:nvPr>
        </p:nvSpPr>
        <p:spPr/>
        <p:txBody>
          <a:bodyPr/>
          <a:lstStyle/>
          <a:p>
            <a:fld id="{D8DDFE6C-B21B-6348-98D7-903FB0ADED0F}" type="slidenum">
              <a:rPr lang="en-US" smtClean="0"/>
              <a:t>‹#›</a:t>
            </a:fld>
            <a:endParaRPr lang="en-US"/>
          </a:p>
        </p:txBody>
      </p:sp>
    </p:spTree>
    <p:extLst>
      <p:ext uri="{BB962C8B-B14F-4D97-AF65-F5344CB8AC3E}">
        <p14:creationId xmlns:p14="http://schemas.microsoft.com/office/powerpoint/2010/main" val="108301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34566-26D2-2B44-9CA9-219FA7FC1D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A7AFC-B9D2-BF4C-964A-373C6F0613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EBDAC-3ADA-8A45-B712-7B9B2183AF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92D83-F25A-2147-813A-2679B18FF0E8}"/>
              </a:ext>
            </a:extLst>
          </p:cNvPr>
          <p:cNvSpPr>
            <a:spLocks noGrp="1"/>
          </p:cNvSpPr>
          <p:nvPr>
            <p:ph type="dt" sz="half" idx="10"/>
          </p:nvPr>
        </p:nvSpPr>
        <p:spPr/>
        <p:txBody>
          <a:bodyPr/>
          <a:lstStyle/>
          <a:p>
            <a:fld id="{1E3435D0-D571-7F4B-8276-30935A6E79DC}" type="datetimeFigureOut">
              <a:rPr lang="en-US" smtClean="0"/>
              <a:t>5/23/2022</a:t>
            </a:fld>
            <a:endParaRPr lang="en-US"/>
          </a:p>
        </p:txBody>
      </p:sp>
      <p:sp>
        <p:nvSpPr>
          <p:cNvPr id="6" name="Footer Placeholder 5">
            <a:extLst>
              <a:ext uri="{FF2B5EF4-FFF2-40B4-BE49-F238E27FC236}">
                <a16:creationId xmlns:a16="http://schemas.microsoft.com/office/drawing/2014/main" id="{03E5FF29-562C-AE42-9929-96B3C1FAD4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CB9EA2-99F2-9E48-808C-39648DB4DE9F}"/>
              </a:ext>
            </a:extLst>
          </p:cNvPr>
          <p:cNvSpPr>
            <a:spLocks noGrp="1"/>
          </p:cNvSpPr>
          <p:nvPr>
            <p:ph type="sldNum" sz="quarter" idx="12"/>
          </p:nvPr>
        </p:nvSpPr>
        <p:spPr/>
        <p:txBody>
          <a:bodyPr/>
          <a:lstStyle/>
          <a:p>
            <a:fld id="{D8DDFE6C-B21B-6348-98D7-903FB0ADED0F}" type="slidenum">
              <a:rPr lang="en-US" smtClean="0"/>
              <a:t>‹#›</a:t>
            </a:fld>
            <a:endParaRPr lang="en-US"/>
          </a:p>
        </p:txBody>
      </p:sp>
    </p:spTree>
    <p:extLst>
      <p:ext uri="{BB962C8B-B14F-4D97-AF65-F5344CB8AC3E}">
        <p14:creationId xmlns:p14="http://schemas.microsoft.com/office/powerpoint/2010/main" val="1473684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CBC59-8078-834F-90F7-267EAA81B4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7F6519-05A8-3D40-9038-C322B7F500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963A14-397D-284A-968C-C72A85BE26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BFE312-BFE3-5B4A-90BF-418D97DCA2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C65779-3DA1-894B-8683-7724E3F086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3ED51D-72B0-2D4F-AC50-46C838D6F284}"/>
              </a:ext>
            </a:extLst>
          </p:cNvPr>
          <p:cNvSpPr>
            <a:spLocks noGrp="1"/>
          </p:cNvSpPr>
          <p:nvPr>
            <p:ph type="dt" sz="half" idx="10"/>
          </p:nvPr>
        </p:nvSpPr>
        <p:spPr/>
        <p:txBody>
          <a:bodyPr/>
          <a:lstStyle/>
          <a:p>
            <a:fld id="{1E3435D0-D571-7F4B-8276-30935A6E79DC}" type="datetimeFigureOut">
              <a:rPr lang="en-US" smtClean="0"/>
              <a:t>5/23/2022</a:t>
            </a:fld>
            <a:endParaRPr lang="en-US"/>
          </a:p>
        </p:txBody>
      </p:sp>
      <p:sp>
        <p:nvSpPr>
          <p:cNvPr id="8" name="Footer Placeholder 7">
            <a:extLst>
              <a:ext uri="{FF2B5EF4-FFF2-40B4-BE49-F238E27FC236}">
                <a16:creationId xmlns:a16="http://schemas.microsoft.com/office/drawing/2014/main" id="{62B7A3C9-FFF1-A14E-AF5C-A061BC3DD6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CBCFB0-3BC7-9241-A280-9C4D7C268BB2}"/>
              </a:ext>
            </a:extLst>
          </p:cNvPr>
          <p:cNvSpPr>
            <a:spLocks noGrp="1"/>
          </p:cNvSpPr>
          <p:nvPr>
            <p:ph type="sldNum" sz="quarter" idx="12"/>
          </p:nvPr>
        </p:nvSpPr>
        <p:spPr/>
        <p:txBody>
          <a:bodyPr/>
          <a:lstStyle/>
          <a:p>
            <a:fld id="{D8DDFE6C-B21B-6348-98D7-903FB0ADED0F}" type="slidenum">
              <a:rPr lang="en-US" smtClean="0"/>
              <a:t>‹#›</a:t>
            </a:fld>
            <a:endParaRPr lang="en-US"/>
          </a:p>
        </p:txBody>
      </p:sp>
    </p:spTree>
    <p:extLst>
      <p:ext uri="{BB962C8B-B14F-4D97-AF65-F5344CB8AC3E}">
        <p14:creationId xmlns:p14="http://schemas.microsoft.com/office/powerpoint/2010/main" val="1999993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BEDED-56DF-1E42-8590-5475686ACB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85B9A2-E0AF-0642-95EF-5B72C06D59CD}"/>
              </a:ext>
            </a:extLst>
          </p:cNvPr>
          <p:cNvSpPr>
            <a:spLocks noGrp="1"/>
          </p:cNvSpPr>
          <p:nvPr>
            <p:ph type="dt" sz="half" idx="10"/>
          </p:nvPr>
        </p:nvSpPr>
        <p:spPr/>
        <p:txBody>
          <a:bodyPr/>
          <a:lstStyle/>
          <a:p>
            <a:fld id="{1E3435D0-D571-7F4B-8276-30935A6E79DC}" type="datetimeFigureOut">
              <a:rPr lang="en-US" smtClean="0"/>
              <a:t>5/23/2022</a:t>
            </a:fld>
            <a:endParaRPr lang="en-US"/>
          </a:p>
        </p:txBody>
      </p:sp>
      <p:sp>
        <p:nvSpPr>
          <p:cNvPr id="4" name="Footer Placeholder 3">
            <a:extLst>
              <a:ext uri="{FF2B5EF4-FFF2-40B4-BE49-F238E27FC236}">
                <a16:creationId xmlns:a16="http://schemas.microsoft.com/office/drawing/2014/main" id="{DA1E61D1-1801-0043-83F7-C78B506953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9126D4-8E53-A241-BFC2-ED09A0855D6C}"/>
              </a:ext>
            </a:extLst>
          </p:cNvPr>
          <p:cNvSpPr>
            <a:spLocks noGrp="1"/>
          </p:cNvSpPr>
          <p:nvPr>
            <p:ph type="sldNum" sz="quarter" idx="12"/>
          </p:nvPr>
        </p:nvSpPr>
        <p:spPr/>
        <p:txBody>
          <a:bodyPr/>
          <a:lstStyle/>
          <a:p>
            <a:fld id="{D8DDFE6C-B21B-6348-98D7-903FB0ADED0F}" type="slidenum">
              <a:rPr lang="en-US" smtClean="0"/>
              <a:t>‹#›</a:t>
            </a:fld>
            <a:endParaRPr lang="en-US"/>
          </a:p>
        </p:txBody>
      </p:sp>
    </p:spTree>
    <p:extLst>
      <p:ext uri="{BB962C8B-B14F-4D97-AF65-F5344CB8AC3E}">
        <p14:creationId xmlns:p14="http://schemas.microsoft.com/office/powerpoint/2010/main" val="2849964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8D7B8-599A-9849-B666-CA320C5FBB10}"/>
              </a:ext>
            </a:extLst>
          </p:cNvPr>
          <p:cNvSpPr>
            <a:spLocks noGrp="1"/>
          </p:cNvSpPr>
          <p:nvPr>
            <p:ph type="dt" sz="half" idx="10"/>
          </p:nvPr>
        </p:nvSpPr>
        <p:spPr/>
        <p:txBody>
          <a:bodyPr/>
          <a:lstStyle/>
          <a:p>
            <a:fld id="{1E3435D0-D571-7F4B-8276-30935A6E79DC}" type="datetimeFigureOut">
              <a:rPr lang="en-US" smtClean="0"/>
              <a:t>5/23/2022</a:t>
            </a:fld>
            <a:endParaRPr lang="en-US"/>
          </a:p>
        </p:txBody>
      </p:sp>
      <p:sp>
        <p:nvSpPr>
          <p:cNvPr id="3" name="Footer Placeholder 2">
            <a:extLst>
              <a:ext uri="{FF2B5EF4-FFF2-40B4-BE49-F238E27FC236}">
                <a16:creationId xmlns:a16="http://schemas.microsoft.com/office/drawing/2014/main" id="{78503797-2C95-A041-A898-19C9F91948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11F44-EA63-D44D-8572-B83263BEFD06}"/>
              </a:ext>
            </a:extLst>
          </p:cNvPr>
          <p:cNvSpPr>
            <a:spLocks noGrp="1"/>
          </p:cNvSpPr>
          <p:nvPr>
            <p:ph type="sldNum" sz="quarter" idx="12"/>
          </p:nvPr>
        </p:nvSpPr>
        <p:spPr/>
        <p:txBody>
          <a:bodyPr/>
          <a:lstStyle/>
          <a:p>
            <a:fld id="{D8DDFE6C-B21B-6348-98D7-903FB0ADED0F}" type="slidenum">
              <a:rPr lang="en-US" smtClean="0"/>
              <a:t>‹#›</a:t>
            </a:fld>
            <a:endParaRPr lang="en-US"/>
          </a:p>
        </p:txBody>
      </p:sp>
    </p:spTree>
    <p:extLst>
      <p:ext uri="{BB962C8B-B14F-4D97-AF65-F5344CB8AC3E}">
        <p14:creationId xmlns:p14="http://schemas.microsoft.com/office/powerpoint/2010/main" val="846954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69BEB-7666-C248-9C80-18A906FCC9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DC3871-D43B-254A-9A26-8FDC84378A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E5088B-08B5-7B4E-943D-EC8C38451B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D2-F71C-0048-B736-41DD3A68D444}"/>
              </a:ext>
            </a:extLst>
          </p:cNvPr>
          <p:cNvSpPr>
            <a:spLocks noGrp="1"/>
          </p:cNvSpPr>
          <p:nvPr>
            <p:ph type="dt" sz="half" idx="10"/>
          </p:nvPr>
        </p:nvSpPr>
        <p:spPr/>
        <p:txBody>
          <a:bodyPr/>
          <a:lstStyle/>
          <a:p>
            <a:fld id="{1E3435D0-D571-7F4B-8276-30935A6E79DC}" type="datetimeFigureOut">
              <a:rPr lang="en-US" smtClean="0"/>
              <a:t>5/23/2022</a:t>
            </a:fld>
            <a:endParaRPr lang="en-US"/>
          </a:p>
        </p:txBody>
      </p:sp>
      <p:sp>
        <p:nvSpPr>
          <p:cNvPr id="6" name="Footer Placeholder 5">
            <a:extLst>
              <a:ext uri="{FF2B5EF4-FFF2-40B4-BE49-F238E27FC236}">
                <a16:creationId xmlns:a16="http://schemas.microsoft.com/office/drawing/2014/main" id="{FAE198E4-581C-1640-869A-8FBC059DB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4F5B08-3112-DC42-819D-25181C3A1243}"/>
              </a:ext>
            </a:extLst>
          </p:cNvPr>
          <p:cNvSpPr>
            <a:spLocks noGrp="1"/>
          </p:cNvSpPr>
          <p:nvPr>
            <p:ph type="sldNum" sz="quarter" idx="12"/>
          </p:nvPr>
        </p:nvSpPr>
        <p:spPr/>
        <p:txBody>
          <a:bodyPr/>
          <a:lstStyle/>
          <a:p>
            <a:fld id="{D8DDFE6C-B21B-6348-98D7-903FB0ADED0F}" type="slidenum">
              <a:rPr lang="en-US" smtClean="0"/>
              <a:t>‹#›</a:t>
            </a:fld>
            <a:endParaRPr lang="en-US"/>
          </a:p>
        </p:txBody>
      </p:sp>
    </p:spTree>
    <p:extLst>
      <p:ext uri="{BB962C8B-B14F-4D97-AF65-F5344CB8AC3E}">
        <p14:creationId xmlns:p14="http://schemas.microsoft.com/office/powerpoint/2010/main" val="3767407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64C13-AC5E-D947-BCFD-8B7B11D6F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60A8E6-3854-384A-90EE-C670E866A8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DD57EF-79D8-D946-B645-80A0739B19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E3151-689D-B649-BDC2-855D53EA2128}"/>
              </a:ext>
            </a:extLst>
          </p:cNvPr>
          <p:cNvSpPr>
            <a:spLocks noGrp="1"/>
          </p:cNvSpPr>
          <p:nvPr>
            <p:ph type="dt" sz="half" idx="10"/>
          </p:nvPr>
        </p:nvSpPr>
        <p:spPr/>
        <p:txBody>
          <a:bodyPr/>
          <a:lstStyle/>
          <a:p>
            <a:fld id="{1E3435D0-D571-7F4B-8276-30935A6E79DC}" type="datetimeFigureOut">
              <a:rPr lang="en-US" smtClean="0"/>
              <a:t>5/23/2022</a:t>
            </a:fld>
            <a:endParaRPr lang="en-US"/>
          </a:p>
        </p:txBody>
      </p:sp>
      <p:sp>
        <p:nvSpPr>
          <p:cNvPr id="6" name="Footer Placeholder 5">
            <a:extLst>
              <a:ext uri="{FF2B5EF4-FFF2-40B4-BE49-F238E27FC236}">
                <a16:creationId xmlns:a16="http://schemas.microsoft.com/office/drawing/2014/main" id="{7F6EFF03-9C76-0446-BAFD-B0F3EC99E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FEFDA2-0C42-2045-8C04-F9F6E8981438}"/>
              </a:ext>
            </a:extLst>
          </p:cNvPr>
          <p:cNvSpPr>
            <a:spLocks noGrp="1"/>
          </p:cNvSpPr>
          <p:nvPr>
            <p:ph type="sldNum" sz="quarter" idx="12"/>
          </p:nvPr>
        </p:nvSpPr>
        <p:spPr/>
        <p:txBody>
          <a:bodyPr/>
          <a:lstStyle/>
          <a:p>
            <a:fld id="{D8DDFE6C-B21B-6348-98D7-903FB0ADED0F}" type="slidenum">
              <a:rPr lang="en-US" smtClean="0"/>
              <a:t>‹#›</a:t>
            </a:fld>
            <a:endParaRPr lang="en-US"/>
          </a:p>
        </p:txBody>
      </p:sp>
    </p:spTree>
    <p:extLst>
      <p:ext uri="{BB962C8B-B14F-4D97-AF65-F5344CB8AC3E}">
        <p14:creationId xmlns:p14="http://schemas.microsoft.com/office/powerpoint/2010/main" val="3287381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A4643D-3EE4-6F43-A93A-425B6F9729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B5BE57-98F4-5E4D-91BE-1E1CBAF1EA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63DDC-5892-B64E-A9EA-BFA026696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435D0-D571-7F4B-8276-30935A6E79DC}" type="datetimeFigureOut">
              <a:rPr lang="en-US" smtClean="0"/>
              <a:t>5/23/2022</a:t>
            </a:fld>
            <a:endParaRPr lang="en-US"/>
          </a:p>
        </p:txBody>
      </p:sp>
      <p:sp>
        <p:nvSpPr>
          <p:cNvPr id="5" name="Footer Placeholder 4">
            <a:extLst>
              <a:ext uri="{FF2B5EF4-FFF2-40B4-BE49-F238E27FC236}">
                <a16:creationId xmlns:a16="http://schemas.microsoft.com/office/drawing/2014/main" id="{CF4C9659-A56B-F449-8A2B-7699817DDD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ABD383-6D58-4243-A502-ED1A42640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DFE6C-B21B-6348-98D7-903FB0ADED0F}" type="slidenum">
              <a:rPr lang="en-US" smtClean="0"/>
              <a:t>‹#›</a:t>
            </a:fld>
            <a:endParaRPr lang="en-US"/>
          </a:p>
        </p:txBody>
      </p:sp>
    </p:spTree>
    <p:extLst>
      <p:ext uri="{BB962C8B-B14F-4D97-AF65-F5344CB8AC3E}">
        <p14:creationId xmlns:p14="http://schemas.microsoft.com/office/powerpoint/2010/main" val="4236161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35061-2F74-46D4-9F8F-C77EF304855D}" type="datetimeFigureOut">
              <a:rPr lang="en-US" smtClean="0"/>
              <a:t>5/23/2022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1163473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25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3" indent="-228563" algn="l" defTabSz="9142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0" indent="-228563" algn="l" defTabSz="9142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7" indent="-228563" algn="l" defTabSz="9142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44"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1"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98"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25"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1"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78"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descr="Ein Bild, das Natur enthält.&#10;&#10;Automatisch generierte Beschreibung">
            <a:extLst>
              <a:ext uri="{FF2B5EF4-FFF2-40B4-BE49-F238E27FC236}">
                <a16:creationId xmlns:a16="http://schemas.microsoft.com/office/drawing/2014/main" id="{B6CC9415-4D8B-482F-9E86-1694B948641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28497"/>
          <a:stretch/>
        </p:blipFill>
        <p:spPr>
          <a:xfrm rot="5400000">
            <a:off x="6379792" y="731467"/>
            <a:ext cx="6858000" cy="5395066"/>
          </a:xfrm>
          <a:prstGeom prst="rect">
            <a:avLst/>
          </a:prstGeom>
        </p:spPr>
      </p:pic>
      <p:sp>
        <p:nvSpPr>
          <p:cNvPr id="15" name="Rechteck 5">
            <a:extLst>
              <a:ext uri="{FF2B5EF4-FFF2-40B4-BE49-F238E27FC236}">
                <a16:creationId xmlns:a16="http://schemas.microsoft.com/office/drawing/2014/main" id="{209E4001-422C-4CB7-9E29-A37D3E885271}"/>
              </a:ext>
            </a:extLst>
          </p:cNvPr>
          <p:cNvSpPr/>
          <p:nvPr/>
        </p:nvSpPr>
        <p:spPr>
          <a:xfrm>
            <a:off x="7111259" y="0"/>
            <a:ext cx="5395067" cy="6858000"/>
          </a:xfrm>
          <a:prstGeom prst="rect">
            <a:avLst/>
          </a:prstGeom>
          <a:gradFill flip="none" rotWithShape="1">
            <a:gsLst>
              <a:gs pos="0">
                <a:srgbClr val="FBFBFB"/>
              </a:gs>
              <a:gs pos="44000">
                <a:srgbClr val="FFFFF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tangle 19">
            <a:extLst>
              <a:ext uri="{FF2B5EF4-FFF2-40B4-BE49-F238E27FC236}">
                <a16:creationId xmlns:a16="http://schemas.microsoft.com/office/drawing/2014/main" id="{CDC36649-7E9F-4CB0-BD56-69CCECB6735F}"/>
              </a:ext>
            </a:extLst>
          </p:cNvPr>
          <p:cNvSpPr/>
          <p:nvPr/>
        </p:nvSpPr>
        <p:spPr>
          <a:xfrm>
            <a:off x="309489" y="2457931"/>
            <a:ext cx="6801770" cy="793294"/>
          </a:xfrm>
          <a:prstGeom prst="rect">
            <a:avLst/>
          </a:prstGeom>
        </p:spPr>
        <p:txBody>
          <a:bodyPr wrap="square">
            <a:spAutoFit/>
          </a:bodyPr>
          <a:lstStyle/>
          <a:p>
            <a:pPr defTabSz="95235">
              <a:lnSpc>
                <a:spcPct val="120000"/>
              </a:lnSpc>
            </a:pPr>
            <a:r>
              <a:rPr lang="en-US" sz="2000" b="1" dirty="0">
                <a:solidFill>
                  <a:srgbClr val="4472C4">
                    <a:lumMod val="50000"/>
                  </a:srgbClr>
                </a:solidFill>
                <a:latin typeface="Lato" panose="020F0502020204030203" pitchFamily="34" charset="0"/>
                <a:cs typeface="Segoe UI" panose="020B0502040204020203" pitchFamily="34" charset="0"/>
              </a:rPr>
              <a:t>Dorothea Elisabeth Moser</a:t>
            </a:r>
          </a:p>
          <a:p>
            <a:pPr defTabSz="95235">
              <a:lnSpc>
                <a:spcPct val="120000"/>
              </a:lnSpc>
            </a:pPr>
            <a:r>
              <a:rPr lang="en-US" sz="2000" dirty="0">
                <a:solidFill>
                  <a:srgbClr val="4472C4">
                    <a:lumMod val="50000"/>
                  </a:srgbClr>
                </a:solidFill>
                <a:latin typeface="Lato" panose="020F0502020204030203" pitchFamily="34" charset="0"/>
                <a:cs typeface="Segoe UI" panose="020B0502040204020203" pitchFamily="34" charset="0"/>
              </a:rPr>
              <a:t>with Johannes Freitag &amp; Elizabeth R. Thomas</a:t>
            </a:r>
          </a:p>
        </p:txBody>
      </p:sp>
      <p:sp>
        <p:nvSpPr>
          <p:cNvPr id="10" name="Titel 1">
            <a:extLst>
              <a:ext uri="{FF2B5EF4-FFF2-40B4-BE49-F238E27FC236}">
                <a16:creationId xmlns:a16="http://schemas.microsoft.com/office/drawing/2014/main" id="{9AA4F021-84D7-4DA3-851E-9691A0034354}"/>
              </a:ext>
            </a:extLst>
          </p:cNvPr>
          <p:cNvSpPr txBox="1">
            <a:spLocks/>
          </p:cNvSpPr>
          <p:nvPr/>
        </p:nvSpPr>
        <p:spPr>
          <a:xfrm>
            <a:off x="309489" y="625630"/>
            <a:ext cx="6487444" cy="1832301"/>
          </a:xfrm>
          <a:prstGeom prst="rect">
            <a:avLst/>
          </a:prstGeom>
        </p:spPr>
        <p:txBody>
          <a:bodyPr vert="horz" lIns="91440" tIns="45720" rIns="91440" bIns="45720" rtlCol="0" anchor="ctr">
            <a:normAutofit/>
          </a:bodyPr>
          <a:lstStyle>
            <a:lvl1pPr algn="l" defTabSz="914254" rtl="0" eaLnBrk="1" latinLnBrk="0" hangingPunct="1">
              <a:lnSpc>
                <a:spcPct val="90000"/>
              </a:lnSpc>
              <a:spcBef>
                <a:spcPct val="0"/>
              </a:spcBef>
              <a:buNone/>
              <a:defRPr sz="4399" kern="1200">
                <a:solidFill>
                  <a:schemeClr val="tx1"/>
                </a:solidFill>
                <a:latin typeface="+mj-lt"/>
                <a:ea typeface="+mj-ea"/>
                <a:cs typeface="+mj-cs"/>
              </a:defRPr>
            </a:lvl1pPr>
          </a:lstStyle>
          <a:p>
            <a:r>
              <a:rPr lang="en-GB" sz="2800" b="1" i="1" dirty="0">
                <a:latin typeface="Lato" panose="020F0502020204030203" pitchFamily="34" charset="0"/>
                <a:cs typeface="Segoe UI" panose="020B0502040204020203" pitchFamily="34" charset="0"/>
              </a:rPr>
              <a:t>Insights from 3D Firn Microstructure into Near-Surface Snow Melt Conditions</a:t>
            </a:r>
            <a:endParaRPr lang="de-DE" sz="2800" dirty="0">
              <a:solidFill>
                <a:srgbClr val="000000"/>
              </a:solidFill>
            </a:endParaRPr>
          </a:p>
        </p:txBody>
      </p:sp>
      <p:pic>
        <p:nvPicPr>
          <p:cNvPr id="11" name="Grafik 15" descr="Ein Bild, das Text enthält.&#10;&#10;Automatisch generierte Beschreibung">
            <a:extLst>
              <a:ext uri="{FF2B5EF4-FFF2-40B4-BE49-F238E27FC236}">
                <a16:creationId xmlns:a16="http://schemas.microsoft.com/office/drawing/2014/main" id="{A428C91E-D509-4545-BE6B-0A4546C24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170" y="5627117"/>
            <a:ext cx="3549791" cy="793294"/>
          </a:xfrm>
          <a:prstGeom prst="rect">
            <a:avLst/>
          </a:prstGeom>
        </p:spPr>
      </p:pic>
      <p:pic>
        <p:nvPicPr>
          <p:cNvPr id="12" name="Grafik 16" descr="Ein Bild, das Text enthält.&#10;&#10;Automatisch generierte Beschreibung">
            <a:extLst>
              <a:ext uri="{FF2B5EF4-FFF2-40B4-BE49-F238E27FC236}">
                <a16:creationId xmlns:a16="http://schemas.microsoft.com/office/drawing/2014/main" id="{9CFD3B06-CDAF-4FC3-83FF-58EB729A62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2017" y="5658955"/>
            <a:ext cx="2075956" cy="761456"/>
          </a:xfrm>
          <a:prstGeom prst="rect">
            <a:avLst/>
          </a:prstGeom>
        </p:spPr>
      </p:pic>
      <p:pic>
        <p:nvPicPr>
          <p:cNvPr id="13" name="Picture 12">
            <a:extLst>
              <a:ext uri="{FF2B5EF4-FFF2-40B4-BE49-F238E27FC236}">
                <a16:creationId xmlns:a16="http://schemas.microsoft.com/office/drawing/2014/main" id="{21CD3B20-774B-4EAA-A016-88638F51B0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2664" y="0"/>
            <a:ext cx="1572417" cy="2094614"/>
          </a:xfrm>
          <a:prstGeom prst="rect">
            <a:avLst/>
          </a:prstGeom>
        </p:spPr>
      </p:pic>
    </p:spTree>
    <p:extLst>
      <p:ext uri="{BB962C8B-B14F-4D97-AF65-F5344CB8AC3E}">
        <p14:creationId xmlns:p14="http://schemas.microsoft.com/office/powerpoint/2010/main" val="4030840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 radar chart&#10;&#10;Description automatically generated">
            <a:extLst>
              <a:ext uri="{FF2B5EF4-FFF2-40B4-BE49-F238E27FC236}">
                <a16:creationId xmlns:a16="http://schemas.microsoft.com/office/drawing/2014/main" id="{AE7EA4E1-EB26-43DB-85F1-1C8F4FB7231A}"/>
              </a:ext>
            </a:extLst>
          </p:cNvPr>
          <p:cNvPicPr>
            <a:picLocks noChangeAspect="1"/>
          </p:cNvPicPr>
          <p:nvPr/>
        </p:nvPicPr>
        <p:blipFill rotWithShape="1">
          <a:blip r:embed="rId3"/>
          <a:srcRect l="11229" t="9784" r="9784" b="11229"/>
          <a:stretch/>
        </p:blipFill>
        <p:spPr>
          <a:xfrm>
            <a:off x="751215" y="1808757"/>
            <a:ext cx="4594657" cy="4594657"/>
          </a:xfrm>
          <a:prstGeom prst="ellipse">
            <a:avLst/>
          </a:prstGeom>
        </p:spPr>
      </p:pic>
      <p:pic>
        <p:nvPicPr>
          <p:cNvPr id="24" name="Picture 23" descr="Map&#10;&#10;Description automatically generated">
            <a:extLst>
              <a:ext uri="{FF2B5EF4-FFF2-40B4-BE49-F238E27FC236}">
                <a16:creationId xmlns:a16="http://schemas.microsoft.com/office/drawing/2014/main" id="{358DB5E2-FD37-4CE6-94AF-68C3782F8FA6}"/>
              </a:ext>
            </a:extLst>
          </p:cNvPr>
          <p:cNvPicPr>
            <a:picLocks noChangeAspect="1"/>
          </p:cNvPicPr>
          <p:nvPr/>
        </p:nvPicPr>
        <p:blipFill>
          <a:blip r:embed="rId4">
            <a:clrChange>
              <a:clrFrom>
                <a:srgbClr val="CCCCCC"/>
              </a:clrFrom>
              <a:clrTo>
                <a:srgbClr val="CCCCCC">
                  <a:alpha val="0"/>
                </a:srgbClr>
              </a:clrTo>
            </a:clrChange>
          </a:blip>
          <a:stretch>
            <a:fillRect/>
          </a:stretch>
        </p:blipFill>
        <p:spPr>
          <a:xfrm rot="10800000">
            <a:off x="1824796" y="3045063"/>
            <a:ext cx="2435055" cy="2211281"/>
          </a:xfrm>
          <a:prstGeom prst="rect">
            <a:avLst/>
          </a:prstGeom>
        </p:spPr>
      </p:pic>
      <p:sp>
        <p:nvSpPr>
          <p:cNvPr id="2" name="Title 1">
            <a:extLst>
              <a:ext uri="{FF2B5EF4-FFF2-40B4-BE49-F238E27FC236}">
                <a16:creationId xmlns:a16="http://schemas.microsoft.com/office/drawing/2014/main" id="{709916DE-0D1B-8D4C-8BD4-62BFF567DF43}"/>
              </a:ext>
            </a:extLst>
          </p:cNvPr>
          <p:cNvSpPr>
            <a:spLocks noGrp="1"/>
          </p:cNvSpPr>
          <p:nvPr>
            <p:ph type="title"/>
          </p:nvPr>
        </p:nvSpPr>
        <p:spPr>
          <a:xfrm>
            <a:off x="166481" y="365125"/>
            <a:ext cx="11859039" cy="1325563"/>
          </a:xfrm>
        </p:spPr>
        <p:txBody>
          <a:bodyPr>
            <a:noAutofit/>
          </a:bodyPr>
          <a:lstStyle/>
          <a:p>
            <a:r>
              <a:rPr lang="en-GB" sz="3600" i="1" dirty="0">
                <a:latin typeface="Lato" panose="020F0502020204030203" pitchFamily="34" charset="0"/>
                <a:cs typeface="Segoe UI" panose="020B0502040204020203" pitchFamily="34" charset="0"/>
              </a:rPr>
              <a:t>Melting &amp; refreezing </a:t>
            </a:r>
            <a:r>
              <a:rPr lang="en-GB" sz="3600" i="1" dirty="0">
                <a:solidFill>
                  <a:srgbClr val="0070C0"/>
                </a:solidFill>
                <a:latin typeface="Lato" panose="020F0502020204030203" pitchFamily="34" charset="0"/>
                <a:cs typeface="Segoe UI" panose="020B0502040204020203" pitchFamily="34" charset="0"/>
              </a:rPr>
              <a:t>increasingly affects coastal ice core sites</a:t>
            </a:r>
            <a:r>
              <a:rPr lang="en-GB" sz="3600" i="1" dirty="0">
                <a:latin typeface="Lato" panose="020F0502020204030203" pitchFamily="34" charset="0"/>
                <a:cs typeface="Segoe UI" panose="020B0502040204020203" pitchFamily="34" charset="0"/>
              </a:rPr>
              <a:t>, and it alters the preservation of chemical proxy records.</a:t>
            </a:r>
            <a:endParaRPr lang="de-DE" sz="3600" i="1" dirty="0">
              <a:solidFill>
                <a:srgbClr val="000000"/>
              </a:solidFill>
            </a:endParaRPr>
          </a:p>
        </p:txBody>
      </p:sp>
      <p:pic>
        <p:nvPicPr>
          <p:cNvPr id="4" name="Grafik 25">
            <a:extLst>
              <a:ext uri="{FF2B5EF4-FFF2-40B4-BE49-F238E27FC236}">
                <a16:creationId xmlns:a16="http://schemas.microsoft.com/office/drawing/2014/main" id="{F2F672EC-8BFB-49E6-A0E7-D9B694C542CD}"/>
              </a:ext>
            </a:extLst>
          </p:cNvPr>
          <p:cNvPicPr>
            <a:picLocks noChangeAspect="1"/>
          </p:cNvPicPr>
          <p:nvPr/>
        </p:nvPicPr>
        <p:blipFill rotWithShape="1">
          <a:blip r:embed="rId5"/>
          <a:srcRect l="11438" t="20636" r="17760" b="19279"/>
          <a:stretch/>
        </p:blipFill>
        <p:spPr>
          <a:xfrm>
            <a:off x="6792563" y="2470508"/>
            <a:ext cx="4925468" cy="3084956"/>
          </a:xfrm>
          <a:prstGeom prst="rect">
            <a:avLst/>
          </a:prstGeom>
        </p:spPr>
      </p:pic>
      <p:sp>
        <p:nvSpPr>
          <p:cNvPr id="10" name="Oval 9">
            <a:extLst>
              <a:ext uri="{FF2B5EF4-FFF2-40B4-BE49-F238E27FC236}">
                <a16:creationId xmlns:a16="http://schemas.microsoft.com/office/drawing/2014/main" id="{53535414-56EC-4AC5-85AB-8CE08F09F277}"/>
              </a:ext>
            </a:extLst>
          </p:cNvPr>
          <p:cNvSpPr/>
          <p:nvPr/>
        </p:nvSpPr>
        <p:spPr>
          <a:xfrm>
            <a:off x="3811644" y="3837440"/>
            <a:ext cx="58249" cy="58249"/>
          </a:xfrm>
          <a:prstGeom prst="ellipse">
            <a:avLst/>
          </a:prstGeom>
          <a:solidFill>
            <a:srgbClr val="FF173D"/>
          </a:solidFill>
          <a:ln w="3175">
            <a:solidFill>
              <a:srgbClr val="C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33017CB9-2538-4A09-A2AF-837E5D4EBDDD}"/>
              </a:ext>
            </a:extLst>
          </p:cNvPr>
          <p:cNvSpPr/>
          <p:nvPr/>
        </p:nvSpPr>
        <p:spPr>
          <a:xfrm>
            <a:off x="3793682" y="4144090"/>
            <a:ext cx="58249" cy="58249"/>
          </a:xfrm>
          <a:prstGeom prst="ellipse">
            <a:avLst/>
          </a:prstGeom>
          <a:solidFill>
            <a:srgbClr val="FF173D"/>
          </a:solidFill>
          <a:ln w="3175">
            <a:solidFill>
              <a:srgbClr val="C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EE078A8-7761-47B7-8A1E-A2169A3E9615}"/>
              </a:ext>
            </a:extLst>
          </p:cNvPr>
          <p:cNvSpPr/>
          <p:nvPr/>
        </p:nvSpPr>
        <p:spPr>
          <a:xfrm>
            <a:off x="9125400" y="5522473"/>
            <a:ext cx="2641411" cy="775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0FBCD5FB-0022-4587-BE09-5D3F92079805}"/>
              </a:ext>
            </a:extLst>
          </p:cNvPr>
          <p:cNvGrpSpPr/>
          <p:nvPr/>
        </p:nvGrpSpPr>
        <p:grpSpPr>
          <a:xfrm>
            <a:off x="425189" y="4955537"/>
            <a:ext cx="6241891" cy="1671046"/>
            <a:chOff x="3849435" y="4959468"/>
            <a:chExt cx="6241891" cy="1671046"/>
          </a:xfrm>
        </p:grpSpPr>
        <p:sp>
          <p:nvSpPr>
            <p:cNvPr id="20" name="Rectangle 19">
              <a:extLst>
                <a:ext uri="{FF2B5EF4-FFF2-40B4-BE49-F238E27FC236}">
                  <a16:creationId xmlns:a16="http://schemas.microsoft.com/office/drawing/2014/main" id="{D430B0DF-F5F1-420F-BDB8-41B8D11F4D25}"/>
                </a:ext>
              </a:extLst>
            </p:cNvPr>
            <p:cNvSpPr/>
            <p:nvPr/>
          </p:nvSpPr>
          <p:spPr>
            <a:xfrm>
              <a:off x="3849435" y="4959468"/>
              <a:ext cx="1941719" cy="1264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19">
              <a:extLst>
                <a:ext uri="{FF2B5EF4-FFF2-40B4-BE49-F238E27FC236}">
                  <a16:creationId xmlns:a16="http://schemas.microsoft.com/office/drawing/2014/main" id="{296A76E8-63DC-4BB3-BD00-C39B16C335BB}"/>
                </a:ext>
              </a:extLst>
            </p:cNvPr>
            <p:cNvSpPr/>
            <p:nvPr/>
          </p:nvSpPr>
          <p:spPr>
            <a:xfrm>
              <a:off x="3898215" y="6339216"/>
              <a:ext cx="6193111" cy="291298"/>
            </a:xfrm>
            <a:prstGeom prst="rect">
              <a:avLst/>
            </a:prstGeom>
          </p:spPr>
          <p:txBody>
            <a:bodyPr wrap="square">
              <a:spAutoFit/>
            </a:bodyPr>
            <a:lstStyle/>
            <a:p>
              <a:pPr defTabSz="95235">
                <a:lnSpc>
                  <a:spcPct val="120000"/>
                </a:lnSpc>
              </a:pPr>
              <a:r>
                <a:rPr lang="en-US" sz="1200" dirty="0">
                  <a:latin typeface="Lato" panose="020F0502020204030203" pitchFamily="34" charset="0"/>
                  <a:cs typeface="Segoe UI" panose="020B0502040204020203" pitchFamily="34" charset="0"/>
                </a:rPr>
                <a:t>NSIDC (2021)</a:t>
              </a:r>
            </a:p>
          </p:txBody>
        </p:sp>
        <p:pic>
          <p:nvPicPr>
            <p:cNvPr id="9" name="Picture 8">
              <a:extLst>
                <a:ext uri="{FF2B5EF4-FFF2-40B4-BE49-F238E27FC236}">
                  <a16:creationId xmlns:a16="http://schemas.microsoft.com/office/drawing/2014/main" id="{23F177B1-7EF1-4237-97C9-A46C17A1EB77}"/>
                </a:ext>
              </a:extLst>
            </p:cNvPr>
            <p:cNvPicPr>
              <a:picLocks noChangeAspect="1"/>
            </p:cNvPicPr>
            <p:nvPr/>
          </p:nvPicPr>
          <p:blipFill rotWithShape="1">
            <a:blip r:embed="rId6">
              <a:clrChange>
                <a:clrFrom>
                  <a:srgbClr val="CCCCCC"/>
                </a:clrFrom>
                <a:clrTo>
                  <a:srgbClr val="CCCCCC">
                    <a:alpha val="0"/>
                  </a:srgbClr>
                </a:clrTo>
              </a:clrChange>
            </a:blip>
            <a:srcRect l="1" t="9626" r="23479" b="46071"/>
            <a:stretch/>
          </p:blipFill>
          <p:spPr>
            <a:xfrm>
              <a:off x="3898215" y="5555945"/>
              <a:ext cx="472761" cy="713934"/>
            </a:xfrm>
            <a:prstGeom prst="rect">
              <a:avLst/>
            </a:prstGeom>
          </p:spPr>
        </p:pic>
        <p:sp>
          <p:nvSpPr>
            <p:cNvPr id="19" name="Rectangle 19">
              <a:extLst>
                <a:ext uri="{FF2B5EF4-FFF2-40B4-BE49-F238E27FC236}">
                  <a16:creationId xmlns:a16="http://schemas.microsoft.com/office/drawing/2014/main" id="{F73A3B55-8967-465A-9849-FB1CC546B9CC}"/>
                </a:ext>
              </a:extLst>
            </p:cNvPr>
            <p:cNvSpPr/>
            <p:nvPr/>
          </p:nvSpPr>
          <p:spPr>
            <a:xfrm>
              <a:off x="3856874" y="4967838"/>
              <a:ext cx="6218315" cy="519116"/>
            </a:xfrm>
            <a:prstGeom prst="rect">
              <a:avLst/>
            </a:prstGeom>
          </p:spPr>
          <p:txBody>
            <a:bodyPr wrap="square">
              <a:spAutoFit/>
            </a:bodyPr>
            <a:lstStyle/>
            <a:p>
              <a:pPr defTabSz="95235">
                <a:lnSpc>
                  <a:spcPct val="120000"/>
                </a:lnSpc>
              </a:pPr>
              <a:r>
                <a:rPr lang="en-US" sz="1200" dirty="0">
                  <a:latin typeface="Lato" panose="020F0502020204030203" pitchFamily="34" charset="0"/>
                  <a:ea typeface="Lato" panose="020F0502020204030203" pitchFamily="34" charset="0"/>
                  <a:cs typeface="Lato" panose="020F0502020204030203" pitchFamily="34" charset="0"/>
                </a:rPr>
                <a:t>Average Annual Melt Days</a:t>
              </a:r>
            </a:p>
            <a:p>
              <a:pPr defTabSz="95235">
                <a:lnSpc>
                  <a:spcPct val="120000"/>
                </a:lnSpc>
              </a:pPr>
              <a:r>
                <a:rPr lang="en-US" sz="1200" dirty="0">
                  <a:latin typeface="Lato" panose="020F0502020204030203" pitchFamily="34" charset="0"/>
                  <a:ea typeface="Lato" panose="020F0502020204030203" pitchFamily="34" charset="0"/>
                  <a:cs typeface="Lato" panose="020F0502020204030203" pitchFamily="34" charset="0"/>
                </a:rPr>
                <a:t>1989</a:t>
              </a:r>
              <a:r>
                <a:rPr lang="en-GB" sz="1200" dirty="0">
                  <a:latin typeface="Lato" panose="020F0502020204030203" pitchFamily="34" charset="0"/>
                  <a:ea typeface="Lato" panose="020F0502020204030203" pitchFamily="34" charset="0"/>
                  <a:cs typeface="Lato" panose="020F0502020204030203" pitchFamily="34" charset="0"/>
                </a:rPr>
                <a:t>–2019 </a:t>
              </a:r>
              <a:endParaRPr lang="en-US" sz="1200" dirty="0">
                <a:latin typeface="Lato" panose="020F0502020204030203" pitchFamily="34" charset="0"/>
                <a:ea typeface="Lato" panose="020F0502020204030203" pitchFamily="34" charset="0"/>
                <a:cs typeface="Lato" panose="020F0502020204030203" pitchFamily="34" charset="0"/>
              </a:endParaRPr>
            </a:p>
          </p:txBody>
        </p:sp>
        <p:pic>
          <p:nvPicPr>
            <p:cNvPr id="22" name="Picture 21">
              <a:extLst>
                <a:ext uri="{FF2B5EF4-FFF2-40B4-BE49-F238E27FC236}">
                  <a16:creationId xmlns:a16="http://schemas.microsoft.com/office/drawing/2014/main" id="{2A140943-8361-4B94-8E5D-91DFC57472EE}"/>
                </a:ext>
              </a:extLst>
            </p:cNvPr>
            <p:cNvPicPr>
              <a:picLocks noChangeAspect="1"/>
            </p:cNvPicPr>
            <p:nvPr/>
          </p:nvPicPr>
          <p:blipFill rotWithShape="1">
            <a:blip r:embed="rId6">
              <a:clrChange>
                <a:clrFrom>
                  <a:srgbClr val="CCCCCC"/>
                </a:clrFrom>
                <a:clrTo>
                  <a:srgbClr val="CCCCCC">
                    <a:alpha val="0"/>
                  </a:srgbClr>
                </a:clrTo>
              </a:clrChange>
            </a:blip>
            <a:srcRect l="1" t="52778" r="23479"/>
            <a:stretch/>
          </p:blipFill>
          <p:spPr>
            <a:xfrm>
              <a:off x="4422403" y="5555945"/>
              <a:ext cx="472761" cy="760972"/>
            </a:xfrm>
            <a:prstGeom prst="rect">
              <a:avLst/>
            </a:prstGeom>
          </p:spPr>
        </p:pic>
      </p:grpSp>
      <p:pic>
        <p:nvPicPr>
          <p:cNvPr id="14" name="Picture 13" descr="Map&#10;&#10;Description automatically generated">
            <a:extLst>
              <a:ext uri="{FF2B5EF4-FFF2-40B4-BE49-F238E27FC236}">
                <a16:creationId xmlns:a16="http://schemas.microsoft.com/office/drawing/2014/main" id="{60CBCC8F-DF11-4D96-96AD-20EB65AE114B}"/>
              </a:ext>
            </a:extLst>
          </p:cNvPr>
          <p:cNvPicPr>
            <a:picLocks noChangeAspect="1"/>
          </p:cNvPicPr>
          <p:nvPr/>
        </p:nvPicPr>
        <p:blipFill rotWithShape="1">
          <a:blip r:embed="rId4">
            <a:clrChange>
              <a:clrFrom>
                <a:srgbClr val="CCCCCC"/>
              </a:clrFrom>
              <a:clrTo>
                <a:srgbClr val="CCCCCC">
                  <a:alpha val="0"/>
                </a:srgbClr>
              </a:clrTo>
            </a:clrChange>
          </a:blip>
          <a:srcRect t="16765" r="66312" b="23671"/>
          <a:stretch/>
        </p:blipFill>
        <p:spPr>
          <a:xfrm rot="10800000">
            <a:off x="4332219" y="1690688"/>
            <a:ext cx="1896519" cy="3025778"/>
          </a:xfrm>
          <a:prstGeom prst="rect">
            <a:avLst/>
          </a:prstGeom>
          <a:ln w="9525">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6439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9557603-07E4-4DCD-A956-AD45F10B8A1B}"/>
              </a:ext>
            </a:extLst>
          </p:cNvPr>
          <p:cNvSpPr>
            <a:spLocks noGrp="1"/>
          </p:cNvSpPr>
          <p:nvPr>
            <p:ph type="title"/>
          </p:nvPr>
        </p:nvSpPr>
        <p:spPr>
          <a:xfrm>
            <a:off x="440531" y="365125"/>
            <a:ext cx="11310938" cy="1325563"/>
          </a:xfrm>
        </p:spPr>
        <p:txBody>
          <a:bodyPr>
            <a:noAutofit/>
          </a:bodyPr>
          <a:lstStyle/>
          <a:p>
            <a:r>
              <a:rPr lang="en-GB" sz="3600" i="1" dirty="0">
                <a:latin typeface="Lato" panose="020F0502020204030203" pitchFamily="34" charset="0"/>
                <a:cs typeface="Segoe UI" panose="020B0502040204020203" pitchFamily="34" charset="0"/>
              </a:rPr>
              <a:t>We use core-scale microfocus X-ray computer tomography to reveal </a:t>
            </a:r>
            <a:r>
              <a:rPr lang="en-GB" sz="3600" i="1" dirty="0">
                <a:solidFill>
                  <a:srgbClr val="0070C0"/>
                </a:solidFill>
                <a:latin typeface="Lato" panose="020F0502020204030203" pitchFamily="34" charset="0"/>
                <a:cs typeface="Segoe UI" panose="020B0502040204020203" pitchFamily="34" charset="0"/>
              </a:rPr>
              <a:t>3D firn microstructures </a:t>
            </a:r>
            <a:r>
              <a:rPr lang="en-GB" sz="3600" i="1" dirty="0">
                <a:latin typeface="Lato" panose="020F0502020204030203" pitchFamily="34" charset="0"/>
                <a:cs typeface="Segoe UI" panose="020B0502040204020203" pitchFamily="34" charset="0"/>
              </a:rPr>
              <a:t>at 120 µm resolution.</a:t>
            </a:r>
            <a:endParaRPr lang="de-DE" sz="3600" i="1" dirty="0">
              <a:solidFill>
                <a:srgbClr val="000000"/>
              </a:solidFill>
            </a:endParaRPr>
          </a:p>
        </p:txBody>
      </p:sp>
      <p:pic>
        <p:nvPicPr>
          <p:cNvPr id="16" name="Inhaltsplatzhalter 12">
            <a:extLst>
              <a:ext uri="{FF2B5EF4-FFF2-40B4-BE49-F238E27FC236}">
                <a16:creationId xmlns:a16="http://schemas.microsoft.com/office/drawing/2014/main" id="{69D17131-DCD4-4D8B-9B1F-3FFDDB6E7705}"/>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349752" y="2495579"/>
            <a:ext cx="3503679" cy="2018424"/>
          </a:xfrm>
        </p:spPr>
      </p:pic>
      <p:sp>
        <p:nvSpPr>
          <p:cNvPr id="19" name="Rectangle 19">
            <a:extLst>
              <a:ext uri="{FF2B5EF4-FFF2-40B4-BE49-F238E27FC236}">
                <a16:creationId xmlns:a16="http://schemas.microsoft.com/office/drawing/2014/main" id="{8E9ED116-9F39-4235-B0DE-C75591ADEB24}"/>
              </a:ext>
            </a:extLst>
          </p:cNvPr>
          <p:cNvSpPr/>
          <p:nvPr/>
        </p:nvSpPr>
        <p:spPr>
          <a:xfrm>
            <a:off x="1267817" y="4507545"/>
            <a:ext cx="6218315" cy="291298"/>
          </a:xfrm>
          <a:prstGeom prst="rect">
            <a:avLst/>
          </a:prstGeom>
        </p:spPr>
        <p:txBody>
          <a:bodyPr wrap="square">
            <a:spAutoFit/>
          </a:bodyPr>
          <a:lstStyle/>
          <a:p>
            <a:pPr defTabSz="95235">
              <a:lnSpc>
                <a:spcPct val="120000"/>
              </a:lnSpc>
            </a:pPr>
            <a:r>
              <a:rPr lang="en-US" sz="1200" dirty="0">
                <a:latin typeface="Lato" panose="020F0502020204030203" pitchFamily="34" charset="0"/>
                <a:cs typeface="Segoe UI" panose="020B0502040204020203" pitchFamily="34" charset="0"/>
              </a:rPr>
              <a:t>Freitag &amp; Kipfstuhl (2014)</a:t>
            </a:r>
          </a:p>
        </p:txBody>
      </p:sp>
      <p:sp>
        <p:nvSpPr>
          <p:cNvPr id="20" name="Rectangle 19">
            <a:extLst>
              <a:ext uri="{FF2B5EF4-FFF2-40B4-BE49-F238E27FC236}">
                <a16:creationId xmlns:a16="http://schemas.microsoft.com/office/drawing/2014/main" id="{5361E859-83A3-4815-8824-0D0B27A76BF4}"/>
              </a:ext>
            </a:extLst>
          </p:cNvPr>
          <p:cNvSpPr/>
          <p:nvPr/>
        </p:nvSpPr>
        <p:spPr>
          <a:xfrm>
            <a:off x="7706221" y="5246291"/>
            <a:ext cx="6115387" cy="723211"/>
          </a:xfrm>
          <a:prstGeom prst="rect">
            <a:avLst/>
          </a:prstGeom>
        </p:spPr>
        <p:txBody>
          <a:bodyPr wrap="square">
            <a:spAutoFit/>
          </a:bodyPr>
          <a:lstStyle/>
          <a:p>
            <a:pPr defTabSz="95235">
              <a:lnSpc>
                <a:spcPct val="120000"/>
              </a:lnSpc>
            </a:pPr>
            <a:r>
              <a:rPr lang="en-US" dirty="0">
                <a:solidFill>
                  <a:srgbClr val="0070C0"/>
                </a:solidFill>
                <a:latin typeface="Lato" panose="020F0502020204030203" pitchFamily="34" charset="0"/>
                <a:cs typeface="Segoe UI" panose="020B0502040204020203" pitchFamily="34" charset="0"/>
              </a:rPr>
              <a:t>3D density of a 72-cm firn section</a:t>
            </a:r>
          </a:p>
          <a:p>
            <a:pPr defTabSz="95235">
              <a:lnSpc>
                <a:spcPct val="120000"/>
              </a:lnSpc>
            </a:pPr>
            <a:r>
              <a:rPr lang="en-US" dirty="0">
                <a:solidFill>
                  <a:srgbClr val="0070C0"/>
                </a:solidFill>
                <a:latin typeface="Lato" panose="020F0502020204030203" pitchFamily="34" charset="0"/>
                <a:cs typeface="Segoe UI" panose="020B0502040204020203" pitchFamily="34" charset="0"/>
              </a:rPr>
              <a:t>from </a:t>
            </a:r>
            <a:r>
              <a:rPr lang="en-US" dirty="0" err="1">
                <a:solidFill>
                  <a:srgbClr val="0070C0"/>
                </a:solidFill>
                <a:latin typeface="Lato" panose="020F0502020204030203" pitchFamily="34" charset="0"/>
                <a:cs typeface="Segoe UI" panose="020B0502040204020203" pitchFamily="34" charset="0"/>
              </a:rPr>
              <a:t>Smyley</a:t>
            </a:r>
            <a:r>
              <a:rPr lang="en-US" dirty="0">
                <a:solidFill>
                  <a:srgbClr val="0070C0"/>
                </a:solidFill>
                <a:latin typeface="Lato" panose="020F0502020204030203" pitchFamily="34" charset="0"/>
                <a:cs typeface="Segoe UI" panose="020B0502040204020203" pitchFamily="34" charset="0"/>
              </a:rPr>
              <a:t> Island</a:t>
            </a:r>
          </a:p>
        </p:txBody>
      </p:sp>
      <p:pic>
        <p:nvPicPr>
          <p:cNvPr id="6" name="Movie_vertical">
            <a:hlinkClick r:id="" action="ppaction://media"/>
            <a:extLst>
              <a:ext uri="{FF2B5EF4-FFF2-40B4-BE49-F238E27FC236}">
                <a16:creationId xmlns:a16="http://schemas.microsoft.com/office/drawing/2014/main" id="{D0AC884D-6D37-49AE-9377-01AFB062618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43507" t="-75" r="40738" b="75"/>
          <a:stretch/>
        </p:blipFill>
        <p:spPr>
          <a:xfrm rot="16200000">
            <a:off x="6783835" y="-434824"/>
            <a:ext cx="2018423" cy="7879231"/>
          </a:xfrm>
          <a:prstGeom prst="rect">
            <a:avLst/>
          </a:prstGeom>
        </p:spPr>
      </p:pic>
      <p:pic>
        <p:nvPicPr>
          <p:cNvPr id="21" name="Picture 20">
            <a:extLst>
              <a:ext uri="{FF2B5EF4-FFF2-40B4-BE49-F238E27FC236}">
                <a16:creationId xmlns:a16="http://schemas.microsoft.com/office/drawing/2014/main" id="{E53BEE26-88E4-4A39-A144-7E521EADB4F1}"/>
              </a:ext>
            </a:extLst>
          </p:cNvPr>
          <p:cNvPicPr>
            <a:picLocks noChangeAspect="1"/>
          </p:cNvPicPr>
          <p:nvPr/>
        </p:nvPicPr>
        <p:blipFill rotWithShape="1">
          <a:blip r:embed="rId7">
            <a:clrChange>
              <a:clrFrom>
                <a:srgbClr val="FFFFFF"/>
              </a:clrFrom>
              <a:clrTo>
                <a:srgbClr val="FFFFFF">
                  <a:alpha val="0"/>
                </a:srgbClr>
              </a:clrTo>
            </a:clrChange>
            <a:duotone>
              <a:prstClr val="black"/>
              <a:srgbClr val="0070C0">
                <a:tint val="45000"/>
                <a:satMod val="400000"/>
              </a:srgbClr>
            </a:duotone>
          </a:blip>
          <a:srcRect l="2714" t="8194" r="1338" b="14041"/>
          <a:stretch/>
        </p:blipFill>
        <p:spPr>
          <a:xfrm rot="10800000" flipH="1" flipV="1">
            <a:off x="4226719" y="2866263"/>
            <a:ext cx="7161596" cy="758931"/>
          </a:xfrm>
          <a:prstGeom prst="rect">
            <a:avLst/>
          </a:prstGeom>
        </p:spPr>
      </p:pic>
      <p:sp>
        <p:nvSpPr>
          <p:cNvPr id="24" name="Arc 23">
            <a:extLst>
              <a:ext uri="{FF2B5EF4-FFF2-40B4-BE49-F238E27FC236}">
                <a16:creationId xmlns:a16="http://schemas.microsoft.com/office/drawing/2014/main" id="{038CD0C2-2641-40B9-A3DE-2922744BB176}"/>
              </a:ext>
            </a:extLst>
          </p:cNvPr>
          <p:cNvSpPr/>
          <p:nvPr/>
        </p:nvSpPr>
        <p:spPr>
          <a:xfrm rot="10800000">
            <a:off x="6585154" y="2857184"/>
            <a:ext cx="2242134" cy="2750712"/>
          </a:xfrm>
          <a:prstGeom prst="arc">
            <a:avLst>
              <a:gd name="adj1" fmla="val 16200000"/>
              <a:gd name="adj2" fmla="val 100710"/>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 name="TextBox 1">
            <a:extLst>
              <a:ext uri="{FF2B5EF4-FFF2-40B4-BE49-F238E27FC236}">
                <a16:creationId xmlns:a16="http://schemas.microsoft.com/office/drawing/2014/main" id="{88EE57DF-E36F-4C58-9249-85C7D32E45A7}"/>
              </a:ext>
            </a:extLst>
          </p:cNvPr>
          <p:cNvSpPr txBox="1"/>
          <p:nvPr/>
        </p:nvSpPr>
        <p:spPr>
          <a:xfrm>
            <a:off x="3921076" y="2849277"/>
            <a:ext cx="490713" cy="900246"/>
          </a:xfrm>
          <a:prstGeom prst="rect">
            <a:avLst/>
          </a:prstGeom>
          <a:noFill/>
        </p:spPr>
        <p:txBody>
          <a:bodyPr wrap="square" rtlCol="0">
            <a:spAutoFit/>
          </a:bodyPr>
          <a:lstStyle/>
          <a:p>
            <a:pPr>
              <a:lnSpc>
                <a:spcPts val="900"/>
              </a:lnSpc>
            </a:pPr>
            <a:r>
              <a:rPr lang="en-GB" sz="800" dirty="0">
                <a:solidFill>
                  <a:srgbClr val="84AEE9"/>
                </a:solidFill>
              </a:rPr>
              <a:t>800 -</a:t>
            </a:r>
          </a:p>
          <a:p>
            <a:pPr>
              <a:lnSpc>
                <a:spcPts val="900"/>
              </a:lnSpc>
            </a:pPr>
            <a:r>
              <a:rPr lang="en-GB" sz="800" dirty="0">
                <a:solidFill>
                  <a:srgbClr val="84AEE9"/>
                </a:solidFill>
              </a:rPr>
              <a:t>700 -</a:t>
            </a:r>
          </a:p>
          <a:p>
            <a:pPr>
              <a:lnSpc>
                <a:spcPts val="900"/>
              </a:lnSpc>
            </a:pPr>
            <a:r>
              <a:rPr lang="en-GB" sz="800" dirty="0">
                <a:solidFill>
                  <a:srgbClr val="84AEE9"/>
                </a:solidFill>
              </a:rPr>
              <a:t>600 -</a:t>
            </a:r>
          </a:p>
          <a:p>
            <a:pPr>
              <a:lnSpc>
                <a:spcPts val="900"/>
              </a:lnSpc>
            </a:pPr>
            <a:r>
              <a:rPr lang="en-GB" sz="800" dirty="0">
                <a:solidFill>
                  <a:srgbClr val="84AEE9"/>
                </a:solidFill>
              </a:rPr>
              <a:t>500 -</a:t>
            </a:r>
          </a:p>
          <a:p>
            <a:pPr>
              <a:lnSpc>
                <a:spcPts val="900"/>
              </a:lnSpc>
            </a:pPr>
            <a:r>
              <a:rPr lang="en-GB" sz="800" dirty="0">
                <a:solidFill>
                  <a:srgbClr val="84AEE9"/>
                </a:solidFill>
              </a:rPr>
              <a:t>400 -</a:t>
            </a:r>
          </a:p>
          <a:p>
            <a:pPr>
              <a:lnSpc>
                <a:spcPts val="900"/>
              </a:lnSpc>
            </a:pPr>
            <a:r>
              <a:rPr lang="en-GB" sz="800" dirty="0">
                <a:solidFill>
                  <a:srgbClr val="84AEE9"/>
                </a:solidFill>
              </a:rPr>
              <a:t>300 -</a:t>
            </a:r>
          </a:p>
          <a:p>
            <a:pPr>
              <a:lnSpc>
                <a:spcPts val="900"/>
              </a:lnSpc>
            </a:pPr>
            <a:endParaRPr lang="en-GB" sz="800" dirty="0">
              <a:solidFill>
                <a:srgbClr val="84AEE9"/>
              </a:solidFill>
            </a:endParaRPr>
          </a:p>
        </p:txBody>
      </p:sp>
      <p:sp>
        <p:nvSpPr>
          <p:cNvPr id="12" name="TextBox 11">
            <a:extLst>
              <a:ext uri="{FF2B5EF4-FFF2-40B4-BE49-F238E27FC236}">
                <a16:creationId xmlns:a16="http://schemas.microsoft.com/office/drawing/2014/main" id="{480E0005-8839-4992-842F-0083BF5BD65B}"/>
              </a:ext>
            </a:extLst>
          </p:cNvPr>
          <p:cNvSpPr txBox="1"/>
          <p:nvPr/>
        </p:nvSpPr>
        <p:spPr>
          <a:xfrm>
            <a:off x="3913583" y="2668389"/>
            <a:ext cx="1134667" cy="207749"/>
          </a:xfrm>
          <a:prstGeom prst="rect">
            <a:avLst/>
          </a:prstGeom>
          <a:noFill/>
        </p:spPr>
        <p:txBody>
          <a:bodyPr wrap="square" rtlCol="0">
            <a:spAutoFit/>
          </a:bodyPr>
          <a:lstStyle/>
          <a:p>
            <a:pPr>
              <a:lnSpc>
                <a:spcPts val="900"/>
              </a:lnSpc>
            </a:pPr>
            <a:r>
              <a:rPr lang="en-GB" sz="800" dirty="0">
                <a:solidFill>
                  <a:srgbClr val="84AEE9"/>
                </a:solidFill>
              </a:rPr>
              <a:t>Density (kg m</a:t>
            </a:r>
            <a:r>
              <a:rPr lang="en-GB" sz="800" baseline="30000" dirty="0">
                <a:solidFill>
                  <a:srgbClr val="84AEE9"/>
                </a:solidFill>
              </a:rPr>
              <a:t>-3</a:t>
            </a:r>
            <a:r>
              <a:rPr lang="en-GB" sz="800" dirty="0">
                <a:solidFill>
                  <a:srgbClr val="84AEE9"/>
                </a:solidFill>
              </a:rPr>
              <a:t>)</a:t>
            </a:r>
          </a:p>
        </p:txBody>
      </p:sp>
      <p:cxnSp>
        <p:nvCxnSpPr>
          <p:cNvPr id="4" name="Straight Connector 3">
            <a:extLst>
              <a:ext uri="{FF2B5EF4-FFF2-40B4-BE49-F238E27FC236}">
                <a16:creationId xmlns:a16="http://schemas.microsoft.com/office/drawing/2014/main" id="{1520D84F-3E6D-4EB4-8016-7FF65DB90222}"/>
              </a:ext>
            </a:extLst>
          </p:cNvPr>
          <p:cNvCxnSpPr>
            <a:cxnSpLocks/>
          </p:cNvCxnSpPr>
          <p:nvPr/>
        </p:nvCxnSpPr>
        <p:spPr>
          <a:xfrm>
            <a:off x="4214058" y="2888884"/>
            <a:ext cx="0" cy="744904"/>
          </a:xfrm>
          <a:prstGeom prst="line">
            <a:avLst/>
          </a:prstGeom>
          <a:ln>
            <a:solidFill>
              <a:srgbClr val="84AE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8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5627CDC-B607-41E6-8FEE-AB40C31F21B0}"/>
              </a:ext>
            </a:extLst>
          </p:cNvPr>
          <p:cNvSpPr>
            <a:spLocks noGrp="1"/>
          </p:cNvSpPr>
          <p:nvPr>
            <p:ph type="title"/>
          </p:nvPr>
        </p:nvSpPr>
        <p:spPr>
          <a:xfrm>
            <a:off x="440531" y="365125"/>
            <a:ext cx="11310938" cy="1325563"/>
          </a:xfrm>
        </p:spPr>
        <p:txBody>
          <a:bodyPr>
            <a:noAutofit/>
          </a:bodyPr>
          <a:lstStyle/>
          <a:p>
            <a:r>
              <a:rPr lang="en-GB" sz="3600" i="1" dirty="0">
                <a:latin typeface="Lato" panose="020F0502020204030203" pitchFamily="34" charset="0"/>
                <a:cs typeface="Segoe UI" panose="020B0502040204020203" pitchFamily="34" charset="0"/>
              </a:rPr>
              <a:t>Melt features in ice cores are </a:t>
            </a:r>
            <a:r>
              <a:rPr lang="en-GB" sz="3600" i="1" dirty="0">
                <a:solidFill>
                  <a:srgbClr val="0070C0"/>
                </a:solidFill>
                <a:latin typeface="Lato" panose="020F0502020204030203" pitchFamily="34" charset="0"/>
                <a:cs typeface="Segoe UI" panose="020B0502040204020203" pitchFamily="34" charset="0"/>
              </a:rPr>
              <a:t>structurally heterogeneous </a:t>
            </a:r>
            <a:r>
              <a:rPr lang="en-GB" sz="3600" i="1" dirty="0">
                <a:latin typeface="Lato" panose="020F0502020204030203" pitchFamily="34" charset="0"/>
                <a:cs typeface="Segoe UI" panose="020B0502040204020203" pitchFamily="34" charset="0"/>
              </a:rPr>
              <a:t>–</a:t>
            </a:r>
            <a:br>
              <a:rPr lang="en-GB" sz="3600" i="1" dirty="0">
                <a:latin typeface="Lato" panose="020F0502020204030203" pitchFamily="34" charset="0"/>
                <a:cs typeface="Segoe UI" panose="020B0502040204020203" pitchFamily="34" charset="0"/>
              </a:rPr>
            </a:br>
            <a:r>
              <a:rPr lang="en-GB" sz="3600" i="1" dirty="0">
                <a:latin typeface="Lato" panose="020F0502020204030203" pitchFamily="34" charset="0"/>
                <a:cs typeface="Segoe UI" panose="020B0502040204020203" pitchFamily="34" charset="0"/>
              </a:rPr>
              <a:t>among sites, within profiles and internally.</a:t>
            </a:r>
            <a:endParaRPr lang="de-DE" sz="3600" i="1" dirty="0">
              <a:solidFill>
                <a:srgbClr val="000000"/>
              </a:solidFill>
            </a:endParaRPr>
          </a:p>
        </p:txBody>
      </p:sp>
      <p:grpSp>
        <p:nvGrpSpPr>
          <p:cNvPr id="8" name="Group 7">
            <a:extLst>
              <a:ext uri="{FF2B5EF4-FFF2-40B4-BE49-F238E27FC236}">
                <a16:creationId xmlns:a16="http://schemas.microsoft.com/office/drawing/2014/main" id="{2E3C1C2F-4918-4A81-9222-11E0E33D2B02}"/>
              </a:ext>
            </a:extLst>
          </p:cNvPr>
          <p:cNvGrpSpPr/>
          <p:nvPr/>
        </p:nvGrpSpPr>
        <p:grpSpPr>
          <a:xfrm>
            <a:off x="949172" y="2639135"/>
            <a:ext cx="3849176" cy="2598168"/>
            <a:chOff x="383367" y="2331990"/>
            <a:chExt cx="5549820" cy="3746090"/>
          </a:xfrm>
        </p:grpSpPr>
        <p:pic>
          <p:nvPicPr>
            <p:cNvPr id="5" name="Picture 4">
              <a:extLst>
                <a:ext uri="{FF2B5EF4-FFF2-40B4-BE49-F238E27FC236}">
                  <a16:creationId xmlns:a16="http://schemas.microsoft.com/office/drawing/2014/main" id="{6D99EEA3-BA8F-4D54-90CE-EC08159D44B5}"/>
                </a:ext>
              </a:extLst>
            </p:cNvPr>
            <p:cNvPicPr>
              <a:picLocks noChangeAspect="1"/>
            </p:cNvPicPr>
            <p:nvPr/>
          </p:nvPicPr>
          <p:blipFill rotWithShape="1">
            <a:blip r:embed="rId3"/>
            <a:srcRect l="30358" t="11356" r="31578" b="7355"/>
            <a:stretch/>
          </p:blipFill>
          <p:spPr>
            <a:xfrm>
              <a:off x="383367" y="2331990"/>
              <a:ext cx="2806594" cy="3746090"/>
            </a:xfrm>
            <a:prstGeom prst="rect">
              <a:avLst/>
            </a:prstGeom>
          </p:spPr>
        </p:pic>
        <p:sp>
          <p:nvSpPr>
            <p:cNvPr id="7" name="Right Brace 6">
              <a:extLst>
                <a:ext uri="{FF2B5EF4-FFF2-40B4-BE49-F238E27FC236}">
                  <a16:creationId xmlns:a16="http://schemas.microsoft.com/office/drawing/2014/main" id="{B366E4AE-C71E-4676-B0CA-E039EADE2057}"/>
                </a:ext>
              </a:extLst>
            </p:cNvPr>
            <p:cNvSpPr/>
            <p:nvPr/>
          </p:nvSpPr>
          <p:spPr>
            <a:xfrm>
              <a:off x="3046566" y="3462614"/>
              <a:ext cx="143395" cy="864704"/>
            </a:xfrm>
            <a:prstGeom prst="rightBrace">
              <a:avLst/>
            </a:prstGeom>
            <a:ln>
              <a:solidFill>
                <a:srgbClr val="8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91CBCF16-C125-4D5F-9F93-6FE24F261CDB}"/>
                </a:ext>
              </a:extLst>
            </p:cNvPr>
            <p:cNvSpPr/>
            <p:nvPr/>
          </p:nvSpPr>
          <p:spPr>
            <a:xfrm>
              <a:off x="3320297" y="3331693"/>
              <a:ext cx="2612890" cy="1042740"/>
            </a:xfrm>
            <a:prstGeom prst="rect">
              <a:avLst/>
            </a:prstGeom>
          </p:spPr>
          <p:txBody>
            <a:bodyPr wrap="square">
              <a:spAutoFit/>
            </a:bodyPr>
            <a:lstStyle/>
            <a:p>
              <a:pPr defTabSz="95235">
                <a:lnSpc>
                  <a:spcPct val="120000"/>
                </a:lnSpc>
              </a:pPr>
              <a:r>
                <a:rPr lang="en-US" dirty="0">
                  <a:solidFill>
                    <a:srgbClr val="808080"/>
                  </a:solidFill>
                  <a:latin typeface="Lato" panose="020F0502020204030203" pitchFamily="34" charset="0"/>
                  <a:cs typeface="Segoe UI" panose="020B0502040204020203" pitchFamily="34" charset="0"/>
                </a:rPr>
                <a:t>distinct layer</a:t>
              </a:r>
            </a:p>
            <a:p>
              <a:pPr defTabSz="95235">
                <a:lnSpc>
                  <a:spcPct val="120000"/>
                </a:lnSpc>
              </a:pPr>
              <a:r>
                <a:rPr lang="en-US" dirty="0">
                  <a:solidFill>
                    <a:srgbClr val="808080"/>
                  </a:solidFill>
                  <a:latin typeface="Lato" panose="020F0502020204030203" pitchFamily="34" charset="0"/>
                  <a:cs typeface="Segoe UI" panose="020B0502040204020203" pitchFamily="34" charset="0"/>
                </a:rPr>
                <a:t>~12 mm thick</a:t>
              </a:r>
            </a:p>
          </p:txBody>
        </p:sp>
      </p:grpSp>
      <p:sp>
        <p:nvSpPr>
          <p:cNvPr id="12" name="Rectangle 11">
            <a:extLst>
              <a:ext uri="{FF2B5EF4-FFF2-40B4-BE49-F238E27FC236}">
                <a16:creationId xmlns:a16="http://schemas.microsoft.com/office/drawing/2014/main" id="{7C0797E9-749A-461E-A21F-17D07CF22C8E}"/>
              </a:ext>
            </a:extLst>
          </p:cNvPr>
          <p:cNvSpPr/>
          <p:nvPr/>
        </p:nvSpPr>
        <p:spPr>
          <a:xfrm>
            <a:off x="1214779" y="5399950"/>
            <a:ext cx="1505329" cy="390813"/>
          </a:xfrm>
          <a:prstGeom prst="rect">
            <a:avLst/>
          </a:prstGeom>
        </p:spPr>
        <p:txBody>
          <a:bodyPr wrap="square">
            <a:spAutoFit/>
          </a:bodyPr>
          <a:lstStyle/>
          <a:p>
            <a:pPr defTabSz="95235">
              <a:lnSpc>
                <a:spcPct val="120000"/>
              </a:lnSpc>
            </a:pPr>
            <a:r>
              <a:rPr lang="en-US" dirty="0">
                <a:solidFill>
                  <a:srgbClr val="808080"/>
                </a:solidFill>
                <a:latin typeface="Lato" panose="020F0502020204030203" pitchFamily="34" charset="0"/>
                <a:cs typeface="Segoe UI" panose="020B0502040204020203" pitchFamily="34" charset="0"/>
              </a:rPr>
              <a:t>Young Island</a:t>
            </a:r>
          </a:p>
        </p:txBody>
      </p:sp>
      <p:grpSp>
        <p:nvGrpSpPr>
          <p:cNvPr id="2" name="Group 1">
            <a:extLst>
              <a:ext uri="{FF2B5EF4-FFF2-40B4-BE49-F238E27FC236}">
                <a16:creationId xmlns:a16="http://schemas.microsoft.com/office/drawing/2014/main" id="{BD9085C2-FC63-482A-93A2-8943C068A0C9}"/>
              </a:ext>
            </a:extLst>
          </p:cNvPr>
          <p:cNvGrpSpPr/>
          <p:nvPr/>
        </p:nvGrpSpPr>
        <p:grpSpPr>
          <a:xfrm>
            <a:off x="4798348" y="1690688"/>
            <a:ext cx="3823367" cy="5077874"/>
            <a:chOff x="4798348" y="1690688"/>
            <a:chExt cx="3823367" cy="5077874"/>
          </a:xfrm>
        </p:grpSpPr>
        <p:pic>
          <p:nvPicPr>
            <p:cNvPr id="21" name="Picture 20">
              <a:extLst>
                <a:ext uri="{FF2B5EF4-FFF2-40B4-BE49-F238E27FC236}">
                  <a16:creationId xmlns:a16="http://schemas.microsoft.com/office/drawing/2014/main" id="{36B49D6B-131B-4C30-8224-5C5BF07C8213}"/>
                </a:ext>
              </a:extLst>
            </p:cNvPr>
            <p:cNvPicPr>
              <a:picLocks noChangeAspect="1"/>
            </p:cNvPicPr>
            <p:nvPr/>
          </p:nvPicPr>
          <p:blipFill rotWithShape="1">
            <a:blip r:embed="rId4"/>
            <a:srcRect l="41927" t="14028" r="43099" b="8819"/>
            <a:stretch/>
          </p:blipFill>
          <p:spPr>
            <a:xfrm>
              <a:off x="4798348" y="1690688"/>
              <a:ext cx="1508386" cy="4857440"/>
            </a:xfrm>
            <a:prstGeom prst="rect">
              <a:avLst/>
            </a:prstGeom>
          </p:spPr>
        </p:pic>
        <p:sp>
          <p:nvSpPr>
            <p:cNvPr id="24" name="Rectangle 23">
              <a:extLst>
                <a:ext uri="{FF2B5EF4-FFF2-40B4-BE49-F238E27FC236}">
                  <a16:creationId xmlns:a16="http://schemas.microsoft.com/office/drawing/2014/main" id="{8EA1E6C8-E0B3-4E92-BEE9-8758C44C1892}"/>
                </a:ext>
              </a:extLst>
            </p:cNvPr>
            <p:cNvSpPr/>
            <p:nvPr/>
          </p:nvSpPr>
          <p:spPr>
            <a:xfrm>
              <a:off x="4798348" y="6377749"/>
              <a:ext cx="2287258" cy="390813"/>
            </a:xfrm>
            <a:prstGeom prst="rect">
              <a:avLst/>
            </a:prstGeom>
          </p:spPr>
          <p:txBody>
            <a:bodyPr wrap="square">
              <a:spAutoFit/>
            </a:bodyPr>
            <a:lstStyle/>
            <a:p>
              <a:pPr defTabSz="95235">
                <a:lnSpc>
                  <a:spcPct val="120000"/>
                </a:lnSpc>
              </a:pPr>
              <a:r>
                <a:rPr lang="en-US" dirty="0">
                  <a:solidFill>
                    <a:srgbClr val="808080"/>
                  </a:solidFill>
                  <a:latin typeface="Lato" panose="020F0502020204030203" pitchFamily="34" charset="0"/>
                  <a:cs typeface="Segoe UI" panose="020B0502040204020203" pitchFamily="34" charset="0"/>
                </a:rPr>
                <a:t>Sherman Island</a:t>
              </a:r>
            </a:p>
          </p:txBody>
        </p:sp>
        <p:sp>
          <p:nvSpPr>
            <p:cNvPr id="25" name="Rectangle 24">
              <a:extLst>
                <a:ext uri="{FF2B5EF4-FFF2-40B4-BE49-F238E27FC236}">
                  <a16:creationId xmlns:a16="http://schemas.microsoft.com/office/drawing/2014/main" id="{943F3991-6EC2-4D0C-B420-D4F4AEDC08A6}"/>
                </a:ext>
              </a:extLst>
            </p:cNvPr>
            <p:cNvSpPr/>
            <p:nvPr/>
          </p:nvSpPr>
          <p:spPr>
            <a:xfrm>
              <a:off x="6374018" y="4859531"/>
              <a:ext cx="2247697" cy="723211"/>
            </a:xfrm>
            <a:prstGeom prst="rect">
              <a:avLst/>
            </a:prstGeom>
          </p:spPr>
          <p:txBody>
            <a:bodyPr wrap="square">
              <a:spAutoFit/>
            </a:bodyPr>
            <a:lstStyle/>
            <a:p>
              <a:pPr defTabSz="95235">
                <a:lnSpc>
                  <a:spcPct val="120000"/>
                </a:lnSpc>
              </a:pPr>
              <a:r>
                <a:rPr lang="en-US" dirty="0">
                  <a:solidFill>
                    <a:srgbClr val="808080"/>
                  </a:solidFill>
                  <a:latin typeface="Lato" panose="020F0502020204030203" pitchFamily="34" charset="0"/>
                  <a:cs typeface="Segoe UI" panose="020B0502040204020203" pitchFamily="34" charset="0"/>
                </a:rPr>
                <a:t>wet coarsening</a:t>
              </a:r>
            </a:p>
            <a:p>
              <a:pPr defTabSz="95235">
                <a:lnSpc>
                  <a:spcPct val="120000"/>
                </a:lnSpc>
              </a:pPr>
              <a:r>
                <a:rPr lang="en-US" dirty="0">
                  <a:solidFill>
                    <a:srgbClr val="808080"/>
                  </a:solidFill>
                  <a:latin typeface="Lato" panose="020F0502020204030203" pitchFamily="34" charset="0"/>
                  <a:cs typeface="Segoe UI" panose="020B0502040204020203" pitchFamily="34" charset="0"/>
                </a:rPr>
                <a:t>~48 mm</a:t>
              </a:r>
            </a:p>
          </p:txBody>
        </p:sp>
        <p:sp>
          <p:nvSpPr>
            <p:cNvPr id="26" name="Right Brace 25">
              <a:extLst>
                <a:ext uri="{FF2B5EF4-FFF2-40B4-BE49-F238E27FC236}">
                  <a16:creationId xmlns:a16="http://schemas.microsoft.com/office/drawing/2014/main" id="{60730852-C30C-4A3A-B638-E39D35390E5C}"/>
                </a:ext>
              </a:extLst>
            </p:cNvPr>
            <p:cNvSpPr/>
            <p:nvPr/>
          </p:nvSpPr>
          <p:spPr>
            <a:xfrm>
              <a:off x="6244041" y="4551194"/>
              <a:ext cx="143395" cy="1397170"/>
            </a:xfrm>
            <a:prstGeom prst="rightBrace">
              <a:avLst/>
            </a:prstGeom>
            <a:ln>
              <a:solidFill>
                <a:srgbClr val="8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grpSp>
        <p:nvGrpSpPr>
          <p:cNvPr id="36" name="Group 35">
            <a:extLst>
              <a:ext uri="{FF2B5EF4-FFF2-40B4-BE49-F238E27FC236}">
                <a16:creationId xmlns:a16="http://schemas.microsoft.com/office/drawing/2014/main" id="{528300E1-96B2-4604-8FFF-EA2144EEF649}"/>
              </a:ext>
            </a:extLst>
          </p:cNvPr>
          <p:cNvGrpSpPr/>
          <p:nvPr/>
        </p:nvGrpSpPr>
        <p:grpSpPr>
          <a:xfrm>
            <a:off x="8574408" y="1946127"/>
            <a:ext cx="3509136" cy="4219162"/>
            <a:chOff x="4613805" y="1997765"/>
            <a:chExt cx="3509136" cy="4219162"/>
          </a:xfrm>
        </p:grpSpPr>
        <p:pic>
          <p:nvPicPr>
            <p:cNvPr id="13" name="Picture 12">
              <a:extLst>
                <a:ext uri="{FF2B5EF4-FFF2-40B4-BE49-F238E27FC236}">
                  <a16:creationId xmlns:a16="http://schemas.microsoft.com/office/drawing/2014/main" id="{C6357007-4F5D-4645-8051-70B7BCC31FD0}"/>
                </a:ext>
              </a:extLst>
            </p:cNvPr>
            <p:cNvPicPr>
              <a:picLocks noChangeAspect="1"/>
            </p:cNvPicPr>
            <p:nvPr/>
          </p:nvPicPr>
          <p:blipFill rotWithShape="1">
            <a:blip r:embed="rId5"/>
            <a:srcRect l="41545" t="12101" r="41335" b="9928"/>
            <a:stretch/>
          </p:blipFill>
          <p:spPr>
            <a:xfrm>
              <a:off x="4613805" y="1997765"/>
              <a:ext cx="1482195" cy="4219162"/>
            </a:xfrm>
            <a:prstGeom prst="rect">
              <a:avLst/>
            </a:prstGeom>
          </p:spPr>
        </p:pic>
        <p:sp>
          <p:nvSpPr>
            <p:cNvPr id="18" name="Rectangle 17">
              <a:extLst>
                <a:ext uri="{FF2B5EF4-FFF2-40B4-BE49-F238E27FC236}">
                  <a16:creationId xmlns:a16="http://schemas.microsoft.com/office/drawing/2014/main" id="{4ABC2732-3D91-4201-82AD-649921F1BA2A}"/>
                </a:ext>
              </a:extLst>
            </p:cNvPr>
            <p:cNvSpPr/>
            <p:nvPr/>
          </p:nvSpPr>
          <p:spPr>
            <a:xfrm>
              <a:off x="5973417" y="4001601"/>
              <a:ext cx="1505329" cy="390813"/>
            </a:xfrm>
            <a:prstGeom prst="rect">
              <a:avLst/>
            </a:prstGeom>
          </p:spPr>
          <p:txBody>
            <a:bodyPr wrap="square">
              <a:spAutoFit/>
            </a:bodyPr>
            <a:lstStyle/>
            <a:p>
              <a:pPr defTabSz="95235">
                <a:lnSpc>
                  <a:spcPct val="120000"/>
                </a:lnSpc>
              </a:pPr>
              <a:r>
                <a:rPr lang="en-US" dirty="0">
                  <a:solidFill>
                    <a:srgbClr val="808080"/>
                  </a:solidFill>
                  <a:latin typeface="Lato" panose="020F0502020204030203" pitchFamily="34" charset="0"/>
                  <a:cs typeface="Segoe UI" panose="020B0502040204020203" pitchFamily="34" charset="0"/>
                </a:rPr>
                <a:t>~6.8 mm</a:t>
              </a:r>
            </a:p>
          </p:txBody>
        </p:sp>
        <p:sp>
          <p:nvSpPr>
            <p:cNvPr id="19" name="Right Brace 18">
              <a:extLst>
                <a:ext uri="{FF2B5EF4-FFF2-40B4-BE49-F238E27FC236}">
                  <a16:creationId xmlns:a16="http://schemas.microsoft.com/office/drawing/2014/main" id="{87108962-523D-4F67-B43C-789438ABECB0}"/>
                </a:ext>
              </a:extLst>
            </p:cNvPr>
            <p:cNvSpPr/>
            <p:nvPr/>
          </p:nvSpPr>
          <p:spPr>
            <a:xfrm>
              <a:off x="5892933" y="4125222"/>
              <a:ext cx="71514" cy="182764"/>
            </a:xfrm>
            <a:prstGeom prst="rightBrace">
              <a:avLst/>
            </a:prstGeom>
            <a:ln>
              <a:solidFill>
                <a:srgbClr val="8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31" name="Straight Arrow Connector 30">
              <a:extLst>
                <a:ext uri="{FF2B5EF4-FFF2-40B4-BE49-F238E27FC236}">
                  <a16:creationId xmlns:a16="http://schemas.microsoft.com/office/drawing/2014/main" id="{E21FD008-60EC-40C8-834A-7A198FAD3211}"/>
                </a:ext>
              </a:extLst>
            </p:cNvPr>
            <p:cNvCxnSpPr>
              <a:cxnSpLocks/>
            </p:cNvCxnSpPr>
            <p:nvPr/>
          </p:nvCxnSpPr>
          <p:spPr>
            <a:xfrm flipV="1">
              <a:off x="5886995" y="5595728"/>
              <a:ext cx="276780" cy="1"/>
            </a:xfrm>
            <a:prstGeom prst="straightConnector1">
              <a:avLst/>
            </a:prstGeom>
            <a:ln>
              <a:solidFill>
                <a:srgbClr val="80808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15614C27-89D4-4A15-B701-85E3AAECF152}"/>
                </a:ext>
              </a:extLst>
            </p:cNvPr>
            <p:cNvSpPr/>
            <p:nvPr/>
          </p:nvSpPr>
          <p:spPr>
            <a:xfrm>
              <a:off x="6176121" y="5392724"/>
              <a:ext cx="1946820" cy="390813"/>
            </a:xfrm>
            <a:prstGeom prst="rect">
              <a:avLst/>
            </a:prstGeom>
          </p:spPr>
          <p:txBody>
            <a:bodyPr wrap="square">
              <a:spAutoFit/>
            </a:bodyPr>
            <a:lstStyle/>
            <a:p>
              <a:pPr defTabSz="95235">
                <a:lnSpc>
                  <a:spcPct val="120000"/>
                </a:lnSpc>
              </a:pPr>
              <a:r>
                <a:rPr lang="en-US" dirty="0">
                  <a:solidFill>
                    <a:srgbClr val="808080"/>
                  </a:solidFill>
                  <a:latin typeface="Lato" panose="020F0502020204030203" pitchFamily="34" charset="0"/>
                  <a:cs typeface="Segoe UI" panose="020B0502040204020203" pitchFamily="34" charset="0"/>
                </a:rPr>
                <a:t>~1.4 mm</a:t>
              </a:r>
            </a:p>
          </p:txBody>
        </p:sp>
      </p:grpSp>
    </p:spTree>
    <p:extLst>
      <p:ext uri="{BB962C8B-B14F-4D97-AF65-F5344CB8AC3E}">
        <p14:creationId xmlns:p14="http://schemas.microsoft.com/office/powerpoint/2010/main" val="646972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usinesscard&#10;&#10;Description automatically generated">
            <a:extLst>
              <a:ext uri="{FF2B5EF4-FFF2-40B4-BE49-F238E27FC236}">
                <a16:creationId xmlns:a16="http://schemas.microsoft.com/office/drawing/2014/main" id="{46B3E661-F8D2-4835-A7AE-751BB1246093}"/>
              </a:ext>
            </a:extLst>
          </p:cNvPr>
          <p:cNvPicPr>
            <a:picLocks noChangeAspect="1"/>
          </p:cNvPicPr>
          <p:nvPr/>
        </p:nvPicPr>
        <p:blipFill rotWithShape="1">
          <a:blip r:embed="rId2"/>
          <a:srcRect t="8915" b="23981"/>
          <a:stretch/>
        </p:blipFill>
        <p:spPr>
          <a:xfrm>
            <a:off x="628963" y="2008374"/>
            <a:ext cx="10934074" cy="4489470"/>
          </a:xfrm>
          <a:prstGeom prst="rect">
            <a:avLst/>
          </a:prstGeom>
        </p:spPr>
      </p:pic>
      <p:sp>
        <p:nvSpPr>
          <p:cNvPr id="13" name="Title 1">
            <a:extLst>
              <a:ext uri="{FF2B5EF4-FFF2-40B4-BE49-F238E27FC236}">
                <a16:creationId xmlns:a16="http://schemas.microsoft.com/office/drawing/2014/main" id="{3223CCE2-EE55-4FCF-851A-5E16A1987848}"/>
              </a:ext>
            </a:extLst>
          </p:cNvPr>
          <p:cNvSpPr>
            <a:spLocks noGrp="1"/>
          </p:cNvSpPr>
          <p:nvPr>
            <p:ph type="title"/>
          </p:nvPr>
        </p:nvSpPr>
        <p:spPr>
          <a:xfrm>
            <a:off x="203753" y="360156"/>
            <a:ext cx="11784495" cy="1325563"/>
          </a:xfrm>
        </p:spPr>
        <p:txBody>
          <a:bodyPr>
            <a:noAutofit/>
          </a:bodyPr>
          <a:lstStyle/>
          <a:p>
            <a:r>
              <a:rPr lang="en-GB" sz="3600" i="1" dirty="0">
                <a:latin typeface="Lato" panose="020F0502020204030203" pitchFamily="34" charset="0"/>
                <a:cs typeface="Segoe UI" panose="020B0502040204020203" pitchFamily="34" charset="0"/>
              </a:rPr>
              <a:t>The microstructure of melt features </a:t>
            </a:r>
            <a:r>
              <a:rPr lang="en-GB" sz="3600" i="1" dirty="0">
                <a:solidFill>
                  <a:srgbClr val="0070C0"/>
                </a:solidFill>
                <a:latin typeface="Lato" panose="020F0502020204030203" pitchFamily="34" charset="0"/>
                <a:cs typeface="Segoe UI" panose="020B0502040204020203" pitchFamily="34" charset="0"/>
              </a:rPr>
              <a:t>contains environmental</a:t>
            </a:r>
            <a:r>
              <a:rPr lang="en-GB" sz="3600" i="1" dirty="0">
                <a:latin typeface="Lato" panose="020F0502020204030203" pitchFamily="34" charset="0"/>
                <a:cs typeface="Segoe UI" panose="020B0502040204020203" pitchFamily="34" charset="0"/>
              </a:rPr>
              <a:t> </a:t>
            </a:r>
            <a:r>
              <a:rPr lang="en-GB" sz="3600" i="1" dirty="0">
                <a:solidFill>
                  <a:srgbClr val="0070C0"/>
                </a:solidFill>
                <a:latin typeface="Lato" panose="020F0502020204030203" pitchFamily="34" charset="0"/>
                <a:cs typeface="Segoe UI" panose="020B0502040204020203" pitchFamily="34" charset="0"/>
              </a:rPr>
              <a:t>information</a:t>
            </a:r>
            <a:r>
              <a:rPr lang="en-GB" sz="3600" i="1" dirty="0">
                <a:latin typeface="Lato" panose="020F0502020204030203" pitchFamily="34" charset="0"/>
                <a:cs typeface="Segoe UI" panose="020B0502040204020203" pitchFamily="34" charset="0"/>
              </a:rPr>
              <a:t> &amp; can help to understand their altered chemistry.</a:t>
            </a:r>
            <a:endParaRPr lang="de-DE" sz="3600" i="1" dirty="0">
              <a:solidFill>
                <a:srgbClr val="000000"/>
              </a:solidFill>
            </a:endParaRPr>
          </a:p>
        </p:txBody>
      </p:sp>
      <p:sp>
        <p:nvSpPr>
          <p:cNvPr id="9" name="Rectangle 8">
            <a:extLst>
              <a:ext uri="{FF2B5EF4-FFF2-40B4-BE49-F238E27FC236}">
                <a16:creationId xmlns:a16="http://schemas.microsoft.com/office/drawing/2014/main" id="{08EC68F5-C8A1-4191-853D-E1570718BA2D}"/>
              </a:ext>
            </a:extLst>
          </p:cNvPr>
          <p:cNvSpPr/>
          <p:nvPr/>
        </p:nvSpPr>
        <p:spPr>
          <a:xfrm>
            <a:off x="5586533" y="1992033"/>
            <a:ext cx="1195267" cy="631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745159B-0828-4E54-9BAD-11C79E2D0440}"/>
              </a:ext>
            </a:extLst>
          </p:cNvPr>
          <p:cNvSpPr/>
          <p:nvPr/>
        </p:nvSpPr>
        <p:spPr>
          <a:xfrm>
            <a:off x="827346" y="1690688"/>
            <a:ext cx="1195267" cy="775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c 5">
            <a:extLst>
              <a:ext uri="{FF2B5EF4-FFF2-40B4-BE49-F238E27FC236}">
                <a16:creationId xmlns:a16="http://schemas.microsoft.com/office/drawing/2014/main" id="{0B60FFC1-6A11-4237-931F-DF9509317FC7}"/>
              </a:ext>
            </a:extLst>
          </p:cNvPr>
          <p:cNvSpPr/>
          <p:nvPr/>
        </p:nvSpPr>
        <p:spPr>
          <a:xfrm rot="10800000" flipV="1">
            <a:off x="3486279" y="2960969"/>
            <a:ext cx="1495838" cy="940283"/>
          </a:xfrm>
          <a:prstGeom prst="arc">
            <a:avLst>
              <a:gd name="adj1" fmla="val 18993826"/>
              <a:gd name="adj2" fmla="val 21326845"/>
            </a:avLst>
          </a:prstGeom>
          <a:ln w="12700">
            <a:solidFill>
              <a:srgbClr val="D2DEE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 name="Rectangle 6">
            <a:extLst>
              <a:ext uri="{FF2B5EF4-FFF2-40B4-BE49-F238E27FC236}">
                <a16:creationId xmlns:a16="http://schemas.microsoft.com/office/drawing/2014/main" id="{97E7067E-BA33-46E5-9973-7612E6985D36}"/>
              </a:ext>
            </a:extLst>
          </p:cNvPr>
          <p:cNvSpPr/>
          <p:nvPr/>
        </p:nvSpPr>
        <p:spPr>
          <a:xfrm>
            <a:off x="3774513" y="2767878"/>
            <a:ext cx="6115387" cy="324448"/>
          </a:xfrm>
          <a:prstGeom prst="rect">
            <a:avLst/>
          </a:prstGeom>
        </p:spPr>
        <p:txBody>
          <a:bodyPr wrap="square">
            <a:spAutoFit/>
          </a:bodyPr>
          <a:lstStyle/>
          <a:p>
            <a:pPr defTabSz="95235">
              <a:lnSpc>
                <a:spcPct val="120000"/>
              </a:lnSpc>
            </a:pPr>
            <a:r>
              <a:rPr lang="en-US" sz="1400" dirty="0">
                <a:solidFill>
                  <a:srgbClr val="D1DCE5"/>
                </a:solidFill>
                <a:latin typeface="Lato" panose="020F0502020204030203" pitchFamily="34" charset="0"/>
                <a:cs typeface="Segoe UI" panose="020B0502040204020203" pitchFamily="34" charset="0"/>
              </a:rPr>
              <a:t>Ice core drilling site</a:t>
            </a:r>
          </a:p>
        </p:txBody>
      </p:sp>
    </p:spTree>
    <p:extLst>
      <p:ext uri="{BB962C8B-B14F-4D97-AF65-F5344CB8AC3E}">
        <p14:creationId xmlns:p14="http://schemas.microsoft.com/office/powerpoint/2010/main" val="3127787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Natur enthält.&#10;&#10;Automatisch generierte Beschreibung">
            <a:extLst>
              <a:ext uri="{FF2B5EF4-FFF2-40B4-BE49-F238E27FC236}">
                <a16:creationId xmlns:a16="http://schemas.microsoft.com/office/drawing/2014/main" id="{B6CC9415-4D8B-482F-9E86-1694B948641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1214" r="28497"/>
          <a:stretch/>
        </p:blipFill>
        <p:spPr>
          <a:xfrm rot="5400000">
            <a:off x="6367979" y="1033978"/>
            <a:ext cx="6858000" cy="4790043"/>
          </a:xfrm>
          <a:prstGeom prst="rect">
            <a:avLst/>
          </a:prstGeom>
        </p:spPr>
      </p:pic>
      <p:sp>
        <p:nvSpPr>
          <p:cNvPr id="15" name="Rechteck 5">
            <a:extLst>
              <a:ext uri="{FF2B5EF4-FFF2-40B4-BE49-F238E27FC236}">
                <a16:creationId xmlns:a16="http://schemas.microsoft.com/office/drawing/2014/main" id="{209E4001-422C-4CB7-9E29-A37D3E885271}"/>
              </a:ext>
            </a:extLst>
          </p:cNvPr>
          <p:cNvSpPr/>
          <p:nvPr/>
        </p:nvSpPr>
        <p:spPr>
          <a:xfrm>
            <a:off x="7398953" y="0"/>
            <a:ext cx="4793048" cy="6858000"/>
          </a:xfrm>
          <a:prstGeom prst="rect">
            <a:avLst/>
          </a:prstGeom>
          <a:gradFill flip="none" rotWithShape="1">
            <a:gsLst>
              <a:gs pos="0">
                <a:srgbClr val="FBFBFB"/>
              </a:gs>
              <a:gs pos="44000">
                <a:srgbClr val="FFFFF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itel 1">
            <a:extLst>
              <a:ext uri="{FF2B5EF4-FFF2-40B4-BE49-F238E27FC236}">
                <a16:creationId xmlns:a16="http://schemas.microsoft.com/office/drawing/2014/main" id="{9AA4F021-84D7-4DA3-851E-9691A0034354}"/>
              </a:ext>
            </a:extLst>
          </p:cNvPr>
          <p:cNvSpPr txBox="1">
            <a:spLocks/>
          </p:cNvSpPr>
          <p:nvPr/>
        </p:nvSpPr>
        <p:spPr>
          <a:xfrm>
            <a:off x="309489" y="625630"/>
            <a:ext cx="6487444" cy="1832301"/>
          </a:xfrm>
          <a:prstGeom prst="rect">
            <a:avLst/>
          </a:prstGeom>
        </p:spPr>
        <p:txBody>
          <a:bodyPr vert="horz" lIns="91440" tIns="45720" rIns="91440" bIns="45720" rtlCol="0" anchor="ctr">
            <a:normAutofit/>
          </a:bodyPr>
          <a:lstStyle>
            <a:lvl1pPr algn="l" defTabSz="914254" rtl="0" eaLnBrk="1" latinLnBrk="0" hangingPunct="1">
              <a:lnSpc>
                <a:spcPct val="90000"/>
              </a:lnSpc>
              <a:spcBef>
                <a:spcPct val="0"/>
              </a:spcBef>
              <a:buNone/>
              <a:defRPr sz="4399" kern="1200">
                <a:solidFill>
                  <a:schemeClr val="tx1"/>
                </a:solidFill>
                <a:latin typeface="+mj-lt"/>
                <a:ea typeface="+mj-ea"/>
                <a:cs typeface="+mj-cs"/>
              </a:defRPr>
            </a:lvl1pPr>
          </a:lstStyle>
          <a:p>
            <a:endParaRPr lang="de-DE" sz="2800" dirty="0">
              <a:solidFill>
                <a:srgbClr val="000000"/>
              </a:solidFill>
            </a:endParaRPr>
          </a:p>
        </p:txBody>
      </p:sp>
      <p:pic>
        <p:nvPicPr>
          <p:cNvPr id="13" name="Picture 12">
            <a:extLst>
              <a:ext uri="{FF2B5EF4-FFF2-40B4-BE49-F238E27FC236}">
                <a16:creationId xmlns:a16="http://schemas.microsoft.com/office/drawing/2014/main" id="{21CD3B20-774B-4EAA-A016-88638F51B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2664" y="0"/>
            <a:ext cx="1572417" cy="2094614"/>
          </a:xfrm>
          <a:prstGeom prst="rect">
            <a:avLst/>
          </a:prstGeom>
        </p:spPr>
      </p:pic>
      <p:grpSp>
        <p:nvGrpSpPr>
          <p:cNvPr id="5" name="Group 4">
            <a:extLst>
              <a:ext uri="{FF2B5EF4-FFF2-40B4-BE49-F238E27FC236}">
                <a16:creationId xmlns:a16="http://schemas.microsoft.com/office/drawing/2014/main" id="{441F5319-DC63-467A-9A08-EAEE102ACC3F}"/>
              </a:ext>
            </a:extLst>
          </p:cNvPr>
          <p:cNvGrpSpPr/>
          <p:nvPr/>
        </p:nvGrpSpPr>
        <p:grpSpPr>
          <a:xfrm>
            <a:off x="2969476" y="3297496"/>
            <a:ext cx="6801770" cy="1433467"/>
            <a:chOff x="309489" y="2457931"/>
            <a:chExt cx="6801770" cy="1433467"/>
          </a:xfrm>
        </p:grpSpPr>
        <p:sp>
          <p:nvSpPr>
            <p:cNvPr id="18" name="Rectangle 19">
              <a:extLst>
                <a:ext uri="{FF2B5EF4-FFF2-40B4-BE49-F238E27FC236}">
                  <a16:creationId xmlns:a16="http://schemas.microsoft.com/office/drawing/2014/main" id="{CDC36649-7E9F-4CB0-BD56-69CCECB6735F}"/>
                </a:ext>
              </a:extLst>
            </p:cNvPr>
            <p:cNvSpPr/>
            <p:nvPr/>
          </p:nvSpPr>
          <p:spPr>
            <a:xfrm>
              <a:off x="309489" y="2457931"/>
              <a:ext cx="6801770" cy="793294"/>
            </a:xfrm>
            <a:prstGeom prst="rect">
              <a:avLst/>
            </a:prstGeom>
          </p:spPr>
          <p:txBody>
            <a:bodyPr wrap="square">
              <a:spAutoFit/>
            </a:bodyPr>
            <a:lstStyle/>
            <a:p>
              <a:pPr defTabSz="95235">
                <a:lnSpc>
                  <a:spcPct val="120000"/>
                </a:lnSpc>
              </a:pPr>
              <a:r>
                <a:rPr lang="en-US" sz="2000" b="1" dirty="0">
                  <a:solidFill>
                    <a:srgbClr val="4472C4">
                      <a:lumMod val="50000"/>
                    </a:srgbClr>
                  </a:solidFill>
                  <a:latin typeface="Lato" panose="020F0502020204030203" pitchFamily="34" charset="0"/>
                  <a:cs typeface="Segoe UI" panose="020B0502040204020203" pitchFamily="34" charset="0"/>
                </a:rPr>
                <a:t>Dorothea Elisabeth Moser</a:t>
              </a:r>
            </a:p>
            <a:p>
              <a:pPr defTabSz="95235">
                <a:lnSpc>
                  <a:spcPct val="120000"/>
                </a:lnSpc>
              </a:pPr>
              <a:endParaRPr lang="en-US" sz="2000" b="1" dirty="0">
                <a:solidFill>
                  <a:srgbClr val="4472C4">
                    <a:lumMod val="50000"/>
                  </a:srgbClr>
                </a:solidFill>
                <a:latin typeface="Lato" panose="020F050202020403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9779F7F3-9F3C-49FF-94D9-DE4F06928CD9}"/>
                </a:ext>
              </a:extLst>
            </p:cNvPr>
            <p:cNvGrpSpPr/>
            <p:nvPr/>
          </p:nvGrpSpPr>
          <p:grpSpPr>
            <a:xfrm>
              <a:off x="420466" y="2966601"/>
              <a:ext cx="4394893" cy="924797"/>
              <a:chOff x="7038462" y="4733595"/>
              <a:chExt cx="4394893" cy="924797"/>
            </a:xfrm>
          </p:grpSpPr>
          <p:sp>
            <p:nvSpPr>
              <p:cNvPr id="14" name="Rechteck 6">
                <a:extLst>
                  <a:ext uri="{FF2B5EF4-FFF2-40B4-BE49-F238E27FC236}">
                    <a16:creationId xmlns:a16="http://schemas.microsoft.com/office/drawing/2014/main" id="{5F652349-B26F-4088-8484-BB20E0D77BDC}"/>
                  </a:ext>
                </a:extLst>
              </p:cNvPr>
              <p:cNvSpPr/>
              <p:nvPr/>
            </p:nvSpPr>
            <p:spPr>
              <a:xfrm>
                <a:off x="7562075" y="4733595"/>
                <a:ext cx="3871280" cy="41402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altLang="de-DE" sz="1600" b="0" i="0" u="none" strike="noStrike" kern="1200" cap="none" spc="0" normalizeH="0" baseline="0" noProof="0" dirty="0">
                    <a:ln>
                      <a:noFill/>
                    </a:ln>
                    <a:solidFill>
                      <a:srgbClr val="A0B3D4"/>
                    </a:solidFill>
                    <a:effectLst/>
                    <a:uLnTx/>
                    <a:uFillTx/>
                    <a:latin typeface="Lato" panose="020F0502020204030203" pitchFamily="34" charset="0"/>
                    <a:ea typeface="Lato" panose="020F0502020204030203" pitchFamily="34" charset="0"/>
                    <a:cs typeface="Lato" panose="020F0502020204030203" pitchFamily="34" charset="0"/>
                  </a:rPr>
                  <a:t>moser@bas.ac.uk</a:t>
                </a:r>
              </a:p>
            </p:txBody>
          </p:sp>
          <p:pic>
            <p:nvPicPr>
              <p:cNvPr id="16" name="Grafik 2">
                <a:extLst>
                  <a:ext uri="{FF2B5EF4-FFF2-40B4-BE49-F238E27FC236}">
                    <a16:creationId xmlns:a16="http://schemas.microsoft.com/office/drawing/2014/main" id="{8440973B-C5BF-4AAB-A845-9664A4C1BDE3}"/>
                  </a:ext>
                </a:extLst>
              </p:cNvPr>
              <p:cNvPicPr>
                <a:picLocks noChangeAspect="1"/>
              </p:cNvPicPr>
              <p:nvPr/>
            </p:nvPicPr>
            <p:blipFill>
              <a:blip r:embed="rId5" cstate="hqprint">
                <a:clrChange>
                  <a:clrFrom>
                    <a:srgbClr val="FFFFFF"/>
                  </a:clrFrom>
                  <a:clrTo>
                    <a:srgbClr val="FFFFFF">
                      <a:alpha val="0"/>
                    </a:srgbClr>
                  </a:clrTo>
                </a:clrChange>
                <a:alphaModFix/>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038462" y="5296382"/>
                <a:ext cx="444186" cy="362010"/>
              </a:xfrm>
              <a:prstGeom prst="rect">
                <a:avLst/>
              </a:prstGeom>
            </p:spPr>
          </p:pic>
          <p:sp>
            <p:nvSpPr>
              <p:cNvPr id="17" name="Rechteck 9">
                <a:extLst>
                  <a:ext uri="{FF2B5EF4-FFF2-40B4-BE49-F238E27FC236}">
                    <a16:creationId xmlns:a16="http://schemas.microsoft.com/office/drawing/2014/main" id="{3BB8F9D0-171D-4836-A9D0-6825D9F54401}"/>
                  </a:ext>
                </a:extLst>
              </p:cNvPr>
              <p:cNvSpPr/>
              <p:nvPr/>
            </p:nvSpPr>
            <p:spPr>
              <a:xfrm>
                <a:off x="7562075" y="5308110"/>
                <a:ext cx="380711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600" b="0" i="0" u="none" strike="noStrike" kern="1200" cap="none" spc="0" normalizeH="0" baseline="0" noProof="0" dirty="0">
                    <a:ln>
                      <a:noFill/>
                    </a:ln>
                    <a:solidFill>
                      <a:srgbClr val="2E6CA4"/>
                    </a:solidFill>
                    <a:effectLst/>
                    <a:uLnTx/>
                    <a:uFillTx/>
                    <a:latin typeface="Lato" panose="020F0502020204030203" pitchFamily="34" charset="0"/>
                    <a:ea typeface="Lato" panose="020F0502020204030203" pitchFamily="34" charset="0"/>
                    <a:cs typeface="Lato" panose="020F0502020204030203" pitchFamily="34" charset="0"/>
                  </a:rPr>
                  <a:t>HeartMeltingIce</a:t>
                </a:r>
              </a:p>
            </p:txBody>
          </p:sp>
          <p:pic>
            <p:nvPicPr>
              <p:cNvPr id="19" name="Grafik 4">
                <a:extLst>
                  <a:ext uri="{FF2B5EF4-FFF2-40B4-BE49-F238E27FC236}">
                    <a16:creationId xmlns:a16="http://schemas.microsoft.com/office/drawing/2014/main" id="{DFEDE601-9609-438B-8FEC-DCA8F34923C0}"/>
                  </a:ext>
                </a:extLst>
              </p:cNvPr>
              <p:cNvPicPr>
                <a:picLocks noChangeAspect="1"/>
              </p:cNvPicPr>
              <p:nvPr/>
            </p:nvPicPr>
            <p:blipFill>
              <a:blip r:embed="rId6"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38462" y="4824520"/>
                <a:ext cx="364640" cy="364640"/>
              </a:xfrm>
              <a:prstGeom prst="rect">
                <a:avLst/>
              </a:prstGeom>
            </p:spPr>
          </p:pic>
        </p:grpSp>
      </p:grpSp>
      <p:sp>
        <p:nvSpPr>
          <p:cNvPr id="21" name="Titel 1">
            <a:extLst>
              <a:ext uri="{FF2B5EF4-FFF2-40B4-BE49-F238E27FC236}">
                <a16:creationId xmlns:a16="http://schemas.microsoft.com/office/drawing/2014/main" id="{28A71DEC-AE94-4214-B9E7-D55A1CF0837F}"/>
              </a:ext>
            </a:extLst>
          </p:cNvPr>
          <p:cNvSpPr txBox="1">
            <a:spLocks/>
          </p:cNvSpPr>
          <p:nvPr/>
        </p:nvSpPr>
        <p:spPr>
          <a:xfrm>
            <a:off x="283266" y="778030"/>
            <a:ext cx="7031934" cy="1832301"/>
          </a:xfrm>
          <a:prstGeom prst="rect">
            <a:avLst/>
          </a:prstGeom>
        </p:spPr>
        <p:txBody>
          <a:bodyPr vert="horz" lIns="91440" tIns="45720" rIns="91440" bIns="45720" rtlCol="0" anchor="ctr">
            <a:normAutofit/>
          </a:bodyPr>
          <a:lstStyle>
            <a:lvl1pPr algn="l" defTabSz="914254" rtl="0" eaLnBrk="1" latinLnBrk="0" hangingPunct="1">
              <a:lnSpc>
                <a:spcPct val="90000"/>
              </a:lnSpc>
              <a:spcBef>
                <a:spcPct val="0"/>
              </a:spcBef>
              <a:buNone/>
              <a:defRPr sz="4399" kern="1200">
                <a:solidFill>
                  <a:schemeClr val="tx1"/>
                </a:solidFill>
                <a:latin typeface="+mj-lt"/>
                <a:ea typeface="+mj-ea"/>
                <a:cs typeface="+mj-cs"/>
              </a:defRPr>
            </a:lvl1pPr>
          </a:lstStyle>
          <a:p>
            <a:r>
              <a:rPr lang="en-GB" sz="2800" b="1" i="1" dirty="0">
                <a:latin typeface="Lato" panose="020F0502020204030203" pitchFamily="34" charset="0"/>
                <a:cs typeface="Segoe UI" panose="020B0502040204020203" pitchFamily="34" charset="0"/>
              </a:rPr>
              <a:t>Melt features bear not only limitations but also potential for ice core proxy development.</a:t>
            </a:r>
            <a:endParaRPr lang="de-DE" sz="2800" dirty="0">
              <a:solidFill>
                <a:srgbClr val="000000"/>
              </a:solidFill>
            </a:endParaRPr>
          </a:p>
        </p:txBody>
      </p:sp>
      <p:pic>
        <p:nvPicPr>
          <p:cNvPr id="3" name="Picture 2" descr="Qr code&#10;&#10;Description automatically generated">
            <a:extLst>
              <a:ext uri="{FF2B5EF4-FFF2-40B4-BE49-F238E27FC236}">
                <a16:creationId xmlns:a16="http://schemas.microsoft.com/office/drawing/2014/main" id="{1D4642F3-F173-4C89-ABAB-F5194442DCE7}"/>
              </a:ext>
            </a:extLst>
          </p:cNvPr>
          <p:cNvPicPr>
            <a:picLocks noChangeAspect="1"/>
          </p:cNvPicPr>
          <p:nvPr/>
        </p:nvPicPr>
        <p:blipFill>
          <a:blip r:embed="rId7"/>
          <a:stretch>
            <a:fillRect/>
          </a:stretch>
        </p:blipFill>
        <p:spPr>
          <a:xfrm>
            <a:off x="170534" y="2359615"/>
            <a:ext cx="2686210" cy="2686210"/>
          </a:xfrm>
          <a:prstGeom prst="rect">
            <a:avLst/>
          </a:prstGeom>
        </p:spPr>
      </p:pic>
    </p:spTree>
    <p:extLst>
      <p:ext uri="{BB962C8B-B14F-4D97-AF65-F5344CB8AC3E}">
        <p14:creationId xmlns:p14="http://schemas.microsoft.com/office/powerpoint/2010/main" val="1819910074"/>
      </p:ext>
    </p:extLst>
  </p:cSld>
  <p:clrMapOvr>
    <a:masterClrMapping/>
  </p:clrMapOvr>
</p:sld>
</file>

<file path=ppt/theme/theme1.xml><?xml version="1.0" encoding="utf-8"?>
<a:theme xmlns:a="http://schemas.openxmlformats.org/drawingml/2006/main" name="Office Theme">
  <a:themeElements>
    <a:clrScheme name="Custom 17">
      <a:dk1>
        <a:srgbClr val="000000"/>
      </a:dk1>
      <a:lt1>
        <a:srgbClr val="FFFFFF"/>
      </a:lt1>
      <a:dk2>
        <a:srgbClr val="2C8DC8"/>
      </a:dk2>
      <a:lt2>
        <a:srgbClr val="E7E6E6"/>
      </a:lt2>
      <a:accent1>
        <a:srgbClr val="052C5F"/>
      </a:accent1>
      <a:accent2>
        <a:srgbClr val="E43734"/>
      </a:accent2>
      <a:accent3>
        <a:srgbClr val="F8A40E"/>
      </a:accent3>
      <a:accent4>
        <a:srgbClr val="C21939"/>
      </a:accent4>
      <a:accent5>
        <a:srgbClr val="40A9D5"/>
      </a:accent5>
      <a:accent6>
        <a:srgbClr val="004396"/>
      </a:accent6>
      <a:hlink>
        <a:srgbClr val="C14250"/>
      </a:hlink>
      <a:folHlink>
        <a:srgbClr val="FAAD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B2F0CA2CD26644C948CCFD4292C2B73" ma:contentTypeVersion="14" ma:contentTypeDescription="Create a new document." ma:contentTypeScope="" ma:versionID="3a4fb59d39e23fff95431ac46ee7d7e4">
  <xsd:schema xmlns:xsd="http://www.w3.org/2001/XMLSchema" xmlns:xs="http://www.w3.org/2001/XMLSchema" xmlns:p="http://schemas.microsoft.com/office/2006/metadata/properties" xmlns:ns3="cc07a15f-9a45-4d4d-b331-d9e2bac3febb" xmlns:ns4="1232a51d-1382-4a80-9117-bb2f13a9a4c7" targetNamespace="http://schemas.microsoft.com/office/2006/metadata/properties" ma:root="true" ma:fieldsID="5d9eaa6ddce6a1f17d92aa37f5d45ee3" ns3:_="" ns4:_="">
    <xsd:import namespace="cc07a15f-9a45-4d4d-b331-d9e2bac3febb"/>
    <xsd:import namespace="1232a51d-1382-4a80-9117-bb2f13a9a4c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7a15f-9a45-4d4d-b331-d9e2bac3fe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32a51d-1382-4a80-9117-bb2f13a9a4c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F9D606-8A3E-4C4C-BF23-E8491D9B9DB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232a51d-1382-4a80-9117-bb2f13a9a4c7"/>
    <ds:schemaRef ds:uri="cc07a15f-9a45-4d4d-b331-d9e2bac3febb"/>
    <ds:schemaRef ds:uri="http://www.w3.org/XML/1998/namespace"/>
    <ds:schemaRef ds:uri="http://purl.org/dc/dcmitype/"/>
  </ds:schemaRefs>
</ds:datastoreItem>
</file>

<file path=customXml/itemProps2.xml><?xml version="1.0" encoding="utf-8"?>
<ds:datastoreItem xmlns:ds="http://schemas.openxmlformats.org/officeDocument/2006/customXml" ds:itemID="{7304421F-2161-45AF-97E7-F78E34732A4F}">
  <ds:schemaRefs>
    <ds:schemaRef ds:uri="http://schemas.microsoft.com/sharepoint/v3/contenttype/forms"/>
  </ds:schemaRefs>
</ds:datastoreItem>
</file>

<file path=customXml/itemProps3.xml><?xml version="1.0" encoding="utf-8"?>
<ds:datastoreItem xmlns:ds="http://schemas.openxmlformats.org/officeDocument/2006/customXml" ds:itemID="{452DDE3B-B788-46CC-9013-7BC5FE1664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07a15f-9a45-4d4d-b331-d9e2bac3febb"/>
    <ds:schemaRef ds:uri="1232a51d-1382-4a80-9117-bb2f13a9a4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1316</TotalTime>
  <Words>378</Words>
  <Application>Microsoft Office PowerPoint</Application>
  <PresentationFormat>Widescreen</PresentationFormat>
  <Paragraphs>44</Paragraphs>
  <Slides>6</Slides>
  <Notes>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vt:i4>
      </vt:variant>
    </vt:vector>
  </HeadingPairs>
  <TitlesOfParts>
    <vt:vector size="12" baseType="lpstr">
      <vt:lpstr>Arial</vt:lpstr>
      <vt:lpstr>Calibri</vt:lpstr>
      <vt:lpstr>Calibri Light</vt:lpstr>
      <vt:lpstr>Lato</vt:lpstr>
      <vt:lpstr>Office Theme</vt:lpstr>
      <vt:lpstr>1_Office Theme</vt:lpstr>
      <vt:lpstr>PowerPoint Presentation</vt:lpstr>
      <vt:lpstr>Melting &amp; refreezing increasingly affects coastal ice core sites, and it alters the preservation of chemical proxy records.</vt:lpstr>
      <vt:lpstr>We use core-scale microfocus X-ray computer tomography to reveal 3D firn microstructures at 120 µm resolution.</vt:lpstr>
      <vt:lpstr>Melt features in ice cores are structurally heterogeneous – among sites, within profiles and internally.</vt:lpstr>
      <vt:lpstr>The microstructure of melt features contains environmental information &amp; can help to understand their altered chemistry.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in Title Capitals: 36 Point, Futura Bold</dc:title>
  <dc:creator>Tessa Mariko Gorte</dc:creator>
  <cp:lastModifiedBy>Dorothea Moser - BAS</cp:lastModifiedBy>
  <cp:revision>6</cp:revision>
  <dcterms:created xsi:type="dcterms:W3CDTF">2022-04-18T04:21:21Z</dcterms:created>
  <dcterms:modified xsi:type="dcterms:W3CDTF">2022-05-23T00:17:34Z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0x010100BB2F0CA2CD26644C948CCFD4292C2B73</vt:lpwstr>
  </property>
</Properties>
</file>