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7" r:id="rId3"/>
    <p:sldId id="259" r:id="rId4"/>
    <p:sldId id="260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EGU 2022 - BLASL" id="{9A8A6F0E-84DE-4DDC-AA31-58FD22FF24B1}">
          <p14:sldIdLst>
            <p14:sldId id="257"/>
            <p14:sldId id="267"/>
            <p14:sldId id="259"/>
            <p14:sldId id="260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E19C1-19D0-4A90-8283-0EE6FE28EB2E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FB642-966E-40E8-B611-B4119CFA2CFA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764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F2691-6B02-4165-8BED-F90A7F7C9AF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3532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F2691-6B02-4165-8BED-F90A7F7C9AF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233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F2691-6B02-4165-8BED-F90A7F7C9AF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52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F2691-6B02-4165-8BED-F90A7F7C9AF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627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F2691-6B02-4165-8BED-F90A7F7C9AF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554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F2691-6B02-4165-8BED-F90A7F7C9AF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5481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4F2691-6B02-4165-8BED-F90A7F7C9AF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63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0682-43FA-4474-9961-60F4377EFBE6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C482-5D4A-4C25-97EF-106A55629DC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69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0682-43FA-4474-9961-60F4377EFBE6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C482-5D4A-4C25-97EF-106A55629DC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203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0682-43FA-4474-9961-60F4377EFBE6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C482-5D4A-4C25-97EF-106A55629DC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291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0682-43FA-4474-9961-60F4377EFBE6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C482-5D4A-4C25-97EF-106A55629DC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174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0682-43FA-4474-9961-60F4377EFBE6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C482-5D4A-4C25-97EF-106A55629DC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472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0682-43FA-4474-9961-60F4377EFBE6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C482-5D4A-4C25-97EF-106A55629DC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047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0682-43FA-4474-9961-60F4377EFBE6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C482-5D4A-4C25-97EF-106A55629DC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621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0682-43FA-4474-9961-60F4377EFBE6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C482-5D4A-4C25-97EF-106A55629DC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34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0682-43FA-4474-9961-60F4377EFBE6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C482-5D4A-4C25-97EF-106A55629DC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71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0682-43FA-4474-9961-60F4377EFBE6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C482-5D4A-4C25-97EF-106A55629DC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436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00682-43FA-4474-9961-60F4377EFBE6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BC482-5D4A-4C25-97EF-106A55629DC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87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00682-43FA-4474-9961-60F4377EFBE6}" type="datetimeFigureOut">
              <a:rPr lang="en-GB" smtClean="0"/>
              <a:t>24/05/2022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BC482-5D4A-4C25-97EF-106A55629DC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960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ip.scitation.org/doi/10.1063/5.0067370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s://www.frontiersin.org/articles/10.3389/fspas.2021.809045/full" TargetMode="External"/><Relationship Id="rId4" Type="http://schemas.openxmlformats.org/officeDocument/2006/relationships/hyperlink" Target="https://aip.scitation.org/doi/10.1063/5.00673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240691"/>
            <a:ext cx="9144000" cy="2016545"/>
          </a:xfrm>
        </p:spPr>
        <p:txBody>
          <a:bodyPr>
            <a:normAutofit/>
          </a:bodyPr>
          <a:lstStyle/>
          <a:p>
            <a:r>
              <a:rPr lang="en-GB" sz="3500" dirty="0"/>
              <a:t>Multi-scale observations and evolution of the magnetopause Kelvin-Helmholtz waves during southward IMF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544847"/>
            <a:ext cx="9144000" cy="151048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1800" b="1" dirty="0">
                <a:latin typeface="+mj-lt"/>
              </a:rPr>
              <a:t>Kevin Alexander Blasl</a:t>
            </a:r>
            <a:r>
              <a:rPr lang="de-DE" sz="1800" baseline="30000" dirty="0">
                <a:latin typeface="+mj-lt"/>
              </a:rPr>
              <a:t>1</a:t>
            </a:r>
            <a:r>
              <a:rPr lang="de-DE" sz="1800" dirty="0">
                <a:latin typeface="+mj-lt"/>
              </a:rPr>
              <a:t>, </a:t>
            </a:r>
            <a:r>
              <a:rPr lang="de-DE" sz="1800" b="1" dirty="0">
                <a:latin typeface="+mj-lt"/>
              </a:rPr>
              <a:t>Takuma Nakamura</a:t>
            </a:r>
            <a:r>
              <a:rPr lang="de-DE" sz="1800" baseline="30000" dirty="0">
                <a:latin typeface="+mj-lt"/>
              </a:rPr>
              <a:t>1</a:t>
            </a:r>
            <a:r>
              <a:rPr lang="de-DE" sz="1800" dirty="0">
                <a:latin typeface="+mj-lt"/>
              </a:rPr>
              <a:t>, et al.</a:t>
            </a:r>
            <a:r>
              <a:rPr lang="de-DE" sz="1800" baseline="30000" dirty="0">
                <a:latin typeface="+mj-lt"/>
              </a:rPr>
              <a:t>2</a:t>
            </a:r>
            <a:endParaRPr lang="de-DE" sz="180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de-DE" sz="1400" baseline="30000" dirty="0">
                <a:latin typeface="+mj-lt"/>
              </a:rPr>
              <a:t>1 </a:t>
            </a:r>
            <a:r>
              <a:rPr lang="de-DE" sz="1400" dirty="0">
                <a:latin typeface="+mj-lt"/>
              </a:rPr>
              <a:t>Space Research Institute, Austrian Academy </a:t>
            </a:r>
            <a:r>
              <a:rPr lang="de-DE" sz="1400" dirty="0" err="1">
                <a:latin typeface="+mj-lt"/>
              </a:rPr>
              <a:t>of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Sciences</a:t>
            </a:r>
            <a:r>
              <a:rPr lang="de-DE" sz="1400" dirty="0">
                <a:latin typeface="+mj-lt"/>
              </a:rPr>
              <a:t>, Graz, Austria</a:t>
            </a:r>
          </a:p>
          <a:p>
            <a:r>
              <a:rPr lang="de-DE" sz="1400" baseline="30000" dirty="0">
                <a:latin typeface="+mj-lt"/>
              </a:rPr>
              <a:t>2 </a:t>
            </a:r>
            <a:r>
              <a:rPr lang="de-DE" sz="1400" dirty="0" err="1">
                <a:latin typeface="+mj-lt"/>
              </a:rPr>
              <a:t>Collaborators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from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companion</a:t>
            </a:r>
            <a:r>
              <a:rPr lang="de-DE" sz="1400" dirty="0">
                <a:latin typeface="+mj-lt"/>
              </a:rPr>
              <a:t> </a:t>
            </a:r>
            <a:r>
              <a:rPr lang="de-DE" sz="1400" dirty="0" err="1">
                <a:latin typeface="+mj-lt"/>
              </a:rPr>
              <a:t>papers</a:t>
            </a:r>
            <a:r>
              <a:rPr lang="de-DE" sz="1400" dirty="0">
                <a:latin typeface="+mj-lt"/>
              </a:rPr>
              <a:t> </a:t>
            </a:r>
            <a:r>
              <a:rPr lang="de-DE" sz="1400" i="1" dirty="0">
                <a:latin typeface="+mj-lt"/>
              </a:rPr>
              <a:t>(</a:t>
            </a:r>
            <a:r>
              <a:rPr lang="de-DE" sz="1400" i="1" dirty="0" err="1">
                <a:latin typeface="+mj-lt"/>
              </a:rPr>
              <a:t>see</a:t>
            </a:r>
            <a:r>
              <a:rPr lang="de-DE" sz="1400" i="1" dirty="0">
                <a:latin typeface="+mj-lt"/>
              </a:rPr>
              <a:t> </a:t>
            </a:r>
            <a:r>
              <a:rPr lang="de-DE" sz="1400" i="1" dirty="0" err="1">
                <a:latin typeface="+mj-lt"/>
              </a:rPr>
              <a:t>references</a:t>
            </a:r>
            <a:r>
              <a:rPr lang="de-DE" sz="1400" i="1" dirty="0">
                <a:latin typeface="+mj-lt"/>
              </a:rPr>
              <a:t>)</a:t>
            </a:r>
            <a:endParaRPr lang="en-GB" sz="1400" i="1" dirty="0">
              <a:latin typeface="+mj-lt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63" y="782394"/>
            <a:ext cx="3656147" cy="104200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453" y="782394"/>
            <a:ext cx="4128227" cy="110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59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nhaltsplatzhalter 4" descr="Ein Bild, das Computer, Monitor enthält.&#10;&#10;Automatisch generierte Beschreibung">
            <a:extLst>
              <a:ext uri="{FF2B5EF4-FFF2-40B4-BE49-F238E27FC236}">
                <a16:creationId xmlns:a16="http://schemas.microsoft.com/office/drawing/2014/main" id="{1CC2310D-A488-4B83-BB7D-2CFC8D321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" y="277155"/>
            <a:ext cx="3266599" cy="930981"/>
          </a:xfr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86D2A2D-4546-40A6-9FE1-431C028BC2F9}"/>
              </a:ext>
            </a:extLst>
          </p:cNvPr>
          <p:cNvSpPr txBox="1"/>
          <p:nvPr/>
        </p:nvSpPr>
        <p:spPr>
          <a:xfrm>
            <a:off x="356239" y="2393087"/>
            <a:ext cx="43146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MHD-scale velocity shear instability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Sinusoidal waves at low latitudes developing into vortices along the flanks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Plasma transport across the magnetopause</a:t>
            </a:r>
          </a:p>
          <a:p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Much more frequently observed during northward IMF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Irregular and temporally intermittent during southward IMF (Hwang et al., 2011)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B339025-DB81-419F-AEB3-58E3DB06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77C8-4985-4CA3-90DB-64A8AB8B9641}" type="slidenum">
              <a:rPr lang="de-AT" smtClean="0"/>
              <a:t>2</a:t>
            </a:fld>
            <a:endParaRPr lang="de-AT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3C3CF4B1-8AE4-4119-A4BE-A5D0D72E9318}"/>
              </a:ext>
            </a:extLst>
          </p:cNvPr>
          <p:cNvSpPr txBox="1">
            <a:spLocks/>
          </p:cNvSpPr>
          <p:nvPr/>
        </p:nvSpPr>
        <p:spPr>
          <a:xfrm>
            <a:off x="333850" y="1397226"/>
            <a:ext cx="5243166" cy="923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500" dirty="0"/>
              <a:t>Kelvin-Helmholtz </a:t>
            </a:r>
            <a:r>
              <a:rPr lang="de-DE" sz="2500" dirty="0" err="1"/>
              <a:t>instability</a:t>
            </a:r>
            <a:endParaRPr lang="en-GB" sz="2500" dirty="0"/>
          </a:p>
        </p:txBody>
      </p:sp>
      <p:pic>
        <p:nvPicPr>
          <p:cNvPr id="12" name="Grafik 11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A9FD873E-0B67-9D38-E883-B47A35E648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923" y="1858896"/>
            <a:ext cx="3854250" cy="3732199"/>
          </a:xfrm>
          <a:prstGeom prst="rect">
            <a:avLst/>
          </a:prstGeom>
        </p:spPr>
      </p:pic>
      <p:pic>
        <p:nvPicPr>
          <p:cNvPr id="13" name="Grafik 12" descr="Ein Bild, das Text, Karte enthält.&#10;&#10;Automatisch generierte Beschreibung">
            <a:extLst>
              <a:ext uri="{FF2B5EF4-FFF2-40B4-BE49-F238E27FC236}">
                <a16:creationId xmlns:a16="http://schemas.microsoft.com/office/drawing/2014/main" id="{862E9A01-253F-E91B-9B4A-1DE272C187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829" y="2099652"/>
            <a:ext cx="3240953" cy="301435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AB810B78-33CC-4F86-5958-5254738915EF}"/>
              </a:ext>
            </a:extLst>
          </p:cNvPr>
          <p:cNvSpPr txBox="1"/>
          <p:nvPr/>
        </p:nvSpPr>
        <p:spPr>
          <a:xfrm>
            <a:off x="5346283" y="5591095"/>
            <a:ext cx="16225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latin typeface="+mj-lt"/>
              </a:rPr>
              <a:t>(Hasegawa et al., 2004)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021B1F2-1642-0B8A-21EE-64F201765439}"/>
              </a:ext>
            </a:extLst>
          </p:cNvPr>
          <p:cNvSpPr txBox="1"/>
          <p:nvPr/>
        </p:nvSpPr>
        <p:spPr>
          <a:xfrm>
            <a:off x="8766987" y="5102331"/>
            <a:ext cx="2194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latin typeface="+mj-lt"/>
              </a:rPr>
              <a:t>(</a:t>
            </a:r>
            <a:r>
              <a:rPr lang="de-AT" sz="1200" dirty="0" err="1">
                <a:latin typeface="+mj-lt"/>
              </a:rPr>
              <a:t>Kavosi</a:t>
            </a:r>
            <a:r>
              <a:rPr lang="de-AT" sz="1200" dirty="0">
                <a:latin typeface="+mj-lt"/>
              </a:rPr>
              <a:t> &amp; Raeder, THEMIS, 2015)</a:t>
            </a:r>
          </a:p>
        </p:txBody>
      </p:sp>
    </p:spTree>
    <p:extLst>
      <p:ext uri="{BB962C8B-B14F-4D97-AF65-F5344CB8AC3E}">
        <p14:creationId xmlns:p14="http://schemas.microsoft.com/office/powerpoint/2010/main" val="2223470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C3CF4B1-8AE4-4119-A4BE-A5D0D72E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50" y="1397226"/>
            <a:ext cx="5243166" cy="923341"/>
          </a:xfrm>
        </p:spPr>
        <p:txBody>
          <a:bodyPr>
            <a:normAutofit/>
          </a:bodyPr>
          <a:lstStyle/>
          <a:p>
            <a:r>
              <a:rPr lang="de-DE" sz="2500" dirty="0"/>
              <a:t>MMS </a:t>
            </a:r>
            <a:r>
              <a:rPr lang="de-DE" sz="2500" dirty="0" err="1"/>
              <a:t>event</a:t>
            </a:r>
            <a:r>
              <a:rPr lang="de-DE" sz="2500" dirty="0"/>
              <a:t> - September 23, 2017</a:t>
            </a:r>
            <a:endParaRPr lang="en-GB" sz="2500" dirty="0"/>
          </a:p>
        </p:txBody>
      </p:sp>
      <p:pic>
        <p:nvPicPr>
          <p:cNvPr id="5" name="Inhaltsplatzhalter 4" descr="Ein Bild, das Computer, Monitor enthält.&#10;&#10;Automatisch generierte Beschreibung">
            <a:extLst>
              <a:ext uri="{FF2B5EF4-FFF2-40B4-BE49-F238E27FC236}">
                <a16:creationId xmlns:a16="http://schemas.microsoft.com/office/drawing/2014/main" id="{1CC2310D-A488-4B83-BB7D-2CFC8D321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" y="277155"/>
            <a:ext cx="3266599" cy="930981"/>
          </a:xfr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86D2A2D-4546-40A6-9FE1-431C028BC2F9}"/>
              </a:ext>
            </a:extLst>
          </p:cNvPr>
          <p:cNvSpPr txBox="1"/>
          <p:nvPr/>
        </p:nvSpPr>
        <p:spPr>
          <a:xfrm>
            <a:off x="356239" y="2393087"/>
            <a:ext cx="47089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First MMS </a:t>
            </a:r>
            <a:r>
              <a:rPr lang="de-DE" dirty="0" err="1">
                <a:latin typeface="+mj-lt"/>
              </a:rPr>
              <a:t>observations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of</a:t>
            </a:r>
            <a:r>
              <a:rPr lang="de-DE" dirty="0">
                <a:latin typeface="+mj-lt"/>
              </a:rPr>
              <a:t> KHI </a:t>
            </a:r>
            <a:r>
              <a:rPr lang="de-DE" dirty="0" err="1">
                <a:latin typeface="+mj-lt"/>
              </a:rPr>
              <a:t>during</a:t>
            </a:r>
            <a:r>
              <a:rPr lang="de-DE" dirty="0">
                <a:latin typeface="+mj-lt"/>
              </a:rPr>
              <a:t> southward IMF </a:t>
            </a:r>
            <a:r>
              <a:rPr lang="de-DE" dirty="0" err="1">
                <a:latin typeface="+mj-lt"/>
              </a:rPr>
              <a:t>to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study</a:t>
            </a:r>
            <a:r>
              <a:rPr lang="de-DE" dirty="0">
                <a:latin typeface="+mj-lt"/>
              </a:rPr>
              <a:t> multi-</a:t>
            </a:r>
            <a:r>
              <a:rPr lang="de-DE" dirty="0" err="1">
                <a:latin typeface="+mj-lt"/>
              </a:rPr>
              <a:t>scale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physics</a:t>
            </a:r>
            <a:endParaRPr lang="de-DE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Multiple magnetopause crossings at </a:t>
            </a:r>
            <a:r>
              <a:rPr lang="en-GB" dirty="0" err="1">
                <a:latin typeface="+mj-lt"/>
              </a:rPr>
              <a:t>duskside</a:t>
            </a:r>
            <a:br>
              <a:rPr lang="en-GB" dirty="0">
                <a:latin typeface="+mj-lt"/>
              </a:rPr>
            </a:br>
            <a:r>
              <a:rPr lang="en-GB" b="1" dirty="0">
                <a:latin typeface="+mj-lt"/>
              </a:rPr>
              <a:t>(x, y, z)</a:t>
            </a:r>
            <a:r>
              <a:rPr lang="en-GB" b="1" baseline="-25000" dirty="0">
                <a:latin typeface="+mj-lt"/>
              </a:rPr>
              <a:t>GSE</a:t>
            </a:r>
            <a:r>
              <a:rPr lang="en-GB" b="1" dirty="0">
                <a:latin typeface="+mj-lt"/>
              </a:rPr>
              <a:t> ≈ (-10, 21, 6) R</a:t>
            </a:r>
            <a:r>
              <a:rPr lang="en-GB" b="1" baseline="-25000" dirty="0">
                <a:latin typeface="+mj-lt"/>
              </a:rPr>
              <a:t>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 baseline="-25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+mj-lt"/>
              </a:rPr>
              <a:t>Non-ideal </a:t>
            </a:r>
            <a:r>
              <a:rPr lang="de-DE" dirty="0" err="1">
                <a:latin typeface="+mj-lt"/>
              </a:rPr>
              <a:t>signatures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and</a:t>
            </a:r>
            <a:r>
              <a:rPr lang="de-DE" dirty="0">
                <a:latin typeface="+mj-lt"/>
              </a:rPr>
              <a:t> strong </a:t>
            </a:r>
            <a:r>
              <a:rPr lang="de-DE" dirty="0" err="1">
                <a:latin typeface="+mj-lt"/>
              </a:rPr>
              <a:t>wave</a:t>
            </a:r>
            <a:r>
              <a:rPr lang="de-DE" dirty="0">
                <a:latin typeface="+mj-lt"/>
              </a:rPr>
              <a:t> power</a:t>
            </a:r>
            <a:endParaRPr lang="en-GB" dirty="0"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B339025-DB81-419F-AEB3-58E3DB06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77C8-4985-4CA3-90DB-64A8AB8B9641}" type="slidenum">
              <a:rPr lang="de-AT" smtClean="0"/>
              <a:t>3</a:t>
            </a:fld>
            <a:endParaRPr lang="de-AT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C27AED4-158B-4CDF-82F6-B683D71DB2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352" y="136525"/>
            <a:ext cx="4920241" cy="658495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0194619-5E91-4711-98BA-B20614377058}"/>
              </a:ext>
            </a:extLst>
          </p:cNvPr>
          <p:cNvSpPr txBox="1"/>
          <p:nvPr/>
        </p:nvSpPr>
        <p:spPr>
          <a:xfrm rot="16200000">
            <a:off x="10161208" y="644910"/>
            <a:ext cx="1293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200" dirty="0">
                <a:latin typeface="+mj-lt"/>
              </a:rPr>
              <a:t>(Blasl et al., 2022)</a:t>
            </a:r>
          </a:p>
        </p:txBody>
      </p:sp>
      <p:pic>
        <p:nvPicPr>
          <p:cNvPr id="11" name="Grafik 10" descr="Ein Bild, das Text, dunkel, Nacht, Nachthimmel enthält.&#10;&#10;Automatisch generierte Beschreibung">
            <a:extLst>
              <a:ext uri="{FF2B5EF4-FFF2-40B4-BE49-F238E27FC236}">
                <a16:creationId xmlns:a16="http://schemas.microsoft.com/office/drawing/2014/main" id="{66F1D5FA-2E3B-46F9-8203-E469BE6BF5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42" y="4530508"/>
            <a:ext cx="4808498" cy="2033559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EABD2337-2F51-4175-84B7-6DB78A84C81D}"/>
              </a:ext>
            </a:extLst>
          </p:cNvPr>
          <p:cNvSpPr txBox="1"/>
          <p:nvPr/>
        </p:nvSpPr>
        <p:spPr>
          <a:xfrm rot="16200000">
            <a:off x="4790461" y="5050565"/>
            <a:ext cx="1283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latin typeface="+mj-lt"/>
              </a:rPr>
              <a:t>(Blasl et al., 2022)</a:t>
            </a:r>
          </a:p>
        </p:txBody>
      </p:sp>
      <p:cxnSp>
        <p:nvCxnSpPr>
          <p:cNvPr id="8" name="Gerade Verbindung mit Pfeil 7"/>
          <p:cNvCxnSpPr/>
          <p:nvPr/>
        </p:nvCxnSpPr>
        <p:spPr>
          <a:xfrm flipH="1">
            <a:off x="1876662" y="5967579"/>
            <a:ext cx="90488" cy="25717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H="1" flipV="1">
            <a:off x="1722593" y="5889817"/>
            <a:ext cx="235564" cy="857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1530484" y="5718868"/>
            <a:ext cx="2936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M</a:t>
            </a:r>
            <a:endParaRPr lang="en-GB" sz="1000" dirty="0"/>
          </a:p>
        </p:txBody>
      </p:sp>
      <p:sp>
        <p:nvSpPr>
          <p:cNvPr id="19" name="Textfeld 18"/>
          <p:cNvSpPr txBox="1"/>
          <p:nvPr/>
        </p:nvSpPr>
        <p:spPr>
          <a:xfrm>
            <a:off x="1699128" y="6110129"/>
            <a:ext cx="2680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N</a:t>
            </a:r>
            <a:endParaRPr lang="en-GB" sz="1000" dirty="0"/>
          </a:p>
        </p:txBody>
      </p:sp>
      <p:cxnSp>
        <p:nvCxnSpPr>
          <p:cNvPr id="20" name="Gerade Verbindung mit Pfeil 19"/>
          <p:cNvCxnSpPr/>
          <p:nvPr/>
        </p:nvCxnSpPr>
        <p:spPr>
          <a:xfrm flipV="1">
            <a:off x="4514391" y="5144295"/>
            <a:ext cx="2669" cy="18573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4479866" y="5058410"/>
            <a:ext cx="2391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L</a:t>
            </a:r>
            <a:endParaRPr lang="en-GB" sz="1000" dirty="0"/>
          </a:p>
        </p:txBody>
      </p:sp>
      <p:cxnSp>
        <p:nvCxnSpPr>
          <p:cNvPr id="25" name="Gerade Verbindung mit Pfeil 24"/>
          <p:cNvCxnSpPr/>
          <p:nvPr/>
        </p:nvCxnSpPr>
        <p:spPr>
          <a:xfrm flipH="1" flipV="1">
            <a:off x="4237392" y="5369719"/>
            <a:ext cx="235564" cy="31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feld 25"/>
          <p:cNvSpPr txBox="1"/>
          <p:nvPr/>
        </p:nvSpPr>
        <p:spPr>
          <a:xfrm>
            <a:off x="4043428" y="5297462"/>
            <a:ext cx="2936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M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522089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nhaltsplatzhalter 4" descr="Ein Bild, das Computer, Monitor enthält.&#10;&#10;Automatisch generierte Beschreibung">
            <a:extLst>
              <a:ext uri="{FF2B5EF4-FFF2-40B4-BE49-F238E27FC236}">
                <a16:creationId xmlns:a16="http://schemas.microsoft.com/office/drawing/2014/main" id="{1CC2310D-A488-4B83-BB7D-2CFC8D321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" y="277155"/>
            <a:ext cx="3266599" cy="930981"/>
          </a:xfr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86D2A2D-4546-40A6-9FE1-431C028BC2F9}"/>
              </a:ext>
            </a:extLst>
          </p:cNvPr>
          <p:cNvSpPr txBox="1"/>
          <p:nvPr/>
        </p:nvSpPr>
        <p:spPr>
          <a:xfrm>
            <a:off x="356239" y="2393087"/>
            <a:ext cx="43146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Fully-kinetic 2D &amp; 3D PIC simulations under realistic parameters of MMS event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Confirmed KHI onset and evolution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>
                <a:latin typeface="+mj-lt"/>
              </a:rPr>
              <a:t>Suggested secondary instabilities: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LHDI</a:t>
            </a:r>
            <a:r>
              <a:rPr lang="en-US" dirty="0">
                <a:latin typeface="+mj-lt"/>
              </a:rPr>
              <a:t>: diffuse boundary layers and plasma mixing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+mj-lt"/>
              </a:rPr>
              <a:t>RTI</a:t>
            </a:r>
            <a:r>
              <a:rPr lang="en-US" dirty="0">
                <a:latin typeface="+mj-lt"/>
              </a:rPr>
              <a:t>: Vortex arms grow nearly perpendicular to magnetopause boundary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RTI leads to irregular structures and can easily reduce observational probability</a:t>
            </a:r>
            <a:endParaRPr lang="en-US" b="1" dirty="0"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B339025-DB81-419F-AEB3-58E3DB06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77C8-4985-4CA3-90DB-64A8AB8B9641}" type="slidenum">
              <a:rPr lang="de-AT" smtClean="0"/>
              <a:t>4</a:t>
            </a:fld>
            <a:endParaRPr lang="de-AT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0194619-5E91-4711-98BA-B20614377058}"/>
              </a:ext>
            </a:extLst>
          </p:cNvPr>
          <p:cNvSpPr txBox="1"/>
          <p:nvPr/>
        </p:nvSpPr>
        <p:spPr>
          <a:xfrm rot="16200000">
            <a:off x="9677552" y="5583714"/>
            <a:ext cx="16333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latin typeface="+mj-lt"/>
              </a:rPr>
              <a:t>(Nakamura et al., 2022)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4634ABF-3019-4CFA-8ABD-9962F4D31B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715"/>
          <a:stretch/>
        </p:blipFill>
        <p:spPr>
          <a:xfrm>
            <a:off x="5527674" y="166395"/>
            <a:ext cx="4828076" cy="6555080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3C3CF4B1-8AE4-4119-A4BE-A5D0D72E9318}"/>
              </a:ext>
            </a:extLst>
          </p:cNvPr>
          <p:cNvSpPr txBox="1">
            <a:spLocks/>
          </p:cNvSpPr>
          <p:nvPr/>
        </p:nvSpPr>
        <p:spPr>
          <a:xfrm>
            <a:off x="333850" y="1397226"/>
            <a:ext cx="5243166" cy="923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500" dirty="0"/>
              <a:t>Simulation </a:t>
            </a:r>
            <a:r>
              <a:rPr lang="de-DE" sz="2500" dirty="0" err="1"/>
              <a:t>results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101198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r Verbinde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nhaltsplatzhalter 4" descr="Ein Bild, das Computer, Monitor enthält.&#10;&#10;Automatisch generierte Beschreibung">
            <a:extLst>
              <a:ext uri="{FF2B5EF4-FFF2-40B4-BE49-F238E27FC236}">
                <a16:creationId xmlns:a16="http://schemas.microsoft.com/office/drawing/2014/main" id="{1CC2310D-A488-4B83-BB7D-2CFC8D321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" y="277155"/>
            <a:ext cx="3266599" cy="930981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B339025-DB81-419F-AEB3-58E3DB06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77C8-4985-4CA3-90DB-64A8AB8B9641}" type="slidenum">
              <a:rPr lang="de-AT" smtClean="0"/>
              <a:t>5</a:t>
            </a:fld>
            <a:endParaRPr lang="de-AT" dirty="0"/>
          </a:p>
        </p:txBody>
      </p:sp>
      <p:pic>
        <p:nvPicPr>
          <p:cNvPr id="6" name="Grafik 5" descr="Ein Bild, das Tisch enthält.&#10;&#10;Automatisch generierte Beschreibung">
            <a:extLst>
              <a:ext uri="{FF2B5EF4-FFF2-40B4-BE49-F238E27FC236}">
                <a16:creationId xmlns:a16="http://schemas.microsoft.com/office/drawing/2014/main" id="{55C21283-37CB-4A35-A52C-4AFB9F3C7F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04" y="140630"/>
            <a:ext cx="5932689" cy="6580845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A0194619-5E91-4711-98BA-B20614377058}"/>
              </a:ext>
            </a:extLst>
          </p:cNvPr>
          <p:cNvSpPr txBox="1"/>
          <p:nvPr/>
        </p:nvSpPr>
        <p:spPr>
          <a:xfrm rot="16200000">
            <a:off x="10296014" y="643909"/>
            <a:ext cx="1283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200" dirty="0">
                <a:latin typeface="+mj-lt"/>
              </a:rPr>
              <a:t>(Blasl et al., 2022)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9544074" y="5683470"/>
            <a:ext cx="45717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500" dirty="0"/>
              <a:t>f</a:t>
            </a:r>
            <a:r>
              <a:rPr lang="de-DE" sz="1500" baseline="-25000" dirty="0"/>
              <a:t>LHD</a:t>
            </a:r>
            <a:endParaRPr lang="en-GB" sz="1500" baseline="-25000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3C3CF4B1-8AE4-4119-A4BE-A5D0D72E9318}"/>
              </a:ext>
            </a:extLst>
          </p:cNvPr>
          <p:cNvSpPr txBox="1">
            <a:spLocks/>
          </p:cNvSpPr>
          <p:nvPr/>
        </p:nvSpPr>
        <p:spPr>
          <a:xfrm>
            <a:off x="333850" y="1397226"/>
            <a:ext cx="5243166" cy="9233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500" dirty="0"/>
              <a:t>LHDI</a:t>
            </a:r>
            <a:endParaRPr lang="en-GB" sz="2500" dirty="0">
              <a:solidFill>
                <a:srgbClr val="FF000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86D2A2D-4546-40A6-9FE1-431C028BC2F9}"/>
              </a:ext>
            </a:extLst>
          </p:cNvPr>
          <p:cNvSpPr txBox="1"/>
          <p:nvPr/>
        </p:nvSpPr>
        <p:spPr>
          <a:xfrm>
            <a:off x="356239" y="2393087"/>
            <a:ext cx="43146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Enhanced wave activity in the electric field: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around f</a:t>
            </a:r>
            <a:r>
              <a:rPr lang="en-US" baseline="-25000" dirty="0">
                <a:latin typeface="+mj-lt"/>
              </a:rPr>
              <a:t>LHD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perpendicular to 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electrostatic waves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Preferentially at trailing edges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Reach rather deep into low-density side of the boundary layer</a:t>
            </a:r>
            <a:br>
              <a:rPr lang="en-US" dirty="0">
                <a:latin typeface="+mj-lt"/>
              </a:rPr>
            </a:br>
            <a:endParaRPr lang="en-US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Plasma mixing across the boundary and diffuse boundary layer</a:t>
            </a:r>
          </a:p>
        </p:txBody>
      </p:sp>
    </p:spTree>
    <p:extLst>
      <p:ext uri="{BB962C8B-B14F-4D97-AF65-F5344CB8AC3E}">
        <p14:creationId xmlns:p14="http://schemas.microsoft.com/office/powerpoint/2010/main" val="1076446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r Verbinde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C3CF4B1-8AE4-4119-A4BE-A5D0D72E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851" y="1563859"/>
            <a:ext cx="3607528" cy="930981"/>
          </a:xfrm>
        </p:spPr>
        <p:txBody>
          <a:bodyPr>
            <a:normAutofit fontScale="90000"/>
          </a:bodyPr>
          <a:lstStyle/>
          <a:p>
            <a:r>
              <a:rPr lang="de-DE" sz="3500" u="sng" dirty="0"/>
              <a:t>Summary &amp; Outlook</a:t>
            </a:r>
            <a:endParaRPr lang="en-GB" sz="3500" u="sng" dirty="0"/>
          </a:p>
        </p:txBody>
      </p:sp>
      <p:pic>
        <p:nvPicPr>
          <p:cNvPr id="5" name="Inhaltsplatzhalter 4" descr="Ein Bild, das Computer, Monitor enthält.&#10;&#10;Automatisch generierte Beschreibung">
            <a:extLst>
              <a:ext uri="{FF2B5EF4-FFF2-40B4-BE49-F238E27FC236}">
                <a16:creationId xmlns:a16="http://schemas.microsoft.com/office/drawing/2014/main" id="{1CC2310D-A488-4B83-BB7D-2CFC8D321A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51" y="277155"/>
            <a:ext cx="3266599" cy="930981"/>
          </a:xfr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86D2A2D-4546-40A6-9FE1-431C028BC2F9}"/>
              </a:ext>
            </a:extLst>
          </p:cNvPr>
          <p:cNvSpPr txBox="1"/>
          <p:nvPr/>
        </p:nvSpPr>
        <p:spPr>
          <a:xfrm>
            <a:off x="333850" y="2665897"/>
            <a:ext cx="1101994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First observation of the KHI during southward IMF from </a:t>
            </a:r>
            <a:r>
              <a:rPr lang="en-US" b="1" dirty="0">
                <a:latin typeface="+mj-lt"/>
              </a:rPr>
              <a:t>MMS data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Simultaneous study of </a:t>
            </a:r>
            <a:r>
              <a:rPr lang="en-US" b="1" dirty="0">
                <a:latin typeface="+mj-lt"/>
              </a:rPr>
              <a:t>MHD-scale KHI </a:t>
            </a:r>
            <a:r>
              <a:rPr lang="en-US" dirty="0">
                <a:latin typeface="+mj-lt"/>
              </a:rPr>
              <a:t>and </a:t>
            </a:r>
            <a:r>
              <a:rPr lang="en-US" b="1" dirty="0">
                <a:latin typeface="+mj-lt"/>
              </a:rPr>
              <a:t>kinetic scale effects </a:t>
            </a:r>
            <a:r>
              <a:rPr lang="en-US" dirty="0">
                <a:latin typeface="+mj-lt"/>
              </a:rPr>
              <a:t>during southward IMF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Signatures for occurrence of </a:t>
            </a:r>
            <a:r>
              <a:rPr lang="en-US" b="1" dirty="0">
                <a:latin typeface="+mj-lt"/>
              </a:rPr>
              <a:t>Lower Hybrid Drift Instability </a:t>
            </a:r>
            <a:r>
              <a:rPr lang="en-US" dirty="0">
                <a:latin typeface="+mj-lt"/>
              </a:rPr>
              <a:t>at the edges of the KH waves/vortices</a:t>
            </a:r>
            <a:br>
              <a:rPr lang="en-US" b="1" dirty="0">
                <a:latin typeface="+mj-lt"/>
              </a:rPr>
            </a:br>
            <a:endParaRPr lang="en-US" b="1" dirty="0">
              <a:latin typeface="+mj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Possibility of further multi-scale studies and energy conversion processes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B339025-DB81-419F-AEB3-58E3DB06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B077C8-4985-4CA3-90DB-64A8AB8B9641}" type="slidenum">
              <a:rPr lang="de-AT" smtClean="0"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92068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r Verbinde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87063" y="2548732"/>
            <a:ext cx="9144000" cy="3912974"/>
          </a:xfrm>
        </p:spPr>
        <p:txBody>
          <a:bodyPr>
            <a:normAutofit fontScale="92500" lnSpcReduction="10000"/>
          </a:bodyPr>
          <a:lstStyle/>
          <a:p>
            <a:r>
              <a:rPr lang="en-GB" sz="2000" b="1" u="sng" dirty="0">
                <a:latin typeface="+mj-lt"/>
              </a:rPr>
              <a:t>Acknowledgements</a:t>
            </a:r>
            <a:endParaRPr lang="en-GB" sz="2000" u="sng" dirty="0">
              <a:latin typeface="+mj-lt"/>
            </a:endParaRPr>
          </a:p>
          <a:p>
            <a:r>
              <a:rPr lang="en-US" sz="1500" dirty="0">
                <a:solidFill>
                  <a:srgbClr val="000000"/>
                </a:solidFill>
                <a:effectLst/>
                <a:latin typeface="+mj-lt"/>
              </a:rPr>
              <a:t>For the simulations employed in this work, we acknowledge PRACE for awarding us access to MareNostrum at Barcelona Supercomputing Center (BSC), Spain.</a:t>
            </a:r>
          </a:p>
          <a:p>
            <a:endParaRPr lang="en-US" sz="2000" dirty="0">
              <a:solidFill>
                <a:srgbClr val="000000"/>
              </a:solidFill>
              <a:latin typeface="+mj-lt"/>
            </a:endParaRPr>
          </a:p>
          <a:p>
            <a:r>
              <a:rPr lang="en-US" sz="2000" b="1" u="sng" dirty="0">
                <a:solidFill>
                  <a:srgbClr val="000000"/>
                </a:solidFill>
                <a:latin typeface="+mj-lt"/>
              </a:rPr>
              <a:t>References</a:t>
            </a:r>
          </a:p>
          <a:p>
            <a:r>
              <a:rPr lang="en-GB" sz="1500" dirty="0">
                <a:latin typeface="+mj-lt"/>
                <a:hlinkClick r:id="rId3"/>
              </a:rPr>
              <a:t>Multi-scale observations of the magnetopause Kelvin–Helmholtz waves during southward IMF</a:t>
            </a:r>
            <a:endParaRPr lang="en-GB" sz="1500" dirty="0">
              <a:latin typeface="+mj-lt"/>
            </a:endParaRPr>
          </a:p>
          <a:p>
            <a:r>
              <a:rPr lang="en-GB" sz="1500" b="1" dirty="0">
                <a:latin typeface="+mj-lt"/>
              </a:rPr>
              <a:t>K. A. Blasl</a:t>
            </a:r>
            <a:r>
              <a:rPr lang="en-GB" sz="1500" dirty="0">
                <a:latin typeface="+mj-lt"/>
              </a:rPr>
              <a:t>,</a:t>
            </a:r>
            <a:r>
              <a:rPr lang="en-GB" sz="1500" b="1" dirty="0">
                <a:latin typeface="+mj-lt"/>
              </a:rPr>
              <a:t> </a:t>
            </a:r>
            <a:r>
              <a:rPr lang="en-GB" sz="1500" dirty="0">
                <a:latin typeface="+mj-lt"/>
              </a:rPr>
              <a:t>T. K. M. Nakamura, F. Plaschke, R. Nakamura, H. Hasegawa, J. E. Stawarz, Yi-Hsin Liu, S. Peery, J. C. Holmes, M. Hosner, D. Schmid, O. W. Roberts, M. Volwerk</a:t>
            </a:r>
          </a:p>
          <a:p>
            <a:r>
              <a:rPr lang="en-GB" sz="1500" dirty="0">
                <a:latin typeface="+mj-lt"/>
                <a:hlinkClick r:id="rId4"/>
              </a:rPr>
              <a:t>Multi-scale evolution of Kelvin–Helmholtz waves at the Earth's magnetopause during southward IMF periods</a:t>
            </a:r>
            <a:endParaRPr lang="en-GB" sz="1500" dirty="0">
              <a:latin typeface="+mj-lt"/>
            </a:endParaRPr>
          </a:p>
          <a:p>
            <a:r>
              <a:rPr lang="en-GB" sz="1500" b="1" dirty="0">
                <a:latin typeface="+mj-lt"/>
              </a:rPr>
              <a:t>T. K. M. Nakamura</a:t>
            </a:r>
            <a:r>
              <a:rPr lang="en-GB" sz="1500" dirty="0">
                <a:latin typeface="+mj-lt"/>
              </a:rPr>
              <a:t>,</a:t>
            </a:r>
            <a:r>
              <a:rPr lang="en-GB" sz="1500" b="1" dirty="0">
                <a:latin typeface="+mj-lt"/>
              </a:rPr>
              <a:t> </a:t>
            </a:r>
            <a:r>
              <a:rPr lang="en-GB" sz="1500" dirty="0">
                <a:latin typeface="+mj-lt"/>
              </a:rPr>
              <a:t>K. A. Blasl, H. Hasegawa, T. Umeda, Yi-Hsin Liu, S. Peery, F. Plaschke, R. Nakamura, J. C. Holmes, J. E. Stawarz, W. D. Nystrom</a:t>
            </a:r>
            <a:endParaRPr lang="en-US" sz="1500" dirty="0">
              <a:solidFill>
                <a:srgbClr val="000000"/>
              </a:solidFill>
              <a:latin typeface="+mj-lt"/>
            </a:endParaRPr>
          </a:p>
          <a:p>
            <a:r>
              <a:rPr lang="en-GB" sz="1500" dirty="0">
                <a:latin typeface="+mj-lt"/>
                <a:hlinkClick r:id="rId5"/>
              </a:rPr>
              <a:t>Diffusive Plasma Transport by the Magnetopause Kelvin-Helmholtz Instability During Southward IMF</a:t>
            </a:r>
            <a:endParaRPr lang="en-US" sz="1500" dirty="0">
              <a:solidFill>
                <a:srgbClr val="000000"/>
              </a:solidFill>
              <a:latin typeface="+mj-lt"/>
            </a:endParaRPr>
          </a:p>
          <a:p>
            <a:r>
              <a:rPr lang="en-US" sz="1500" b="1" dirty="0">
                <a:solidFill>
                  <a:srgbClr val="000000"/>
                </a:solidFill>
                <a:effectLst/>
                <a:latin typeface="+mj-lt"/>
              </a:rPr>
              <a:t>T. K. M. Nakamura</a:t>
            </a:r>
            <a:r>
              <a:rPr lang="en-US" sz="1500" dirty="0">
                <a:solidFill>
                  <a:srgbClr val="000000"/>
                </a:solidFill>
                <a:effectLst/>
                <a:latin typeface="+mj-lt"/>
              </a:rPr>
              <a:t>,</a:t>
            </a:r>
            <a:r>
              <a:rPr lang="en-US" sz="1500" b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en-US" sz="1500" dirty="0">
                <a:solidFill>
                  <a:srgbClr val="000000"/>
                </a:solidFill>
                <a:effectLst/>
                <a:latin typeface="+mj-lt"/>
              </a:rPr>
              <a:t>K. A. Blasl, Yi-Hsin Liu, S. A. Peery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63" y="782394"/>
            <a:ext cx="3656147" cy="104200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0453" y="782394"/>
            <a:ext cx="4128227" cy="110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86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547</Words>
  <Application>Microsoft Office PowerPoint</Application>
  <PresentationFormat>Breitbild</PresentationFormat>
  <Paragraphs>76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Multi-scale observations and evolution of the magnetopause Kelvin-Helmholtz waves during southward IMF</vt:lpstr>
      <vt:lpstr>PowerPoint-Präsentation</vt:lpstr>
      <vt:lpstr>MMS event - September 23, 2017</vt:lpstr>
      <vt:lpstr>PowerPoint-Präsentation</vt:lpstr>
      <vt:lpstr>PowerPoint-Präsentation</vt:lpstr>
      <vt:lpstr>Summary &amp; Outlook</vt:lpstr>
      <vt:lpstr>PowerPoint-Präsentation</vt:lpstr>
    </vt:vector>
  </TitlesOfParts>
  <Company>Österreichische Akademie der Wissenschaften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Blasl, Kevin-Alexander</dc:creator>
  <cp:lastModifiedBy>Kevin-Alexander</cp:lastModifiedBy>
  <cp:revision>104</cp:revision>
  <dcterms:created xsi:type="dcterms:W3CDTF">2022-05-09T08:27:34Z</dcterms:created>
  <dcterms:modified xsi:type="dcterms:W3CDTF">2022-05-24T10:38:21Z</dcterms:modified>
</cp:coreProperties>
</file>