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63" r:id="rId2"/>
    <p:sldId id="368" r:id="rId3"/>
    <p:sldId id="399" r:id="rId4"/>
    <p:sldId id="403" r:id="rId5"/>
    <p:sldId id="404" r:id="rId6"/>
    <p:sldId id="405" r:id="rId7"/>
    <p:sldId id="400" r:id="rId8"/>
    <p:sldId id="407" r:id="rId9"/>
    <p:sldId id="406" r:id="rId10"/>
    <p:sldId id="408" r:id="rId11"/>
    <p:sldId id="409" r:id="rId12"/>
    <p:sldId id="401" r:id="rId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CC"/>
    <a:srgbClr val="339933"/>
    <a:srgbClr val="003399"/>
    <a:srgbClr val="0033CC"/>
    <a:srgbClr val="9900FF"/>
    <a:srgbClr val="8220A0"/>
    <a:srgbClr val="008080"/>
    <a:srgbClr val="339966"/>
    <a:srgbClr val="006600"/>
    <a:srgbClr val="3259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Stile medio 1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27" autoAdjust="0"/>
    <p:restoredTop sz="94660"/>
  </p:normalViewPr>
  <p:slideViewPr>
    <p:cSldViewPr snapToGrid="0">
      <p:cViewPr varScale="1">
        <p:scale>
          <a:sx n="86" d="100"/>
          <a:sy n="86" d="100"/>
        </p:scale>
        <p:origin x="634" y="48"/>
      </p:cViewPr>
      <p:guideLst>
        <p:guide orient="horz" pos="2160"/>
        <p:guide pos="3840"/>
      </p:guideLst>
    </p:cSldViewPr>
  </p:slideViewPr>
  <p:notesTextViewPr>
    <p:cViewPr>
      <p:scale>
        <a:sx n="1" d="1"/>
        <a:sy n="1" d="1"/>
      </p:scale>
      <p:origin x="0" y="0"/>
    </p:cViewPr>
  </p:notesTextViewPr>
  <p:sorterViewPr>
    <p:cViewPr>
      <p:scale>
        <a:sx n="100" d="100"/>
        <a:sy n="100" d="100"/>
      </p:scale>
      <p:origin x="0" y="381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A993C-56EA-4F51-8593-FDFA7681AA78}" type="datetimeFigureOut">
              <a:rPr lang="it-IT" smtClean="0"/>
              <a:t>19/05/2022</a:t>
            </a:fld>
            <a:endParaRPr lang="it-IT"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5B2FE-008C-47F6-8A37-7163C96C8395}" type="slidenum">
              <a:rPr lang="it-IT" smtClean="0"/>
              <a:t>‹#›</a:t>
            </a:fld>
            <a:endParaRPr lang="it-IT" dirty="0"/>
          </a:p>
        </p:txBody>
      </p:sp>
    </p:spTree>
    <p:extLst>
      <p:ext uri="{BB962C8B-B14F-4D97-AF65-F5344CB8AC3E}">
        <p14:creationId xmlns:p14="http://schemas.microsoft.com/office/powerpoint/2010/main" val="1136824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p:cNvSpPr>
            <a:spLocks noGrp="1"/>
          </p:cNvSpPr>
          <p:nvPr>
            <p:ph type="dt" sz="half" idx="10"/>
          </p:nvPr>
        </p:nvSpPr>
        <p:spPr/>
        <p:txBody>
          <a:bodyPr/>
          <a:lstStyle/>
          <a:p>
            <a:fld id="{707C1417-5C54-426B-80ED-17EA18EA0E69}" type="datetimeFigureOut">
              <a:rPr lang="it-IT" smtClean="0">
                <a:solidFill>
                  <a:prstClr val="black">
                    <a:tint val="75000"/>
                  </a:prstClr>
                </a:solidFill>
              </a:rPr>
              <a:pPr/>
              <a:t>19/05/2022</a:t>
            </a:fld>
            <a:endParaRPr lang="it-IT"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it-IT"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14DDB5-FD2D-46C5-82C7-34953AFA842D}" type="slidenum">
              <a:rPr lang="it-IT" smtClean="0">
                <a:solidFill>
                  <a:prstClr val="black">
                    <a:tint val="75000"/>
                  </a:prstClr>
                </a:solidFill>
              </a:rPr>
              <a:pPr/>
              <a:t>‹#›</a:t>
            </a:fld>
            <a:endParaRPr lang="it-IT" dirty="0">
              <a:solidFill>
                <a:prstClr val="black">
                  <a:tint val="75000"/>
                </a:prstClr>
              </a:solidFill>
            </a:endParaRPr>
          </a:p>
        </p:txBody>
      </p:sp>
    </p:spTree>
    <p:extLst>
      <p:ext uri="{BB962C8B-B14F-4D97-AF65-F5344CB8AC3E}">
        <p14:creationId xmlns:p14="http://schemas.microsoft.com/office/powerpoint/2010/main" val="1840789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707C1417-5C54-426B-80ED-17EA18EA0E69}" type="datetimeFigureOut">
              <a:rPr lang="it-IT" smtClean="0">
                <a:solidFill>
                  <a:prstClr val="black">
                    <a:tint val="75000"/>
                  </a:prstClr>
                </a:solidFill>
              </a:rPr>
              <a:pPr/>
              <a:t>19/05/2022</a:t>
            </a:fld>
            <a:endParaRPr lang="it-IT"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it-IT"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14DDB5-FD2D-46C5-82C7-34953AFA842D}" type="slidenum">
              <a:rPr lang="it-IT" smtClean="0">
                <a:solidFill>
                  <a:prstClr val="black">
                    <a:tint val="75000"/>
                  </a:prstClr>
                </a:solidFill>
              </a:rPr>
              <a:pPr/>
              <a:t>‹#›</a:t>
            </a:fld>
            <a:endParaRPr lang="it-IT" dirty="0">
              <a:solidFill>
                <a:prstClr val="black">
                  <a:tint val="75000"/>
                </a:prstClr>
              </a:solidFill>
            </a:endParaRPr>
          </a:p>
        </p:txBody>
      </p:sp>
    </p:spTree>
    <p:extLst>
      <p:ext uri="{BB962C8B-B14F-4D97-AF65-F5344CB8AC3E}">
        <p14:creationId xmlns:p14="http://schemas.microsoft.com/office/powerpoint/2010/main" val="2680065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707C1417-5C54-426B-80ED-17EA18EA0E69}" type="datetimeFigureOut">
              <a:rPr lang="it-IT" smtClean="0">
                <a:solidFill>
                  <a:prstClr val="black">
                    <a:tint val="75000"/>
                  </a:prstClr>
                </a:solidFill>
              </a:rPr>
              <a:pPr/>
              <a:t>19/05/2022</a:t>
            </a:fld>
            <a:endParaRPr lang="it-IT"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it-IT"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14DDB5-FD2D-46C5-82C7-34953AFA842D}" type="slidenum">
              <a:rPr lang="it-IT" smtClean="0">
                <a:solidFill>
                  <a:prstClr val="black">
                    <a:tint val="75000"/>
                  </a:prstClr>
                </a:solidFill>
              </a:rPr>
              <a:pPr/>
              <a:t>‹#›</a:t>
            </a:fld>
            <a:endParaRPr lang="it-IT" dirty="0">
              <a:solidFill>
                <a:prstClr val="black">
                  <a:tint val="75000"/>
                </a:prstClr>
              </a:solidFill>
            </a:endParaRPr>
          </a:p>
        </p:txBody>
      </p:sp>
    </p:spTree>
    <p:extLst>
      <p:ext uri="{BB962C8B-B14F-4D97-AF65-F5344CB8AC3E}">
        <p14:creationId xmlns:p14="http://schemas.microsoft.com/office/powerpoint/2010/main" val="3282847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707C1417-5C54-426B-80ED-17EA18EA0E69}" type="datetimeFigureOut">
              <a:rPr lang="it-IT" smtClean="0">
                <a:solidFill>
                  <a:prstClr val="black">
                    <a:tint val="75000"/>
                  </a:prstClr>
                </a:solidFill>
              </a:rPr>
              <a:pPr/>
              <a:t>19/05/2022</a:t>
            </a:fld>
            <a:endParaRPr lang="it-IT"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it-IT"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14DDB5-FD2D-46C5-82C7-34953AFA842D}" type="slidenum">
              <a:rPr lang="it-IT" smtClean="0">
                <a:solidFill>
                  <a:prstClr val="black">
                    <a:tint val="75000"/>
                  </a:prstClr>
                </a:solidFill>
              </a:rPr>
              <a:pPr/>
              <a:t>‹#›</a:t>
            </a:fld>
            <a:endParaRPr lang="it-IT" dirty="0">
              <a:solidFill>
                <a:prstClr val="black">
                  <a:tint val="75000"/>
                </a:prstClr>
              </a:solidFill>
            </a:endParaRPr>
          </a:p>
        </p:txBody>
      </p:sp>
    </p:spTree>
    <p:extLst>
      <p:ext uri="{BB962C8B-B14F-4D97-AF65-F5344CB8AC3E}">
        <p14:creationId xmlns:p14="http://schemas.microsoft.com/office/powerpoint/2010/main" val="2757212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7C1417-5C54-426B-80ED-17EA18EA0E69}" type="datetimeFigureOut">
              <a:rPr lang="it-IT" smtClean="0">
                <a:solidFill>
                  <a:prstClr val="black">
                    <a:tint val="75000"/>
                  </a:prstClr>
                </a:solidFill>
              </a:rPr>
              <a:pPr/>
              <a:t>19/05/2022</a:t>
            </a:fld>
            <a:endParaRPr lang="it-IT"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it-IT"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14DDB5-FD2D-46C5-82C7-34953AFA842D}" type="slidenum">
              <a:rPr lang="it-IT" smtClean="0">
                <a:solidFill>
                  <a:prstClr val="black">
                    <a:tint val="75000"/>
                  </a:prstClr>
                </a:solidFill>
              </a:rPr>
              <a:pPr/>
              <a:t>‹#›</a:t>
            </a:fld>
            <a:endParaRPr lang="it-IT" dirty="0">
              <a:solidFill>
                <a:prstClr val="black">
                  <a:tint val="75000"/>
                </a:prstClr>
              </a:solidFill>
            </a:endParaRPr>
          </a:p>
        </p:txBody>
      </p:sp>
    </p:spTree>
    <p:extLst>
      <p:ext uri="{BB962C8B-B14F-4D97-AF65-F5344CB8AC3E}">
        <p14:creationId xmlns:p14="http://schemas.microsoft.com/office/powerpoint/2010/main" val="2657106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sz="half" idx="10"/>
          </p:nvPr>
        </p:nvSpPr>
        <p:spPr/>
        <p:txBody>
          <a:bodyPr/>
          <a:lstStyle/>
          <a:p>
            <a:fld id="{707C1417-5C54-426B-80ED-17EA18EA0E69}" type="datetimeFigureOut">
              <a:rPr lang="it-IT" smtClean="0">
                <a:solidFill>
                  <a:prstClr val="black">
                    <a:tint val="75000"/>
                  </a:prstClr>
                </a:solidFill>
              </a:rPr>
              <a:pPr/>
              <a:t>19/05/2022</a:t>
            </a:fld>
            <a:endParaRPr lang="it-IT"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it-IT"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214DDB5-FD2D-46C5-82C7-34953AFA842D}" type="slidenum">
              <a:rPr lang="it-IT" smtClean="0">
                <a:solidFill>
                  <a:prstClr val="black">
                    <a:tint val="75000"/>
                  </a:prstClr>
                </a:solidFill>
              </a:rPr>
              <a:pPr/>
              <a:t>‹#›</a:t>
            </a:fld>
            <a:endParaRPr lang="it-IT" dirty="0">
              <a:solidFill>
                <a:prstClr val="black">
                  <a:tint val="75000"/>
                </a:prstClr>
              </a:solidFill>
            </a:endParaRPr>
          </a:p>
        </p:txBody>
      </p:sp>
    </p:spTree>
    <p:extLst>
      <p:ext uri="{BB962C8B-B14F-4D97-AF65-F5344CB8AC3E}">
        <p14:creationId xmlns:p14="http://schemas.microsoft.com/office/powerpoint/2010/main" val="1908669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sz="half" idx="10"/>
          </p:nvPr>
        </p:nvSpPr>
        <p:spPr/>
        <p:txBody>
          <a:bodyPr/>
          <a:lstStyle/>
          <a:p>
            <a:fld id="{707C1417-5C54-426B-80ED-17EA18EA0E69}" type="datetimeFigureOut">
              <a:rPr lang="it-IT" smtClean="0">
                <a:solidFill>
                  <a:prstClr val="black">
                    <a:tint val="75000"/>
                  </a:prstClr>
                </a:solidFill>
              </a:rPr>
              <a:pPr/>
              <a:t>19/05/2022</a:t>
            </a:fld>
            <a:endParaRPr lang="it-IT"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it-IT"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214DDB5-FD2D-46C5-82C7-34953AFA842D}" type="slidenum">
              <a:rPr lang="it-IT" smtClean="0">
                <a:solidFill>
                  <a:prstClr val="black">
                    <a:tint val="75000"/>
                  </a:prstClr>
                </a:solidFill>
              </a:rPr>
              <a:pPr/>
              <a:t>‹#›</a:t>
            </a:fld>
            <a:endParaRPr lang="it-IT" dirty="0">
              <a:solidFill>
                <a:prstClr val="black">
                  <a:tint val="75000"/>
                </a:prstClr>
              </a:solidFill>
            </a:endParaRPr>
          </a:p>
        </p:txBody>
      </p:sp>
    </p:spTree>
    <p:extLst>
      <p:ext uri="{BB962C8B-B14F-4D97-AF65-F5344CB8AC3E}">
        <p14:creationId xmlns:p14="http://schemas.microsoft.com/office/powerpoint/2010/main" val="2170451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sz="half" idx="10"/>
          </p:nvPr>
        </p:nvSpPr>
        <p:spPr/>
        <p:txBody>
          <a:bodyPr/>
          <a:lstStyle/>
          <a:p>
            <a:fld id="{707C1417-5C54-426B-80ED-17EA18EA0E69}" type="datetimeFigureOut">
              <a:rPr lang="it-IT" smtClean="0">
                <a:solidFill>
                  <a:prstClr val="black">
                    <a:tint val="75000"/>
                  </a:prstClr>
                </a:solidFill>
              </a:rPr>
              <a:pPr/>
              <a:t>19/05/2022</a:t>
            </a:fld>
            <a:endParaRPr lang="it-IT"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it-IT"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214DDB5-FD2D-46C5-82C7-34953AFA842D}" type="slidenum">
              <a:rPr lang="it-IT" smtClean="0">
                <a:solidFill>
                  <a:prstClr val="black">
                    <a:tint val="75000"/>
                  </a:prstClr>
                </a:solidFill>
              </a:rPr>
              <a:pPr/>
              <a:t>‹#›</a:t>
            </a:fld>
            <a:endParaRPr lang="it-IT" dirty="0">
              <a:solidFill>
                <a:prstClr val="black">
                  <a:tint val="75000"/>
                </a:prstClr>
              </a:solidFill>
            </a:endParaRPr>
          </a:p>
        </p:txBody>
      </p:sp>
    </p:spTree>
    <p:extLst>
      <p:ext uri="{BB962C8B-B14F-4D97-AF65-F5344CB8AC3E}">
        <p14:creationId xmlns:p14="http://schemas.microsoft.com/office/powerpoint/2010/main" val="1963875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C1417-5C54-426B-80ED-17EA18EA0E69}" type="datetimeFigureOut">
              <a:rPr lang="it-IT" smtClean="0">
                <a:solidFill>
                  <a:prstClr val="black">
                    <a:tint val="75000"/>
                  </a:prstClr>
                </a:solidFill>
              </a:rPr>
              <a:pPr/>
              <a:t>19/05/2022</a:t>
            </a:fld>
            <a:endParaRPr lang="it-IT"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it-IT"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214DDB5-FD2D-46C5-82C7-34953AFA842D}" type="slidenum">
              <a:rPr lang="it-IT" smtClean="0">
                <a:solidFill>
                  <a:prstClr val="black">
                    <a:tint val="75000"/>
                  </a:prstClr>
                </a:solidFill>
              </a:rPr>
              <a:pPr/>
              <a:t>‹#›</a:t>
            </a:fld>
            <a:endParaRPr lang="it-IT" dirty="0">
              <a:solidFill>
                <a:prstClr val="black">
                  <a:tint val="75000"/>
                </a:prstClr>
              </a:solidFill>
            </a:endParaRPr>
          </a:p>
        </p:txBody>
      </p:sp>
    </p:spTree>
    <p:extLst>
      <p:ext uri="{BB962C8B-B14F-4D97-AF65-F5344CB8AC3E}">
        <p14:creationId xmlns:p14="http://schemas.microsoft.com/office/powerpoint/2010/main" val="3741482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7C1417-5C54-426B-80ED-17EA18EA0E69}" type="datetimeFigureOut">
              <a:rPr lang="it-IT" smtClean="0">
                <a:solidFill>
                  <a:prstClr val="black">
                    <a:tint val="75000"/>
                  </a:prstClr>
                </a:solidFill>
              </a:rPr>
              <a:pPr/>
              <a:t>19/05/2022</a:t>
            </a:fld>
            <a:endParaRPr lang="it-IT"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it-IT"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214DDB5-FD2D-46C5-82C7-34953AFA842D}" type="slidenum">
              <a:rPr lang="it-IT" smtClean="0">
                <a:solidFill>
                  <a:prstClr val="black">
                    <a:tint val="75000"/>
                  </a:prstClr>
                </a:solidFill>
              </a:rPr>
              <a:pPr/>
              <a:t>‹#›</a:t>
            </a:fld>
            <a:endParaRPr lang="it-IT" dirty="0">
              <a:solidFill>
                <a:prstClr val="black">
                  <a:tint val="75000"/>
                </a:prstClr>
              </a:solidFill>
            </a:endParaRPr>
          </a:p>
        </p:txBody>
      </p:sp>
    </p:spTree>
    <p:extLst>
      <p:ext uri="{BB962C8B-B14F-4D97-AF65-F5344CB8AC3E}">
        <p14:creationId xmlns:p14="http://schemas.microsoft.com/office/powerpoint/2010/main" val="2222149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7C1417-5C54-426B-80ED-17EA18EA0E69}" type="datetimeFigureOut">
              <a:rPr lang="it-IT" smtClean="0">
                <a:solidFill>
                  <a:prstClr val="black">
                    <a:tint val="75000"/>
                  </a:prstClr>
                </a:solidFill>
              </a:rPr>
              <a:pPr/>
              <a:t>19/05/2022</a:t>
            </a:fld>
            <a:endParaRPr lang="it-IT"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it-IT"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214DDB5-FD2D-46C5-82C7-34953AFA842D}" type="slidenum">
              <a:rPr lang="it-IT" smtClean="0">
                <a:solidFill>
                  <a:prstClr val="black">
                    <a:tint val="75000"/>
                  </a:prstClr>
                </a:solidFill>
              </a:rPr>
              <a:pPr/>
              <a:t>‹#›</a:t>
            </a:fld>
            <a:endParaRPr lang="it-IT" dirty="0">
              <a:solidFill>
                <a:prstClr val="black">
                  <a:tint val="75000"/>
                </a:prstClr>
              </a:solidFill>
            </a:endParaRPr>
          </a:p>
        </p:txBody>
      </p:sp>
    </p:spTree>
    <p:extLst>
      <p:ext uri="{BB962C8B-B14F-4D97-AF65-F5344CB8AC3E}">
        <p14:creationId xmlns:p14="http://schemas.microsoft.com/office/powerpoint/2010/main" val="377594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C1417-5C54-426B-80ED-17EA18EA0E69}" type="datetimeFigureOut">
              <a:rPr lang="it-IT" smtClean="0">
                <a:solidFill>
                  <a:prstClr val="black">
                    <a:tint val="75000"/>
                  </a:prstClr>
                </a:solidFill>
              </a:rPr>
              <a:pPr/>
              <a:t>19/05/2022</a:t>
            </a:fld>
            <a:endParaRPr lang="it-IT"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14DDB5-FD2D-46C5-82C7-34953AFA842D}" type="slidenum">
              <a:rPr lang="it-IT" smtClean="0">
                <a:solidFill>
                  <a:prstClr val="black">
                    <a:tint val="75000"/>
                  </a:prstClr>
                </a:solidFill>
              </a:rPr>
              <a:pPr/>
              <a:t>‹#›</a:t>
            </a:fld>
            <a:endParaRPr lang="it-IT" dirty="0">
              <a:solidFill>
                <a:prstClr val="black">
                  <a:tint val="75000"/>
                </a:prstClr>
              </a:solidFill>
            </a:endParaRPr>
          </a:p>
        </p:txBody>
      </p:sp>
    </p:spTree>
    <p:extLst>
      <p:ext uri="{BB962C8B-B14F-4D97-AF65-F5344CB8AC3E}">
        <p14:creationId xmlns:p14="http://schemas.microsoft.com/office/powerpoint/2010/main" val="1223768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wmv"/><Relationship Id="rId7" Type="http://schemas.openxmlformats.org/officeDocument/2006/relationships/image" Target="../media/image3.png"/><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slideLayout" Target="../slideLayouts/slideLayout2.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6.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5.jpe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jpe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jpe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B30E2-BFEE-44D7-93F8-1559E8CDE8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1357"/>
          <a:stretch/>
        </p:blipFill>
        <p:spPr>
          <a:xfrm>
            <a:off x="-1" y="1343890"/>
            <a:ext cx="12192000" cy="5514110"/>
          </a:xfrm>
          <a:prstGeom prst="rect">
            <a:avLst/>
          </a:prstGeom>
        </p:spPr>
      </p:pic>
      <p:sp>
        <p:nvSpPr>
          <p:cNvPr id="2" name="TextBox 1"/>
          <p:cNvSpPr txBox="1"/>
          <p:nvPr/>
        </p:nvSpPr>
        <p:spPr>
          <a:xfrm>
            <a:off x="581892" y="1383839"/>
            <a:ext cx="10940088" cy="1384995"/>
          </a:xfrm>
          <a:prstGeom prst="rect">
            <a:avLst/>
          </a:prstGeom>
          <a:noFill/>
        </p:spPr>
        <p:txBody>
          <a:bodyPr wrap="square" rtlCol="0">
            <a:spAutoFit/>
          </a:bodyPr>
          <a:lstStyle/>
          <a:p>
            <a:pPr algn="ctr"/>
            <a:r>
              <a:rPr lang="en-US" sz="3600" b="1" dirty="0">
                <a:ln w="10160">
                  <a:solidFill>
                    <a:srgbClr val="32599E"/>
                  </a:solidFill>
                  <a:prstDash val="solid"/>
                </a:ln>
                <a:solidFill>
                  <a:srgbClr val="FFFFFF"/>
                </a:solidFill>
              </a:rPr>
              <a:t>The neglected role of karst features in rock mass characterization and stability assessment</a:t>
            </a:r>
          </a:p>
          <a:p>
            <a:pPr algn="ctr"/>
            <a:endParaRPr lang="it-IT" baseline="300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8078" b="4469"/>
          <a:stretch/>
        </p:blipFill>
        <p:spPr>
          <a:xfrm>
            <a:off x="88064" y="109910"/>
            <a:ext cx="4779413" cy="1200329"/>
          </a:xfrm>
          <a:prstGeom prst="rect">
            <a:avLst/>
          </a:prstGeom>
        </p:spPr>
      </p:pic>
      <p:sp>
        <p:nvSpPr>
          <p:cNvPr id="7" name="Rectangle 6"/>
          <p:cNvSpPr/>
          <p:nvPr/>
        </p:nvSpPr>
        <p:spPr>
          <a:xfrm>
            <a:off x="0" y="-1"/>
            <a:ext cx="12192000" cy="1343891"/>
          </a:xfrm>
          <a:prstGeom prst="rect">
            <a:avLst/>
          </a:prstGeom>
          <a:noFill/>
          <a:ln w="12700">
            <a:solidFill>
              <a:srgbClr val="3259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8952" y="6317672"/>
            <a:ext cx="1544337" cy="540327"/>
          </a:xfrm>
          <a:prstGeom prst="rect">
            <a:avLst/>
          </a:prstGeom>
        </p:spPr>
      </p:pic>
      <p:sp>
        <p:nvSpPr>
          <p:cNvPr id="5" name="TextBox 4">
            <a:extLst>
              <a:ext uri="{FF2B5EF4-FFF2-40B4-BE49-F238E27FC236}">
                <a16:creationId xmlns:a16="http://schemas.microsoft.com/office/drawing/2014/main" id="{FBE6BA64-2F6C-43DB-B2AE-9FD6E57C0816}"/>
              </a:ext>
            </a:extLst>
          </p:cNvPr>
          <p:cNvSpPr txBox="1"/>
          <p:nvPr/>
        </p:nvSpPr>
        <p:spPr>
          <a:xfrm>
            <a:off x="4867477" y="126735"/>
            <a:ext cx="6654504" cy="1200329"/>
          </a:xfrm>
          <a:prstGeom prst="rect">
            <a:avLst/>
          </a:prstGeom>
          <a:noFill/>
        </p:spPr>
        <p:txBody>
          <a:bodyPr wrap="square" rtlCol="0">
            <a:spAutoFit/>
          </a:bodyPr>
          <a:lstStyle/>
          <a:p>
            <a:r>
              <a:rPr lang="en-US" b="1" dirty="0"/>
              <a:t>SESSION HS8.2.4</a:t>
            </a:r>
          </a:p>
          <a:p>
            <a:pPr algn="just"/>
            <a:r>
              <a:rPr lang="en-US" dirty="0"/>
              <a:t>Field, modeling, and laboratory approaches for the assessment of hydrogeological and engineering problems in karst - Characterization, mapping and simulation of karst features</a:t>
            </a:r>
            <a:endParaRPr lang="it-IT" dirty="0"/>
          </a:p>
        </p:txBody>
      </p:sp>
      <p:sp>
        <p:nvSpPr>
          <p:cNvPr id="11" name="TextBox 10">
            <a:extLst>
              <a:ext uri="{FF2B5EF4-FFF2-40B4-BE49-F238E27FC236}">
                <a16:creationId xmlns:a16="http://schemas.microsoft.com/office/drawing/2014/main" id="{032265F4-DB8C-411D-A856-6E6A2FB42FED}"/>
              </a:ext>
            </a:extLst>
          </p:cNvPr>
          <p:cNvSpPr txBox="1"/>
          <p:nvPr/>
        </p:nvSpPr>
        <p:spPr>
          <a:xfrm>
            <a:off x="273268" y="2578263"/>
            <a:ext cx="7126013" cy="523220"/>
          </a:xfrm>
          <a:prstGeom prst="rect">
            <a:avLst/>
          </a:prstGeom>
          <a:noFill/>
        </p:spPr>
        <p:txBody>
          <a:bodyPr wrap="square" rtlCol="0">
            <a:spAutoFit/>
          </a:bodyPr>
          <a:lstStyle/>
          <a:p>
            <a:pPr algn="ctr"/>
            <a:r>
              <a:rPr lang="it-IT" sz="1600" b="1" i="0" u="none" strike="noStrike" baseline="0" dirty="0"/>
              <a:t>L. Loiotine </a:t>
            </a:r>
            <a:r>
              <a:rPr lang="it-IT" sz="1600" b="0" i="0" u="none" strike="noStrike" baseline="30000" dirty="0"/>
              <a:t>1,2</a:t>
            </a:r>
            <a:r>
              <a:rPr lang="it-IT" sz="1600" b="0" i="0" u="none" strike="noStrike" baseline="0" dirty="0"/>
              <a:t>, G.F. Andriani </a:t>
            </a:r>
            <a:r>
              <a:rPr lang="it-IT" sz="1600" b="0" i="0" u="none" strike="noStrike" baseline="30000" dirty="0"/>
              <a:t>2</a:t>
            </a:r>
            <a:r>
              <a:rPr lang="it-IT" sz="1600" b="0" i="0" u="none" strike="noStrike" baseline="0" dirty="0"/>
              <a:t>, M-H. </a:t>
            </a:r>
            <a:r>
              <a:rPr lang="it-IT" sz="1600" b="0" i="0" u="none" strike="noStrike" baseline="0" dirty="0" err="1"/>
              <a:t>Derron</a:t>
            </a:r>
            <a:r>
              <a:rPr lang="it-IT" sz="1600" b="0" i="0" u="none" strike="noStrike" baseline="0" dirty="0"/>
              <a:t> </a:t>
            </a:r>
            <a:r>
              <a:rPr lang="it-IT" sz="1600" b="0" i="0" u="none" strike="noStrike" baseline="30000" dirty="0"/>
              <a:t>1</a:t>
            </a:r>
            <a:r>
              <a:rPr lang="it-IT" sz="1600" b="0" i="0" u="none" strike="noStrike" baseline="0" dirty="0"/>
              <a:t>, M. </a:t>
            </a:r>
            <a:r>
              <a:rPr lang="it-IT" sz="1600" b="0" i="0" u="none" strike="noStrike" baseline="0" dirty="0" err="1"/>
              <a:t>Jaboyedoff</a:t>
            </a:r>
            <a:r>
              <a:rPr lang="it-IT" sz="1600" b="0" i="0" u="none" strike="noStrike" baseline="0" dirty="0"/>
              <a:t> </a:t>
            </a:r>
            <a:r>
              <a:rPr lang="it-IT" sz="1600" b="0" i="0" u="none" strike="noStrike" baseline="30000" dirty="0"/>
              <a:t>1</a:t>
            </a:r>
            <a:r>
              <a:rPr lang="it-IT" sz="1600" b="0" i="0" u="none" strike="noStrike" baseline="0" dirty="0"/>
              <a:t>, P. </a:t>
            </a:r>
            <a:r>
              <a:rPr lang="it-IT" sz="1600" b="0" i="0" u="none" strike="noStrike" baseline="0" dirty="0" err="1"/>
              <a:t>Lollino</a:t>
            </a:r>
            <a:r>
              <a:rPr lang="it-IT" sz="1600" b="0" i="0" u="none" strike="noStrike" baseline="0" dirty="0"/>
              <a:t> </a:t>
            </a:r>
            <a:r>
              <a:rPr lang="it-IT" sz="1600" b="0" i="0" u="none" strike="noStrike" baseline="30000" dirty="0"/>
              <a:t>3</a:t>
            </a:r>
            <a:r>
              <a:rPr lang="it-IT" sz="1600" b="0" i="0" u="none" strike="noStrike" baseline="0" dirty="0"/>
              <a:t>, M. Parise </a:t>
            </a:r>
            <a:r>
              <a:rPr lang="it-IT" sz="1600" b="0" i="0" u="none" strike="noStrike" baseline="30000" dirty="0"/>
              <a:t>2</a:t>
            </a:r>
          </a:p>
          <a:p>
            <a:pPr algn="ctr"/>
            <a:endParaRPr lang="it-IT" sz="1800" b="0" i="0" u="none" strike="noStrike" baseline="30000" dirty="0"/>
          </a:p>
        </p:txBody>
      </p:sp>
      <p:sp>
        <p:nvSpPr>
          <p:cNvPr id="13" name="TextBox 12">
            <a:extLst>
              <a:ext uri="{FF2B5EF4-FFF2-40B4-BE49-F238E27FC236}">
                <a16:creationId xmlns:a16="http://schemas.microsoft.com/office/drawing/2014/main" id="{977C3CE3-8130-4301-8E37-DD5EC02CA34C}"/>
              </a:ext>
            </a:extLst>
          </p:cNvPr>
          <p:cNvSpPr txBox="1"/>
          <p:nvPr/>
        </p:nvSpPr>
        <p:spPr>
          <a:xfrm>
            <a:off x="273268" y="2895827"/>
            <a:ext cx="6547555" cy="830997"/>
          </a:xfrm>
          <a:prstGeom prst="rect">
            <a:avLst/>
          </a:prstGeom>
          <a:noFill/>
        </p:spPr>
        <p:txBody>
          <a:bodyPr wrap="square">
            <a:spAutoFit/>
          </a:bodyPr>
          <a:lstStyle/>
          <a:p>
            <a:pPr algn="l"/>
            <a:r>
              <a:rPr lang="en-US" sz="1200" b="0" i="0" u="none" strike="noStrike" baseline="0" dirty="0"/>
              <a:t>1 University of Lausanne, Institute of Earth Sciences, 1015 Lausanne, Switzerland </a:t>
            </a:r>
          </a:p>
          <a:p>
            <a:pPr algn="l"/>
            <a:r>
              <a:rPr lang="en-US" sz="1200" b="0" i="0" u="none" strike="noStrike" baseline="0" dirty="0"/>
              <a:t>2 Department of Earth and Environmental Sciences, University of Bari Aldo Moro, 70125 Bari, Italy </a:t>
            </a:r>
          </a:p>
          <a:p>
            <a:pPr algn="l"/>
            <a:r>
              <a:rPr lang="it-IT" sz="1200" b="0" i="0" u="none" strike="noStrike" baseline="0" dirty="0"/>
              <a:t>3 CNR – IRPI, Istituto di Ricerca Protezione Idrogeologica, Bari, </a:t>
            </a:r>
            <a:r>
              <a:rPr lang="it-IT" sz="1200" b="0" i="0" u="none" strike="noStrike" baseline="0" dirty="0" err="1"/>
              <a:t>Italy</a:t>
            </a:r>
            <a:endParaRPr lang="it-IT" sz="1200" b="0" i="0" u="none" strike="noStrike" baseline="0" dirty="0"/>
          </a:p>
          <a:p>
            <a:r>
              <a:rPr lang="en-GB" sz="1200" b="1" dirty="0"/>
              <a:t>Corresponding author: </a:t>
            </a:r>
            <a:r>
              <a:rPr lang="en-GB" sz="1200" b="1" u="sng" dirty="0"/>
              <a:t>lidia.loiotine@uniba.it</a:t>
            </a:r>
            <a:endParaRPr lang="it-IT" sz="1200" b="1" dirty="0"/>
          </a:p>
        </p:txBody>
      </p:sp>
    </p:spTree>
    <p:extLst>
      <p:ext uri="{BB962C8B-B14F-4D97-AF65-F5344CB8AC3E}">
        <p14:creationId xmlns:p14="http://schemas.microsoft.com/office/powerpoint/2010/main" val="3775942619"/>
      </p:ext>
    </p:extLst>
  </p:cSld>
  <p:clrMapOvr>
    <a:masterClrMapping/>
  </p:clrMapOvr>
  <mc:AlternateContent xmlns:mc="http://schemas.openxmlformats.org/markup-compatibility/2006" xmlns:p14="http://schemas.microsoft.com/office/powerpoint/2010/main">
    <mc:Choice Requires="p14">
      <p:transition spd="slow" p14:dur="2000" advTm="940"/>
    </mc:Choice>
    <mc:Fallback xmlns="">
      <p:transition spd="slow" advTm="94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28073"/>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5" name="Rectangle 4"/>
          <p:cNvSpPr/>
          <p:nvPr/>
        </p:nvSpPr>
        <p:spPr>
          <a:xfrm>
            <a:off x="0" y="6317673"/>
            <a:ext cx="12192000" cy="540327"/>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EGU </a:t>
            </a:r>
            <a:r>
              <a:rPr lang="en-US" sz="2000" dirty="0"/>
              <a:t>General </a:t>
            </a:r>
            <a:r>
              <a:rPr lang="en-US" dirty="0"/>
              <a:t>Assembly 2022</a:t>
            </a:r>
          </a:p>
        </p:txBody>
      </p:sp>
      <p:sp>
        <p:nvSpPr>
          <p:cNvPr id="6" name="TextBox 5"/>
          <p:cNvSpPr txBox="1"/>
          <p:nvPr/>
        </p:nvSpPr>
        <p:spPr>
          <a:xfrm>
            <a:off x="152400" y="166406"/>
            <a:ext cx="11887200" cy="400110"/>
          </a:xfrm>
          <a:prstGeom prst="rect">
            <a:avLst/>
          </a:prstGeom>
          <a:noFill/>
        </p:spPr>
        <p:txBody>
          <a:bodyPr wrap="square" rtlCol="0">
            <a:spAutoFit/>
          </a:bodyPr>
          <a:lstStyle/>
          <a:p>
            <a:pPr algn="ctr"/>
            <a:r>
              <a:rPr lang="en-US" sz="2000" dirty="0">
                <a:solidFill>
                  <a:schemeClr val="bg1"/>
                </a:solidFill>
              </a:rPr>
              <a:t>The neglected role of karst features in rock mass characterization and stability assessment</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721" t="11258" r="721" b="16594"/>
          <a:stretch/>
        </p:blipFill>
        <p:spPr>
          <a:xfrm>
            <a:off x="10984345" y="129401"/>
            <a:ext cx="1131455" cy="43711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150880"/>
            <a:ext cx="1246909" cy="415636"/>
          </a:xfrm>
          <a:prstGeom prst="rect">
            <a:avLst/>
          </a:prstGeom>
        </p:spPr>
      </p:pic>
      <p:sp>
        <p:nvSpPr>
          <p:cNvPr id="2" name="TextBox 1"/>
          <p:cNvSpPr txBox="1"/>
          <p:nvPr/>
        </p:nvSpPr>
        <p:spPr>
          <a:xfrm>
            <a:off x="304800" y="703082"/>
            <a:ext cx="11582400" cy="954107"/>
          </a:xfrm>
          <a:prstGeom prst="rect">
            <a:avLst/>
          </a:prstGeom>
          <a:noFill/>
        </p:spPr>
        <p:txBody>
          <a:bodyPr wrap="square" rtlCol="0">
            <a:spAutoFit/>
          </a:bodyPr>
          <a:lstStyle/>
          <a:p>
            <a:pPr algn="ctr"/>
            <a:r>
              <a:rPr lang="it-IT" sz="2800" b="1" dirty="0">
                <a:solidFill>
                  <a:srgbClr val="0066CC"/>
                </a:solidFill>
              </a:rPr>
              <a:t>2-D STABILITY ANALYSIS BY MEANS OF FINITE ELEMENT METHOD</a:t>
            </a:r>
          </a:p>
          <a:p>
            <a:pPr algn="ctr"/>
            <a:r>
              <a:rPr lang="it-IT" sz="2800" b="1" dirty="0">
                <a:solidFill>
                  <a:srgbClr val="C00000"/>
                </a:solidFill>
              </a:rPr>
              <a:t>→</a:t>
            </a:r>
            <a:r>
              <a:rPr lang="it-IT" sz="2800" b="1" dirty="0">
                <a:solidFill>
                  <a:srgbClr val="0066CC"/>
                </a:solidFill>
              </a:rPr>
              <a:t> </a:t>
            </a:r>
            <a:r>
              <a:rPr lang="it-IT" sz="2800" b="1" dirty="0">
                <a:solidFill>
                  <a:srgbClr val="339933"/>
                </a:solidFill>
              </a:rPr>
              <a:t>CONTINUUM-BASED APPROACH</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8952" y="6317672"/>
            <a:ext cx="1544337" cy="540327"/>
          </a:xfrm>
          <a:prstGeom prst="rect">
            <a:avLst/>
          </a:prstGeom>
        </p:spPr>
      </p:pic>
      <p:pic>
        <p:nvPicPr>
          <p:cNvPr id="11" name="Picture 10">
            <a:extLst>
              <a:ext uri="{FF2B5EF4-FFF2-40B4-BE49-F238E27FC236}">
                <a16:creationId xmlns:a16="http://schemas.microsoft.com/office/drawing/2014/main" id="{84508DB0-94D1-4C6A-A71A-1109D4CCB1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643" y="655571"/>
            <a:ext cx="1233480" cy="385192"/>
          </a:xfrm>
          <a:prstGeom prst="rect">
            <a:avLst/>
          </a:prstGeom>
        </p:spPr>
      </p:pic>
      <p:sp>
        <p:nvSpPr>
          <p:cNvPr id="17" name="TextBox 16">
            <a:extLst>
              <a:ext uri="{FF2B5EF4-FFF2-40B4-BE49-F238E27FC236}">
                <a16:creationId xmlns:a16="http://schemas.microsoft.com/office/drawing/2014/main" id="{EB2D7C60-B964-4D22-9598-62057FFAB09A}"/>
              </a:ext>
            </a:extLst>
          </p:cNvPr>
          <p:cNvSpPr txBox="1"/>
          <p:nvPr/>
        </p:nvSpPr>
        <p:spPr>
          <a:xfrm>
            <a:off x="674195" y="2021323"/>
            <a:ext cx="9076213" cy="738664"/>
          </a:xfrm>
          <a:prstGeom prst="rect">
            <a:avLst/>
          </a:prstGeom>
          <a:noFill/>
        </p:spPr>
        <p:txBody>
          <a:bodyPr wrap="square">
            <a:spAutoFit/>
          </a:bodyPr>
          <a:lstStyle/>
          <a:p>
            <a:r>
              <a:rPr lang="en-US" sz="2400" b="1" dirty="0">
                <a:solidFill>
                  <a:srgbClr val="C00000"/>
                </a:solidFill>
              </a:rPr>
              <a:t>RESULTS</a:t>
            </a:r>
          </a:p>
          <a:p>
            <a:endParaRPr lang="en-US" dirty="0"/>
          </a:p>
        </p:txBody>
      </p:sp>
      <p:cxnSp>
        <p:nvCxnSpPr>
          <p:cNvPr id="26" name="Straight Arrow Connector 25">
            <a:extLst>
              <a:ext uri="{FF2B5EF4-FFF2-40B4-BE49-F238E27FC236}">
                <a16:creationId xmlns:a16="http://schemas.microsoft.com/office/drawing/2014/main" id="{B87BE5CE-9527-486D-AF62-3698AF603F3C}"/>
              </a:ext>
            </a:extLst>
          </p:cNvPr>
          <p:cNvCxnSpPr>
            <a:cxnSpLocks/>
          </p:cNvCxnSpPr>
          <p:nvPr/>
        </p:nvCxnSpPr>
        <p:spPr>
          <a:xfrm flipH="1">
            <a:off x="9618537" y="4237549"/>
            <a:ext cx="350196" cy="22893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CA2B743-9641-4D2B-9F9B-91C23F162C91}"/>
              </a:ext>
            </a:extLst>
          </p:cNvPr>
          <p:cNvCxnSpPr>
            <a:cxnSpLocks/>
          </p:cNvCxnSpPr>
          <p:nvPr/>
        </p:nvCxnSpPr>
        <p:spPr>
          <a:xfrm flipH="1">
            <a:off x="9588408" y="3872201"/>
            <a:ext cx="324000"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264D545-72F8-4365-9BCC-C7AD950CC929}"/>
              </a:ext>
            </a:extLst>
          </p:cNvPr>
          <p:cNvSpPr txBox="1"/>
          <p:nvPr/>
        </p:nvSpPr>
        <p:spPr>
          <a:xfrm>
            <a:off x="9912408" y="3718312"/>
            <a:ext cx="1147864" cy="307777"/>
          </a:xfrm>
          <a:prstGeom prst="rect">
            <a:avLst/>
          </a:prstGeom>
          <a:noFill/>
        </p:spPr>
        <p:txBody>
          <a:bodyPr wrap="square" rtlCol="0">
            <a:spAutoFit/>
          </a:bodyPr>
          <a:lstStyle/>
          <a:p>
            <a:r>
              <a:rPr lang="it-IT" sz="1400" dirty="0" err="1">
                <a:solidFill>
                  <a:srgbClr val="C00000"/>
                </a:solidFill>
              </a:rPr>
              <a:t>Karst</a:t>
            </a:r>
            <a:r>
              <a:rPr lang="it-IT" sz="1400" dirty="0">
                <a:solidFill>
                  <a:srgbClr val="C00000"/>
                </a:solidFill>
              </a:rPr>
              <a:t> cave</a:t>
            </a:r>
          </a:p>
        </p:txBody>
      </p:sp>
      <p:sp>
        <p:nvSpPr>
          <p:cNvPr id="33" name="TextBox 32">
            <a:extLst>
              <a:ext uri="{FF2B5EF4-FFF2-40B4-BE49-F238E27FC236}">
                <a16:creationId xmlns:a16="http://schemas.microsoft.com/office/drawing/2014/main" id="{3627A373-C38E-4BA5-BDCC-C194C1E7A34F}"/>
              </a:ext>
            </a:extLst>
          </p:cNvPr>
          <p:cNvSpPr txBox="1"/>
          <p:nvPr/>
        </p:nvSpPr>
        <p:spPr>
          <a:xfrm>
            <a:off x="9931786" y="4072799"/>
            <a:ext cx="1147864" cy="307777"/>
          </a:xfrm>
          <a:prstGeom prst="rect">
            <a:avLst/>
          </a:prstGeom>
          <a:noFill/>
        </p:spPr>
        <p:txBody>
          <a:bodyPr wrap="square" rtlCol="0">
            <a:spAutoFit/>
          </a:bodyPr>
          <a:lstStyle/>
          <a:p>
            <a:r>
              <a:rPr lang="it-IT" sz="1400" dirty="0">
                <a:solidFill>
                  <a:srgbClr val="C00000"/>
                </a:solidFill>
              </a:rPr>
              <a:t>Sea </a:t>
            </a:r>
            <a:r>
              <a:rPr lang="it-IT" sz="1400" dirty="0" err="1">
                <a:solidFill>
                  <a:srgbClr val="C00000"/>
                </a:solidFill>
              </a:rPr>
              <a:t>level</a:t>
            </a:r>
            <a:endParaRPr lang="it-IT" sz="1400" dirty="0">
              <a:solidFill>
                <a:srgbClr val="C00000"/>
              </a:solidFill>
            </a:endParaRPr>
          </a:p>
        </p:txBody>
      </p:sp>
      <p:sp>
        <p:nvSpPr>
          <p:cNvPr id="36" name="TextBox 35">
            <a:extLst>
              <a:ext uri="{FF2B5EF4-FFF2-40B4-BE49-F238E27FC236}">
                <a16:creationId xmlns:a16="http://schemas.microsoft.com/office/drawing/2014/main" id="{DDD520C7-D7FA-4C36-88C4-7FF058D25337}"/>
              </a:ext>
            </a:extLst>
          </p:cNvPr>
          <p:cNvSpPr txBox="1"/>
          <p:nvPr/>
        </p:nvSpPr>
        <p:spPr>
          <a:xfrm>
            <a:off x="5768502" y="2233039"/>
            <a:ext cx="2966936" cy="369332"/>
          </a:xfrm>
          <a:prstGeom prst="rect">
            <a:avLst/>
          </a:prstGeom>
          <a:noFill/>
        </p:spPr>
        <p:txBody>
          <a:bodyPr wrap="square" rtlCol="0">
            <a:spAutoFit/>
          </a:bodyPr>
          <a:lstStyle/>
          <a:p>
            <a:pPr algn="ctr"/>
            <a:r>
              <a:rPr lang="it-IT" b="1" dirty="0"/>
              <a:t>Maximum shear strain</a:t>
            </a:r>
          </a:p>
        </p:txBody>
      </p:sp>
      <p:sp>
        <p:nvSpPr>
          <p:cNvPr id="38" name="TextBox 37">
            <a:extLst>
              <a:ext uri="{FF2B5EF4-FFF2-40B4-BE49-F238E27FC236}">
                <a16:creationId xmlns:a16="http://schemas.microsoft.com/office/drawing/2014/main" id="{C5047507-07D2-429B-9703-6CFF74F4CF41}"/>
              </a:ext>
            </a:extLst>
          </p:cNvPr>
          <p:cNvSpPr txBox="1"/>
          <p:nvPr/>
        </p:nvSpPr>
        <p:spPr>
          <a:xfrm>
            <a:off x="304800" y="2944887"/>
            <a:ext cx="4506826" cy="2585323"/>
          </a:xfrm>
          <a:prstGeom prst="rect">
            <a:avLst/>
          </a:prstGeom>
          <a:noFill/>
        </p:spPr>
        <p:txBody>
          <a:bodyPr wrap="square">
            <a:spAutoFit/>
          </a:bodyPr>
          <a:lstStyle/>
          <a:p>
            <a:pPr marL="285750" indent="-285750" algn="just">
              <a:buFont typeface="Arial" panose="020B0604020202020204" pitchFamily="34" charset="0"/>
              <a:buChar char="•"/>
            </a:pPr>
            <a:r>
              <a:rPr lang="en-US" dirty="0"/>
              <a:t>Current conditions: the rock mass is stable, but the maximum shear strain is located at the sea level. </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Shear Strength Reduction method: </a:t>
            </a:r>
            <a:r>
              <a:rPr lang="en-US" dirty="0">
                <a:solidFill>
                  <a:srgbClr val="003399"/>
                </a:solidFill>
              </a:rPr>
              <a:t>weathering processes and karst structures (e.g. caves) interact to produce localized failures. </a:t>
            </a:r>
            <a:endParaRPr lang="it-IT" dirty="0">
              <a:solidFill>
                <a:srgbClr val="003399"/>
              </a:solidFill>
            </a:endParaRPr>
          </a:p>
        </p:txBody>
      </p:sp>
      <p:pic>
        <p:nvPicPr>
          <p:cNvPr id="7" name="Picture 6">
            <a:extLst>
              <a:ext uri="{FF2B5EF4-FFF2-40B4-BE49-F238E27FC236}">
                <a16:creationId xmlns:a16="http://schemas.microsoft.com/office/drawing/2014/main" id="{1FC81B01-2EBA-40AC-896A-4ED6D665099C}"/>
              </a:ext>
            </a:extLst>
          </p:cNvPr>
          <p:cNvPicPr>
            <a:picLocks noChangeAspect="1"/>
          </p:cNvPicPr>
          <p:nvPr/>
        </p:nvPicPr>
        <p:blipFill>
          <a:blip r:embed="rId9"/>
          <a:stretch>
            <a:fillRect/>
          </a:stretch>
        </p:blipFill>
        <p:spPr>
          <a:xfrm rot="16200000">
            <a:off x="9796110" y="874469"/>
            <a:ext cx="1899192" cy="2282988"/>
          </a:xfrm>
          <a:prstGeom prst="rect">
            <a:avLst/>
          </a:prstGeom>
        </p:spPr>
      </p:pic>
      <p:pic>
        <p:nvPicPr>
          <p:cNvPr id="22" name="video max shear strain rs2">
            <a:hlinkClick r:id="" action="ppaction://media"/>
            <a:extLst>
              <a:ext uri="{FF2B5EF4-FFF2-40B4-BE49-F238E27FC236}">
                <a16:creationId xmlns:a16="http://schemas.microsoft.com/office/drawing/2014/main" id="{CB0A4B88-86CE-4517-8432-617F83EE5E27}"/>
              </a:ext>
            </a:extLst>
          </p:cNvPr>
          <p:cNvPicPr>
            <a:picLocks noChangeAspect="1"/>
          </p:cNvPicPr>
          <p:nvPr>
            <a:videoFile r:link="rId2"/>
            <p:extLst>
              <p:ext uri="{DAA4B4D4-6D71-4841-9C94-3DE7FCFB9230}">
                <p14:media xmlns:p14="http://schemas.microsoft.com/office/powerpoint/2010/main" r:embed="rId3">
                  <p14:trim st="2543"/>
                </p14:media>
              </p:ext>
            </p:extLst>
          </p:nvPr>
        </p:nvPicPr>
        <p:blipFill rotWithShape="1">
          <a:blip r:embed="rId10"/>
          <a:srcRect l="3614" t="8974" b="10869"/>
          <a:stretch/>
        </p:blipFill>
        <p:spPr>
          <a:xfrm>
            <a:off x="4917397" y="2816682"/>
            <a:ext cx="7285892" cy="3244911"/>
          </a:xfrm>
          <a:prstGeom prst="rect">
            <a:avLst/>
          </a:prstGeom>
        </p:spPr>
      </p:pic>
      <p:sp>
        <p:nvSpPr>
          <p:cNvPr id="12" name="TextBox 11">
            <a:extLst>
              <a:ext uri="{FF2B5EF4-FFF2-40B4-BE49-F238E27FC236}">
                <a16:creationId xmlns:a16="http://schemas.microsoft.com/office/drawing/2014/main" id="{38CFD662-6E1A-4478-B2E7-7AC933DDB726}"/>
              </a:ext>
            </a:extLst>
          </p:cNvPr>
          <p:cNvSpPr txBox="1"/>
          <p:nvPr/>
        </p:nvSpPr>
        <p:spPr>
          <a:xfrm>
            <a:off x="9481638" y="1873483"/>
            <a:ext cx="414790" cy="369332"/>
          </a:xfrm>
          <a:prstGeom prst="rect">
            <a:avLst/>
          </a:prstGeom>
          <a:noFill/>
        </p:spPr>
        <p:txBody>
          <a:bodyPr wrap="square" rtlCol="0">
            <a:spAutoFit/>
          </a:bodyPr>
          <a:lstStyle/>
          <a:p>
            <a:r>
              <a:rPr lang="it-IT" b="1" dirty="0"/>
              <a:t>A’</a:t>
            </a:r>
          </a:p>
        </p:txBody>
      </p:sp>
      <p:sp>
        <p:nvSpPr>
          <p:cNvPr id="23" name="TextBox 22">
            <a:extLst>
              <a:ext uri="{FF2B5EF4-FFF2-40B4-BE49-F238E27FC236}">
                <a16:creationId xmlns:a16="http://schemas.microsoft.com/office/drawing/2014/main" id="{BF448926-4A1E-4429-8619-F59B97CDCA57}"/>
              </a:ext>
            </a:extLst>
          </p:cNvPr>
          <p:cNvSpPr txBox="1"/>
          <p:nvPr/>
        </p:nvSpPr>
        <p:spPr>
          <a:xfrm>
            <a:off x="11764450" y="1855126"/>
            <a:ext cx="414790" cy="369332"/>
          </a:xfrm>
          <a:prstGeom prst="rect">
            <a:avLst/>
          </a:prstGeom>
          <a:noFill/>
        </p:spPr>
        <p:txBody>
          <a:bodyPr wrap="square" rtlCol="0">
            <a:spAutoFit/>
          </a:bodyPr>
          <a:lstStyle/>
          <a:p>
            <a:r>
              <a:rPr lang="it-IT" b="1" dirty="0"/>
              <a:t>A</a:t>
            </a:r>
          </a:p>
        </p:txBody>
      </p:sp>
      <p:sp>
        <p:nvSpPr>
          <p:cNvPr id="24" name="TextBox 23">
            <a:extLst>
              <a:ext uri="{FF2B5EF4-FFF2-40B4-BE49-F238E27FC236}">
                <a16:creationId xmlns:a16="http://schemas.microsoft.com/office/drawing/2014/main" id="{CD0ECA41-4835-44D0-8B67-5FEEF56F2A80}"/>
              </a:ext>
            </a:extLst>
          </p:cNvPr>
          <p:cNvSpPr txBox="1"/>
          <p:nvPr/>
        </p:nvSpPr>
        <p:spPr>
          <a:xfrm>
            <a:off x="4737285" y="5948340"/>
            <a:ext cx="360223" cy="369332"/>
          </a:xfrm>
          <a:prstGeom prst="rect">
            <a:avLst/>
          </a:prstGeom>
          <a:noFill/>
        </p:spPr>
        <p:txBody>
          <a:bodyPr wrap="square" rtlCol="0">
            <a:spAutoFit/>
          </a:bodyPr>
          <a:lstStyle/>
          <a:p>
            <a:r>
              <a:rPr lang="it-IT" b="1" dirty="0"/>
              <a:t>A</a:t>
            </a:r>
          </a:p>
        </p:txBody>
      </p:sp>
      <p:sp>
        <p:nvSpPr>
          <p:cNvPr id="25" name="TextBox 24">
            <a:extLst>
              <a:ext uri="{FF2B5EF4-FFF2-40B4-BE49-F238E27FC236}">
                <a16:creationId xmlns:a16="http://schemas.microsoft.com/office/drawing/2014/main" id="{A8F2884E-F191-4D5F-AFF7-E86948CA074C}"/>
              </a:ext>
            </a:extLst>
          </p:cNvPr>
          <p:cNvSpPr txBox="1"/>
          <p:nvPr/>
        </p:nvSpPr>
        <p:spPr>
          <a:xfrm>
            <a:off x="11853093" y="5970252"/>
            <a:ext cx="530308" cy="369332"/>
          </a:xfrm>
          <a:prstGeom prst="rect">
            <a:avLst/>
          </a:prstGeom>
          <a:noFill/>
        </p:spPr>
        <p:txBody>
          <a:bodyPr wrap="square" rtlCol="0">
            <a:spAutoFit/>
          </a:bodyPr>
          <a:lstStyle/>
          <a:p>
            <a:r>
              <a:rPr lang="it-IT" b="1" dirty="0"/>
              <a:t>A’</a:t>
            </a:r>
          </a:p>
        </p:txBody>
      </p:sp>
    </p:spTree>
    <p:custDataLst>
      <p:tags r:id="rId1"/>
    </p:custDataLst>
    <p:extLst>
      <p:ext uri="{BB962C8B-B14F-4D97-AF65-F5344CB8AC3E}">
        <p14:creationId xmlns:p14="http://schemas.microsoft.com/office/powerpoint/2010/main" val="2500550536"/>
      </p:ext>
    </p:extLst>
  </p:cSld>
  <p:clrMapOvr>
    <a:masterClrMapping/>
  </p:clrMapOvr>
  <mc:AlternateContent xmlns:mc="http://schemas.openxmlformats.org/markup-compatibility/2006" xmlns:p14="http://schemas.microsoft.com/office/powerpoint/2010/main">
    <mc:Choice Requires="p14">
      <p:transition spd="slow" p14:dur="2000" advTm="31542"/>
    </mc:Choice>
    <mc:Fallback xmlns="">
      <p:transition spd="slow" advTm="315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7"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extLst>
    <p:ext uri="{E180D4A7-C9FB-4DFB-919C-405C955672EB}">
      <p14:showEvtLst xmlns:p14="http://schemas.microsoft.com/office/powerpoint/2010/main">
        <p14:playEvt time="19772" objId="22"/>
        <p14:triggerEvt type="onClick" time="19772" objId="22"/>
        <p14:playEvt time="23869" objId="22"/>
        <p14:playEvt time="28061" objId="22"/>
        <p14:stopEvt time="29195" objId="22"/>
        <p14:playEvt time="29197" objId="22"/>
        <p14:stopEvt time="31424" objId="2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28073"/>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5" name="Rectangle 4"/>
          <p:cNvSpPr/>
          <p:nvPr/>
        </p:nvSpPr>
        <p:spPr>
          <a:xfrm>
            <a:off x="0" y="6317673"/>
            <a:ext cx="12192000" cy="540327"/>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EGU </a:t>
            </a:r>
            <a:r>
              <a:rPr lang="en-US" sz="2000" dirty="0"/>
              <a:t>General </a:t>
            </a:r>
            <a:r>
              <a:rPr lang="en-US" dirty="0"/>
              <a:t>Assembly 2022</a:t>
            </a:r>
          </a:p>
        </p:txBody>
      </p:sp>
      <p:sp>
        <p:nvSpPr>
          <p:cNvPr id="6" name="TextBox 5"/>
          <p:cNvSpPr txBox="1"/>
          <p:nvPr/>
        </p:nvSpPr>
        <p:spPr>
          <a:xfrm>
            <a:off x="152400" y="166406"/>
            <a:ext cx="11887200" cy="400110"/>
          </a:xfrm>
          <a:prstGeom prst="rect">
            <a:avLst/>
          </a:prstGeom>
          <a:noFill/>
        </p:spPr>
        <p:txBody>
          <a:bodyPr wrap="square" rtlCol="0">
            <a:spAutoFit/>
          </a:bodyPr>
          <a:lstStyle/>
          <a:p>
            <a:pPr algn="ctr"/>
            <a:r>
              <a:rPr lang="en-US" sz="2000" dirty="0">
                <a:solidFill>
                  <a:schemeClr val="bg1"/>
                </a:solidFill>
              </a:rPr>
              <a:t>The neglected role of karst features in rock mass characterization and stability assessment</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721" t="11258" r="721" b="16594"/>
          <a:stretch/>
        </p:blipFill>
        <p:spPr>
          <a:xfrm>
            <a:off x="10984345" y="129401"/>
            <a:ext cx="1131455" cy="43711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50880"/>
            <a:ext cx="1246909" cy="415636"/>
          </a:xfrm>
          <a:prstGeom prst="rect">
            <a:avLst/>
          </a:prstGeom>
        </p:spPr>
      </p:pic>
      <p:sp>
        <p:nvSpPr>
          <p:cNvPr id="2" name="TextBox 1"/>
          <p:cNvSpPr txBox="1"/>
          <p:nvPr/>
        </p:nvSpPr>
        <p:spPr>
          <a:xfrm>
            <a:off x="304800" y="703082"/>
            <a:ext cx="11582400" cy="954107"/>
          </a:xfrm>
          <a:prstGeom prst="rect">
            <a:avLst/>
          </a:prstGeom>
          <a:noFill/>
        </p:spPr>
        <p:txBody>
          <a:bodyPr wrap="square" rtlCol="0">
            <a:spAutoFit/>
          </a:bodyPr>
          <a:lstStyle/>
          <a:p>
            <a:pPr algn="ctr"/>
            <a:r>
              <a:rPr lang="it-IT" sz="2800" b="1" dirty="0">
                <a:solidFill>
                  <a:srgbClr val="0066CC"/>
                </a:solidFill>
              </a:rPr>
              <a:t>2-D STABILITY ANALYSIS BY MEANS OF FINITE ELEMENT METHOD</a:t>
            </a:r>
          </a:p>
          <a:p>
            <a:pPr algn="ctr"/>
            <a:r>
              <a:rPr lang="it-IT" sz="2800" b="1" dirty="0">
                <a:solidFill>
                  <a:srgbClr val="C00000"/>
                </a:solidFill>
              </a:rPr>
              <a:t>→</a:t>
            </a:r>
            <a:r>
              <a:rPr lang="it-IT" sz="2800" b="1" dirty="0">
                <a:solidFill>
                  <a:srgbClr val="0066CC"/>
                </a:solidFill>
              </a:rPr>
              <a:t> </a:t>
            </a:r>
            <a:r>
              <a:rPr lang="it-IT" sz="2800" b="1" dirty="0">
                <a:solidFill>
                  <a:srgbClr val="339933"/>
                </a:solidFill>
              </a:rPr>
              <a:t>DISCONTINUUM-BASED APPROACH</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8952" y="6317672"/>
            <a:ext cx="1544337" cy="540327"/>
          </a:xfrm>
          <a:prstGeom prst="rect">
            <a:avLst/>
          </a:prstGeom>
        </p:spPr>
      </p:pic>
      <p:pic>
        <p:nvPicPr>
          <p:cNvPr id="11" name="Picture 10">
            <a:extLst>
              <a:ext uri="{FF2B5EF4-FFF2-40B4-BE49-F238E27FC236}">
                <a16:creationId xmlns:a16="http://schemas.microsoft.com/office/drawing/2014/main" id="{84508DB0-94D1-4C6A-A71A-1109D4CCB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43" y="655571"/>
            <a:ext cx="1233480" cy="385192"/>
          </a:xfrm>
          <a:prstGeom prst="rect">
            <a:avLst/>
          </a:prstGeom>
        </p:spPr>
      </p:pic>
      <p:sp>
        <p:nvSpPr>
          <p:cNvPr id="17" name="TextBox 16">
            <a:extLst>
              <a:ext uri="{FF2B5EF4-FFF2-40B4-BE49-F238E27FC236}">
                <a16:creationId xmlns:a16="http://schemas.microsoft.com/office/drawing/2014/main" id="{EB2D7C60-B964-4D22-9598-62057FFAB09A}"/>
              </a:ext>
            </a:extLst>
          </p:cNvPr>
          <p:cNvSpPr txBox="1"/>
          <p:nvPr/>
        </p:nvSpPr>
        <p:spPr>
          <a:xfrm>
            <a:off x="606357" y="1691246"/>
            <a:ext cx="11475218" cy="1569660"/>
          </a:xfrm>
          <a:prstGeom prst="rect">
            <a:avLst/>
          </a:prstGeom>
          <a:noFill/>
        </p:spPr>
        <p:txBody>
          <a:bodyPr wrap="square">
            <a:spAutoFit/>
          </a:bodyPr>
          <a:lstStyle/>
          <a:p>
            <a:r>
              <a:rPr lang="en-US" sz="2400" b="1" dirty="0">
                <a:solidFill>
                  <a:srgbClr val="C00000"/>
                </a:solidFill>
              </a:rPr>
              <a:t>RESULTS</a:t>
            </a:r>
          </a:p>
          <a:p>
            <a:pPr marL="285750" indent="-285750">
              <a:buFont typeface="Arial" panose="020B0604020202020204" pitchFamily="34" charset="0"/>
              <a:buChar char="•"/>
            </a:pPr>
            <a:r>
              <a:rPr lang="en-US" dirty="0"/>
              <a:t>When the DSs are implemented, localized failures occur (using the SSR method) by means of sliding and toppling of blocks formed by the intersection of yielded joints.</a:t>
            </a:r>
          </a:p>
          <a:p>
            <a:endParaRPr lang="en-US" dirty="0"/>
          </a:p>
          <a:p>
            <a:endParaRPr lang="en-US" dirty="0"/>
          </a:p>
        </p:txBody>
      </p:sp>
      <p:pic>
        <p:nvPicPr>
          <p:cNvPr id="19" name="Immagine 6">
            <a:extLst>
              <a:ext uri="{FF2B5EF4-FFF2-40B4-BE49-F238E27FC236}">
                <a16:creationId xmlns:a16="http://schemas.microsoft.com/office/drawing/2014/main" id="{C5AA74AB-75BF-450A-865E-2647AB3A547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756151" y="3195271"/>
            <a:ext cx="4277885" cy="2722290"/>
          </a:xfrm>
          <a:prstGeom prst="rect">
            <a:avLst/>
          </a:prstGeom>
          <a:ln>
            <a:solidFill>
              <a:schemeClr val="tx1"/>
            </a:solidFill>
          </a:ln>
        </p:spPr>
      </p:pic>
      <p:pic>
        <p:nvPicPr>
          <p:cNvPr id="20" name="Immagine 16">
            <a:extLst>
              <a:ext uri="{FF2B5EF4-FFF2-40B4-BE49-F238E27FC236}">
                <a16:creationId xmlns:a16="http://schemas.microsoft.com/office/drawing/2014/main" id="{2E05D450-77D6-4569-BDAE-5069D4EB923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567067" y="3195270"/>
            <a:ext cx="4277886" cy="2722291"/>
          </a:xfrm>
          <a:prstGeom prst="rect">
            <a:avLst/>
          </a:prstGeom>
          <a:ln>
            <a:solidFill>
              <a:schemeClr val="tx1"/>
            </a:solidFill>
          </a:ln>
        </p:spPr>
      </p:pic>
      <p:sp>
        <p:nvSpPr>
          <p:cNvPr id="3" name="TextBox 2">
            <a:extLst>
              <a:ext uri="{FF2B5EF4-FFF2-40B4-BE49-F238E27FC236}">
                <a16:creationId xmlns:a16="http://schemas.microsoft.com/office/drawing/2014/main" id="{C767B27F-1E29-4878-AB0C-0F866FF00E82}"/>
              </a:ext>
            </a:extLst>
          </p:cNvPr>
          <p:cNvSpPr txBox="1"/>
          <p:nvPr/>
        </p:nvSpPr>
        <p:spPr>
          <a:xfrm>
            <a:off x="1756151" y="2838125"/>
            <a:ext cx="4277885" cy="369332"/>
          </a:xfrm>
          <a:prstGeom prst="rect">
            <a:avLst/>
          </a:prstGeom>
          <a:noFill/>
        </p:spPr>
        <p:txBody>
          <a:bodyPr wrap="square" rtlCol="0">
            <a:spAutoFit/>
          </a:bodyPr>
          <a:lstStyle/>
          <a:p>
            <a:pPr algn="ctr"/>
            <a:r>
              <a:rPr lang="it-IT" dirty="0" err="1">
                <a:solidFill>
                  <a:srgbClr val="FF0000"/>
                </a:solidFill>
              </a:rPr>
              <a:t>Yielded</a:t>
            </a:r>
            <a:r>
              <a:rPr lang="it-IT" dirty="0">
                <a:solidFill>
                  <a:srgbClr val="FF0000"/>
                </a:solidFill>
              </a:rPr>
              <a:t> joints</a:t>
            </a:r>
          </a:p>
        </p:txBody>
      </p:sp>
      <p:sp>
        <p:nvSpPr>
          <p:cNvPr id="23" name="TextBox 22">
            <a:extLst>
              <a:ext uri="{FF2B5EF4-FFF2-40B4-BE49-F238E27FC236}">
                <a16:creationId xmlns:a16="http://schemas.microsoft.com/office/drawing/2014/main" id="{AD82CCEF-E574-4ABF-9C51-B619FE6850FA}"/>
              </a:ext>
            </a:extLst>
          </p:cNvPr>
          <p:cNvSpPr txBox="1"/>
          <p:nvPr/>
        </p:nvSpPr>
        <p:spPr>
          <a:xfrm>
            <a:off x="6483486" y="2843772"/>
            <a:ext cx="4748943" cy="369332"/>
          </a:xfrm>
          <a:prstGeom prst="rect">
            <a:avLst/>
          </a:prstGeom>
          <a:noFill/>
        </p:spPr>
        <p:txBody>
          <a:bodyPr wrap="square" rtlCol="0">
            <a:spAutoFit/>
          </a:bodyPr>
          <a:lstStyle/>
          <a:p>
            <a:r>
              <a:rPr lang="it-IT" dirty="0">
                <a:solidFill>
                  <a:srgbClr val="FF0000"/>
                </a:solidFill>
              </a:rPr>
              <a:t>Total </a:t>
            </a:r>
            <a:r>
              <a:rPr lang="it-IT" dirty="0" err="1">
                <a:solidFill>
                  <a:srgbClr val="FF0000"/>
                </a:solidFill>
              </a:rPr>
              <a:t>displacements</a:t>
            </a:r>
            <a:r>
              <a:rPr lang="it-IT" dirty="0">
                <a:solidFill>
                  <a:srgbClr val="FF0000"/>
                </a:solidFill>
              </a:rPr>
              <a:t> with </a:t>
            </a:r>
            <a:r>
              <a:rPr lang="it-IT" dirty="0" err="1">
                <a:solidFill>
                  <a:srgbClr val="FF0000"/>
                </a:solidFill>
              </a:rPr>
              <a:t>deformation</a:t>
            </a:r>
            <a:r>
              <a:rPr lang="it-IT" dirty="0">
                <a:solidFill>
                  <a:srgbClr val="FF0000"/>
                </a:solidFill>
              </a:rPr>
              <a:t> </a:t>
            </a:r>
            <a:r>
              <a:rPr lang="it-IT" dirty="0" err="1">
                <a:solidFill>
                  <a:srgbClr val="FF0000"/>
                </a:solidFill>
              </a:rPr>
              <a:t>contours</a:t>
            </a:r>
            <a:r>
              <a:rPr lang="it-IT" dirty="0">
                <a:solidFill>
                  <a:srgbClr val="FF0000"/>
                </a:solidFill>
              </a:rPr>
              <a:t> </a:t>
            </a:r>
          </a:p>
        </p:txBody>
      </p:sp>
      <p:sp>
        <p:nvSpPr>
          <p:cNvPr id="7" name="TextBox 6">
            <a:extLst>
              <a:ext uri="{FF2B5EF4-FFF2-40B4-BE49-F238E27FC236}">
                <a16:creationId xmlns:a16="http://schemas.microsoft.com/office/drawing/2014/main" id="{0447D552-B6F6-4406-BD57-284D154439AD}"/>
              </a:ext>
            </a:extLst>
          </p:cNvPr>
          <p:cNvSpPr txBox="1"/>
          <p:nvPr/>
        </p:nvSpPr>
        <p:spPr>
          <a:xfrm>
            <a:off x="6483486" y="5917561"/>
            <a:ext cx="5632314" cy="338554"/>
          </a:xfrm>
          <a:prstGeom prst="rect">
            <a:avLst/>
          </a:prstGeom>
          <a:noFill/>
        </p:spPr>
        <p:txBody>
          <a:bodyPr wrap="square" rtlCol="0">
            <a:spAutoFit/>
          </a:bodyPr>
          <a:lstStyle/>
          <a:p>
            <a:r>
              <a:rPr lang="it-IT" sz="1600" dirty="0" err="1"/>
              <a:t>Deformations</a:t>
            </a:r>
            <a:r>
              <a:rPr lang="it-IT" sz="1600" dirty="0"/>
              <a:t> are </a:t>
            </a:r>
            <a:r>
              <a:rPr lang="it-IT" sz="1600" dirty="0" err="1"/>
              <a:t>exaggerated</a:t>
            </a:r>
            <a:r>
              <a:rPr lang="it-IT" sz="1600" dirty="0"/>
              <a:t> for </a:t>
            </a:r>
            <a:r>
              <a:rPr lang="it-IT" sz="1600" dirty="0" err="1"/>
              <a:t>visualization</a:t>
            </a:r>
            <a:r>
              <a:rPr lang="it-IT" sz="1600" dirty="0"/>
              <a:t> </a:t>
            </a:r>
            <a:r>
              <a:rPr lang="it-IT" sz="1600" dirty="0" err="1"/>
              <a:t>purposes</a:t>
            </a:r>
            <a:r>
              <a:rPr lang="it-IT" sz="1600" dirty="0"/>
              <a:t> </a:t>
            </a:r>
          </a:p>
        </p:txBody>
      </p:sp>
    </p:spTree>
    <p:extLst>
      <p:ext uri="{BB962C8B-B14F-4D97-AF65-F5344CB8AC3E}">
        <p14:creationId xmlns:p14="http://schemas.microsoft.com/office/powerpoint/2010/main" val="2956268136"/>
      </p:ext>
    </p:extLst>
  </p:cSld>
  <p:clrMapOvr>
    <a:masterClrMapping/>
  </p:clrMapOvr>
  <mc:AlternateContent xmlns:mc="http://schemas.openxmlformats.org/markup-compatibility/2006" xmlns:p14="http://schemas.microsoft.com/office/powerpoint/2010/main">
    <mc:Choice Requires="p14">
      <p:transition spd="slow" p14:dur="2000" advTm="15753"/>
    </mc:Choice>
    <mc:Fallback xmlns="">
      <p:transition spd="slow" advTm="1575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28073"/>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5" name="Rectangle 4"/>
          <p:cNvSpPr/>
          <p:nvPr/>
        </p:nvSpPr>
        <p:spPr>
          <a:xfrm>
            <a:off x="0" y="6317673"/>
            <a:ext cx="12192000" cy="540327"/>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EGU </a:t>
            </a:r>
            <a:r>
              <a:rPr lang="en-US" sz="2000" dirty="0"/>
              <a:t>General </a:t>
            </a:r>
            <a:r>
              <a:rPr lang="en-US" dirty="0"/>
              <a:t>Assembly 2022</a:t>
            </a:r>
          </a:p>
        </p:txBody>
      </p:sp>
      <p:sp>
        <p:nvSpPr>
          <p:cNvPr id="6" name="TextBox 5"/>
          <p:cNvSpPr txBox="1"/>
          <p:nvPr/>
        </p:nvSpPr>
        <p:spPr>
          <a:xfrm>
            <a:off x="152400" y="166406"/>
            <a:ext cx="11887200" cy="400110"/>
          </a:xfrm>
          <a:prstGeom prst="rect">
            <a:avLst/>
          </a:prstGeom>
          <a:noFill/>
        </p:spPr>
        <p:txBody>
          <a:bodyPr wrap="square" rtlCol="0">
            <a:spAutoFit/>
          </a:bodyPr>
          <a:lstStyle/>
          <a:p>
            <a:pPr algn="ctr"/>
            <a:r>
              <a:rPr lang="en-US" sz="2000" dirty="0">
                <a:solidFill>
                  <a:schemeClr val="bg1"/>
                </a:solidFill>
              </a:rPr>
              <a:t>The neglected role of karst features in rock mass characterization and stability assessment</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721" t="11258" r="721" b="16594"/>
          <a:stretch/>
        </p:blipFill>
        <p:spPr>
          <a:xfrm>
            <a:off x="10984345" y="129401"/>
            <a:ext cx="1131455" cy="43711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50880"/>
            <a:ext cx="1246909" cy="415636"/>
          </a:xfrm>
          <a:prstGeom prst="rect">
            <a:avLst/>
          </a:prstGeom>
        </p:spPr>
      </p:pic>
      <p:sp>
        <p:nvSpPr>
          <p:cNvPr id="2" name="TextBox 1"/>
          <p:cNvSpPr txBox="1"/>
          <p:nvPr/>
        </p:nvSpPr>
        <p:spPr>
          <a:xfrm>
            <a:off x="304800" y="1032110"/>
            <a:ext cx="11582400" cy="523220"/>
          </a:xfrm>
          <a:prstGeom prst="rect">
            <a:avLst/>
          </a:prstGeom>
          <a:noFill/>
        </p:spPr>
        <p:txBody>
          <a:bodyPr wrap="square" rtlCol="0">
            <a:spAutoFit/>
          </a:bodyPr>
          <a:lstStyle/>
          <a:p>
            <a:pPr algn="ctr"/>
            <a:r>
              <a:rPr lang="it-IT" sz="2800" b="1" dirty="0">
                <a:solidFill>
                  <a:srgbClr val="0066CC"/>
                </a:solidFill>
              </a:rPr>
              <a:t>FINDINGS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8952" y="6317672"/>
            <a:ext cx="1544337" cy="540327"/>
          </a:xfrm>
          <a:prstGeom prst="rect">
            <a:avLst/>
          </a:prstGeom>
        </p:spPr>
      </p:pic>
      <p:pic>
        <p:nvPicPr>
          <p:cNvPr id="11" name="Picture 10">
            <a:extLst>
              <a:ext uri="{FF2B5EF4-FFF2-40B4-BE49-F238E27FC236}">
                <a16:creationId xmlns:a16="http://schemas.microsoft.com/office/drawing/2014/main" id="{84508DB0-94D1-4C6A-A71A-1109D4CCB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43" y="655571"/>
            <a:ext cx="1233480" cy="385192"/>
          </a:xfrm>
          <a:prstGeom prst="rect">
            <a:avLst/>
          </a:prstGeom>
        </p:spPr>
      </p:pic>
      <p:sp>
        <p:nvSpPr>
          <p:cNvPr id="12" name="TextBox 11">
            <a:extLst>
              <a:ext uri="{FF2B5EF4-FFF2-40B4-BE49-F238E27FC236}">
                <a16:creationId xmlns:a16="http://schemas.microsoft.com/office/drawing/2014/main" id="{28857907-CAB5-4387-B5EC-180DB2874A3E}"/>
              </a:ext>
            </a:extLst>
          </p:cNvPr>
          <p:cNvSpPr txBox="1"/>
          <p:nvPr/>
        </p:nvSpPr>
        <p:spPr>
          <a:xfrm>
            <a:off x="995464" y="1444800"/>
            <a:ext cx="10201071" cy="4524315"/>
          </a:xfrm>
          <a:prstGeom prst="rect">
            <a:avLst/>
          </a:prstGeom>
          <a:noFill/>
        </p:spPr>
        <p:txBody>
          <a:bodyPr wrap="square">
            <a:spAutoFit/>
          </a:bodyPr>
          <a:lstStyle/>
          <a:p>
            <a:pPr algn="just"/>
            <a:endParaRPr lang="en-US" dirty="0"/>
          </a:p>
          <a:p>
            <a:pPr algn="just"/>
            <a:r>
              <a:rPr lang="en-US" dirty="0"/>
              <a:t>The results of the numerical simulations, which </a:t>
            </a:r>
            <a:r>
              <a:rPr lang="en-US" u="sng" dirty="0"/>
              <a:t>are in agreement with field observations</a:t>
            </a:r>
            <a:r>
              <a:rPr lang="en-US" dirty="0"/>
              <a:t>, show that:</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Karst features, which tend to be neglected during the modelling of numerical stability analyses, can significantly modify the slope morphology and produce localized shear zones which, in turn, can cause failures and drive their kinematics.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In coastal settings, the interaction of karst and marine erosion can increase the pervasiveness and aperture of the discontinuity systems, thus reducing the rock bridges over time and favoring instability processes.</a:t>
            </a:r>
          </a:p>
          <a:p>
            <a:pPr algn="just"/>
            <a:endParaRPr lang="en-US" dirty="0"/>
          </a:p>
          <a:p>
            <a:pPr algn="just"/>
            <a:r>
              <a:rPr lang="en-US" dirty="0">
                <a:solidFill>
                  <a:srgbClr val="003399"/>
                </a:solidFill>
              </a:rPr>
              <a:t>With this study, we demonstrate that karst processes, which are often disregarded in the most used rock mass classification systems and when modeling numerical stability analysis, must be taken into account to achieve realistic stability assessments and plan appropriate intervention and mitigation measures. </a:t>
            </a:r>
          </a:p>
          <a:p>
            <a:endParaRPr lang="en-US" dirty="0"/>
          </a:p>
          <a:p>
            <a:endParaRPr lang="en-US" dirty="0"/>
          </a:p>
        </p:txBody>
      </p:sp>
    </p:spTree>
    <p:extLst>
      <p:ext uri="{BB962C8B-B14F-4D97-AF65-F5344CB8AC3E}">
        <p14:creationId xmlns:p14="http://schemas.microsoft.com/office/powerpoint/2010/main" val="2197768843"/>
      </p:ext>
    </p:extLst>
  </p:cSld>
  <p:clrMapOvr>
    <a:masterClrMapping/>
  </p:clrMapOvr>
  <mc:AlternateContent xmlns:mc="http://schemas.openxmlformats.org/markup-compatibility/2006" xmlns:p14="http://schemas.microsoft.com/office/powerpoint/2010/main">
    <mc:Choice Requires="p14">
      <p:transition spd="slow" p14:dur="2000" advTm="56155"/>
    </mc:Choice>
    <mc:Fallback xmlns="">
      <p:transition spd="slow" advTm="5615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28073"/>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5" name="Rectangle 4"/>
          <p:cNvSpPr/>
          <p:nvPr/>
        </p:nvSpPr>
        <p:spPr>
          <a:xfrm>
            <a:off x="0" y="6317673"/>
            <a:ext cx="12192000" cy="540327"/>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EGU </a:t>
            </a:r>
            <a:r>
              <a:rPr lang="en-US" sz="2000" dirty="0"/>
              <a:t>General </a:t>
            </a:r>
            <a:r>
              <a:rPr lang="en-US" dirty="0"/>
              <a:t>Assembly 2022</a:t>
            </a:r>
          </a:p>
        </p:txBody>
      </p:sp>
      <p:sp>
        <p:nvSpPr>
          <p:cNvPr id="6" name="TextBox 5"/>
          <p:cNvSpPr txBox="1"/>
          <p:nvPr/>
        </p:nvSpPr>
        <p:spPr>
          <a:xfrm>
            <a:off x="152400" y="166406"/>
            <a:ext cx="11887200" cy="400110"/>
          </a:xfrm>
          <a:prstGeom prst="rect">
            <a:avLst/>
          </a:prstGeom>
          <a:noFill/>
        </p:spPr>
        <p:txBody>
          <a:bodyPr wrap="square" rtlCol="0">
            <a:spAutoFit/>
          </a:bodyPr>
          <a:lstStyle/>
          <a:p>
            <a:pPr algn="ctr"/>
            <a:r>
              <a:rPr lang="en-US" sz="2000" dirty="0">
                <a:solidFill>
                  <a:schemeClr val="bg1"/>
                </a:solidFill>
              </a:rPr>
              <a:t>The neglected role of karst features in rock mass characterization and stability assessment</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21" t="11258" r="721" b="16594"/>
          <a:stretch/>
        </p:blipFill>
        <p:spPr>
          <a:xfrm>
            <a:off x="10984345" y="129401"/>
            <a:ext cx="1131455" cy="43711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150880"/>
            <a:ext cx="1246909" cy="415636"/>
          </a:xfrm>
          <a:prstGeom prst="rect">
            <a:avLst/>
          </a:prstGeom>
        </p:spPr>
      </p:pic>
      <p:sp>
        <p:nvSpPr>
          <p:cNvPr id="2" name="TextBox 1"/>
          <p:cNvSpPr txBox="1"/>
          <p:nvPr/>
        </p:nvSpPr>
        <p:spPr>
          <a:xfrm>
            <a:off x="478172" y="1032110"/>
            <a:ext cx="11037835" cy="523220"/>
          </a:xfrm>
          <a:prstGeom prst="rect">
            <a:avLst/>
          </a:prstGeom>
          <a:noFill/>
        </p:spPr>
        <p:txBody>
          <a:bodyPr wrap="square" rtlCol="0">
            <a:spAutoFit/>
          </a:bodyPr>
          <a:lstStyle/>
          <a:p>
            <a:pPr algn="ctr"/>
            <a:r>
              <a:rPr lang="it-IT" sz="2800" b="1" dirty="0">
                <a:solidFill>
                  <a:srgbClr val="0066CC"/>
                </a:solidFill>
              </a:rPr>
              <a:t>INTRODUCTION</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8952" y="6317672"/>
            <a:ext cx="1544337" cy="540327"/>
          </a:xfrm>
          <a:prstGeom prst="rect">
            <a:avLst/>
          </a:prstGeom>
        </p:spPr>
      </p:pic>
      <p:pic>
        <p:nvPicPr>
          <p:cNvPr id="11" name="Picture 10">
            <a:extLst>
              <a:ext uri="{FF2B5EF4-FFF2-40B4-BE49-F238E27FC236}">
                <a16:creationId xmlns:a16="http://schemas.microsoft.com/office/drawing/2014/main" id="{84508DB0-94D1-4C6A-A71A-1109D4CCB1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643" y="655571"/>
            <a:ext cx="1233480" cy="385192"/>
          </a:xfrm>
          <a:prstGeom prst="rect">
            <a:avLst/>
          </a:prstGeom>
        </p:spPr>
      </p:pic>
      <p:sp>
        <p:nvSpPr>
          <p:cNvPr id="12" name="TextBox 11">
            <a:extLst>
              <a:ext uri="{FF2B5EF4-FFF2-40B4-BE49-F238E27FC236}">
                <a16:creationId xmlns:a16="http://schemas.microsoft.com/office/drawing/2014/main" id="{34C25AC5-BE93-4D25-8AC0-3E0157289987}"/>
              </a:ext>
            </a:extLst>
          </p:cNvPr>
          <p:cNvSpPr txBox="1"/>
          <p:nvPr/>
        </p:nvSpPr>
        <p:spPr>
          <a:xfrm>
            <a:off x="478173" y="1555330"/>
            <a:ext cx="11037835" cy="3416320"/>
          </a:xfrm>
          <a:prstGeom prst="rect">
            <a:avLst/>
          </a:prstGeom>
          <a:noFill/>
        </p:spPr>
        <p:txBody>
          <a:bodyPr wrap="square" rtlCol="0">
            <a:spAutoFit/>
          </a:bodyPr>
          <a:lstStyle/>
          <a:p>
            <a:pPr marL="285750" indent="-285750" algn="just">
              <a:buFont typeface="Arial" panose="020B0604020202020204" pitchFamily="34" charset="0"/>
              <a:buChar char="•"/>
            </a:pPr>
            <a:r>
              <a:rPr lang="en-US" sz="1800" b="0" i="0" u="none" strike="noStrike" baseline="0" dirty="0">
                <a:latin typeface="OpenSans"/>
              </a:rPr>
              <a:t>Stability analyses in karst settings coexist with a significant uncertainty related to difficulties in modelling karst features (voids, conduits or caves) which can strongly influence the mechanical behavior and the water flow in rock masses.</a:t>
            </a:r>
          </a:p>
          <a:p>
            <a:pPr marL="285750" indent="-285750" algn="just">
              <a:buFont typeface="Arial" panose="020B0604020202020204" pitchFamily="34" charset="0"/>
              <a:buChar char="•"/>
            </a:pPr>
            <a:endParaRPr lang="en-US" dirty="0">
              <a:latin typeface="OpenSans"/>
            </a:endParaRPr>
          </a:p>
          <a:p>
            <a:pPr marL="285750" indent="-285750" algn="just">
              <a:buFont typeface="Arial" panose="020B0604020202020204" pitchFamily="34" charset="0"/>
              <a:buChar char="•"/>
            </a:pPr>
            <a:r>
              <a:rPr lang="en-US" dirty="0">
                <a:latin typeface="OpenSans"/>
              </a:rPr>
              <a:t>M</a:t>
            </a:r>
            <a:r>
              <a:rPr lang="en-US" sz="1800" b="0" i="0" u="none" strike="noStrike" baseline="0" dirty="0">
                <a:latin typeface="OpenSans"/>
              </a:rPr>
              <a:t>ost of the rock mass classification systems do not directly take into account the presence of karst structures.</a:t>
            </a:r>
          </a:p>
          <a:p>
            <a:pPr marL="285750" indent="-285750" algn="just">
              <a:buFont typeface="Arial" panose="020B0604020202020204" pitchFamily="34" charset="0"/>
              <a:buChar char="•"/>
            </a:pPr>
            <a:endParaRPr lang="en-US" sz="1800" b="0" i="0" u="none" strike="noStrike" baseline="0" dirty="0">
              <a:latin typeface="OpenSans"/>
            </a:endParaRPr>
          </a:p>
          <a:p>
            <a:pPr marL="285750" indent="-285750" algn="just">
              <a:buFont typeface="Arial" panose="020B0604020202020204" pitchFamily="34" charset="0"/>
              <a:buChar char="•"/>
            </a:pPr>
            <a:r>
              <a:rPr lang="en-US" sz="1800" b="0" i="0" u="none" strike="noStrike" baseline="0" dirty="0">
                <a:latin typeface="OpenSans"/>
              </a:rPr>
              <a:t>Although </a:t>
            </a:r>
            <a:r>
              <a:rPr lang="en-US" sz="1800" b="0" i="1" u="none" strike="noStrike" baseline="0" dirty="0">
                <a:latin typeface="OpenSans"/>
              </a:rPr>
              <a:t>Remote </a:t>
            </a:r>
            <a:r>
              <a:rPr lang="en-US" i="1" dirty="0">
                <a:latin typeface="OpenSans"/>
              </a:rPr>
              <a:t>Sensing </a:t>
            </a:r>
            <a:r>
              <a:rPr lang="en-US" dirty="0">
                <a:latin typeface="OpenSans"/>
              </a:rPr>
              <a:t>techniques are being used to support geostructural and geomechanical surveys, the interpretation of the Digital Outcrop Models (DOMs) is challenging, especially if Discontinuity Sets (DSs) affect the rock mass: </a:t>
            </a:r>
          </a:p>
          <a:p>
            <a:pPr lvl="1" algn="just"/>
            <a:r>
              <a:rPr lang="en-US" b="0" i="0" u="none" strike="noStrike" baseline="0" dirty="0">
                <a:latin typeface="OpenSans"/>
              </a:rPr>
              <a:t>irregular surfaces resulting from surface and subsurface karst features are difficult to classify into DSs even using the most-advanced algorithms. </a:t>
            </a:r>
            <a:r>
              <a:rPr lang="en-US" sz="1800" b="0" i="0" u="none" strike="noStrike" baseline="0" dirty="0">
                <a:latin typeface="OpenSans"/>
              </a:rPr>
              <a:t>This occurs even more heavily in the case of weathered soft rocks, such as calcarenites.</a:t>
            </a:r>
          </a:p>
        </p:txBody>
      </p:sp>
      <p:sp>
        <p:nvSpPr>
          <p:cNvPr id="13" name="TextBox 12">
            <a:extLst>
              <a:ext uri="{FF2B5EF4-FFF2-40B4-BE49-F238E27FC236}">
                <a16:creationId xmlns:a16="http://schemas.microsoft.com/office/drawing/2014/main" id="{BD6E766C-7738-489F-B9AB-185495E801C5}"/>
              </a:ext>
            </a:extLst>
          </p:cNvPr>
          <p:cNvSpPr txBox="1"/>
          <p:nvPr/>
        </p:nvSpPr>
        <p:spPr>
          <a:xfrm>
            <a:off x="1253102" y="5067250"/>
            <a:ext cx="9685796" cy="646331"/>
          </a:xfrm>
          <a:prstGeom prst="rect">
            <a:avLst/>
          </a:prstGeom>
          <a:noFill/>
        </p:spPr>
        <p:txBody>
          <a:bodyPr wrap="square" rtlCol="0">
            <a:spAutoFit/>
          </a:bodyPr>
          <a:lstStyle/>
          <a:p>
            <a:r>
              <a:rPr lang="en-US" dirty="0">
                <a:solidFill>
                  <a:srgbClr val="003399"/>
                </a:solidFill>
              </a:rPr>
              <a:t>With this study, we demonstrate that karst features can seriously affect rock mass stability and that they must be taken into account when dealing with the most advanced stability analysis methods. </a:t>
            </a:r>
            <a:endParaRPr lang="it-IT" dirty="0">
              <a:solidFill>
                <a:srgbClr val="003399"/>
              </a:solidFill>
            </a:endParaRPr>
          </a:p>
        </p:txBody>
      </p:sp>
    </p:spTree>
    <p:custDataLst>
      <p:tags r:id="rId1"/>
    </p:custDataLst>
    <p:extLst>
      <p:ext uri="{BB962C8B-B14F-4D97-AF65-F5344CB8AC3E}">
        <p14:creationId xmlns:p14="http://schemas.microsoft.com/office/powerpoint/2010/main" val="3294404718"/>
      </p:ext>
    </p:extLst>
  </p:cSld>
  <p:clrMapOvr>
    <a:masterClrMapping/>
  </p:clrMapOvr>
  <mc:AlternateContent xmlns:mc="http://schemas.openxmlformats.org/markup-compatibility/2006" xmlns:p14="http://schemas.microsoft.com/office/powerpoint/2010/main">
    <mc:Choice Requires="p14">
      <p:transition spd="slow" p14:dur="2000" advTm="26411"/>
    </mc:Choice>
    <mc:Fallback xmlns="">
      <p:transition spd="slow" advTm="26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28073"/>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5" name="Rectangle 4"/>
          <p:cNvSpPr/>
          <p:nvPr/>
        </p:nvSpPr>
        <p:spPr>
          <a:xfrm>
            <a:off x="11289" y="6317672"/>
            <a:ext cx="12192000" cy="540327"/>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EGU </a:t>
            </a:r>
            <a:r>
              <a:rPr lang="en-US" sz="2000" dirty="0"/>
              <a:t>General </a:t>
            </a:r>
            <a:r>
              <a:rPr lang="en-US" dirty="0"/>
              <a:t>Assembly 2022</a:t>
            </a:r>
          </a:p>
        </p:txBody>
      </p:sp>
      <p:sp>
        <p:nvSpPr>
          <p:cNvPr id="6" name="TextBox 5"/>
          <p:cNvSpPr txBox="1"/>
          <p:nvPr/>
        </p:nvSpPr>
        <p:spPr>
          <a:xfrm>
            <a:off x="152400" y="166406"/>
            <a:ext cx="11887200" cy="400110"/>
          </a:xfrm>
          <a:prstGeom prst="rect">
            <a:avLst/>
          </a:prstGeom>
          <a:noFill/>
        </p:spPr>
        <p:txBody>
          <a:bodyPr wrap="square" rtlCol="0">
            <a:spAutoFit/>
          </a:bodyPr>
          <a:lstStyle/>
          <a:p>
            <a:pPr algn="ctr"/>
            <a:r>
              <a:rPr lang="en-US" sz="2000" dirty="0">
                <a:solidFill>
                  <a:schemeClr val="bg1"/>
                </a:solidFill>
              </a:rPr>
              <a:t>The neglected role of karst features in rock mass characterization and stability assessment</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721" t="11258" r="721" b="16594"/>
          <a:stretch/>
        </p:blipFill>
        <p:spPr>
          <a:xfrm>
            <a:off x="10984345" y="129401"/>
            <a:ext cx="1131455" cy="43711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50880"/>
            <a:ext cx="1246909" cy="41563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8952" y="6317672"/>
            <a:ext cx="1544337" cy="540327"/>
          </a:xfrm>
          <a:prstGeom prst="rect">
            <a:avLst/>
          </a:prstGeom>
        </p:spPr>
      </p:pic>
      <p:pic>
        <p:nvPicPr>
          <p:cNvPr id="11" name="Picture 10">
            <a:extLst>
              <a:ext uri="{FF2B5EF4-FFF2-40B4-BE49-F238E27FC236}">
                <a16:creationId xmlns:a16="http://schemas.microsoft.com/office/drawing/2014/main" id="{84508DB0-94D1-4C6A-A71A-1109D4CCB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43" y="655571"/>
            <a:ext cx="1233480" cy="385192"/>
          </a:xfrm>
          <a:prstGeom prst="rect">
            <a:avLst/>
          </a:prstGeom>
        </p:spPr>
      </p:pic>
      <p:sp>
        <p:nvSpPr>
          <p:cNvPr id="7" name="TextBox 6">
            <a:extLst>
              <a:ext uri="{FF2B5EF4-FFF2-40B4-BE49-F238E27FC236}">
                <a16:creationId xmlns:a16="http://schemas.microsoft.com/office/drawing/2014/main" id="{1327D5A7-F46A-4ED7-84AF-8C50C412C1C2}"/>
              </a:ext>
            </a:extLst>
          </p:cNvPr>
          <p:cNvSpPr txBox="1"/>
          <p:nvPr/>
        </p:nvSpPr>
        <p:spPr>
          <a:xfrm>
            <a:off x="4312529" y="802956"/>
            <a:ext cx="2761307" cy="523220"/>
          </a:xfrm>
          <a:prstGeom prst="rect">
            <a:avLst/>
          </a:prstGeom>
          <a:noFill/>
        </p:spPr>
        <p:txBody>
          <a:bodyPr wrap="square" rtlCol="0">
            <a:spAutoFit/>
          </a:bodyPr>
          <a:lstStyle/>
          <a:p>
            <a:pPr algn="ctr"/>
            <a:r>
              <a:rPr lang="it-IT" sz="2800" b="1" dirty="0">
                <a:solidFill>
                  <a:srgbClr val="0066CC"/>
                </a:solidFill>
              </a:rPr>
              <a:t>CASE STUDY</a:t>
            </a:r>
          </a:p>
        </p:txBody>
      </p:sp>
      <p:sp>
        <p:nvSpPr>
          <p:cNvPr id="14" name="TextBox 13">
            <a:extLst>
              <a:ext uri="{FF2B5EF4-FFF2-40B4-BE49-F238E27FC236}">
                <a16:creationId xmlns:a16="http://schemas.microsoft.com/office/drawing/2014/main" id="{1FFD8348-2AA9-410C-B722-267B077837EE}"/>
              </a:ext>
            </a:extLst>
          </p:cNvPr>
          <p:cNvSpPr txBox="1"/>
          <p:nvPr/>
        </p:nvSpPr>
        <p:spPr>
          <a:xfrm>
            <a:off x="325923" y="1596110"/>
            <a:ext cx="6248400" cy="4308872"/>
          </a:xfrm>
          <a:prstGeom prst="rect">
            <a:avLst/>
          </a:prstGeom>
          <a:noFill/>
        </p:spPr>
        <p:txBody>
          <a:bodyPr wrap="square" rtlCol="0">
            <a:spAutoFit/>
          </a:bodyPr>
          <a:lstStyle/>
          <a:p>
            <a:r>
              <a:rPr lang="en-US" sz="2000" dirty="0">
                <a:solidFill>
                  <a:srgbClr val="C00000"/>
                </a:solidFill>
              </a:rPr>
              <a:t>Location: </a:t>
            </a:r>
            <a:r>
              <a:rPr lang="en-US" sz="2000" i="1" dirty="0">
                <a:solidFill>
                  <a:srgbClr val="C00000"/>
                </a:solidFill>
              </a:rPr>
              <a:t>Lama </a:t>
            </a:r>
            <a:r>
              <a:rPr lang="en-US" sz="2000" i="1" dirty="0" err="1">
                <a:solidFill>
                  <a:srgbClr val="C00000"/>
                </a:solidFill>
              </a:rPr>
              <a:t>Monachile</a:t>
            </a:r>
            <a:r>
              <a:rPr lang="en-US" sz="2000" i="1" dirty="0">
                <a:solidFill>
                  <a:srgbClr val="C00000"/>
                </a:solidFill>
              </a:rPr>
              <a:t> </a:t>
            </a:r>
            <a:r>
              <a:rPr lang="en-US" sz="2000" dirty="0">
                <a:solidFill>
                  <a:srgbClr val="C00000"/>
                </a:solidFill>
              </a:rPr>
              <a:t>site</a:t>
            </a:r>
            <a:r>
              <a:rPr lang="en-US" sz="2000" i="1" dirty="0">
                <a:solidFill>
                  <a:srgbClr val="C00000"/>
                </a:solidFill>
              </a:rPr>
              <a:t>  </a:t>
            </a:r>
            <a:r>
              <a:rPr lang="en-US" sz="2000" dirty="0"/>
              <a:t>(</a:t>
            </a:r>
            <a:r>
              <a:rPr lang="en-US" sz="2000" dirty="0" err="1"/>
              <a:t>Polignano</a:t>
            </a:r>
            <a:r>
              <a:rPr lang="en-US" sz="2000" dirty="0"/>
              <a:t> a Mare, Italy)</a:t>
            </a:r>
          </a:p>
          <a:p>
            <a:endParaRPr lang="en-US" sz="2000" dirty="0"/>
          </a:p>
          <a:p>
            <a:pPr marL="342900" indent="-342900">
              <a:buFont typeface="Arial" panose="020B0604020202020204" pitchFamily="34" charset="0"/>
              <a:buChar char="•"/>
            </a:pPr>
            <a:r>
              <a:rPr lang="en-US" dirty="0"/>
              <a:t>20-m high cliff made up of Cretaceous limestones (</a:t>
            </a:r>
            <a:r>
              <a:rPr lang="en-US" dirty="0" err="1"/>
              <a:t>Calcare</a:t>
            </a:r>
            <a:r>
              <a:rPr lang="en-US" dirty="0"/>
              <a:t> di Bari Formation)  unconformably overlain by Pleistocene transgressive calcarenites (Calcarenite di </a:t>
            </a:r>
            <a:r>
              <a:rPr lang="en-US" dirty="0" err="1"/>
              <a:t>Gravina</a:t>
            </a:r>
            <a:r>
              <a:rPr lang="en-US" dirty="0"/>
              <a:t> Formation).</a:t>
            </a:r>
          </a:p>
          <a:p>
            <a:pPr marL="342900" indent="-342900">
              <a:buFont typeface="Arial" panose="020B0604020202020204" pitchFamily="34" charset="0"/>
              <a:buChar char="•"/>
            </a:pPr>
            <a:r>
              <a:rPr lang="en-US" dirty="0"/>
              <a:t>Pocket beach at the base of the cliff  attracting many tourists throughout the year.</a:t>
            </a:r>
          </a:p>
          <a:p>
            <a:pPr marL="342900" indent="-342900">
              <a:buFont typeface="Arial" panose="020B0604020202020204" pitchFamily="34" charset="0"/>
              <a:buChar char="•"/>
            </a:pPr>
            <a:r>
              <a:rPr lang="en-US" dirty="0"/>
              <a:t>Sub-vertical joints and thin-to-medium bedded layers whose intersections determine the formation of potential unstable blocks with variable volumes. </a:t>
            </a:r>
          </a:p>
          <a:p>
            <a:pPr marL="342900" indent="-342900">
              <a:buFont typeface="Arial" panose="020B0604020202020204" pitchFamily="34" charset="0"/>
              <a:buChar char="•"/>
            </a:pPr>
            <a:r>
              <a:rPr lang="en-US" dirty="0"/>
              <a:t>Notches and karst caves formed due to wave erosion and dissolution at the interface between fresh groundwater and sea water. </a:t>
            </a:r>
          </a:p>
          <a:p>
            <a:pPr marL="342900" indent="-342900">
              <a:buFont typeface="Arial" panose="020B0604020202020204" pitchFamily="34" charset="0"/>
              <a:buChar char="•"/>
            </a:pPr>
            <a:r>
              <a:rPr lang="en-US" dirty="0"/>
              <a:t>Mechanical, chemical and biological processes contribute to degradation of the rock mass.</a:t>
            </a:r>
          </a:p>
        </p:txBody>
      </p:sp>
      <p:pic>
        <p:nvPicPr>
          <p:cNvPr id="17" name="Picture 16">
            <a:extLst>
              <a:ext uri="{FF2B5EF4-FFF2-40B4-BE49-F238E27FC236}">
                <a16:creationId xmlns:a16="http://schemas.microsoft.com/office/drawing/2014/main" id="{57EDCDA4-9B08-43CB-9E25-E29831CD1D34}"/>
              </a:ext>
            </a:extLst>
          </p:cNvPr>
          <p:cNvPicPr>
            <a:picLocks noChangeAspect="1"/>
          </p:cNvPicPr>
          <p:nvPr/>
        </p:nvPicPr>
        <p:blipFill>
          <a:blip r:embed="rId6"/>
          <a:stretch>
            <a:fillRect/>
          </a:stretch>
        </p:blipFill>
        <p:spPr>
          <a:xfrm>
            <a:off x="6726725" y="1299672"/>
            <a:ext cx="5312873" cy="4918897"/>
          </a:xfrm>
          <a:prstGeom prst="rect">
            <a:avLst/>
          </a:prstGeom>
        </p:spPr>
      </p:pic>
      <p:pic>
        <p:nvPicPr>
          <p:cNvPr id="18" name="Picture 17">
            <a:extLst>
              <a:ext uri="{FF2B5EF4-FFF2-40B4-BE49-F238E27FC236}">
                <a16:creationId xmlns:a16="http://schemas.microsoft.com/office/drawing/2014/main" id="{5C9C7FCD-123D-4454-97EB-08F851426C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70249" y="638129"/>
            <a:ext cx="1821751" cy="1821751"/>
          </a:xfrm>
          <a:prstGeom prst="rect">
            <a:avLst/>
          </a:prstGeom>
          <a:ln>
            <a:solidFill>
              <a:schemeClr val="tx1"/>
            </a:solidFill>
          </a:ln>
        </p:spPr>
      </p:pic>
      <p:sp>
        <p:nvSpPr>
          <p:cNvPr id="19" name="Rectangle 18">
            <a:extLst>
              <a:ext uri="{FF2B5EF4-FFF2-40B4-BE49-F238E27FC236}">
                <a16:creationId xmlns:a16="http://schemas.microsoft.com/office/drawing/2014/main" id="{F983BA14-AD4A-413F-9AA9-CBF60E7875E4}"/>
              </a:ext>
            </a:extLst>
          </p:cNvPr>
          <p:cNvSpPr/>
          <p:nvPr/>
        </p:nvSpPr>
        <p:spPr>
          <a:xfrm>
            <a:off x="8891752" y="2711669"/>
            <a:ext cx="1566041" cy="15765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13270553"/>
      </p:ext>
    </p:extLst>
  </p:cSld>
  <p:clrMapOvr>
    <a:masterClrMapping/>
  </p:clrMapOvr>
  <mc:AlternateContent xmlns:mc="http://schemas.openxmlformats.org/markup-compatibility/2006" xmlns:p14="http://schemas.microsoft.com/office/powerpoint/2010/main">
    <mc:Choice Requires="p14">
      <p:transition spd="slow" p14:dur="2000" advTm="25342"/>
    </mc:Choice>
    <mc:Fallback xmlns="">
      <p:transition spd="slow" advTm="2534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28073"/>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5" name="Rectangle 4"/>
          <p:cNvSpPr/>
          <p:nvPr/>
        </p:nvSpPr>
        <p:spPr>
          <a:xfrm>
            <a:off x="11289" y="6317673"/>
            <a:ext cx="12192000" cy="540327"/>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EGU </a:t>
            </a:r>
            <a:r>
              <a:rPr lang="en-US" sz="2000" dirty="0"/>
              <a:t>General </a:t>
            </a:r>
            <a:r>
              <a:rPr lang="en-US" dirty="0"/>
              <a:t>Assembly 2022</a:t>
            </a:r>
          </a:p>
        </p:txBody>
      </p:sp>
      <p:sp>
        <p:nvSpPr>
          <p:cNvPr id="6" name="TextBox 5"/>
          <p:cNvSpPr txBox="1"/>
          <p:nvPr/>
        </p:nvSpPr>
        <p:spPr>
          <a:xfrm>
            <a:off x="152400" y="166406"/>
            <a:ext cx="11887200" cy="400110"/>
          </a:xfrm>
          <a:prstGeom prst="rect">
            <a:avLst/>
          </a:prstGeom>
          <a:noFill/>
        </p:spPr>
        <p:txBody>
          <a:bodyPr wrap="square" rtlCol="0">
            <a:spAutoFit/>
          </a:bodyPr>
          <a:lstStyle/>
          <a:p>
            <a:pPr algn="ctr"/>
            <a:r>
              <a:rPr lang="en-US" sz="2000" dirty="0">
                <a:solidFill>
                  <a:schemeClr val="bg1"/>
                </a:solidFill>
              </a:rPr>
              <a:t>The neglected role of karst features in rock mass characterization and stability assessment</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721" t="11258" r="721" b="16594"/>
          <a:stretch/>
        </p:blipFill>
        <p:spPr>
          <a:xfrm>
            <a:off x="10984345" y="129401"/>
            <a:ext cx="1131455" cy="43711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50880"/>
            <a:ext cx="1246909" cy="415636"/>
          </a:xfrm>
          <a:prstGeom prst="rect">
            <a:avLst/>
          </a:prstGeom>
        </p:spPr>
      </p:pic>
      <p:sp>
        <p:nvSpPr>
          <p:cNvPr id="2" name="TextBox 1"/>
          <p:cNvSpPr txBox="1"/>
          <p:nvPr/>
        </p:nvSpPr>
        <p:spPr>
          <a:xfrm>
            <a:off x="1041147" y="706091"/>
            <a:ext cx="9032155" cy="523220"/>
          </a:xfrm>
          <a:prstGeom prst="rect">
            <a:avLst/>
          </a:prstGeom>
          <a:noFill/>
        </p:spPr>
        <p:txBody>
          <a:bodyPr wrap="square" rtlCol="0">
            <a:spAutoFit/>
          </a:bodyPr>
          <a:lstStyle/>
          <a:p>
            <a:pPr algn="ctr"/>
            <a:r>
              <a:rPr lang="it-IT" sz="2800" b="1" dirty="0">
                <a:solidFill>
                  <a:srgbClr val="0066CC"/>
                </a:solidFill>
              </a:rPr>
              <a:t>RESEARCH APPROACH</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8952" y="6317672"/>
            <a:ext cx="1544337" cy="540327"/>
          </a:xfrm>
          <a:prstGeom prst="rect">
            <a:avLst/>
          </a:prstGeom>
        </p:spPr>
      </p:pic>
      <p:pic>
        <p:nvPicPr>
          <p:cNvPr id="11" name="Picture 10">
            <a:extLst>
              <a:ext uri="{FF2B5EF4-FFF2-40B4-BE49-F238E27FC236}">
                <a16:creationId xmlns:a16="http://schemas.microsoft.com/office/drawing/2014/main" id="{84508DB0-94D1-4C6A-A71A-1109D4CCB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43" y="655571"/>
            <a:ext cx="1233480" cy="385192"/>
          </a:xfrm>
          <a:prstGeom prst="rect">
            <a:avLst/>
          </a:prstGeom>
        </p:spPr>
      </p:pic>
      <p:pic>
        <p:nvPicPr>
          <p:cNvPr id="3" name="Picture 2">
            <a:extLst>
              <a:ext uri="{FF2B5EF4-FFF2-40B4-BE49-F238E27FC236}">
                <a16:creationId xmlns:a16="http://schemas.microsoft.com/office/drawing/2014/main" id="{386B915B-9C9B-4089-B51C-8C8BD6C614EB}"/>
              </a:ext>
            </a:extLst>
          </p:cNvPr>
          <p:cNvPicPr>
            <a:picLocks noChangeAspect="1"/>
          </p:cNvPicPr>
          <p:nvPr/>
        </p:nvPicPr>
        <p:blipFill>
          <a:blip r:embed="rId6"/>
          <a:stretch>
            <a:fillRect/>
          </a:stretch>
        </p:blipFill>
        <p:spPr>
          <a:xfrm>
            <a:off x="2501248" y="1336131"/>
            <a:ext cx="7189504" cy="4912250"/>
          </a:xfrm>
          <a:prstGeom prst="rect">
            <a:avLst/>
          </a:prstGeom>
        </p:spPr>
      </p:pic>
      <p:sp>
        <p:nvSpPr>
          <p:cNvPr id="13" name="Arrow: Down 12">
            <a:extLst>
              <a:ext uri="{FF2B5EF4-FFF2-40B4-BE49-F238E27FC236}">
                <a16:creationId xmlns:a16="http://schemas.microsoft.com/office/drawing/2014/main" id="{7D25A509-43D9-4CA5-863C-ED4B3FB42A49}"/>
              </a:ext>
            </a:extLst>
          </p:cNvPr>
          <p:cNvSpPr/>
          <p:nvPr/>
        </p:nvSpPr>
        <p:spPr>
          <a:xfrm>
            <a:off x="8374456" y="4997513"/>
            <a:ext cx="362138" cy="524356"/>
          </a:xfrm>
          <a:prstGeom prst="down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Arrow: Down 18">
            <a:extLst>
              <a:ext uri="{FF2B5EF4-FFF2-40B4-BE49-F238E27FC236}">
                <a16:creationId xmlns:a16="http://schemas.microsoft.com/office/drawing/2014/main" id="{15549A65-75D0-4A98-9A87-8119E61353EF}"/>
              </a:ext>
            </a:extLst>
          </p:cNvPr>
          <p:cNvSpPr/>
          <p:nvPr/>
        </p:nvSpPr>
        <p:spPr>
          <a:xfrm>
            <a:off x="7766366" y="793311"/>
            <a:ext cx="362138" cy="524356"/>
          </a:xfrm>
          <a:prstGeom prst="down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11276226"/>
      </p:ext>
    </p:extLst>
  </p:cSld>
  <p:clrMapOvr>
    <a:masterClrMapping/>
  </p:clrMapOvr>
  <mc:AlternateContent xmlns:mc="http://schemas.openxmlformats.org/markup-compatibility/2006" xmlns:p14="http://schemas.microsoft.com/office/powerpoint/2010/main">
    <mc:Choice Requires="p14">
      <p:transition spd="slow" p14:dur="2000" advTm="6999"/>
    </mc:Choice>
    <mc:Fallback xmlns="">
      <p:transition spd="slow" advTm="699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28073"/>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5" name="Rectangle 4"/>
          <p:cNvSpPr/>
          <p:nvPr/>
        </p:nvSpPr>
        <p:spPr>
          <a:xfrm>
            <a:off x="11289" y="6317672"/>
            <a:ext cx="12192000" cy="540327"/>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EGU </a:t>
            </a:r>
            <a:r>
              <a:rPr lang="en-US" sz="2000" dirty="0"/>
              <a:t>General </a:t>
            </a:r>
            <a:r>
              <a:rPr lang="en-US" dirty="0"/>
              <a:t>Assembly 2022</a:t>
            </a:r>
          </a:p>
        </p:txBody>
      </p:sp>
      <p:sp>
        <p:nvSpPr>
          <p:cNvPr id="6" name="TextBox 5"/>
          <p:cNvSpPr txBox="1"/>
          <p:nvPr/>
        </p:nvSpPr>
        <p:spPr>
          <a:xfrm>
            <a:off x="152400" y="166406"/>
            <a:ext cx="11887200" cy="400110"/>
          </a:xfrm>
          <a:prstGeom prst="rect">
            <a:avLst/>
          </a:prstGeom>
          <a:noFill/>
        </p:spPr>
        <p:txBody>
          <a:bodyPr wrap="square" rtlCol="0">
            <a:spAutoFit/>
          </a:bodyPr>
          <a:lstStyle/>
          <a:p>
            <a:pPr algn="ctr"/>
            <a:r>
              <a:rPr lang="en-US" sz="2000" dirty="0">
                <a:solidFill>
                  <a:schemeClr val="bg1"/>
                </a:solidFill>
              </a:rPr>
              <a:t>The neglected role of karst features in rock mass characterization and stability assessment</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721" t="11258" r="721" b="16594"/>
          <a:stretch/>
        </p:blipFill>
        <p:spPr>
          <a:xfrm>
            <a:off x="10984345" y="129401"/>
            <a:ext cx="1131455" cy="43711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50880"/>
            <a:ext cx="1246909" cy="41563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8952" y="6317672"/>
            <a:ext cx="1544337" cy="540327"/>
          </a:xfrm>
          <a:prstGeom prst="rect">
            <a:avLst/>
          </a:prstGeom>
        </p:spPr>
      </p:pic>
      <p:pic>
        <p:nvPicPr>
          <p:cNvPr id="11" name="Picture 10">
            <a:extLst>
              <a:ext uri="{FF2B5EF4-FFF2-40B4-BE49-F238E27FC236}">
                <a16:creationId xmlns:a16="http://schemas.microsoft.com/office/drawing/2014/main" id="{84508DB0-94D1-4C6A-A71A-1109D4CCB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43" y="655571"/>
            <a:ext cx="1233480" cy="385192"/>
          </a:xfrm>
          <a:prstGeom prst="rect">
            <a:avLst/>
          </a:prstGeom>
        </p:spPr>
      </p:pic>
      <p:sp>
        <p:nvSpPr>
          <p:cNvPr id="7" name="TextBox 6">
            <a:extLst>
              <a:ext uri="{FF2B5EF4-FFF2-40B4-BE49-F238E27FC236}">
                <a16:creationId xmlns:a16="http://schemas.microsoft.com/office/drawing/2014/main" id="{1327D5A7-F46A-4ED7-84AF-8C50C412C1C2}"/>
              </a:ext>
            </a:extLst>
          </p:cNvPr>
          <p:cNvSpPr txBox="1"/>
          <p:nvPr/>
        </p:nvSpPr>
        <p:spPr>
          <a:xfrm>
            <a:off x="3798199" y="834417"/>
            <a:ext cx="4748001" cy="492443"/>
          </a:xfrm>
          <a:prstGeom prst="rect">
            <a:avLst/>
          </a:prstGeom>
          <a:noFill/>
        </p:spPr>
        <p:txBody>
          <a:bodyPr wrap="square" rtlCol="0">
            <a:spAutoFit/>
          </a:bodyPr>
          <a:lstStyle/>
          <a:p>
            <a:pPr algn="ctr"/>
            <a:r>
              <a:rPr lang="it-IT" sz="2600" b="1" dirty="0">
                <a:solidFill>
                  <a:srgbClr val="339933"/>
                </a:solidFill>
              </a:rPr>
              <a:t>STRUCTURE FROM MOTION</a:t>
            </a:r>
          </a:p>
        </p:txBody>
      </p:sp>
      <p:sp>
        <p:nvSpPr>
          <p:cNvPr id="12" name="TextBox 11">
            <a:extLst>
              <a:ext uri="{FF2B5EF4-FFF2-40B4-BE49-F238E27FC236}">
                <a16:creationId xmlns:a16="http://schemas.microsoft.com/office/drawing/2014/main" id="{2012D24F-E7E9-4C28-8094-DB3F90B243D7}"/>
              </a:ext>
            </a:extLst>
          </p:cNvPr>
          <p:cNvSpPr txBox="1"/>
          <p:nvPr/>
        </p:nvSpPr>
        <p:spPr>
          <a:xfrm>
            <a:off x="76200" y="1486806"/>
            <a:ext cx="2083937" cy="369332"/>
          </a:xfrm>
          <a:prstGeom prst="rect">
            <a:avLst/>
          </a:prstGeom>
          <a:noFill/>
        </p:spPr>
        <p:txBody>
          <a:bodyPr wrap="square" rtlCol="0">
            <a:spAutoFit/>
          </a:bodyPr>
          <a:lstStyle/>
          <a:p>
            <a:pPr algn="ctr"/>
            <a:r>
              <a:rPr lang="it-IT" dirty="0">
                <a:solidFill>
                  <a:srgbClr val="339933"/>
                </a:solidFill>
              </a:rPr>
              <a:t>1. UAV survey</a:t>
            </a:r>
          </a:p>
        </p:txBody>
      </p:sp>
      <p:sp>
        <p:nvSpPr>
          <p:cNvPr id="19" name="TextBox 18">
            <a:extLst>
              <a:ext uri="{FF2B5EF4-FFF2-40B4-BE49-F238E27FC236}">
                <a16:creationId xmlns:a16="http://schemas.microsoft.com/office/drawing/2014/main" id="{D925731C-AD0B-4C42-BC28-F3105E1B53F6}"/>
              </a:ext>
            </a:extLst>
          </p:cNvPr>
          <p:cNvSpPr txBox="1"/>
          <p:nvPr/>
        </p:nvSpPr>
        <p:spPr>
          <a:xfrm>
            <a:off x="3638282" y="1488581"/>
            <a:ext cx="3524645" cy="369332"/>
          </a:xfrm>
          <a:prstGeom prst="rect">
            <a:avLst/>
          </a:prstGeom>
          <a:noFill/>
        </p:spPr>
        <p:txBody>
          <a:bodyPr wrap="square" rtlCol="0">
            <a:spAutoFit/>
          </a:bodyPr>
          <a:lstStyle/>
          <a:p>
            <a:pPr algn="ctr"/>
            <a:r>
              <a:rPr lang="it-IT" dirty="0">
                <a:solidFill>
                  <a:srgbClr val="339933"/>
                </a:solidFill>
              </a:rPr>
              <a:t>2. Processing</a:t>
            </a:r>
          </a:p>
        </p:txBody>
      </p:sp>
      <p:sp>
        <p:nvSpPr>
          <p:cNvPr id="20" name="TextBox 19">
            <a:extLst>
              <a:ext uri="{FF2B5EF4-FFF2-40B4-BE49-F238E27FC236}">
                <a16:creationId xmlns:a16="http://schemas.microsoft.com/office/drawing/2014/main" id="{1ADB75DB-D81E-40FA-9955-78D78DF2BC56}"/>
              </a:ext>
            </a:extLst>
          </p:cNvPr>
          <p:cNvSpPr txBox="1"/>
          <p:nvPr/>
        </p:nvSpPr>
        <p:spPr>
          <a:xfrm>
            <a:off x="7326990" y="1459254"/>
            <a:ext cx="4788810" cy="369332"/>
          </a:xfrm>
          <a:prstGeom prst="rect">
            <a:avLst/>
          </a:prstGeom>
          <a:noFill/>
        </p:spPr>
        <p:txBody>
          <a:bodyPr wrap="square" rtlCol="0">
            <a:spAutoFit/>
          </a:bodyPr>
          <a:lstStyle/>
          <a:p>
            <a:pPr algn="ctr"/>
            <a:r>
              <a:rPr lang="it-IT" dirty="0">
                <a:solidFill>
                  <a:srgbClr val="339933"/>
                </a:solidFill>
              </a:rPr>
              <a:t>3. </a:t>
            </a:r>
            <a:r>
              <a:rPr lang="it-IT" dirty="0" err="1">
                <a:solidFill>
                  <a:srgbClr val="339933"/>
                </a:solidFill>
              </a:rPr>
              <a:t>Results</a:t>
            </a:r>
            <a:endParaRPr lang="it-IT" dirty="0">
              <a:solidFill>
                <a:srgbClr val="339933"/>
              </a:solidFill>
            </a:endParaRPr>
          </a:p>
        </p:txBody>
      </p:sp>
      <p:pic>
        <p:nvPicPr>
          <p:cNvPr id="21" name="Picture 20">
            <a:extLst>
              <a:ext uri="{FF2B5EF4-FFF2-40B4-BE49-F238E27FC236}">
                <a16:creationId xmlns:a16="http://schemas.microsoft.com/office/drawing/2014/main" id="{183F6B7E-7786-42EA-9188-360772E43A2C}"/>
              </a:ext>
            </a:extLst>
          </p:cNvPr>
          <p:cNvPicPr>
            <a:picLocks noChangeAspect="1"/>
          </p:cNvPicPr>
          <p:nvPr/>
        </p:nvPicPr>
        <p:blipFill>
          <a:blip r:embed="rId6"/>
          <a:stretch>
            <a:fillRect/>
          </a:stretch>
        </p:blipFill>
        <p:spPr>
          <a:xfrm>
            <a:off x="196044" y="2241892"/>
            <a:ext cx="2416710" cy="3943412"/>
          </a:xfrm>
          <a:prstGeom prst="rect">
            <a:avLst/>
          </a:prstGeom>
        </p:spPr>
      </p:pic>
      <p:pic>
        <p:nvPicPr>
          <p:cNvPr id="27" name="Picture 26">
            <a:extLst>
              <a:ext uri="{FF2B5EF4-FFF2-40B4-BE49-F238E27FC236}">
                <a16:creationId xmlns:a16="http://schemas.microsoft.com/office/drawing/2014/main" id="{B6B09514-27AA-4E79-88A1-0EB3816977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59" t="1380" r="56876" b="50000"/>
          <a:stretch/>
        </p:blipFill>
        <p:spPr>
          <a:xfrm>
            <a:off x="2103343" y="919310"/>
            <a:ext cx="1417023" cy="1556794"/>
          </a:xfrm>
          <a:prstGeom prst="rect">
            <a:avLst/>
          </a:prstGeom>
          <a:ln>
            <a:solidFill>
              <a:schemeClr val="tx1"/>
            </a:solidFill>
          </a:ln>
        </p:spPr>
      </p:pic>
      <p:sp>
        <p:nvSpPr>
          <p:cNvPr id="28" name="TextBox 27">
            <a:extLst>
              <a:ext uri="{FF2B5EF4-FFF2-40B4-BE49-F238E27FC236}">
                <a16:creationId xmlns:a16="http://schemas.microsoft.com/office/drawing/2014/main" id="{BCD4859D-8A40-4961-AFAD-41FD872A9EDF}"/>
              </a:ext>
            </a:extLst>
          </p:cNvPr>
          <p:cNvSpPr txBox="1"/>
          <p:nvPr/>
        </p:nvSpPr>
        <p:spPr>
          <a:xfrm>
            <a:off x="2103343" y="672696"/>
            <a:ext cx="2083937" cy="307777"/>
          </a:xfrm>
          <a:prstGeom prst="rect">
            <a:avLst/>
          </a:prstGeom>
          <a:noFill/>
        </p:spPr>
        <p:txBody>
          <a:bodyPr wrap="square" rtlCol="0">
            <a:spAutoFit/>
          </a:bodyPr>
          <a:lstStyle/>
          <a:p>
            <a:r>
              <a:rPr lang="it-IT" sz="1400" dirty="0"/>
              <a:t>Camera locations</a:t>
            </a:r>
          </a:p>
        </p:txBody>
      </p:sp>
      <p:sp>
        <p:nvSpPr>
          <p:cNvPr id="30" name="TextBox 29">
            <a:extLst>
              <a:ext uri="{FF2B5EF4-FFF2-40B4-BE49-F238E27FC236}">
                <a16:creationId xmlns:a16="http://schemas.microsoft.com/office/drawing/2014/main" id="{17BD2A4E-A9BA-4A4B-9D63-A7F37CC506B2}"/>
              </a:ext>
            </a:extLst>
          </p:cNvPr>
          <p:cNvSpPr txBox="1"/>
          <p:nvPr/>
        </p:nvSpPr>
        <p:spPr>
          <a:xfrm>
            <a:off x="3531411" y="1849607"/>
            <a:ext cx="3713548" cy="4282706"/>
          </a:xfrm>
          <a:prstGeom prst="rect">
            <a:avLst/>
          </a:prstGeom>
          <a:noFill/>
          <a:ln w="19050">
            <a:solidFill>
              <a:srgbClr val="339933"/>
            </a:solidFill>
          </a:ln>
        </p:spPr>
        <p:txBody>
          <a:bodyPr wrap="square">
            <a:spAutoFit/>
          </a:bodyPr>
          <a:lstStyle/>
          <a:p>
            <a:pPr marL="342900" indent="-342900">
              <a:buFont typeface="+mj-lt"/>
              <a:buAutoNum type="alphaLcParenR"/>
            </a:pPr>
            <a:r>
              <a:rPr lang="en-US" sz="1600" dirty="0"/>
              <a:t>Image inspection, importation, and conversion of the coordinates into the WGS84/33 N metric coordinate system.</a:t>
            </a:r>
          </a:p>
          <a:p>
            <a:pPr marL="342900" indent="-342900">
              <a:buFont typeface="+mj-lt"/>
              <a:buAutoNum type="alphaLcParenR"/>
            </a:pPr>
            <a:r>
              <a:rPr lang="en-US" sz="1600" dirty="0"/>
              <a:t>Insertion of Ground Control Points to roughly </a:t>
            </a:r>
            <a:r>
              <a:rPr lang="en-US" sz="1600" dirty="0" err="1"/>
              <a:t>georeference</a:t>
            </a:r>
            <a:r>
              <a:rPr lang="en-US" sz="1600" dirty="0"/>
              <a:t> the </a:t>
            </a:r>
            <a:r>
              <a:rPr lang="en-US" sz="1600" dirty="0" err="1"/>
              <a:t>SfM</a:t>
            </a:r>
            <a:r>
              <a:rPr lang="en-US" sz="1600" dirty="0"/>
              <a:t> model. </a:t>
            </a:r>
          </a:p>
          <a:p>
            <a:pPr marL="342900" indent="-342900">
              <a:buFont typeface="+mj-lt"/>
              <a:buAutoNum type="alphaLcParenR"/>
            </a:pPr>
            <a:r>
              <a:rPr lang="en-US" sz="1600" dirty="0"/>
              <a:t>High-accuracy camera alignment by means of sparse bundle adjustment algorithm. High-quality depth maps calculation and generation of the dense point clouds. </a:t>
            </a:r>
          </a:p>
          <a:p>
            <a:pPr marL="342900" indent="-342900">
              <a:buFont typeface="+mj-lt"/>
              <a:buAutoNum type="alphaLcParenR"/>
            </a:pPr>
            <a:r>
              <a:rPr lang="en-US" sz="1600" dirty="0"/>
              <a:t>Refinement of the dense point cloud by means of subsampling and direct segmentation. </a:t>
            </a:r>
          </a:p>
          <a:p>
            <a:pPr marL="342900" indent="-342900">
              <a:buFont typeface="+mj-lt"/>
              <a:buAutoNum type="alphaLcParenR"/>
            </a:pPr>
            <a:r>
              <a:rPr lang="en-US" sz="1600" dirty="0"/>
              <a:t>Fine registration by means of ICP algorithm using Terrestrial Laser Scanning point cloud as reference.</a:t>
            </a:r>
          </a:p>
        </p:txBody>
      </p:sp>
      <p:sp>
        <p:nvSpPr>
          <p:cNvPr id="34" name="TextBox 33">
            <a:extLst>
              <a:ext uri="{FF2B5EF4-FFF2-40B4-BE49-F238E27FC236}">
                <a16:creationId xmlns:a16="http://schemas.microsoft.com/office/drawing/2014/main" id="{ED026256-9F61-4C86-8D15-82E1ED3D775E}"/>
              </a:ext>
            </a:extLst>
          </p:cNvPr>
          <p:cNvSpPr txBox="1"/>
          <p:nvPr/>
        </p:nvSpPr>
        <p:spPr>
          <a:xfrm>
            <a:off x="7391423" y="4328772"/>
            <a:ext cx="4228740" cy="830997"/>
          </a:xfrm>
          <a:prstGeom prst="rect">
            <a:avLst/>
          </a:prstGeom>
          <a:noFill/>
        </p:spPr>
        <p:txBody>
          <a:bodyPr wrap="square">
            <a:spAutoFit/>
          </a:bodyPr>
          <a:lstStyle/>
          <a:p>
            <a:r>
              <a:rPr lang="en-US" sz="1600" dirty="0"/>
              <a:t>Final point cloud of </a:t>
            </a:r>
            <a:r>
              <a:rPr lang="en-US" sz="1600" i="1" dirty="0"/>
              <a:t>Lama </a:t>
            </a:r>
            <a:r>
              <a:rPr lang="en-US" sz="1600" i="1" dirty="0" err="1"/>
              <a:t>Monachile</a:t>
            </a:r>
            <a:r>
              <a:rPr lang="en-US" sz="1600" i="1" dirty="0"/>
              <a:t> </a:t>
            </a:r>
            <a:r>
              <a:rPr lang="en-US" sz="1600" dirty="0"/>
              <a:t>site:</a:t>
            </a:r>
          </a:p>
          <a:p>
            <a:pPr marL="285750" indent="-285750">
              <a:buFont typeface="Arial" panose="020B0604020202020204" pitchFamily="34" charset="0"/>
              <a:buChar char="•"/>
            </a:pPr>
            <a:r>
              <a:rPr lang="en-US" sz="1600" dirty="0"/>
              <a:t>29,922,815 points</a:t>
            </a:r>
          </a:p>
          <a:p>
            <a:pPr marL="285750" indent="-285750">
              <a:buFont typeface="Arial" panose="020B0604020202020204" pitchFamily="34" charset="0"/>
              <a:buChar char="•"/>
            </a:pPr>
            <a:r>
              <a:rPr lang="en-US" sz="1600" dirty="0"/>
              <a:t> mean surface density = 3377 points/m</a:t>
            </a:r>
            <a:r>
              <a:rPr lang="en-US" sz="1600" baseline="30000" dirty="0"/>
              <a:t>2</a:t>
            </a:r>
            <a:endParaRPr lang="it-IT" sz="1600" dirty="0"/>
          </a:p>
        </p:txBody>
      </p:sp>
      <p:pic>
        <p:nvPicPr>
          <p:cNvPr id="36" name="Picture 35">
            <a:extLst>
              <a:ext uri="{FF2B5EF4-FFF2-40B4-BE49-F238E27FC236}">
                <a16:creationId xmlns:a16="http://schemas.microsoft.com/office/drawing/2014/main" id="{B3409CB9-F276-43E4-81CC-CC05A2998E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1422" y="2205563"/>
            <a:ext cx="4724378" cy="1864537"/>
          </a:xfrm>
          <a:prstGeom prst="rect">
            <a:avLst/>
          </a:prstGeom>
        </p:spPr>
      </p:pic>
      <p:sp>
        <p:nvSpPr>
          <p:cNvPr id="37" name="Rectangle 36">
            <a:extLst>
              <a:ext uri="{FF2B5EF4-FFF2-40B4-BE49-F238E27FC236}">
                <a16:creationId xmlns:a16="http://schemas.microsoft.com/office/drawing/2014/main" id="{8707A6F3-7302-455C-955C-4C06F1700098}"/>
              </a:ext>
            </a:extLst>
          </p:cNvPr>
          <p:cNvSpPr/>
          <p:nvPr/>
        </p:nvSpPr>
        <p:spPr>
          <a:xfrm>
            <a:off x="7326990" y="1828585"/>
            <a:ext cx="4788810" cy="4303727"/>
          </a:xfrm>
          <a:prstGeom prst="rect">
            <a:avLst/>
          </a:prstGeom>
          <a:noFill/>
          <a:ln w="19050">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83183285"/>
      </p:ext>
    </p:extLst>
  </p:cSld>
  <p:clrMapOvr>
    <a:masterClrMapping/>
  </p:clrMapOvr>
  <mc:AlternateContent xmlns:mc="http://schemas.openxmlformats.org/markup-compatibility/2006" xmlns:p14="http://schemas.microsoft.com/office/powerpoint/2010/main">
    <mc:Choice Requires="p14">
      <p:transition spd="slow" p14:dur="2000" advTm="14801"/>
    </mc:Choice>
    <mc:Fallback xmlns="">
      <p:transition spd="slow" advTm="1480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28073"/>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5" name="Rectangle 4"/>
          <p:cNvSpPr/>
          <p:nvPr/>
        </p:nvSpPr>
        <p:spPr>
          <a:xfrm>
            <a:off x="11289" y="6317672"/>
            <a:ext cx="12192000" cy="540327"/>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EGU </a:t>
            </a:r>
            <a:r>
              <a:rPr lang="en-US" sz="2000" dirty="0"/>
              <a:t>General </a:t>
            </a:r>
            <a:r>
              <a:rPr lang="en-US" dirty="0"/>
              <a:t>Assembly 2022</a:t>
            </a:r>
          </a:p>
        </p:txBody>
      </p:sp>
      <p:sp>
        <p:nvSpPr>
          <p:cNvPr id="6" name="TextBox 5"/>
          <p:cNvSpPr txBox="1"/>
          <p:nvPr/>
        </p:nvSpPr>
        <p:spPr>
          <a:xfrm>
            <a:off x="152400" y="166406"/>
            <a:ext cx="11887200" cy="400110"/>
          </a:xfrm>
          <a:prstGeom prst="rect">
            <a:avLst/>
          </a:prstGeom>
          <a:noFill/>
        </p:spPr>
        <p:txBody>
          <a:bodyPr wrap="square" rtlCol="0">
            <a:spAutoFit/>
          </a:bodyPr>
          <a:lstStyle/>
          <a:p>
            <a:pPr algn="ctr"/>
            <a:r>
              <a:rPr lang="en-US" sz="2000" dirty="0">
                <a:solidFill>
                  <a:schemeClr val="bg1"/>
                </a:solidFill>
              </a:rPr>
              <a:t>The neglected role of karst features in rock mass characterization and stability assessment</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21" t="11258" r="721" b="16594"/>
          <a:stretch/>
        </p:blipFill>
        <p:spPr>
          <a:xfrm>
            <a:off x="10984345" y="129401"/>
            <a:ext cx="1131455" cy="43711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150880"/>
            <a:ext cx="1246909" cy="41563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8952" y="6317672"/>
            <a:ext cx="1544337" cy="540327"/>
          </a:xfrm>
          <a:prstGeom prst="rect">
            <a:avLst/>
          </a:prstGeom>
        </p:spPr>
      </p:pic>
      <p:pic>
        <p:nvPicPr>
          <p:cNvPr id="11" name="Picture 10">
            <a:extLst>
              <a:ext uri="{FF2B5EF4-FFF2-40B4-BE49-F238E27FC236}">
                <a16:creationId xmlns:a16="http://schemas.microsoft.com/office/drawing/2014/main" id="{84508DB0-94D1-4C6A-A71A-1109D4CCB1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643" y="655571"/>
            <a:ext cx="1233480" cy="385192"/>
          </a:xfrm>
          <a:prstGeom prst="rect">
            <a:avLst/>
          </a:prstGeom>
        </p:spPr>
      </p:pic>
      <p:sp>
        <p:nvSpPr>
          <p:cNvPr id="7" name="TextBox 6">
            <a:extLst>
              <a:ext uri="{FF2B5EF4-FFF2-40B4-BE49-F238E27FC236}">
                <a16:creationId xmlns:a16="http://schemas.microsoft.com/office/drawing/2014/main" id="{1327D5A7-F46A-4ED7-84AF-8C50C412C1C2}"/>
              </a:ext>
            </a:extLst>
          </p:cNvPr>
          <p:cNvSpPr txBox="1"/>
          <p:nvPr/>
        </p:nvSpPr>
        <p:spPr>
          <a:xfrm>
            <a:off x="458738" y="860258"/>
            <a:ext cx="11426923" cy="492443"/>
          </a:xfrm>
          <a:prstGeom prst="rect">
            <a:avLst/>
          </a:prstGeom>
          <a:noFill/>
        </p:spPr>
        <p:txBody>
          <a:bodyPr wrap="square" rtlCol="0">
            <a:spAutoFit/>
          </a:bodyPr>
          <a:lstStyle/>
          <a:p>
            <a:pPr algn="ctr"/>
            <a:r>
              <a:rPr lang="it-IT" sz="2600" b="1" dirty="0">
                <a:solidFill>
                  <a:srgbClr val="339933"/>
                </a:solidFill>
              </a:rPr>
              <a:t>SEMI-AUTOMATIC EXTRACTION of the </a:t>
            </a:r>
            <a:r>
              <a:rPr lang="it-IT" sz="2600" b="1" dirty="0" err="1">
                <a:solidFill>
                  <a:srgbClr val="339933"/>
                </a:solidFill>
              </a:rPr>
              <a:t>DSs</a:t>
            </a:r>
            <a:r>
              <a:rPr lang="it-IT" sz="2600" b="1" dirty="0">
                <a:solidFill>
                  <a:srgbClr val="339933"/>
                </a:solidFill>
              </a:rPr>
              <a:t> from the POINT CLOUD</a:t>
            </a:r>
          </a:p>
        </p:txBody>
      </p:sp>
      <p:pic>
        <p:nvPicPr>
          <p:cNvPr id="14" name="Picture 13">
            <a:extLst>
              <a:ext uri="{FF2B5EF4-FFF2-40B4-BE49-F238E27FC236}">
                <a16:creationId xmlns:a16="http://schemas.microsoft.com/office/drawing/2014/main" id="{D75B0503-EA2D-4061-AC9D-1CE904B728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846"/>
          <a:stretch/>
        </p:blipFill>
        <p:spPr>
          <a:xfrm>
            <a:off x="4961172" y="1697377"/>
            <a:ext cx="6924489" cy="1722781"/>
          </a:xfrm>
          <a:prstGeom prst="rect">
            <a:avLst/>
          </a:prstGeom>
        </p:spPr>
      </p:pic>
      <p:pic>
        <p:nvPicPr>
          <p:cNvPr id="18" name="Picture 17">
            <a:extLst>
              <a:ext uri="{FF2B5EF4-FFF2-40B4-BE49-F238E27FC236}">
                <a16:creationId xmlns:a16="http://schemas.microsoft.com/office/drawing/2014/main" id="{F3A26DAC-57A8-4324-AEF6-F32F9DD032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408" t="51362" r="926" b="1833"/>
          <a:stretch/>
        </p:blipFill>
        <p:spPr>
          <a:xfrm>
            <a:off x="458739" y="3810159"/>
            <a:ext cx="4083098" cy="1597831"/>
          </a:xfrm>
          <a:prstGeom prst="rect">
            <a:avLst/>
          </a:prstGeom>
          <a:ln>
            <a:solidFill>
              <a:schemeClr val="tx1"/>
            </a:solidFill>
          </a:ln>
        </p:spPr>
      </p:pic>
      <p:pic>
        <p:nvPicPr>
          <p:cNvPr id="21" name="Picture 20">
            <a:extLst>
              <a:ext uri="{FF2B5EF4-FFF2-40B4-BE49-F238E27FC236}">
                <a16:creationId xmlns:a16="http://schemas.microsoft.com/office/drawing/2014/main" id="{74BF15C9-8273-491C-A745-E71EF85049F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76" t="51362" r="50383" b="1833"/>
          <a:stretch/>
        </p:blipFill>
        <p:spPr>
          <a:xfrm>
            <a:off x="458739" y="1747152"/>
            <a:ext cx="4083098" cy="1597831"/>
          </a:xfrm>
          <a:prstGeom prst="rect">
            <a:avLst/>
          </a:prstGeom>
          <a:ln>
            <a:solidFill>
              <a:schemeClr val="tx1"/>
            </a:solidFill>
          </a:ln>
        </p:spPr>
      </p:pic>
      <p:sp>
        <p:nvSpPr>
          <p:cNvPr id="22" name="TextBox 21">
            <a:extLst>
              <a:ext uri="{FF2B5EF4-FFF2-40B4-BE49-F238E27FC236}">
                <a16:creationId xmlns:a16="http://schemas.microsoft.com/office/drawing/2014/main" id="{77899D33-F79F-4A72-A08A-4566B326CCF4}"/>
              </a:ext>
            </a:extLst>
          </p:cNvPr>
          <p:cNvSpPr txBox="1"/>
          <p:nvPr/>
        </p:nvSpPr>
        <p:spPr>
          <a:xfrm>
            <a:off x="392876" y="1267054"/>
            <a:ext cx="4148961" cy="369332"/>
          </a:xfrm>
          <a:prstGeom prst="rect">
            <a:avLst/>
          </a:prstGeom>
          <a:noFill/>
        </p:spPr>
        <p:txBody>
          <a:bodyPr wrap="square" rtlCol="0">
            <a:spAutoFit/>
          </a:bodyPr>
          <a:lstStyle/>
          <a:p>
            <a:pPr algn="ctr"/>
            <a:r>
              <a:rPr lang="it-IT" i="1" dirty="0" err="1">
                <a:solidFill>
                  <a:srgbClr val="0066CC"/>
                </a:solidFill>
              </a:rPr>
              <a:t>Coltop</a:t>
            </a:r>
            <a:r>
              <a:rPr lang="it-IT" i="1" dirty="0">
                <a:solidFill>
                  <a:srgbClr val="0066CC"/>
                </a:solidFill>
              </a:rPr>
              <a:t> 3D </a:t>
            </a:r>
            <a:r>
              <a:rPr lang="it-IT" dirty="0"/>
              <a:t>on the UAV point cloud</a:t>
            </a:r>
          </a:p>
        </p:txBody>
      </p:sp>
      <p:sp>
        <p:nvSpPr>
          <p:cNvPr id="23" name="TextBox 22">
            <a:extLst>
              <a:ext uri="{FF2B5EF4-FFF2-40B4-BE49-F238E27FC236}">
                <a16:creationId xmlns:a16="http://schemas.microsoft.com/office/drawing/2014/main" id="{664F7EF0-1109-45BB-8E32-6BA0C176CC99}"/>
              </a:ext>
            </a:extLst>
          </p:cNvPr>
          <p:cNvSpPr txBox="1"/>
          <p:nvPr/>
        </p:nvSpPr>
        <p:spPr>
          <a:xfrm>
            <a:off x="458739" y="3499785"/>
            <a:ext cx="4083098" cy="369332"/>
          </a:xfrm>
          <a:prstGeom prst="rect">
            <a:avLst/>
          </a:prstGeom>
          <a:noFill/>
        </p:spPr>
        <p:txBody>
          <a:bodyPr wrap="square" rtlCol="0">
            <a:spAutoFit/>
          </a:bodyPr>
          <a:lstStyle/>
          <a:p>
            <a:pPr algn="ctr"/>
            <a:r>
              <a:rPr lang="it-IT" b="1" dirty="0" err="1"/>
              <a:t>Validation</a:t>
            </a:r>
            <a:r>
              <a:rPr lang="it-IT" b="1" dirty="0"/>
              <a:t> on the field</a:t>
            </a:r>
          </a:p>
        </p:txBody>
      </p:sp>
      <p:sp>
        <p:nvSpPr>
          <p:cNvPr id="24" name="TextBox 23">
            <a:extLst>
              <a:ext uri="{FF2B5EF4-FFF2-40B4-BE49-F238E27FC236}">
                <a16:creationId xmlns:a16="http://schemas.microsoft.com/office/drawing/2014/main" id="{C310791E-7D7C-4863-9F6B-7575BC3DEF9B}"/>
              </a:ext>
            </a:extLst>
          </p:cNvPr>
          <p:cNvSpPr txBox="1"/>
          <p:nvPr/>
        </p:nvSpPr>
        <p:spPr>
          <a:xfrm>
            <a:off x="4961172" y="1294534"/>
            <a:ext cx="6924489" cy="369332"/>
          </a:xfrm>
          <a:prstGeom prst="rect">
            <a:avLst/>
          </a:prstGeom>
          <a:noFill/>
        </p:spPr>
        <p:txBody>
          <a:bodyPr wrap="square" rtlCol="0">
            <a:spAutoFit/>
          </a:bodyPr>
          <a:lstStyle/>
          <a:p>
            <a:pPr algn="ctr"/>
            <a:r>
              <a:rPr lang="it-IT" dirty="0"/>
              <a:t>JS1 </a:t>
            </a:r>
            <a:r>
              <a:rPr lang="it-IT" dirty="0" err="1"/>
              <a:t>extracted</a:t>
            </a:r>
            <a:r>
              <a:rPr lang="it-IT" dirty="0"/>
              <a:t> with </a:t>
            </a:r>
            <a:r>
              <a:rPr lang="it-IT" i="1" dirty="0" err="1">
                <a:solidFill>
                  <a:srgbClr val="0066CC"/>
                </a:solidFill>
              </a:rPr>
              <a:t>Discontinuity</a:t>
            </a:r>
            <a:r>
              <a:rPr lang="it-IT" i="1" dirty="0">
                <a:solidFill>
                  <a:srgbClr val="0066CC"/>
                </a:solidFill>
              </a:rPr>
              <a:t> Set </a:t>
            </a:r>
            <a:r>
              <a:rPr lang="it-IT" i="1" dirty="0" err="1">
                <a:solidFill>
                  <a:srgbClr val="0066CC"/>
                </a:solidFill>
              </a:rPr>
              <a:t>Extractor</a:t>
            </a:r>
            <a:endParaRPr lang="it-IT" dirty="0">
              <a:solidFill>
                <a:srgbClr val="0066CC"/>
              </a:solidFill>
            </a:endParaRPr>
          </a:p>
        </p:txBody>
      </p:sp>
      <p:sp>
        <p:nvSpPr>
          <p:cNvPr id="27" name="TextBox 26">
            <a:extLst>
              <a:ext uri="{FF2B5EF4-FFF2-40B4-BE49-F238E27FC236}">
                <a16:creationId xmlns:a16="http://schemas.microsoft.com/office/drawing/2014/main" id="{CA289E91-0D51-4085-9DF5-AB26AD3DCF89}"/>
              </a:ext>
            </a:extLst>
          </p:cNvPr>
          <p:cNvSpPr txBox="1"/>
          <p:nvPr/>
        </p:nvSpPr>
        <p:spPr>
          <a:xfrm>
            <a:off x="4961172" y="3813632"/>
            <a:ext cx="6924489" cy="1569660"/>
          </a:xfrm>
          <a:prstGeom prst="rect">
            <a:avLst/>
          </a:prstGeom>
          <a:noFill/>
          <a:ln w="9525">
            <a:solidFill>
              <a:schemeClr val="tx1"/>
            </a:solidFill>
          </a:ln>
        </p:spPr>
        <p:txBody>
          <a:bodyPr wrap="square">
            <a:spAutoFit/>
          </a:bodyPr>
          <a:lstStyle/>
          <a:p>
            <a:pPr algn="just"/>
            <a:r>
              <a:rPr lang="en-US" sz="1600" dirty="0"/>
              <a:t>(c) Some points of the topography (in yellow) were not separated from JS1 (blue) by DSE and interfered with the estimation of the JS1 dip direction. </a:t>
            </a:r>
          </a:p>
          <a:p>
            <a:endParaRPr lang="en-US" sz="1600" dirty="0"/>
          </a:p>
          <a:p>
            <a:pPr algn="just"/>
            <a:r>
              <a:rPr lang="en-US" sz="1600" dirty="0"/>
              <a:t>(d) Differences in JS1 between the point clouds from Coltop3D and DSE: red areas correspond to points belonging to the topography that were considered by the DSE for the extraction of JS1.</a:t>
            </a:r>
            <a:endParaRPr lang="it-IT" sz="1600" dirty="0"/>
          </a:p>
        </p:txBody>
      </p:sp>
      <p:sp>
        <p:nvSpPr>
          <p:cNvPr id="28" name="TextBox 27">
            <a:extLst>
              <a:ext uri="{FF2B5EF4-FFF2-40B4-BE49-F238E27FC236}">
                <a16:creationId xmlns:a16="http://schemas.microsoft.com/office/drawing/2014/main" id="{BC908267-C78B-44B5-9F06-D9CD0CDBEF58}"/>
              </a:ext>
            </a:extLst>
          </p:cNvPr>
          <p:cNvSpPr txBox="1"/>
          <p:nvPr/>
        </p:nvSpPr>
        <p:spPr>
          <a:xfrm>
            <a:off x="4269879" y="1750538"/>
            <a:ext cx="271957" cy="369332"/>
          </a:xfrm>
          <a:prstGeom prst="rect">
            <a:avLst/>
          </a:prstGeom>
          <a:solidFill>
            <a:schemeClr val="bg1"/>
          </a:solidFill>
        </p:spPr>
        <p:txBody>
          <a:bodyPr wrap="square" rtlCol="0">
            <a:spAutoFit/>
          </a:bodyPr>
          <a:lstStyle/>
          <a:p>
            <a:r>
              <a:rPr lang="it-IT" b="1" dirty="0"/>
              <a:t>a</a:t>
            </a:r>
          </a:p>
        </p:txBody>
      </p:sp>
      <p:sp>
        <p:nvSpPr>
          <p:cNvPr id="29" name="TextBox 28">
            <a:extLst>
              <a:ext uri="{FF2B5EF4-FFF2-40B4-BE49-F238E27FC236}">
                <a16:creationId xmlns:a16="http://schemas.microsoft.com/office/drawing/2014/main" id="{E11D207B-9507-4881-9C23-2F1076391A50}"/>
              </a:ext>
            </a:extLst>
          </p:cNvPr>
          <p:cNvSpPr txBox="1"/>
          <p:nvPr/>
        </p:nvSpPr>
        <p:spPr>
          <a:xfrm>
            <a:off x="4269879" y="3810159"/>
            <a:ext cx="271957" cy="369332"/>
          </a:xfrm>
          <a:prstGeom prst="rect">
            <a:avLst/>
          </a:prstGeom>
          <a:solidFill>
            <a:schemeClr val="bg1"/>
          </a:solidFill>
        </p:spPr>
        <p:txBody>
          <a:bodyPr wrap="square" rtlCol="0">
            <a:spAutoFit/>
          </a:bodyPr>
          <a:lstStyle/>
          <a:p>
            <a:r>
              <a:rPr lang="it-IT" b="1" dirty="0"/>
              <a:t>b</a:t>
            </a:r>
          </a:p>
        </p:txBody>
      </p:sp>
      <p:sp>
        <p:nvSpPr>
          <p:cNvPr id="31" name="TextBox 30">
            <a:extLst>
              <a:ext uri="{FF2B5EF4-FFF2-40B4-BE49-F238E27FC236}">
                <a16:creationId xmlns:a16="http://schemas.microsoft.com/office/drawing/2014/main" id="{06CE5490-77B3-4B24-9FBD-5CAB0DE9B110}"/>
              </a:ext>
            </a:extLst>
          </p:cNvPr>
          <p:cNvSpPr txBox="1"/>
          <p:nvPr/>
        </p:nvSpPr>
        <p:spPr>
          <a:xfrm>
            <a:off x="699654" y="5603058"/>
            <a:ext cx="9323879" cy="646331"/>
          </a:xfrm>
          <a:prstGeom prst="rect">
            <a:avLst/>
          </a:prstGeom>
          <a:noFill/>
          <a:ln w="28575">
            <a:solidFill>
              <a:srgbClr val="FF0000"/>
            </a:solidFill>
          </a:ln>
        </p:spPr>
        <p:txBody>
          <a:bodyPr wrap="square">
            <a:spAutoFit/>
          </a:bodyPr>
          <a:lstStyle/>
          <a:p>
            <a:pPr algn="just"/>
            <a:r>
              <a:rPr lang="en-US" dirty="0"/>
              <a:t>The irregular surfaces produced by carbonate dissolution, further enhanced by weathering, caused an incorrect classification of the DSs by means of the more automated technique (DSE).</a:t>
            </a:r>
            <a:endParaRPr lang="it-IT" dirty="0"/>
          </a:p>
        </p:txBody>
      </p:sp>
    </p:spTree>
    <p:custDataLst>
      <p:tags r:id="rId1"/>
    </p:custDataLst>
    <p:extLst>
      <p:ext uri="{BB962C8B-B14F-4D97-AF65-F5344CB8AC3E}">
        <p14:creationId xmlns:p14="http://schemas.microsoft.com/office/powerpoint/2010/main" val="3697844782"/>
      </p:ext>
    </p:extLst>
  </p:cSld>
  <p:clrMapOvr>
    <a:masterClrMapping/>
  </p:clrMapOvr>
  <mc:AlternateContent xmlns:mc="http://schemas.openxmlformats.org/markup-compatibility/2006" xmlns:p14="http://schemas.microsoft.com/office/powerpoint/2010/main">
    <mc:Choice Requires="p14">
      <p:transition spd="slow" p14:dur="2000" advTm="55714"/>
    </mc:Choice>
    <mc:Fallback xmlns="">
      <p:transition spd="slow" advTm="557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28073"/>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5" name="Rectangle 4"/>
          <p:cNvSpPr/>
          <p:nvPr/>
        </p:nvSpPr>
        <p:spPr>
          <a:xfrm>
            <a:off x="11289" y="6317673"/>
            <a:ext cx="12192000" cy="540327"/>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EGU </a:t>
            </a:r>
            <a:r>
              <a:rPr lang="en-US" sz="2000" dirty="0"/>
              <a:t>General </a:t>
            </a:r>
            <a:r>
              <a:rPr lang="en-US" dirty="0"/>
              <a:t>Assembly 2022</a:t>
            </a:r>
          </a:p>
        </p:txBody>
      </p:sp>
      <p:sp>
        <p:nvSpPr>
          <p:cNvPr id="6" name="TextBox 5"/>
          <p:cNvSpPr txBox="1"/>
          <p:nvPr/>
        </p:nvSpPr>
        <p:spPr>
          <a:xfrm>
            <a:off x="152400" y="166406"/>
            <a:ext cx="11887200" cy="400110"/>
          </a:xfrm>
          <a:prstGeom prst="rect">
            <a:avLst/>
          </a:prstGeom>
          <a:noFill/>
        </p:spPr>
        <p:txBody>
          <a:bodyPr wrap="square" rtlCol="0">
            <a:spAutoFit/>
          </a:bodyPr>
          <a:lstStyle/>
          <a:p>
            <a:pPr algn="ctr"/>
            <a:r>
              <a:rPr lang="en-US" sz="2000" dirty="0">
                <a:solidFill>
                  <a:schemeClr val="bg1"/>
                </a:solidFill>
              </a:rPr>
              <a:t>The neglected role of karst features in rock mass characterization and stability assessment</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721" t="11258" r="721" b="16594"/>
          <a:stretch/>
        </p:blipFill>
        <p:spPr>
          <a:xfrm>
            <a:off x="10984345" y="129401"/>
            <a:ext cx="1131455" cy="43711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50880"/>
            <a:ext cx="1246909" cy="415636"/>
          </a:xfrm>
          <a:prstGeom prst="rect">
            <a:avLst/>
          </a:prstGeom>
        </p:spPr>
      </p:pic>
      <p:sp>
        <p:nvSpPr>
          <p:cNvPr id="2" name="TextBox 1"/>
          <p:cNvSpPr txBox="1"/>
          <p:nvPr/>
        </p:nvSpPr>
        <p:spPr>
          <a:xfrm>
            <a:off x="304800" y="703082"/>
            <a:ext cx="11582400" cy="1384995"/>
          </a:xfrm>
          <a:prstGeom prst="rect">
            <a:avLst/>
          </a:prstGeom>
          <a:noFill/>
        </p:spPr>
        <p:txBody>
          <a:bodyPr wrap="square" rtlCol="0">
            <a:spAutoFit/>
          </a:bodyPr>
          <a:lstStyle/>
          <a:p>
            <a:pPr algn="ctr"/>
            <a:r>
              <a:rPr lang="it-IT" sz="2800" b="1" dirty="0">
                <a:solidFill>
                  <a:srgbClr val="0066CC"/>
                </a:solidFill>
              </a:rPr>
              <a:t>3-D STABILITY ANALYSIS BY MEANS OF FINITE ELEMENT METHOD</a:t>
            </a:r>
          </a:p>
          <a:p>
            <a:pPr algn="ctr"/>
            <a:r>
              <a:rPr lang="it-IT" sz="2800" b="1" dirty="0">
                <a:solidFill>
                  <a:srgbClr val="C00000"/>
                </a:solidFill>
              </a:rPr>
              <a:t>→</a:t>
            </a:r>
            <a:r>
              <a:rPr lang="it-IT" sz="2800" b="1" dirty="0">
                <a:solidFill>
                  <a:srgbClr val="0066CC"/>
                </a:solidFill>
              </a:rPr>
              <a:t> </a:t>
            </a:r>
            <a:r>
              <a:rPr lang="it-IT" sz="2800" b="1" dirty="0">
                <a:solidFill>
                  <a:srgbClr val="339933"/>
                </a:solidFill>
              </a:rPr>
              <a:t>CONTINUUM-BASED APPROACH (</a:t>
            </a:r>
            <a:r>
              <a:rPr lang="it-IT" sz="2800" b="1" dirty="0">
                <a:solidFill>
                  <a:srgbClr val="C00000"/>
                </a:solidFill>
              </a:rPr>
              <a:t>RS3 SOFTWARE - </a:t>
            </a:r>
            <a:r>
              <a:rPr lang="it-IT" sz="2800" b="1" dirty="0" err="1">
                <a:solidFill>
                  <a:srgbClr val="C00000"/>
                </a:solidFill>
              </a:rPr>
              <a:t>Rocscience</a:t>
            </a:r>
            <a:r>
              <a:rPr lang="it-IT" sz="2800" b="1" dirty="0">
                <a:solidFill>
                  <a:srgbClr val="339933"/>
                </a:solidFill>
              </a:rPr>
              <a:t>)</a:t>
            </a:r>
          </a:p>
          <a:p>
            <a:pPr algn="ctr"/>
            <a:endParaRPr lang="it-IT" sz="2800" b="1" dirty="0">
              <a:solidFill>
                <a:srgbClr val="0066CC"/>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8952" y="6317672"/>
            <a:ext cx="1544337" cy="540327"/>
          </a:xfrm>
          <a:prstGeom prst="rect">
            <a:avLst/>
          </a:prstGeom>
        </p:spPr>
      </p:pic>
      <p:pic>
        <p:nvPicPr>
          <p:cNvPr id="11" name="Picture 10">
            <a:extLst>
              <a:ext uri="{FF2B5EF4-FFF2-40B4-BE49-F238E27FC236}">
                <a16:creationId xmlns:a16="http://schemas.microsoft.com/office/drawing/2014/main" id="{84508DB0-94D1-4C6A-A71A-1109D4CCB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43" y="655571"/>
            <a:ext cx="1233480" cy="385192"/>
          </a:xfrm>
          <a:prstGeom prst="rect">
            <a:avLst/>
          </a:prstGeom>
        </p:spPr>
      </p:pic>
      <p:sp>
        <p:nvSpPr>
          <p:cNvPr id="14" name="TextBox 13">
            <a:extLst>
              <a:ext uri="{FF2B5EF4-FFF2-40B4-BE49-F238E27FC236}">
                <a16:creationId xmlns:a16="http://schemas.microsoft.com/office/drawing/2014/main" id="{431D883D-6C57-400B-8746-E63666CB40C2}"/>
              </a:ext>
            </a:extLst>
          </p:cNvPr>
          <p:cNvSpPr txBox="1"/>
          <p:nvPr/>
        </p:nvSpPr>
        <p:spPr>
          <a:xfrm>
            <a:off x="221905" y="1579769"/>
            <a:ext cx="11658600" cy="1477328"/>
          </a:xfrm>
          <a:prstGeom prst="rect">
            <a:avLst/>
          </a:prstGeom>
          <a:noFill/>
        </p:spPr>
        <p:txBody>
          <a:bodyPr wrap="square">
            <a:spAutoFit/>
          </a:bodyPr>
          <a:lstStyle/>
          <a:p>
            <a:r>
              <a:rPr lang="en-US" dirty="0">
                <a:solidFill>
                  <a:srgbClr val="C00000"/>
                </a:solidFill>
              </a:rPr>
              <a:t>MODEL SET-UP</a:t>
            </a:r>
          </a:p>
          <a:p>
            <a:pPr marL="285750" indent="-285750" algn="just">
              <a:buFont typeface="Arial" panose="020B0604020202020204" pitchFamily="34" charset="0"/>
              <a:buChar char="•"/>
            </a:pPr>
            <a:r>
              <a:rPr lang="en-US" u="sng" dirty="0"/>
              <a:t>Geometric model</a:t>
            </a:r>
            <a:r>
              <a:rPr lang="en-US" dirty="0"/>
              <a:t>: a high-resolution DOM was used to generate a very fine mesh (average element size = 35 cm) to take into account the large-scale karst structures.</a:t>
            </a:r>
          </a:p>
          <a:p>
            <a:pPr marL="285750" indent="-285750" algn="just">
              <a:buFont typeface="Arial" panose="020B0604020202020204" pitchFamily="34" charset="0"/>
              <a:buChar char="•"/>
            </a:pPr>
            <a:r>
              <a:rPr lang="en-US" u="sng" dirty="0"/>
              <a:t>Water conditions, load and restraints</a:t>
            </a:r>
            <a:r>
              <a:rPr lang="en-US" dirty="0"/>
              <a:t>: assigned through a chronological multi-stage procedure according to the site conditions.</a:t>
            </a:r>
          </a:p>
        </p:txBody>
      </p:sp>
      <p:pic>
        <p:nvPicPr>
          <p:cNvPr id="16" name="Picture 15">
            <a:extLst>
              <a:ext uri="{FF2B5EF4-FFF2-40B4-BE49-F238E27FC236}">
                <a16:creationId xmlns:a16="http://schemas.microsoft.com/office/drawing/2014/main" id="{4EF262F8-84D8-4A5D-8BE9-5B5DF37E4DA3}"/>
              </a:ext>
            </a:extLst>
          </p:cNvPr>
          <p:cNvPicPr>
            <a:picLocks noChangeAspect="1"/>
          </p:cNvPicPr>
          <p:nvPr/>
        </p:nvPicPr>
        <p:blipFill>
          <a:blip r:embed="rId6"/>
          <a:stretch>
            <a:fillRect/>
          </a:stretch>
        </p:blipFill>
        <p:spPr>
          <a:xfrm>
            <a:off x="185651" y="4166849"/>
            <a:ext cx="7427748" cy="1954268"/>
          </a:xfrm>
          <a:prstGeom prst="rect">
            <a:avLst/>
          </a:prstGeom>
        </p:spPr>
      </p:pic>
      <p:sp>
        <p:nvSpPr>
          <p:cNvPr id="18" name="TextBox 17">
            <a:extLst>
              <a:ext uri="{FF2B5EF4-FFF2-40B4-BE49-F238E27FC236}">
                <a16:creationId xmlns:a16="http://schemas.microsoft.com/office/drawing/2014/main" id="{8E29E3AA-F1E6-45BD-A139-B8081759B02E}"/>
              </a:ext>
            </a:extLst>
          </p:cNvPr>
          <p:cNvSpPr txBox="1"/>
          <p:nvPr/>
        </p:nvSpPr>
        <p:spPr>
          <a:xfrm>
            <a:off x="214096" y="2934122"/>
            <a:ext cx="7508632" cy="1200329"/>
          </a:xfrm>
          <a:prstGeom prst="rect">
            <a:avLst/>
          </a:prstGeom>
          <a:noFill/>
        </p:spPr>
        <p:txBody>
          <a:bodyPr wrap="square">
            <a:spAutoFit/>
          </a:bodyPr>
          <a:lstStyle/>
          <a:p>
            <a:pPr marL="285750" indent="-285750" algn="just">
              <a:buFont typeface="Arial" panose="020B0604020202020204" pitchFamily="34" charset="0"/>
              <a:buChar char="•"/>
            </a:pPr>
            <a:r>
              <a:rPr lang="en-US" u="sng" dirty="0" err="1">
                <a:solidFill>
                  <a:srgbClr val="0066CC"/>
                </a:solidFill>
              </a:rPr>
              <a:t>Lithotechnical</a:t>
            </a:r>
            <a:r>
              <a:rPr lang="en-US" u="sng" dirty="0">
                <a:solidFill>
                  <a:srgbClr val="0066CC"/>
                </a:solidFill>
              </a:rPr>
              <a:t> characterization</a:t>
            </a:r>
            <a:r>
              <a:rPr lang="en-US" dirty="0"/>
              <a:t>: the equivalent Mohr-Coulomb parameters of the rock mass were evaluated through the linearization of the generalized Hoek-Brown failure criterion using the GSI values defined for the </a:t>
            </a:r>
            <a:r>
              <a:rPr lang="en-US" dirty="0" err="1"/>
              <a:t>lithotechnical</a:t>
            </a:r>
            <a:r>
              <a:rPr lang="en-US" dirty="0"/>
              <a:t> units, according to the site conditions.</a:t>
            </a:r>
          </a:p>
        </p:txBody>
      </p:sp>
      <p:pic>
        <p:nvPicPr>
          <p:cNvPr id="26" name="Picture 25">
            <a:extLst>
              <a:ext uri="{FF2B5EF4-FFF2-40B4-BE49-F238E27FC236}">
                <a16:creationId xmlns:a16="http://schemas.microsoft.com/office/drawing/2014/main" id="{B76BA1D9-8DE9-4F91-B488-0EAAF6413DB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8531"/>
          <a:stretch/>
        </p:blipFill>
        <p:spPr>
          <a:xfrm>
            <a:off x="8448899" y="2820552"/>
            <a:ext cx="2831961" cy="1556202"/>
          </a:xfrm>
          <a:prstGeom prst="rect">
            <a:avLst/>
          </a:prstGeom>
        </p:spPr>
      </p:pic>
      <p:pic>
        <p:nvPicPr>
          <p:cNvPr id="27" name="Picture 26">
            <a:extLst>
              <a:ext uri="{FF2B5EF4-FFF2-40B4-BE49-F238E27FC236}">
                <a16:creationId xmlns:a16="http://schemas.microsoft.com/office/drawing/2014/main" id="{B64AD6F7-1283-4140-A455-D10BB369CE8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181" b="1117"/>
          <a:stretch/>
        </p:blipFill>
        <p:spPr>
          <a:xfrm>
            <a:off x="7722728" y="4862391"/>
            <a:ext cx="2487188" cy="1421313"/>
          </a:xfrm>
          <a:prstGeom prst="rect">
            <a:avLst/>
          </a:prstGeom>
        </p:spPr>
      </p:pic>
      <p:sp>
        <p:nvSpPr>
          <p:cNvPr id="28" name="TextBox 27">
            <a:extLst>
              <a:ext uri="{FF2B5EF4-FFF2-40B4-BE49-F238E27FC236}">
                <a16:creationId xmlns:a16="http://schemas.microsoft.com/office/drawing/2014/main" id="{FD4BB06C-9CFF-4CED-97EC-B3954F70F8AC}"/>
              </a:ext>
            </a:extLst>
          </p:cNvPr>
          <p:cNvSpPr txBox="1"/>
          <p:nvPr/>
        </p:nvSpPr>
        <p:spPr>
          <a:xfrm>
            <a:off x="8758865" y="2788286"/>
            <a:ext cx="2280975" cy="369332"/>
          </a:xfrm>
          <a:prstGeom prst="rect">
            <a:avLst/>
          </a:prstGeom>
          <a:noFill/>
        </p:spPr>
        <p:txBody>
          <a:bodyPr wrap="square" rtlCol="0">
            <a:spAutoFit/>
          </a:bodyPr>
          <a:lstStyle/>
          <a:p>
            <a:r>
              <a:rPr lang="it-IT" dirty="0">
                <a:solidFill>
                  <a:srgbClr val="C00000"/>
                </a:solidFill>
              </a:rPr>
              <a:t>Geomechanical model</a:t>
            </a:r>
          </a:p>
        </p:txBody>
      </p:sp>
      <p:sp>
        <p:nvSpPr>
          <p:cNvPr id="29" name="TextBox 28">
            <a:extLst>
              <a:ext uri="{FF2B5EF4-FFF2-40B4-BE49-F238E27FC236}">
                <a16:creationId xmlns:a16="http://schemas.microsoft.com/office/drawing/2014/main" id="{A045CC36-46A8-4139-88E7-FFED1D6368C9}"/>
              </a:ext>
            </a:extLst>
          </p:cNvPr>
          <p:cNvSpPr txBox="1"/>
          <p:nvPr/>
        </p:nvSpPr>
        <p:spPr>
          <a:xfrm>
            <a:off x="7081581" y="6034729"/>
            <a:ext cx="3354568" cy="369332"/>
          </a:xfrm>
          <a:prstGeom prst="rect">
            <a:avLst/>
          </a:prstGeom>
          <a:noFill/>
        </p:spPr>
        <p:txBody>
          <a:bodyPr wrap="square" rtlCol="0">
            <a:spAutoFit/>
          </a:bodyPr>
          <a:lstStyle/>
          <a:p>
            <a:r>
              <a:rPr lang="it-IT" dirty="0">
                <a:solidFill>
                  <a:srgbClr val="C00000"/>
                </a:solidFill>
              </a:rPr>
              <a:t>Mesh + water + loads + </a:t>
            </a:r>
            <a:r>
              <a:rPr lang="it-IT" dirty="0" err="1">
                <a:solidFill>
                  <a:srgbClr val="C00000"/>
                </a:solidFill>
              </a:rPr>
              <a:t>restraints</a:t>
            </a:r>
            <a:r>
              <a:rPr lang="it-IT" dirty="0">
                <a:solidFill>
                  <a:srgbClr val="C00000"/>
                </a:solidFill>
              </a:rPr>
              <a:t> </a:t>
            </a:r>
          </a:p>
        </p:txBody>
      </p:sp>
      <p:cxnSp>
        <p:nvCxnSpPr>
          <p:cNvPr id="31" name="Straight Arrow Connector 30">
            <a:extLst>
              <a:ext uri="{FF2B5EF4-FFF2-40B4-BE49-F238E27FC236}">
                <a16:creationId xmlns:a16="http://schemas.microsoft.com/office/drawing/2014/main" id="{6EA77477-EB2B-4052-89A9-8B930E83C062}"/>
              </a:ext>
            </a:extLst>
          </p:cNvPr>
          <p:cNvCxnSpPr>
            <a:cxnSpLocks/>
          </p:cNvCxnSpPr>
          <p:nvPr/>
        </p:nvCxnSpPr>
        <p:spPr>
          <a:xfrm>
            <a:off x="505839" y="3307404"/>
            <a:ext cx="0" cy="883764"/>
          </a:xfrm>
          <a:prstGeom prst="straightConnector1">
            <a:avLst/>
          </a:prstGeom>
          <a:ln w="38100">
            <a:solidFill>
              <a:srgbClr val="0066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051796"/>
      </p:ext>
    </p:extLst>
  </p:cSld>
  <p:clrMapOvr>
    <a:masterClrMapping/>
  </p:clrMapOvr>
  <mc:AlternateContent xmlns:mc="http://schemas.openxmlformats.org/markup-compatibility/2006" xmlns:p14="http://schemas.microsoft.com/office/powerpoint/2010/main">
    <mc:Choice Requires="p14">
      <p:transition spd="slow" p14:dur="2000" advTm="37370"/>
    </mc:Choice>
    <mc:Fallback xmlns="">
      <p:transition spd="slow" advTm="3737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28073"/>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5" name="Rectangle 4"/>
          <p:cNvSpPr/>
          <p:nvPr/>
        </p:nvSpPr>
        <p:spPr>
          <a:xfrm>
            <a:off x="0" y="6317673"/>
            <a:ext cx="12192000" cy="540327"/>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EGU </a:t>
            </a:r>
            <a:r>
              <a:rPr lang="en-US" sz="2000" dirty="0"/>
              <a:t>General </a:t>
            </a:r>
            <a:r>
              <a:rPr lang="en-US" dirty="0"/>
              <a:t>Assembly 2022</a:t>
            </a:r>
          </a:p>
        </p:txBody>
      </p:sp>
      <p:sp>
        <p:nvSpPr>
          <p:cNvPr id="6" name="TextBox 5"/>
          <p:cNvSpPr txBox="1"/>
          <p:nvPr/>
        </p:nvSpPr>
        <p:spPr>
          <a:xfrm>
            <a:off x="152400" y="166406"/>
            <a:ext cx="11887200" cy="400110"/>
          </a:xfrm>
          <a:prstGeom prst="rect">
            <a:avLst/>
          </a:prstGeom>
          <a:noFill/>
        </p:spPr>
        <p:txBody>
          <a:bodyPr wrap="square" rtlCol="0">
            <a:spAutoFit/>
          </a:bodyPr>
          <a:lstStyle/>
          <a:p>
            <a:pPr algn="ctr"/>
            <a:r>
              <a:rPr lang="en-US" sz="2000" dirty="0">
                <a:solidFill>
                  <a:schemeClr val="bg1"/>
                </a:solidFill>
              </a:rPr>
              <a:t>The neglected role of karst features in rock mass characterization and stability assessment</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721" t="11258" r="721" b="16594"/>
          <a:stretch/>
        </p:blipFill>
        <p:spPr>
          <a:xfrm>
            <a:off x="10984345" y="129401"/>
            <a:ext cx="1131455" cy="43711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150880"/>
            <a:ext cx="1246909" cy="415636"/>
          </a:xfrm>
          <a:prstGeom prst="rect">
            <a:avLst/>
          </a:prstGeom>
        </p:spPr>
      </p:pic>
      <p:sp>
        <p:nvSpPr>
          <p:cNvPr id="2" name="TextBox 1"/>
          <p:cNvSpPr txBox="1"/>
          <p:nvPr/>
        </p:nvSpPr>
        <p:spPr>
          <a:xfrm>
            <a:off x="235082" y="703082"/>
            <a:ext cx="11582400" cy="1815882"/>
          </a:xfrm>
          <a:prstGeom prst="rect">
            <a:avLst/>
          </a:prstGeom>
          <a:noFill/>
        </p:spPr>
        <p:txBody>
          <a:bodyPr wrap="square" rtlCol="0">
            <a:spAutoFit/>
          </a:bodyPr>
          <a:lstStyle/>
          <a:p>
            <a:pPr algn="ctr"/>
            <a:r>
              <a:rPr lang="it-IT" sz="2800" b="1" dirty="0">
                <a:solidFill>
                  <a:srgbClr val="0066CC"/>
                </a:solidFill>
              </a:rPr>
              <a:t>3-D STABILITY ANALYSIS BY MEANS OF FINITE ELEMENT METHOD</a:t>
            </a:r>
          </a:p>
          <a:p>
            <a:pPr algn="ctr"/>
            <a:r>
              <a:rPr lang="it-IT" sz="2800" b="1" dirty="0">
                <a:solidFill>
                  <a:srgbClr val="C00000"/>
                </a:solidFill>
              </a:rPr>
              <a:t>→</a:t>
            </a:r>
            <a:r>
              <a:rPr lang="it-IT" sz="2800" b="1" dirty="0">
                <a:solidFill>
                  <a:srgbClr val="0066CC"/>
                </a:solidFill>
              </a:rPr>
              <a:t> </a:t>
            </a:r>
            <a:r>
              <a:rPr lang="it-IT" sz="2800" b="1" dirty="0">
                <a:solidFill>
                  <a:srgbClr val="339933"/>
                </a:solidFill>
              </a:rPr>
              <a:t>CONTINUUM-BASED APPROACH (</a:t>
            </a:r>
            <a:r>
              <a:rPr lang="it-IT" sz="2800" b="1" dirty="0">
                <a:solidFill>
                  <a:srgbClr val="C00000"/>
                </a:solidFill>
              </a:rPr>
              <a:t>RS3 SOFTWARE - </a:t>
            </a:r>
            <a:r>
              <a:rPr lang="it-IT" sz="2800" b="1" dirty="0" err="1">
                <a:solidFill>
                  <a:srgbClr val="C00000"/>
                </a:solidFill>
              </a:rPr>
              <a:t>Rocscience</a:t>
            </a:r>
            <a:r>
              <a:rPr lang="it-IT" sz="2800" b="1" dirty="0">
                <a:solidFill>
                  <a:srgbClr val="339933"/>
                </a:solidFill>
              </a:rPr>
              <a:t>)</a:t>
            </a:r>
          </a:p>
          <a:p>
            <a:pPr algn="ctr"/>
            <a:endParaRPr lang="it-IT" sz="2800" b="1" dirty="0">
              <a:solidFill>
                <a:srgbClr val="339933"/>
              </a:solidFill>
            </a:endParaRPr>
          </a:p>
          <a:p>
            <a:pPr algn="ctr"/>
            <a:endParaRPr lang="it-IT" sz="2800" b="1" dirty="0">
              <a:solidFill>
                <a:srgbClr val="0066CC"/>
              </a:solidFill>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8952" y="6317672"/>
            <a:ext cx="1544337" cy="540327"/>
          </a:xfrm>
          <a:prstGeom prst="rect">
            <a:avLst/>
          </a:prstGeom>
        </p:spPr>
      </p:pic>
      <p:pic>
        <p:nvPicPr>
          <p:cNvPr id="11" name="Picture 10">
            <a:extLst>
              <a:ext uri="{FF2B5EF4-FFF2-40B4-BE49-F238E27FC236}">
                <a16:creationId xmlns:a16="http://schemas.microsoft.com/office/drawing/2014/main" id="{84508DB0-94D1-4C6A-A71A-1109D4CCB1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643" y="655571"/>
            <a:ext cx="1233480" cy="385192"/>
          </a:xfrm>
          <a:prstGeom prst="rect">
            <a:avLst/>
          </a:prstGeom>
        </p:spPr>
      </p:pic>
      <p:sp>
        <p:nvSpPr>
          <p:cNvPr id="14" name="TextBox 13">
            <a:extLst>
              <a:ext uri="{FF2B5EF4-FFF2-40B4-BE49-F238E27FC236}">
                <a16:creationId xmlns:a16="http://schemas.microsoft.com/office/drawing/2014/main" id="{431D883D-6C57-400B-8746-E63666CB40C2}"/>
              </a:ext>
            </a:extLst>
          </p:cNvPr>
          <p:cNvSpPr txBox="1"/>
          <p:nvPr/>
        </p:nvSpPr>
        <p:spPr>
          <a:xfrm>
            <a:off x="120643" y="1973529"/>
            <a:ext cx="5587652" cy="3508653"/>
          </a:xfrm>
          <a:prstGeom prst="rect">
            <a:avLst/>
          </a:prstGeom>
          <a:noFill/>
        </p:spPr>
        <p:txBody>
          <a:bodyPr wrap="square">
            <a:spAutoFit/>
          </a:bodyPr>
          <a:lstStyle/>
          <a:p>
            <a:pPr algn="ctr"/>
            <a:r>
              <a:rPr lang="en-US" sz="2400" b="1" dirty="0">
                <a:solidFill>
                  <a:srgbClr val="C00000"/>
                </a:solidFill>
              </a:rPr>
              <a:t>RESULTS</a:t>
            </a:r>
          </a:p>
          <a:p>
            <a:endParaRPr lang="en-US" dirty="0"/>
          </a:p>
          <a:p>
            <a:pPr marL="285750" indent="-285750" algn="just">
              <a:buFont typeface="Arial" panose="020B0604020202020204" pitchFamily="34" charset="0"/>
              <a:buChar char="•"/>
            </a:pPr>
            <a:r>
              <a:rPr lang="en-US" dirty="0"/>
              <a:t>Although in the current conditions the examined slope is stable, the results illustrate that </a:t>
            </a:r>
            <a:r>
              <a:rPr lang="en-US" dirty="0">
                <a:solidFill>
                  <a:srgbClr val="003399"/>
                </a:solidFill>
              </a:rPr>
              <a:t>the maximum shear strain is localized in correspondence of the karst features </a:t>
            </a:r>
            <a:r>
              <a:rPr lang="en-US" dirty="0"/>
              <a:t>(e.g. caves and voids) </a:t>
            </a:r>
            <a:r>
              <a:rPr lang="en-US" dirty="0">
                <a:solidFill>
                  <a:srgbClr val="003399"/>
                </a:solidFill>
              </a:rPr>
              <a:t>and at the sea level</a:t>
            </a:r>
            <a:r>
              <a:rPr lang="en-US" dirty="0"/>
              <a:t>.</a:t>
            </a:r>
          </a:p>
          <a:p>
            <a:pPr algn="just"/>
            <a:endParaRPr lang="en-US" dirty="0"/>
          </a:p>
          <a:p>
            <a:pPr marL="285750" indent="-285750" algn="just">
              <a:buFont typeface="Arial" panose="020B0604020202020204" pitchFamily="34" charset="0"/>
              <a:buChar char="•"/>
            </a:pPr>
            <a:r>
              <a:rPr lang="en-US" dirty="0"/>
              <a:t>By applying the </a:t>
            </a:r>
            <a:r>
              <a:rPr lang="en-US" u="sng" dirty="0"/>
              <a:t>Shear Strength Reduction </a:t>
            </a:r>
            <a:r>
              <a:rPr lang="en-US" dirty="0"/>
              <a:t>method, it was found out that </a:t>
            </a:r>
            <a:r>
              <a:rPr lang="en-US" dirty="0">
                <a:solidFill>
                  <a:srgbClr val="003399"/>
                </a:solidFill>
              </a:rPr>
              <a:t>weathering processes can cause the same structures to be under yield and lead to localized failures.</a:t>
            </a:r>
            <a:endParaRPr lang="it-IT" dirty="0">
              <a:solidFill>
                <a:srgbClr val="003399"/>
              </a:solidFill>
            </a:endParaRPr>
          </a:p>
          <a:p>
            <a:pPr marL="285750" indent="-285750" algn="just">
              <a:buFont typeface="Arial" panose="020B0604020202020204" pitchFamily="34" charset="0"/>
              <a:buChar char="•"/>
            </a:pPr>
            <a:endParaRPr lang="en-US" dirty="0"/>
          </a:p>
        </p:txBody>
      </p:sp>
      <p:pic>
        <p:nvPicPr>
          <p:cNvPr id="3" name="video plastic strain">
            <a:hlinkClick r:id="" action="ppaction://media"/>
            <a:extLst>
              <a:ext uri="{FF2B5EF4-FFF2-40B4-BE49-F238E27FC236}">
                <a16:creationId xmlns:a16="http://schemas.microsoft.com/office/drawing/2014/main" id="{60AAAE6B-711B-4F43-B1F8-510840729C4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772278" y="1958240"/>
            <a:ext cx="6114922" cy="3299510"/>
          </a:xfrm>
          <a:prstGeom prst="rect">
            <a:avLst/>
          </a:prstGeom>
        </p:spPr>
      </p:pic>
      <p:sp>
        <p:nvSpPr>
          <p:cNvPr id="12" name="TextBox 11">
            <a:extLst>
              <a:ext uri="{FF2B5EF4-FFF2-40B4-BE49-F238E27FC236}">
                <a16:creationId xmlns:a16="http://schemas.microsoft.com/office/drawing/2014/main" id="{3A042275-43CA-4C21-82E0-D8F3CB69763B}"/>
              </a:ext>
            </a:extLst>
          </p:cNvPr>
          <p:cNvSpPr txBox="1"/>
          <p:nvPr/>
        </p:nvSpPr>
        <p:spPr>
          <a:xfrm>
            <a:off x="6634264" y="2326499"/>
            <a:ext cx="2966936" cy="369332"/>
          </a:xfrm>
          <a:prstGeom prst="rect">
            <a:avLst/>
          </a:prstGeom>
          <a:noFill/>
        </p:spPr>
        <p:txBody>
          <a:bodyPr wrap="square" rtlCol="0">
            <a:spAutoFit/>
          </a:bodyPr>
          <a:lstStyle/>
          <a:p>
            <a:pPr algn="ctr"/>
            <a:r>
              <a:rPr lang="it-IT" b="1" dirty="0"/>
              <a:t>Maximum shear strain</a:t>
            </a:r>
          </a:p>
        </p:txBody>
      </p:sp>
      <p:sp>
        <p:nvSpPr>
          <p:cNvPr id="13" name="TextBox 12">
            <a:extLst>
              <a:ext uri="{FF2B5EF4-FFF2-40B4-BE49-F238E27FC236}">
                <a16:creationId xmlns:a16="http://schemas.microsoft.com/office/drawing/2014/main" id="{F2D9C928-BB05-43D9-BBBC-C2D0E6523EC4}"/>
              </a:ext>
            </a:extLst>
          </p:cNvPr>
          <p:cNvSpPr txBox="1"/>
          <p:nvPr/>
        </p:nvSpPr>
        <p:spPr>
          <a:xfrm>
            <a:off x="10678022" y="4599730"/>
            <a:ext cx="612646" cy="369332"/>
          </a:xfrm>
          <a:prstGeom prst="rect">
            <a:avLst/>
          </a:prstGeom>
          <a:noFill/>
        </p:spPr>
        <p:txBody>
          <a:bodyPr wrap="square" rtlCol="0">
            <a:spAutoFit/>
          </a:bodyPr>
          <a:lstStyle/>
          <a:p>
            <a:r>
              <a:rPr lang="it-IT" dirty="0"/>
              <a:t>max</a:t>
            </a:r>
          </a:p>
        </p:txBody>
      </p:sp>
      <p:sp>
        <p:nvSpPr>
          <p:cNvPr id="17" name="TextBox 16">
            <a:extLst>
              <a:ext uri="{FF2B5EF4-FFF2-40B4-BE49-F238E27FC236}">
                <a16:creationId xmlns:a16="http://schemas.microsoft.com/office/drawing/2014/main" id="{B05619E0-FC65-4FB3-83FA-877BA5AF8636}"/>
              </a:ext>
            </a:extLst>
          </p:cNvPr>
          <p:cNvSpPr txBox="1"/>
          <p:nvPr/>
        </p:nvSpPr>
        <p:spPr>
          <a:xfrm>
            <a:off x="11245491" y="1667410"/>
            <a:ext cx="551035" cy="369332"/>
          </a:xfrm>
          <a:prstGeom prst="rect">
            <a:avLst/>
          </a:prstGeom>
          <a:noFill/>
        </p:spPr>
        <p:txBody>
          <a:bodyPr wrap="square" rtlCol="0">
            <a:spAutoFit/>
          </a:bodyPr>
          <a:lstStyle/>
          <a:p>
            <a:r>
              <a:rPr lang="it-IT" dirty="0"/>
              <a:t>min</a:t>
            </a:r>
          </a:p>
        </p:txBody>
      </p:sp>
    </p:spTree>
    <p:extLst>
      <p:ext uri="{BB962C8B-B14F-4D97-AF65-F5344CB8AC3E}">
        <p14:creationId xmlns:p14="http://schemas.microsoft.com/office/powerpoint/2010/main" val="400251895"/>
      </p:ext>
    </p:extLst>
  </p:cSld>
  <p:clrMapOvr>
    <a:masterClrMapping/>
  </p:clrMapOvr>
  <mc:AlternateContent xmlns:mc="http://schemas.openxmlformats.org/markup-compatibility/2006" xmlns:p14="http://schemas.microsoft.com/office/powerpoint/2010/main">
    <mc:Choice Requires="p14">
      <p:transition spd="slow" p14:dur="2000" advTm="30590"/>
    </mc:Choice>
    <mc:Fallback xmlns="">
      <p:transition spd="slow" advTm="30590"/>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extLst>
    <p:ext uri="{E180D4A7-C9FB-4DFB-919C-405C955672EB}">
      <p14:showEvtLst xmlns:p14="http://schemas.microsoft.com/office/powerpoint/2010/main">
        <p14:playEvt time="8369" objId="3"/>
        <p14:stopEvt time="30418"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28073"/>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5" name="Rectangle 4"/>
          <p:cNvSpPr/>
          <p:nvPr/>
        </p:nvSpPr>
        <p:spPr>
          <a:xfrm>
            <a:off x="0" y="6317673"/>
            <a:ext cx="12192000" cy="540327"/>
          </a:xfrm>
          <a:prstGeom prst="rect">
            <a:avLst/>
          </a:prstGeom>
          <a:solidFill>
            <a:srgbClr val="00808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EGU </a:t>
            </a:r>
            <a:r>
              <a:rPr lang="en-US" sz="2000" dirty="0"/>
              <a:t>General </a:t>
            </a:r>
            <a:r>
              <a:rPr lang="en-US" dirty="0"/>
              <a:t>Assembly 2022</a:t>
            </a:r>
          </a:p>
        </p:txBody>
      </p:sp>
      <p:sp>
        <p:nvSpPr>
          <p:cNvPr id="6" name="TextBox 5"/>
          <p:cNvSpPr txBox="1"/>
          <p:nvPr/>
        </p:nvSpPr>
        <p:spPr>
          <a:xfrm>
            <a:off x="152400" y="166406"/>
            <a:ext cx="11887200" cy="400110"/>
          </a:xfrm>
          <a:prstGeom prst="rect">
            <a:avLst/>
          </a:prstGeom>
          <a:noFill/>
        </p:spPr>
        <p:txBody>
          <a:bodyPr wrap="square" rtlCol="0">
            <a:spAutoFit/>
          </a:bodyPr>
          <a:lstStyle/>
          <a:p>
            <a:pPr algn="ctr"/>
            <a:r>
              <a:rPr lang="en-US" sz="2000" dirty="0">
                <a:solidFill>
                  <a:schemeClr val="bg1"/>
                </a:solidFill>
              </a:rPr>
              <a:t>The neglected role of karst features in rock mass characterization and stability assessment</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721" t="11258" r="721" b="16594"/>
          <a:stretch/>
        </p:blipFill>
        <p:spPr>
          <a:xfrm>
            <a:off x="10984345" y="129401"/>
            <a:ext cx="1131455" cy="43711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50880"/>
            <a:ext cx="1246909" cy="415636"/>
          </a:xfrm>
          <a:prstGeom prst="rect">
            <a:avLst/>
          </a:prstGeom>
        </p:spPr>
      </p:pic>
      <p:sp>
        <p:nvSpPr>
          <p:cNvPr id="2" name="TextBox 1"/>
          <p:cNvSpPr txBox="1"/>
          <p:nvPr/>
        </p:nvSpPr>
        <p:spPr>
          <a:xfrm>
            <a:off x="304800" y="703082"/>
            <a:ext cx="11582400" cy="1384995"/>
          </a:xfrm>
          <a:prstGeom prst="rect">
            <a:avLst/>
          </a:prstGeom>
          <a:noFill/>
        </p:spPr>
        <p:txBody>
          <a:bodyPr wrap="square" rtlCol="0">
            <a:spAutoFit/>
          </a:bodyPr>
          <a:lstStyle/>
          <a:p>
            <a:pPr algn="ctr"/>
            <a:r>
              <a:rPr lang="it-IT" sz="2800" b="1" dirty="0">
                <a:solidFill>
                  <a:srgbClr val="0066CC"/>
                </a:solidFill>
              </a:rPr>
              <a:t>2-D STABILITY ANALYSIS BY MEANS OF FINITE ELEMENT METHOD</a:t>
            </a:r>
          </a:p>
          <a:p>
            <a:pPr algn="ctr"/>
            <a:r>
              <a:rPr lang="it-IT" sz="2800" b="1" dirty="0">
                <a:solidFill>
                  <a:srgbClr val="C00000"/>
                </a:solidFill>
              </a:rPr>
              <a:t>→</a:t>
            </a:r>
            <a:r>
              <a:rPr lang="it-IT" sz="2800" b="1" dirty="0">
                <a:solidFill>
                  <a:srgbClr val="0066CC"/>
                </a:solidFill>
              </a:rPr>
              <a:t> </a:t>
            </a:r>
            <a:r>
              <a:rPr lang="it-IT" sz="2800" b="1" dirty="0">
                <a:solidFill>
                  <a:srgbClr val="C00000"/>
                </a:solidFill>
              </a:rPr>
              <a:t>RS2 SOFTWARE - </a:t>
            </a:r>
            <a:r>
              <a:rPr lang="it-IT" sz="2800" b="1" dirty="0" err="1">
                <a:solidFill>
                  <a:srgbClr val="C00000"/>
                </a:solidFill>
              </a:rPr>
              <a:t>Rocscience</a:t>
            </a:r>
            <a:endParaRPr lang="it-IT" sz="2800" b="1" dirty="0">
              <a:solidFill>
                <a:srgbClr val="339933"/>
              </a:solidFill>
            </a:endParaRPr>
          </a:p>
          <a:p>
            <a:pPr algn="ctr"/>
            <a:endParaRPr lang="it-IT" sz="2800" b="1" dirty="0">
              <a:solidFill>
                <a:srgbClr val="339933"/>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8952" y="6317672"/>
            <a:ext cx="1544337" cy="540327"/>
          </a:xfrm>
          <a:prstGeom prst="rect">
            <a:avLst/>
          </a:prstGeom>
        </p:spPr>
      </p:pic>
      <p:pic>
        <p:nvPicPr>
          <p:cNvPr id="11" name="Picture 10">
            <a:extLst>
              <a:ext uri="{FF2B5EF4-FFF2-40B4-BE49-F238E27FC236}">
                <a16:creationId xmlns:a16="http://schemas.microsoft.com/office/drawing/2014/main" id="{84508DB0-94D1-4C6A-A71A-1109D4CCB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43" y="655571"/>
            <a:ext cx="1233480" cy="385192"/>
          </a:xfrm>
          <a:prstGeom prst="rect">
            <a:avLst/>
          </a:prstGeom>
        </p:spPr>
      </p:pic>
      <p:sp>
        <p:nvSpPr>
          <p:cNvPr id="12" name="TextBox 11">
            <a:extLst>
              <a:ext uri="{FF2B5EF4-FFF2-40B4-BE49-F238E27FC236}">
                <a16:creationId xmlns:a16="http://schemas.microsoft.com/office/drawing/2014/main" id="{DEF19641-25D4-4BF9-AAB6-DEDAACBF6E29}"/>
              </a:ext>
            </a:extLst>
          </p:cNvPr>
          <p:cNvSpPr txBox="1"/>
          <p:nvPr/>
        </p:nvSpPr>
        <p:spPr>
          <a:xfrm>
            <a:off x="140540" y="1835637"/>
            <a:ext cx="6446196" cy="1754326"/>
          </a:xfrm>
          <a:prstGeom prst="rect">
            <a:avLst/>
          </a:prstGeom>
          <a:noFill/>
        </p:spPr>
        <p:txBody>
          <a:bodyPr wrap="square">
            <a:spAutoFit/>
          </a:bodyPr>
          <a:lstStyle/>
          <a:p>
            <a:pPr marL="285750" indent="-285750" algn="just">
              <a:buFont typeface="Arial" panose="020B0604020202020204" pitchFamily="34" charset="0"/>
              <a:buChar char="•"/>
            </a:pPr>
            <a:r>
              <a:rPr lang="en-US" dirty="0"/>
              <a:t>Implementation of the DSs by combining the data derived from point cloud inspection and conventional geostructural and geomechanical field surveys.</a:t>
            </a:r>
          </a:p>
          <a:p>
            <a:pPr marL="285750" indent="-285750" algn="just">
              <a:buFont typeface="Arial" panose="020B0604020202020204" pitchFamily="34" charset="0"/>
              <a:buChar char="•"/>
            </a:pPr>
            <a:r>
              <a:rPr lang="en-US" dirty="0"/>
              <a:t>Generation of the DSs orientation, spacing, trace length and persistence by  means of </a:t>
            </a:r>
            <a:r>
              <a:rPr lang="en-US" dirty="0">
                <a:solidFill>
                  <a:srgbClr val="C00000"/>
                </a:solidFill>
              </a:rPr>
              <a:t>Discrete Fracture Network techniques.</a:t>
            </a:r>
          </a:p>
          <a:p>
            <a:endParaRPr lang="it-IT" dirty="0"/>
          </a:p>
        </p:txBody>
      </p:sp>
      <p:pic>
        <p:nvPicPr>
          <p:cNvPr id="13" name="Picture 12">
            <a:extLst>
              <a:ext uri="{FF2B5EF4-FFF2-40B4-BE49-F238E27FC236}">
                <a16:creationId xmlns:a16="http://schemas.microsoft.com/office/drawing/2014/main" id="{4BACC9C5-01B9-4175-86A5-8061E91229F9}"/>
              </a:ext>
            </a:extLst>
          </p:cNvPr>
          <p:cNvPicPr>
            <a:picLocks noChangeAspect="1"/>
          </p:cNvPicPr>
          <p:nvPr/>
        </p:nvPicPr>
        <p:blipFill rotWithShape="1">
          <a:blip r:embed="rId6">
            <a:extLst>
              <a:ext uri="{28A0092B-C50C-407E-A947-70E740481C1C}">
                <a14:useLocalDpi xmlns:a14="http://schemas.microsoft.com/office/drawing/2010/main" val="0"/>
              </a:ext>
            </a:extLst>
          </a:blip>
          <a:srcRect l="63018" t="17443"/>
          <a:stretch/>
        </p:blipFill>
        <p:spPr>
          <a:xfrm>
            <a:off x="7453999" y="2764586"/>
            <a:ext cx="4585601" cy="3021417"/>
          </a:xfrm>
          <a:prstGeom prst="rect">
            <a:avLst/>
          </a:prstGeom>
        </p:spPr>
      </p:pic>
      <p:sp>
        <p:nvSpPr>
          <p:cNvPr id="14" name="TextBox 13">
            <a:extLst>
              <a:ext uri="{FF2B5EF4-FFF2-40B4-BE49-F238E27FC236}">
                <a16:creationId xmlns:a16="http://schemas.microsoft.com/office/drawing/2014/main" id="{CD3C7613-A307-4139-BD4C-E4E214B09001}"/>
              </a:ext>
            </a:extLst>
          </p:cNvPr>
          <p:cNvSpPr txBox="1"/>
          <p:nvPr/>
        </p:nvSpPr>
        <p:spPr>
          <a:xfrm>
            <a:off x="9746800" y="3688979"/>
            <a:ext cx="1371600" cy="369332"/>
          </a:xfrm>
          <a:prstGeom prst="rect">
            <a:avLst/>
          </a:prstGeom>
          <a:noFill/>
        </p:spPr>
        <p:txBody>
          <a:bodyPr wrap="square" rtlCol="0">
            <a:spAutoFit/>
          </a:bodyPr>
          <a:lstStyle/>
          <a:p>
            <a:r>
              <a:rPr lang="it-IT" dirty="0">
                <a:solidFill>
                  <a:srgbClr val="003399"/>
                </a:solidFill>
              </a:rPr>
              <a:t>= </a:t>
            </a:r>
            <a:r>
              <a:rPr lang="it-IT" dirty="0" err="1">
                <a:solidFill>
                  <a:srgbClr val="003399"/>
                </a:solidFill>
              </a:rPr>
              <a:t>intact</a:t>
            </a:r>
            <a:r>
              <a:rPr lang="it-IT" dirty="0">
                <a:solidFill>
                  <a:srgbClr val="003399"/>
                </a:solidFill>
              </a:rPr>
              <a:t> rock</a:t>
            </a:r>
          </a:p>
        </p:txBody>
      </p:sp>
      <p:sp>
        <p:nvSpPr>
          <p:cNvPr id="15" name="TextBox 14">
            <a:extLst>
              <a:ext uri="{FF2B5EF4-FFF2-40B4-BE49-F238E27FC236}">
                <a16:creationId xmlns:a16="http://schemas.microsoft.com/office/drawing/2014/main" id="{633785CF-BF95-4EE9-A3C3-BD902ED3EFE0}"/>
              </a:ext>
            </a:extLst>
          </p:cNvPr>
          <p:cNvSpPr txBox="1"/>
          <p:nvPr/>
        </p:nvSpPr>
        <p:spPr>
          <a:xfrm>
            <a:off x="9746800" y="4611710"/>
            <a:ext cx="1371600" cy="369332"/>
          </a:xfrm>
          <a:prstGeom prst="rect">
            <a:avLst/>
          </a:prstGeom>
          <a:noFill/>
        </p:spPr>
        <p:txBody>
          <a:bodyPr wrap="square" rtlCol="0">
            <a:spAutoFit/>
          </a:bodyPr>
          <a:lstStyle/>
          <a:p>
            <a:r>
              <a:rPr lang="it-IT" dirty="0">
                <a:solidFill>
                  <a:srgbClr val="003399"/>
                </a:solidFill>
              </a:rPr>
              <a:t>= </a:t>
            </a:r>
            <a:r>
              <a:rPr lang="it-IT" dirty="0" err="1">
                <a:solidFill>
                  <a:srgbClr val="003399"/>
                </a:solidFill>
              </a:rPr>
              <a:t>intact</a:t>
            </a:r>
            <a:r>
              <a:rPr lang="it-IT" dirty="0">
                <a:solidFill>
                  <a:srgbClr val="003399"/>
                </a:solidFill>
              </a:rPr>
              <a:t> rock</a:t>
            </a:r>
          </a:p>
        </p:txBody>
      </p:sp>
      <p:graphicFrame>
        <p:nvGraphicFramePr>
          <p:cNvPr id="16" name="Table 15">
            <a:extLst>
              <a:ext uri="{FF2B5EF4-FFF2-40B4-BE49-F238E27FC236}">
                <a16:creationId xmlns:a16="http://schemas.microsoft.com/office/drawing/2014/main" id="{09BB9CC1-0274-4C33-ABDD-BA5DF434BE8D}"/>
              </a:ext>
            </a:extLst>
          </p:cNvPr>
          <p:cNvGraphicFramePr>
            <a:graphicFrameLocks noGrp="1"/>
          </p:cNvGraphicFramePr>
          <p:nvPr>
            <p:extLst>
              <p:ext uri="{D42A27DB-BD31-4B8C-83A1-F6EECF244321}">
                <p14:modId xmlns:p14="http://schemas.microsoft.com/office/powerpoint/2010/main" val="702831476"/>
              </p:ext>
            </p:extLst>
          </p:nvPr>
        </p:nvGraphicFramePr>
        <p:xfrm>
          <a:off x="304800" y="3689400"/>
          <a:ext cx="6361704" cy="2177288"/>
        </p:xfrm>
        <a:graphic>
          <a:graphicData uri="http://schemas.openxmlformats.org/drawingml/2006/table">
            <a:tbl>
              <a:tblPr firstRow="1" firstCol="1" bandRow="1">
                <a:tableStyleId>{5C22544A-7EE6-4342-B048-85BDC9FD1C3A}</a:tableStyleId>
              </a:tblPr>
              <a:tblGrid>
                <a:gridCol w="908815">
                  <a:extLst>
                    <a:ext uri="{9D8B030D-6E8A-4147-A177-3AD203B41FA5}">
                      <a16:colId xmlns:a16="http://schemas.microsoft.com/office/drawing/2014/main" val="2985155159"/>
                    </a:ext>
                  </a:extLst>
                </a:gridCol>
                <a:gridCol w="908815">
                  <a:extLst>
                    <a:ext uri="{9D8B030D-6E8A-4147-A177-3AD203B41FA5}">
                      <a16:colId xmlns:a16="http://schemas.microsoft.com/office/drawing/2014/main" val="2220376403"/>
                    </a:ext>
                  </a:extLst>
                </a:gridCol>
                <a:gridCol w="908815">
                  <a:extLst>
                    <a:ext uri="{9D8B030D-6E8A-4147-A177-3AD203B41FA5}">
                      <a16:colId xmlns:a16="http://schemas.microsoft.com/office/drawing/2014/main" val="3630840891"/>
                    </a:ext>
                  </a:extLst>
                </a:gridCol>
                <a:gridCol w="908815">
                  <a:extLst>
                    <a:ext uri="{9D8B030D-6E8A-4147-A177-3AD203B41FA5}">
                      <a16:colId xmlns:a16="http://schemas.microsoft.com/office/drawing/2014/main" val="3253187301"/>
                    </a:ext>
                  </a:extLst>
                </a:gridCol>
                <a:gridCol w="736839">
                  <a:extLst>
                    <a:ext uri="{9D8B030D-6E8A-4147-A177-3AD203B41FA5}">
                      <a16:colId xmlns:a16="http://schemas.microsoft.com/office/drawing/2014/main" val="3318981078"/>
                    </a:ext>
                  </a:extLst>
                </a:gridCol>
                <a:gridCol w="1080790">
                  <a:extLst>
                    <a:ext uri="{9D8B030D-6E8A-4147-A177-3AD203B41FA5}">
                      <a16:colId xmlns:a16="http://schemas.microsoft.com/office/drawing/2014/main" val="2853395985"/>
                    </a:ext>
                  </a:extLst>
                </a:gridCol>
                <a:gridCol w="908815">
                  <a:extLst>
                    <a:ext uri="{9D8B030D-6E8A-4147-A177-3AD203B41FA5}">
                      <a16:colId xmlns:a16="http://schemas.microsoft.com/office/drawing/2014/main" val="961584461"/>
                    </a:ext>
                  </a:extLst>
                </a:gridCol>
              </a:tblGrid>
              <a:tr h="781297">
                <a:tc>
                  <a:txBody>
                    <a:bodyPr/>
                    <a:lstStyle/>
                    <a:p>
                      <a:pPr algn="ctr">
                        <a:lnSpc>
                          <a:spcPct val="115000"/>
                        </a:lnSpc>
                      </a:pPr>
                      <a:r>
                        <a:rPr lang="en-US" sz="1600">
                          <a:effectLst/>
                        </a:rPr>
                        <a:t>DS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Type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Mean</a:t>
                      </a:r>
                      <a:endParaRPr lang="it-IT" sz="1100">
                        <a:effectLst/>
                      </a:endParaRPr>
                    </a:p>
                    <a:p>
                      <a:pPr algn="ctr">
                        <a:lnSpc>
                          <a:spcPct val="115000"/>
                        </a:lnSpc>
                      </a:pPr>
                      <a:r>
                        <a:rPr lang="en-US" sz="1600">
                          <a:effectLst/>
                        </a:rPr>
                        <a:t>Dip dir.</a:t>
                      </a:r>
                      <a:endParaRPr lang="it-IT" sz="1100">
                        <a:effectLst/>
                      </a:endParaRPr>
                    </a:p>
                    <a:p>
                      <a:pPr algn="ctr">
                        <a:lnSpc>
                          <a:spcPct val="115000"/>
                        </a:lnSpc>
                      </a:pPr>
                      <a:r>
                        <a:rPr lang="en-US" sz="1600">
                          <a:effectLst/>
                        </a:rPr>
                        <a: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Mean</a:t>
                      </a:r>
                      <a:endParaRPr lang="it-IT" sz="1100">
                        <a:effectLst/>
                      </a:endParaRPr>
                    </a:p>
                    <a:p>
                      <a:pPr algn="ctr">
                        <a:lnSpc>
                          <a:spcPct val="115000"/>
                        </a:lnSpc>
                      </a:pPr>
                      <a:r>
                        <a:rPr lang="en-US" sz="1600">
                          <a:effectLst/>
                        </a:rPr>
                        <a:t>dip</a:t>
                      </a:r>
                      <a:endParaRPr lang="it-IT" sz="1100">
                        <a:effectLst/>
                      </a:endParaRPr>
                    </a:p>
                    <a:p>
                      <a:pPr algn="ctr">
                        <a:lnSpc>
                          <a:spcPct val="115000"/>
                        </a:lnSpc>
                      </a:pPr>
                      <a:r>
                        <a:rPr lang="en-US" sz="1600">
                          <a:effectLst/>
                        </a:rPr>
                        <a: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Spacing</a:t>
                      </a:r>
                      <a:endParaRPr lang="it-IT" sz="1100">
                        <a:effectLst/>
                      </a:endParaRPr>
                    </a:p>
                    <a:p>
                      <a:pPr algn="ctr">
                        <a:lnSpc>
                          <a:spcPct val="115000"/>
                        </a:lnSpc>
                      </a:pPr>
                      <a:r>
                        <a:rPr lang="en-US" sz="1600">
                          <a:effectLst/>
                        </a:rPr>
                        <a:t>(m)</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Persistence</a:t>
                      </a:r>
                      <a:endParaRPr lang="it-IT" sz="1100">
                        <a:effectLst/>
                      </a:endParaRPr>
                    </a:p>
                    <a:p>
                      <a:pPr algn="ctr">
                        <a:lnSpc>
                          <a:spcPct val="115000"/>
                        </a:lnSpc>
                      </a:pPr>
                      <a:r>
                        <a:rPr lang="en-US" sz="1600">
                          <a:effectLst/>
                        </a:rPr>
                        <a:t>(m)</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Trace length</a:t>
                      </a:r>
                      <a:endParaRPr lang="it-IT" sz="1100">
                        <a:effectLst/>
                      </a:endParaRPr>
                    </a:p>
                    <a:p>
                      <a:pPr algn="ctr">
                        <a:lnSpc>
                          <a:spcPct val="115000"/>
                        </a:lnSpc>
                      </a:pPr>
                      <a:r>
                        <a:rPr lang="en-US" sz="1600">
                          <a:effectLst/>
                        </a:rPr>
                        <a:t>(m)</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extLst>
                  <a:ext uri="{0D108BD9-81ED-4DB2-BD59-A6C34878D82A}">
                    <a16:rowId xmlns:a16="http://schemas.microsoft.com/office/drawing/2014/main" val="3277576166"/>
                  </a:ext>
                </a:extLst>
              </a:tr>
              <a:tr h="537837">
                <a:tc>
                  <a:txBody>
                    <a:bodyPr/>
                    <a:lstStyle/>
                    <a:p>
                      <a:pPr algn="ctr">
                        <a:lnSpc>
                          <a:spcPct val="115000"/>
                        </a:lnSpc>
                      </a:pPr>
                      <a:r>
                        <a:rPr lang="en-US" sz="1600">
                          <a:effectLst/>
                        </a:rPr>
                        <a:t>JS1</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Joint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122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88</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dirty="0">
                          <a:effectLst/>
                        </a:rPr>
                        <a:t>0.12-1.00</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dirty="0">
                          <a:effectLst/>
                        </a:rPr>
                        <a:t>0.22</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0.22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extLst>
                  <a:ext uri="{0D108BD9-81ED-4DB2-BD59-A6C34878D82A}">
                    <a16:rowId xmlns:a16="http://schemas.microsoft.com/office/drawing/2014/main" val="3680424268"/>
                  </a:ext>
                </a:extLst>
              </a:tr>
              <a:tr h="537837">
                <a:tc>
                  <a:txBody>
                    <a:bodyPr/>
                    <a:lstStyle/>
                    <a:p>
                      <a:pPr algn="ctr">
                        <a:lnSpc>
                          <a:spcPct val="115000"/>
                        </a:lnSpc>
                      </a:pPr>
                      <a:r>
                        <a:rPr lang="en-US" sz="1600">
                          <a:effectLst/>
                        </a:rPr>
                        <a:t>JS2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Joint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33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84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0.08-0.30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1.99</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0.55</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extLst>
                  <a:ext uri="{0D108BD9-81ED-4DB2-BD59-A6C34878D82A}">
                    <a16:rowId xmlns:a16="http://schemas.microsoft.com/office/drawing/2014/main" val="2514707561"/>
                  </a:ext>
                </a:extLst>
              </a:tr>
              <a:tr h="260762">
                <a:tc>
                  <a:txBody>
                    <a:bodyPr/>
                    <a:lstStyle/>
                    <a:p>
                      <a:pPr algn="ctr">
                        <a:lnSpc>
                          <a:spcPct val="115000"/>
                        </a:lnSpc>
                      </a:pPr>
                      <a:r>
                        <a:rPr lang="en-US" sz="1600" dirty="0">
                          <a:effectLst/>
                        </a:rPr>
                        <a:t>S0</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Bedding</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224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5</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0.05-1</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a:effectLst/>
                        </a:rPr>
                        <a:t>&gt;20</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tc>
                  <a:txBody>
                    <a:bodyPr/>
                    <a:lstStyle/>
                    <a:p>
                      <a:pPr algn="ctr">
                        <a:lnSpc>
                          <a:spcPct val="115000"/>
                        </a:lnSpc>
                      </a:pPr>
                      <a:r>
                        <a:rPr lang="en-US" sz="1600" dirty="0">
                          <a:effectLst/>
                        </a:rPr>
                        <a:t>-</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tc>
                <a:extLst>
                  <a:ext uri="{0D108BD9-81ED-4DB2-BD59-A6C34878D82A}">
                    <a16:rowId xmlns:a16="http://schemas.microsoft.com/office/drawing/2014/main" val="68530473"/>
                  </a:ext>
                </a:extLst>
              </a:tr>
            </a:tbl>
          </a:graphicData>
        </a:graphic>
      </p:graphicFrame>
      <p:sp>
        <p:nvSpPr>
          <p:cNvPr id="18" name="TextBox 17">
            <a:extLst>
              <a:ext uri="{FF2B5EF4-FFF2-40B4-BE49-F238E27FC236}">
                <a16:creationId xmlns:a16="http://schemas.microsoft.com/office/drawing/2014/main" id="{8504520E-B457-45EC-AAE9-4149D6C917A0}"/>
              </a:ext>
            </a:extLst>
          </p:cNvPr>
          <p:cNvSpPr txBox="1"/>
          <p:nvPr/>
        </p:nvSpPr>
        <p:spPr>
          <a:xfrm>
            <a:off x="6911502" y="1841256"/>
            <a:ext cx="5128098" cy="923330"/>
          </a:xfrm>
          <a:prstGeom prst="rect">
            <a:avLst/>
          </a:prstGeom>
          <a:noFill/>
        </p:spPr>
        <p:txBody>
          <a:bodyPr wrap="square">
            <a:spAutoFit/>
          </a:bodyPr>
          <a:lstStyle/>
          <a:p>
            <a:pPr marL="285750" indent="-285750" algn="just">
              <a:buFont typeface="Arial" panose="020B0604020202020204" pitchFamily="34" charset="0"/>
              <a:buChar char="•"/>
            </a:pPr>
            <a:r>
              <a:rPr lang="en-US" dirty="0"/>
              <a:t>The strength properties of the discontinuities (classified as non-persistent) were assigned proportionally to the percentage of rock bridges. </a:t>
            </a:r>
          </a:p>
        </p:txBody>
      </p:sp>
      <p:sp>
        <p:nvSpPr>
          <p:cNvPr id="19" name="TextBox 18">
            <a:extLst>
              <a:ext uri="{FF2B5EF4-FFF2-40B4-BE49-F238E27FC236}">
                <a16:creationId xmlns:a16="http://schemas.microsoft.com/office/drawing/2014/main" id="{B2F8FC8B-CDEE-4320-AE5D-77FC51C85817}"/>
              </a:ext>
            </a:extLst>
          </p:cNvPr>
          <p:cNvSpPr txBox="1"/>
          <p:nvPr/>
        </p:nvSpPr>
        <p:spPr>
          <a:xfrm>
            <a:off x="304800" y="3355783"/>
            <a:ext cx="6361704" cy="369332"/>
          </a:xfrm>
          <a:prstGeom prst="rect">
            <a:avLst/>
          </a:prstGeom>
          <a:noFill/>
        </p:spPr>
        <p:txBody>
          <a:bodyPr wrap="square" rtlCol="0">
            <a:spAutoFit/>
          </a:bodyPr>
          <a:lstStyle/>
          <a:p>
            <a:pPr algn="ctr"/>
            <a:r>
              <a:rPr lang="it-IT" b="1" dirty="0"/>
              <a:t>Calcare di Bari Fm.</a:t>
            </a:r>
          </a:p>
        </p:txBody>
      </p:sp>
    </p:spTree>
    <p:extLst>
      <p:ext uri="{BB962C8B-B14F-4D97-AF65-F5344CB8AC3E}">
        <p14:creationId xmlns:p14="http://schemas.microsoft.com/office/powerpoint/2010/main" val="1350998412"/>
      </p:ext>
    </p:extLst>
  </p:cSld>
  <p:clrMapOvr>
    <a:masterClrMapping/>
  </p:clrMapOvr>
  <mc:AlternateContent xmlns:mc="http://schemas.openxmlformats.org/markup-compatibility/2006" xmlns:p14="http://schemas.microsoft.com/office/powerpoint/2010/main">
    <mc:Choice Requires="p14">
      <p:transition spd="slow" p14:dur="2000" advTm="23531"/>
    </mc:Choice>
    <mc:Fallback xmlns="">
      <p:transition spd="slow" advTm="23531"/>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5.9"/>
</p:tagLst>
</file>

<file path=ppt/tags/tag2.xml><?xml version="1.0" encoding="utf-8"?>
<p:tagLst xmlns:a="http://schemas.openxmlformats.org/drawingml/2006/main" xmlns:r="http://schemas.openxmlformats.org/officeDocument/2006/relationships" xmlns:p="http://schemas.openxmlformats.org/presentationml/2006/main">
  <p:tag name="TIMING" val="|43"/>
</p:tagLst>
</file>

<file path=ppt/tags/tag3.xml><?xml version="1.0" encoding="utf-8"?>
<p:tagLst xmlns:a="http://schemas.openxmlformats.org/drawingml/2006/main" xmlns:r="http://schemas.openxmlformats.org/officeDocument/2006/relationships" xmlns:p="http://schemas.openxmlformats.org/presentationml/2006/main">
  <p:tag name="TIMING" val="|29.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1451</Words>
  <Application>Microsoft Office PowerPoint</Application>
  <PresentationFormat>Widescreen</PresentationFormat>
  <Paragraphs>161</Paragraphs>
  <Slides>12</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OpenSans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lidia</dc:creator>
  <cp:lastModifiedBy>Lidia Loiotine</cp:lastModifiedBy>
  <cp:revision>320</cp:revision>
  <dcterms:created xsi:type="dcterms:W3CDTF">2018-11-22T14:46:16Z</dcterms:created>
  <dcterms:modified xsi:type="dcterms:W3CDTF">2022-05-18T23:05:50Z</dcterms:modified>
</cp:coreProperties>
</file>