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hp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714" r:id="rId3"/>
  </p:sldMasterIdLst>
  <p:notesMasterIdLst>
    <p:notesMasterId r:id="rId25"/>
  </p:notesMasterIdLst>
  <p:sldIdLst>
    <p:sldId id="290" r:id="rId4"/>
    <p:sldId id="1708" r:id="rId5"/>
    <p:sldId id="1712" r:id="rId6"/>
    <p:sldId id="1710" r:id="rId7"/>
    <p:sldId id="1746" r:id="rId8"/>
    <p:sldId id="1787" r:id="rId9"/>
    <p:sldId id="1788" r:id="rId10"/>
    <p:sldId id="1791" r:id="rId11"/>
    <p:sldId id="1792" r:id="rId12"/>
    <p:sldId id="1793" r:id="rId13"/>
    <p:sldId id="1795" r:id="rId14"/>
    <p:sldId id="1881" r:id="rId15"/>
    <p:sldId id="1797" r:id="rId16"/>
    <p:sldId id="1798" r:id="rId17"/>
    <p:sldId id="1818" r:id="rId18"/>
    <p:sldId id="1819" r:id="rId19"/>
    <p:sldId id="1822" r:id="rId20"/>
    <p:sldId id="1823" r:id="rId21"/>
    <p:sldId id="2222" r:id="rId22"/>
    <p:sldId id="567" r:id="rId23"/>
    <p:sldId id="26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DADA"/>
    <a:srgbClr val="FFCCFF"/>
    <a:srgbClr val="0000CC"/>
    <a:srgbClr val="005D7F"/>
    <a:srgbClr val="036D93"/>
    <a:srgbClr val="1B8BA1"/>
    <a:srgbClr val="015978"/>
    <a:srgbClr val="1B9191"/>
    <a:srgbClr val="1A8C8D"/>
    <a:srgbClr val="69C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6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9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220BA88-EF8A-4380-B2B9-D08285BA2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097487" y="3648619"/>
            <a:ext cx="4423002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15978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7097487" y="2387600"/>
            <a:ext cx="4423002" cy="12610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4000">
                <a:solidFill>
                  <a:srgbClr val="015978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77300" y="4819177"/>
            <a:ext cx="2643188" cy="2483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877300" y="5083073"/>
            <a:ext cx="2643188" cy="2483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5689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689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DA2CD-68EB-4569-B38D-B4C3F880DB1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77839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C2E72-70B8-455E-864F-39286979E87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628397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DFBC-24AE-42E1-9A15-928BCC965FB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060056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6E3A4-D053-455D-A67D-65512692134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8425553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3A301-BC10-4C8A-9A60-6BB6EF93C5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9093287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8B1E-6C21-4865-86AF-F99A93EF8DB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1301626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E2CAE-8576-4891-A8DE-05A92575DD1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4391859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91600" y="76200"/>
            <a:ext cx="2895600" cy="6096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8483600" cy="60960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1130D-5E0E-43D2-AD2E-2957DEE435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1425581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76200"/>
            <a:ext cx="904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56896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828800"/>
            <a:ext cx="56896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4076700"/>
            <a:ext cx="56896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3D7DC5A-2AA4-4CAA-B71D-BBE35BC11950}" type="slidenum">
              <a:rPr lang="en-US" altLang="zh-CN" smtClean="0"/>
              <a:pPr eaLnBrk="1" hangingPunct="1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647951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76200"/>
            <a:ext cx="904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4800" y="1828800"/>
            <a:ext cx="56896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828800"/>
            <a:ext cx="56896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4076700"/>
            <a:ext cx="56896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3D7DC5A-2AA4-4CAA-B71D-BBE35BC11950}" type="slidenum">
              <a:rPr lang="en-US" altLang="zh-CN" smtClean="0"/>
              <a:pPr eaLnBrk="1" hangingPunct="1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103374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6C60595-289D-4C63-8531-101767C3A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8" b="6089"/>
          <a:stretch/>
        </p:blipFill>
        <p:spPr>
          <a:xfrm>
            <a:off x="0" y="24765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76200"/>
            <a:ext cx="904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4800" y="1828800"/>
            <a:ext cx="56896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828800"/>
            <a:ext cx="5689600" cy="43434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3D7DC5A-2AA4-4CAA-B71D-BBE35BC11950}" type="slidenum">
              <a:rPr lang="en-US" altLang="zh-CN" smtClean="0"/>
              <a:pPr eaLnBrk="1" hangingPunct="1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407496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76200"/>
            <a:ext cx="904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4800" y="1828800"/>
            <a:ext cx="56896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6896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54DFD-E9BB-451E-81A0-64F2B885FC16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6760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76200"/>
            <a:ext cx="90424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dgm" idx="1"/>
          </p:nvPr>
        </p:nvSpPr>
        <p:spPr>
          <a:xfrm>
            <a:off x="304800" y="1828800"/>
            <a:ext cx="11582400" cy="43434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23D7DC5A-2AA4-4CAA-B71D-BBE35BC11950}" type="slidenum">
              <a:rPr lang="en-US" altLang="zh-CN" smtClean="0"/>
              <a:pPr eaLnBrk="1" hangingPunct="1"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749808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2919797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5A5FB-27B2-4F08-82B7-C4C554B0F945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872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04FB2-69D5-4A2C-9571-BEE294BF9EC1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885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5194-D9D8-4E9E-BD8F-9A9D6CF64703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648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E9DC-D592-47C5-B565-297843579167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07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9BFB-6A25-4B2F-8880-99AD6B441555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3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46DC-A2B0-4723-A3E2-CD7D9C1CD221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43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2D309C3-F5AC-4CF5-99C3-57CD8A34B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8" b="6089"/>
          <a:stretch/>
        </p:blipFill>
        <p:spPr>
          <a:xfrm>
            <a:off x="0" y="67310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8BDA-6486-4AB4-B433-5EFB17502FA6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43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FC92-2C81-4E2D-94F5-71875A5A2465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894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4E85-0B3E-4625-BDB2-70D7E455A2C4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8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2023-B80B-4E4A-80B0-4C5302C54848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6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9DA9C-F3DC-4770-A365-4F882724D3DD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179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510B95-E849-436F-B948-2E4B69BE3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8" b="6089"/>
          <a:stretch/>
        </p:blipFill>
        <p:spPr>
          <a:xfrm>
            <a:off x="0" y="67310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510B95-E849-436F-B948-2E4B69BE3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8" b="6089"/>
          <a:stretch/>
        </p:blipFill>
        <p:spPr>
          <a:xfrm>
            <a:off x="0" y="67310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FD6466-0E59-4039-BB0F-ADCD5CBEA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8" b="6089"/>
          <a:stretch/>
        </p:blipFill>
        <p:spPr>
          <a:xfrm>
            <a:off x="0" y="67310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6454885-1373-40F2-BDC7-EF3C6F638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7535286" y="2962642"/>
            <a:ext cx="3985202" cy="8651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7535286" y="4390676"/>
            <a:ext cx="3985202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535286" y="4706310"/>
            <a:ext cx="3985202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GLOB_TLE_Global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152400"/>
            <a:ext cx="11582400" cy="83185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066803"/>
            <a:ext cx="11582400" cy="581025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09B39-2596-4BF8-926D-912ACAC8ADB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347036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97BB6-3AFF-4D68-A848-43D2890381E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040704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C8C8B-CD99-48BE-BB84-D370AD84851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422280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P_SGLOB_PRT_Global_Sk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904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828800"/>
            <a:ext cx="1158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008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7DC5A-2AA4-4CAA-B71D-BBE35BC11950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33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transition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DC53-3164-4AC7-9442-08B48646EDB2}" type="datetime1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Page Number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71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h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github.com/meteoinfo" TargetMode="External"/><Relationship Id="rId5" Type="http://schemas.openxmlformats.org/officeDocument/2006/relationships/hyperlink" Target="http://www.meteothinker.com/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412995"/>
            <a:ext cx="12192000" cy="19442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 anchorCtr="1"/>
          <a:lstStyle/>
          <a:p>
            <a:pPr marL="0" indent="0" algn="ctr">
              <a:buNone/>
            </a:pPr>
            <a:r>
              <a:rPr lang="en-US" altLang="zh-CN" sz="4400" b="1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MeteoInfo</a:t>
            </a:r>
            <a:r>
              <a:rPr lang="en-US" altLang="zh-CN" sz="44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An open-source GIS, scientific computation and visualization platform</a:t>
            </a:r>
            <a:endParaRPr lang="zh-CN" altLang="en-US" sz="4400" b="1" dirty="0">
              <a:solidFill>
                <a:srgbClr val="000099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6703" y="4813712"/>
            <a:ext cx="63226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Institute of Artificial Intelligence for Meteorology,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Chinese Academy of Meteorological Science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Yaqiang Wang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May 2022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4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632518" y="1127211"/>
            <a:ext cx="5274310" cy="267779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264391" y="1127211"/>
            <a:ext cx="5274310" cy="267779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32518" y="3905048"/>
            <a:ext cx="5274310" cy="267779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6264391" y="3905048"/>
            <a:ext cx="5274310" cy="2677795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B5BD281-8258-07FF-C3A2-BCF5184D7ABB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B0C16170-3F43-F048-B53E-B7A7EC9753D6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Station data to GIS layers</a:t>
            </a:r>
          </a:p>
        </p:txBody>
      </p:sp>
    </p:spTree>
    <p:extLst>
      <p:ext uri="{BB962C8B-B14F-4D97-AF65-F5344CB8AC3E}">
        <p14:creationId xmlns:p14="http://schemas.microsoft.com/office/powerpoint/2010/main" val="123097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7554" y="1037158"/>
            <a:ext cx="6654974" cy="3410152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85509" y="3193470"/>
            <a:ext cx="6814300" cy="3538711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1D3E371-667C-0FB8-D97D-9B24015C4D18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BB8BE0FA-0336-BD5B-B478-D61256E0410E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Trajectory data to GIS layers</a:t>
            </a:r>
          </a:p>
        </p:txBody>
      </p:sp>
    </p:spTree>
    <p:extLst>
      <p:ext uri="{BB962C8B-B14F-4D97-AF65-F5344CB8AC3E}">
        <p14:creationId xmlns:p14="http://schemas.microsoft.com/office/powerpoint/2010/main" val="150586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5634"/>
            <a:ext cx="6695784" cy="42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84" y="4135437"/>
            <a:ext cx="5496216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C80008B-87A5-2AED-CC40-F9FD73AC8E8D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AB7087E6-FCFD-E310-A988-E92433E5E899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plugin example -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TrajStat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5" descr="Fig1">
            <a:extLst>
              <a:ext uri="{FF2B5EF4-FFF2-40B4-BE49-F238E27FC236}">
                <a16:creationId xmlns:a16="http://schemas.microsoft.com/office/drawing/2014/main" id="{9A13AF69-9010-85F8-A036-0DC04FEA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69" y="818077"/>
            <a:ext cx="4145846" cy="344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4FE7AE0-2EAE-E891-4F18-C2523ADA3D49}"/>
              </a:ext>
            </a:extLst>
          </p:cNvPr>
          <p:cNvSpPr txBox="1"/>
          <p:nvPr/>
        </p:nvSpPr>
        <p:spPr>
          <a:xfrm>
            <a:off x="1512711" y="6007561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Wang et al., 2009, EMS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282482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620F35BA-601F-BA5E-D9DC-E1366DA383CC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AD3282B-7F71-51CD-1B34-FD475D25155A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GUI as a scientific computation environment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C9DD76-4333-95BE-C653-2BE0CF9DC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7" y="876710"/>
            <a:ext cx="10038305" cy="58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7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41" y="871210"/>
            <a:ext cx="6555024" cy="58667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 bwMode="auto">
          <a:xfrm>
            <a:off x="269130" y="4756599"/>
            <a:ext cx="425255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Has similar functions with Python scientific computation environment.</a:t>
            </a:r>
          </a:p>
          <a:p>
            <a:endParaRPr lang="en-US" altLang="zh-CN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Python: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Numpy+Matplotlib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</a:p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Pandas+Cartpy+Netcdf4+…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17689" y="1555252"/>
            <a:ext cx="32773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Jython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is a Java implementation of Python that combines expressive power with clarity.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00647D3-F68D-5EB1-3404-94B69E6F1491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A73DD191-12A0-FCE1-7FF9-F576D4A2C155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Jython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packages</a:t>
            </a:r>
          </a:p>
        </p:txBody>
      </p:sp>
    </p:spTree>
    <p:extLst>
      <p:ext uri="{BB962C8B-B14F-4D97-AF65-F5344CB8AC3E}">
        <p14:creationId xmlns:p14="http://schemas.microsoft.com/office/powerpoint/2010/main" val="201511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Program\java\MeteoInfoDev\MeteoInfoDoc\_static\eof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11" y="2027402"/>
            <a:ext cx="4240356" cy="48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4457D3-B4E3-C51E-05CD-7C5C40135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4" y="1217516"/>
            <a:ext cx="7495823" cy="4422968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48C8AF9-1D1A-9789-C2D9-576828B4EAFB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4C426854-061A-3DB5-0121-C07558DA2DCA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Meteorological data analysis examples</a:t>
            </a:r>
          </a:p>
        </p:txBody>
      </p:sp>
    </p:spTree>
    <p:extLst>
      <p:ext uri="{BB962C8B-B14F-4D97-AF65-F5344CB8AC3E}">
        <p14:creationId xmlns:p14="http://schemas.microsoft.com/office/powerpoint/2010/main" val="413548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eteothinker.com/_images/calipso_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3861048"/>
            <a:ext cx="615076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eteothinker.com/_images/gpm_swath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4" y="908720"/>
            <a:ext cx="453980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0.cnblogs.com/blog2015/725746/201507/29152615939232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18849" r="5244" b="5215"/>
          <a:stretch/>
        </p:blipFill>
        <p:spPr bwMode="auto">
          <a:xfrm>
            <a:off x="1321594" y="4171864"/>
            <a:ext cx="3334246" cy="26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871532" y="3959478"/>
            <a:ext cx="849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Himawari-8</a:t>
            </a:r>
            <a:endParaRPr lang="zh-CN" altLang="en-US" sz="1100" dirty="0"/>
          </a:p>
        </p:txBody>
      </p:sp>
      <p:pic>
        <p:nvPicPr>
          <p:cNvPr id="1034" name="Picture 10" descr="http://images0.cnblogs.com/blog2015/725746/201507/04193639596691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9701" r="3753" b="7437"/>
          <a:stretch/>
        </p:blipFill>
        <p:spPr bwMode="auto">
          <a:xfrm>
            <a:off x="6293643" y="922518"/>
            <a:ext cx="5357813" cy="27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E8A8A29-7BE7-9791-53A7-AC2E287BD14F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F3E449F5-95FE-DC11-A560-E926350D519E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Satellite data analysis examples</a:t>
            </a:r>
          </a:p>
        </p:txBody>
      </p:sp>
    </p:spTree>
    <p:extLst>
      <p:ext uri="{BB962C8B-B14F-4D97-AF65-F5344CB8AC3E}">
        <p14:creationId xmlns:p14="http://schemas.microsoft.com/office/powerpoint/2010/main" val="2237887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6809C8B-D1D3-4C2F-A4B6-75C0F172468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8674" r="1301" b="5397"/>
          <a:stretch/>
        </p:blipFill>
        <p:spPr bwMode="auto">
          <a:xfrm>
            <a:off x="6798468" y="1045020"/>
            <a:ext cx="4429125" cy="273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B8C82D-D6F3-4692-B684-511610893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3995683"/>
            <a:ext cx="4439950" cy="27958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BD299D-70E2-4CE7-B8F1-42940DF76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79" y="4018276"/>
            <a:ext cx="4439950" cy="2773217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ACEB3F3-7AD4-20DA-D8DB-BFBC46FFF818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FA974FEA-2512-6399-FF76-1DC228D16D2D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3D plot examples</a:t>
            </a:r>
          </a:p>
        </p:txBody>
      </p:sp>
      <p:pic>
        <p:nvPicPr>
          <p:cNvPr id="14" name="Picture 2" descr="C:\Users\yaqiang\Pictures\MeteoInfo\plot_particles_dust_loop.gif">
            <a:extLst>
              <a:ext uri="{FF2B5EF4-FFF2-40B4-BE49-F238E27FC236}">
                <a16:creationId xmlns:a16="http://schemas.microsoft.com/office/drawing/2014/main" id="{493589E2-E9CF-E171-BE1D-8196BB8B15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" y="829373"/>
            <a:ext cx="6225567" cy="309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81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71A94E9-E12B-2666-BE52-75704F9FEF1C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3524E189-5F64-9784-9773-BAD394D656B1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3D plot examples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152D80-D49F-0FAA-8EA6-4A15D89A8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078"/>
            <a:ext cx="5843403" cy="34526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88B44D-3DE7-A8C3-193A-8917FC1A9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44" y="4270756"/>
            <a:ext cx="7461956" cy="25872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B2170C-EBB1-BA26-D2E7-E5B21CC44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23" y="810425"/>
            <a:ext cx="4677656" cy="33729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099E41-1B5C-8323-0E48-41F8B4E3A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5" y="4318007"/>
            <a:ext cx="3220194" cy="24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6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16D2DE-605F-44BA-9B67-EEB9484CA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503"/>
            <a:ext cx="10594181" cy="56819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9FABA81-0257-415D-AA96-03E9779AA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278" y="4020630"/>
            <a:ext cx="4037636" cy="2837370"/>
          </a:xfrm>
          <a:prstGeom prst="rect">
            <a:avLst/>
          </a:prstGeom>
        </p:spPr>
      </p:pic>
      <p:pic>
        <p:nvPicPr>
          <p:cNvPr id="10" name="Picture 2" descr="D:\SampleData\verification\20130131\Plot_vis_2013-01-31_animator.gif">
            <a:extLst>
              <a:ext uri="{FF2B5EF4-FFF2-40B4-BE49-F238E27FC236}">
                <a16:creationId xmlns:a16="http://schemas.microsoft.com/office/drawing/2014/main" id="{57BB0885-C0DE-49A1-8F11-DC16389AE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07" y="981918"/>
            <a:ext cx="4681693" cy="292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0489A96-2F5C-F3C3-5303-0442E42FDE36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19675469-5E72-F7FA-9DDA-6B5D44A956AF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toolbox – Model evaluation (IMEP)</a:t>
            </a:r>
          </a:p>
        </p:txBody>
      </p:sp>
    </p:spTree>
    <p:extLst>
      <p:ext uri="{BB962C8B-B14F-4D97-AF65-F5344CB8AC3E}">
        <p14:creationId xmlns:p14="http://schemas.microsoft.com/office/powerpoint/2010/main" val="110658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 bwMode="auto">
          <a:xfrm>
            <a:off x="7502742" y="2458550"/>
            <a:ext cx="32222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ea typeface="黑体" pitchFamily="49" charset="-122"/>
              </a:rPr>
              <a:t>(Wang et al., 2014, </a:t>
            </a:r>
            <a:r>
              <a:rPr lang="en-US" altLang="zh-CN" dirty="0" err="1">
                <a:ea typeface="黑体" pitchFamily="49" charset="-122"/>
              </a:rPr>
              <a:t>Meteo</a:t>
            </a:r>
            <a:r>
              <a:rPr lang="en-US" altLang="zh-CN" dirty="0">
                <a:ea typeface="黑体" pitchFamily="49" charset="-122"/>
              </a:rPr>
              <a:t>. Appl.</a:t>
            </a:r>
          </a:p>
          <a:p>
            <a:pPr algn="ctr"/>
            <a:r>
              <a:rPr lang="en-US" altLang="zh-CN" dirty="0">
                <a:ea typeface="黑体" pitchFamily="49" charset="-122"/>
              </a:rPr>
              <a:t>Wang 2019, JORS)</a:t>
            </a:r>
            <a:endParaRPr lang="zh-CN" altLang="en-US" dirty="0">
              <a:ea typeface="黑体" pitchFamily="49" charset="-122"/>
            </a:endParaRPr>
          </a:p>
        </p:txBody>
      </p:sp>
      <p:pic>
        <p:nvPicPr>
          <p:cNvPr id="16" name="Picture 2" descr="http://www.meteothink.org/_images/mimap_2.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6865"/>
            <a:ext cx="5756563" cy="28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CEF950ED-DDD8-5735-4310-1CE134969889}"/>
              </a:ext>
            </a:extLst>
          </p:cNvPr>
          <p:cNvSpPr txBox="1">
            <a:spLocks/>
          </p:cNvSpPr>
          <p:nvPr/>
        </p:nvSpPr>
        <p:spPr>
          <a:xfrm>
            <a:off x="6238284" y="1297817"/>
            <a:ext cx="5471998" cy="971443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altLang="zh-CN" kern="100">
                <a:latin typeface="Times New Roman"/>
              </a:rPr>
              <a:t>An intergrated framework both for GIS application and scientific computation environment – especially for meteorological community</a:t>
            </a:r>
            <a:r>
              <a:rPr lang="en-US" altLang="zh-CN"/>
              <a:t>.</a:t>
            </a:r>
            <a:endParaRPr lang="fr-FR" altLang="zh-CN" kern="100" dirty="0">
              <a:latin typeface="Times New Roman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E98FD7B-AE55-A65B-F47D-BB1B523095A9}"/>
              </a:ext>
            </a:extLst>
          </p:cNvPr>
          <p:cNvSpPr txBox="1"/>
          <p:nvPr/>
        </p:nvSpPr>
        <p:spPr bwMode="auto">
          <a:xfrm>
            <a:off x="564139" y="4179535"/>
            <a:ext cx="415300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GIS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solidFill>
                  <a:srgbClr val="000000"/>
                </a:solidFill>
                <a:latin typeface="Arial"/>
                <a:ea typeface="宋体"/>
              </a:rPr>
              <a:t>netCDF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, GRIB, HDF, ARL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Script</a:t>
            </a:r>
            <a:r>
              <a:rPr lang="zh-CN" altLang="en-US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Arial"/>
                <a:ea typeface="宋体"/>
              </a:rPr>
              <a:t>Jython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Multi-dimensional array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2D, 3D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Plugin, secondary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Cross platform (Java)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EE634F6-D9DF-FF3E-549E-2C532E11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564" y="3382149"/>
            <a:ext cx="6435437" cy="3475851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EA45624-11F3-D5C7-9D83-26B272D33F04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1ADA41C0-CE57-9AD2-8F61-013167471489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</a:t>
            </a: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: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+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endParaRPr lang="en-US" altLang="zh-CN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21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19" y="1158184"/>
            <a:ext cx="5953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Machine learning functions – Based on Smile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 learning functions – Based</a:t>
            </a: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</a:t>
            </a:r>
            <a:r>
              <a: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Deeplearning4j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484" y="4650000"/>
            <a:ext cx="3200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Combined with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MeteoInfo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computation and visualization platform making an powerful and easily used machine learning tool box.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eeplearning4j.org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96" y="1249864"/>
            <a:ext cx="1572981" cy="5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aqiang\Pictures\smil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755" y="943018"/>
            <a:ext cx="953909" cy="9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meteothink.org/_static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0" y="2984146"/>
            <a:ext cx="35433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D808D61-30E3-4BD0-A6B8-73CFD496503B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441B825-F720-466B-BA92-D33FE6BE96CA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MIML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MeteoInfoLab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Machine Learning Toolbox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A9EA17-4E5C-98EC-AFFC-A069D1DDB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2147011"/>
            <a:ext cx="7755467" cy="47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34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C7347E88-A332-4803-8793-ABD0B18A01A4}"/>
              </a:ext>
            </a:extLst>
          </p:cNvPr>
          <p:cNvSpPr txBox="1"/>
          <p:nvPr/>
        </p:nvSpPr>
        <p:spPr>
          <a:xfrm>
            <a:off x="1595011" y="1851926"/>
            <a:ext cx="90019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DADA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Thanks for your attention!</a:t>
            </a:r>
            <a:endParaRPr lang="zh-CN" altLang="en-US" sz="10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66DADA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E9DD539-6DD7-32E4-B807-86320738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31" y="2494843"/>
            <a:ext cx="5916068" cy="43631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286CBF-F309-A71A-2E41-1670EB611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03"/>
            <a:ext cx="6231467" cy="4561602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79122" y="5684526"/>
            <a:ext cx="389952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Website</a:t>
            </a:r>
            <a:r>
              <a:rPr lang="zh-CN" altLang="en-US" sz="1800" dirty="0">
                <a:solidFill>
                  <a:srgbClr val="FF0000"/>
                </a:solidFill>
              </a:rPr>
              <a:t>：</a:t>
            </a:r>
            <a:r>
              <a:rPr lang="en-US" altLang="zh-CN" sz="1800" dirty="0">
                <a:solidFill>
                  <a:srgbClr val="FF0000"/>
                </a:solidFill>
                <a:hlinkClick r:id="rId5"/>
              </a:rPr>
              <a:t>http://www.meteothink.org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17625" y="6127328"/>
            <a:ext cx="457048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charset="0"/>
              </a:rPr>
              <a:t>Source code: 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  <a:hlinkClick r:id="rId6"/>
              </a:rPr>
              <a:t>https://github.com/meteoinfo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</a:rPr>
              <a:t> </a:t>
            </a:r>
            <a:endParaRPr lang="zh-CN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7338903" y="1475642"/>
            <a:ext cx="34514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Free and open source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3D70907-4A7A-5044-23A4-517A81F07778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32B7AE4B-59A1-CDDE-FA7A-FF1463137456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616206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58" y="1031370"/>
            <a:ext cx="7402863" cy="5706551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C56FB2D-0A19-52D0-4B80-42539A8BA0F3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42EFA44C-B902-0EDB-BF86-B9CA4592E40D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Framework of the </a:t>
            </a: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software and its main functions</a:t>
            </a:r>
          </a:p>
        </p:txBody>
      </p:sp>
    </p:spTree>
    <p:extLst>
      <p:ext uri="{BB962C8B-B14F-4D97-AF65-F5344CB8AC3E}">
        <p14:creationId xmlns:p14="http://schemas.microsoft.com/office/powerpoint/2010/main" val="950975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985806" y="1253115"/>
            <a:ext cx="10174029" cy="5251595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B39886A-0A39-1111-D382-0BA2E4FD6433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2CF4FC5-9CFF-A415-6727-0AF992BD3AB9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GUI for geoscience data exploration</a:t>
            </a:r>
          </a:p>
        </p:txBody>
      </p:sp>
    </p:spTree>
    <p:extLst>
      <p:ext uri="{BB962C8B-B14F-4D97-AF65-F5344CB8AC3E}">
        <p14:creationId xmlns:p14="http://schemas.microsoft.com/office/powerpoint/2010/main" val="381092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60227" y="1083310"/>
            <a:ext cx="5274310" cy="288734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354445" y="1083310"/>
            <a:ext cx="5274310" cy="288734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60227" y="3970655"/>
            <a:ext cx="5274310" cy="288734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6354445" y="3970655"/>
            <a:ext cx="5274310" cy="2887345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D61157D-720C-6335-16CC-93CFE1C65375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76C1A2C8-C352-A8F2-5EBD-DBAC30761458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Spatial analysis functions</a:t>
            </a:r>
          </a:p>
        </p:txBody>
      </p:sp>
    </p:spTree>
    <p:extLst>
      <p:ext uri="{BB962C8B-B14F-4D97-AF65-F5344CB8AC3E}">
        <p14:creationId xmlns:p14="http://schemas.microsoft.com/office/powerpoint/2010/main" val="362928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99026" y="1260933"/>
            <a:ext cx="4143375" cy="211264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1211493" y="1198589"/>
            <a:ext cx="3833610" cy="211264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211493" y="3569767"/>
            <a:ext cx="3620135" cy="276923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5904172" y="3569767"/>
            <a:ext cx="5274310" cy="2677795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0EEE719-B299-CD4B-5076-4940971E31F4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230FB584-1099-83AA-5301-271DD605276D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Read and plot meteorological data</a:t>
            </a:r>
          </a:p>
        </p:txBody>
      </p:sp>
    </p:spTree>
    <p:extLst>
      <p:ext uri="{BB962C8B-B14F-4D97-AF65-F5344CB8AC3E}">
        <p14:creationId xmlns:p14="http://schemas.microsoft.com/office/powerpoint/2010/main" val="170910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556318" y="1182629"/>
            <a:ext cx="5274310" cy="2677795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3"/>
          <a:stretch>
            <a:fillRect/>
          </a:stretch>
        </p:blipFill>
        <p:spPr>
          <a:xfrm>
            <a:off x="6229754" y="1182629"/>
            <a:ext cx="5274310" cy="2677795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4"/>
          <a:stretch>
            <a:fillRect/>
          </a:stretch>
        </p:blipFill>
        <p:spPr>
          <a:xfrm>
            <a:off x="556318" y="3981247"/>
            <a:ext cx="5274310" cy="2677795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5"/>
          <a:stretch>
            <a:fillRect/>
          </a:stretch>
        </p:blipFill>
        <p:spPr>
          <a:xfrm>
            <a:off x="6229754" y="3981247"/>
            <a:ext cx="5274310" cy="2677795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CCAF46E-F9C3-5AB9-5208-1D4CF446090E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303500FD-C4E3-862B-24CB-C2577A4433BB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Grid data to GIS layers</a:t>
            </a:r>
          </a:p>
        </p:txBody>
      </p:sp>
    </p:spTree>
    <p:extLst>
      <p:ext uri="{BB962C8B-B14F-4D97-AF65-F5344CB8AC3E}">
        <p14:creationId xmlns:p14="http://schemas.microsoft.com/office/powerpoint/2010/main" val="201010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632518" y="1120284"/>
            <a:ext cx="5274310" cy="267779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250536" y="1120284"/>
            <a:ext cx="5274310" cy="267779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632518" y="3925830"/>
            <a:ext cx="5274310" cy="267779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6250536" y="3925829"/>
            <a:ext cx="5274310" cy="2677795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6A734F9-1D35-6B21-6D2D-D9067A09CDCA}"/>
              </a:ext>
            </a:extLst>
          </p:cNvPr>
          <p:cNvCxnSpPr>
            <a:cxnSpLocks/>
          </p:cNvCxnSpPr>
          <p:nvPr/>
        </p:nvCxnSpPr>
        <p:spPr>
          <a:xfrm>
            <a:off x="0" y="73067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BDEBC563-392A-D4C0-7FF7-CC3DD3FFEDC1}"/>
              </a:ext>
            </a:extLst>
          </p:cNvPr>
          <p:cNvSpPr/>
          <p:nvPr/>
        </p:nvSpPr>
        <p:spPr>
          <a:xfrm>
            <a:off x="0" y="1200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– Grid data to GIS layers</a:t>
            </a:r>
          </a:p>
        </p:txBody>
      </p:sp>
    </p:spTree>
    <p:extLst>
      <p:ext uri="{BB962C8B-B14F-4D97-AF65-F5344CB8AC3E}">
        <p14:creationId xmlns:p14="http://schemas.microsoft.com/office/powerpoint/2010/main" val="6290207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5f19ef08-84bf-4b7f-951a-56dda9a9f7bf"/>
</p:tagLst>
</file>

<file path=ppt/theme/theme1.xml><?xml version="1.0" encoding="utf-8"?>
<a:theme xmlns:a="http://schemas.openxmlformats.org/drawingml/2006/main" name="主题5">
  <a:themeElements>
    <a:clrScheme name="20171020-0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15978"/>
      </a:accent1>
      <a:accent2>
        <a:srgbClr val="10779D"/>
      </a:accent2>
      <a:accent3>
        <a:srgbClr val="2693A9"/>
      </a:accent3>
      <a:accent4>
        <a:srgbClr val="0E7999"/>
      </a:accent4>
      <a:accent5>
        <a:srgbClr val="3D84B0"/>
      </a:accent5>
      <a:accent6>
        <a:srgbClr val="416499"/>
      </a:accent6>
      <a:hlink>
        <a:srgbClr val="0CCA82"/>
      </a:hlink>
      <a:folHlink>
        <a:srgbClr val="BFBFBF"/>
      </a:folHlink>
    </a:clrScheme>
    <a:fontScheme name="自定义 2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PPP_SGLOB_TXT_Global_Sky">
  <a:themeElements>
    <a:clrScheme name="PPP_SGLOB_TXT_Global_Sky 13">
      <a:dk1>
        <a:srgbClr val="000000"/>
      </a:dk1>
      <a:lt1>
        <a:srgbClr val="C0C0C0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DCDCDC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GLOB_TXT_Global_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GLOB_TXT_Global_Sk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3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CDC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lte20sb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20171020-02">
    <a:dk1>
      <a:srgbClr val="000000"/>
    </a:dk1>
    <a:lt1>
      <a:srgbClr val="FFFFFF"/>
    </a:lt1>
    <a:dk2>
      <a:srgbClr val="778495"/>
    </a:dk2>
    <a:lt2>
      <a:srgbClr val="F0F0F0"/>
    </a:lt2>
    <a:accent1>
      <a:srgbClr val="015978"/>
    </a:accent1>
    <a:accent2>
      <a:srgbClr val="10779D"/>
    </a:accent2>
    <a:accent3>
      <a:srgbClr val="2693A9"/>
    </a:accent3>
    <a:accent4>
      <a:srgbClr val="0E7999"/>
    </a:accent4>
    <a:accent5>
      <a:srgbClr val="3D84B0"/>
    </a:accent5>
    <a:accent6>
      <a:srgbClr val="416499"/>
    </a:accent6>
    <a:hlink>
      <a:srgbClr val="0CCA8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8333</TotalTime>
  <Words>308</Words>
  <Application>Microsoft Office PowerPoint</Application>
  <PresentationFormat>宽屏</PresentationFormat>
  <Paragraphs>51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Tahoma</vt:lpstr>
      <vt:lpstr>Times New Roman</vt:lpstr>
      <vt:lpstr>Wingdings</vt:lpstr>
      <vt:lpstr>主题5</vt:lpstr>
      <vt:lpstr>PPP_SGLOB_TXT_Global_Sky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Wang Yaqiang</cp:lastModifiedBy>
  <cp:revision>329</cp:revision>
  <cp:lastPrinted>2017-11-01T16:00:00Z</cp:lastPrinted>
  <dcterms:created xsi:type="dcterms:W3CDTF">2017-11-01T16:00:00Z</dcterms:created>
  <dcterms:modified xsi:type="dcterms:W3CDTF">2022-05-20T04:29:27Z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t-shyu@microsoft.com</vt:lpwstr>
  </property>
  <property fmtid="{D5CDD505-2E9C-101B-9397-08002B2CF9AE}" pid="6" name="MSIP_Label_f42aa342-8706-4288-bd11-ebb85995028c_SetDate">
    <vt:lpwstr>2018-09-05T06:13:36.5066598Z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