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snapToGrid="0">
      <p:cViewPr varScale="1">
        <p:scale>
          <a:sx n="117" d="100"/>
          <a:sy n="117" d="100"/>
        </p:scale>
        <p:origin x="1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E04CC80C-FB87-43D1-AFD0-E282B681CC04}" type="datetimeFigureOut">
              <a:rPr lang="de-DE" smtClean="0"/>
              <a:t>20.04.2022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427091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04CC80C-FB87-43D1-AFD0-E282B681CC04}" type="datetimeFigureOut">
              <a:rPr lang="de-DE" smtClean="0"/>
              <a:t>20.04.2022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75190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04CC80C-FB87-43D1-AFD0-E282B681CC04}" type="datetimeFigureOut">
              <a:rPr lang="de-DE" smtClean="0"/>
              <a:t>20.04.2022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171038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04CC80C-FB87-43D1-AFD0-E282B681CC04}" type="datetimeFigureOut">
              <a:rPr lang="de-DE" smtClean="0"/>
              <a:t>20.04.2022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187373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04CC80C-FB87-43D1-AFD0-E282B681CC04}" type="datetimeFigureOut">
              <a:rPr lang="de-DE" smtClean="0"/>
              <a:t>20.04.2022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382319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04CC80C-FB87-43D1-AFD0-E282B681CC04}" type="datetimeFigureOut">
              <a:rPr lang="de-DE" smtClean="0"/>
              <a:t>20.04.2022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302440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04CC80C-FB87-43D1-AFD0-E282B681CC04}" type="datetimeFigureOut">
              <a:rPr lang="de-DE" smtClean="0"/>
              <a:t>20.04.2022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250725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04CC80C-FB87-43D1-AFD0-E282B681CC04}" type="datetimeFigureOut">
              <a:rPr lang="de-DE" smtClean="0"/>
              <a:t>20.04.2022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141652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CC80C-FB87-43D1-AFD0-E282B681CC04}" type="datetimeFigureOut">
              <a:rPr lang="de-DE" smtClean="0"/>
              <a:t>20.04.2022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56568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04CC80C-FB87-43D1-AFD0-E282B681CC04}" type="datetimeFigureOut">
              <a:rPr lang="de-DE" smtClean="0"/>
              <a:t>20.04.2022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295382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04CC80C-FB87-43D1-AFD0-E282B681CC04}" type="datetimeFigureOut">
              <a:rPr lang="de-DE" smtClean="0"/>
              <a:t>20.04.2022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9F454BF-7836-4B22-A9F2-C9995FA1502C}" type="slidenum">
              <a:rPr lang="de-DE" smtClean="0"/>
              <a:t>‹Nr.›</a:t>
            </a:fld>
            <a:endParaRPr lang="de-DE"/>
          </a:p>
        </p:txBody>
      </p:sp>
    </p:spTree>
    <p:extLst>
      <p:ext uri="{BB962C8B-B14F-4D97-AF65-F5344CB8AC3E}">
        <p14:creationId xmlns:p14="http://schemas.microsoft.com/office/powerpoint/2010/main" val="275902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CC80C-FB87-43D1-AFD0-E282B681CC04}" type="datetimeFigureOut">
              <a:rPr lang="de-DE" smtClean="0"/>
              <a:t>20.04.2022</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54BF-7836-4B22-A9F2-C9995FA1502C}" type="slidenum">
              <a:rPr lang="de-DE" smtClean="0"/>
              <a:t>‹Nr.›</a:t>
            </a:fld>
            <a:endParaRPr lang="de-DE"/>
          </a:p>
        </p:txBody>
      </p:sp>
    </p:spTree>
    <p:extLst>
      <p:ext uri="{BB962C8B-B14F-4D97-AF65-F5344CB8AC3E}">
        <p14:creationId xmlns:p14="http://schemas.microsoft.com/office/powerpoint/2010/main" val="2334963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43577" y="831754"/>
            <a:ext cx="8254376" cy="830997"/>
          </a:xfrm>
          <a:prstGeom prst="rect">
            <a:avLst/>
          </a:prstGeom>
          <a:noFill/>
        </p:spPr>
        <p:txBody>
          <a:bodyPr wrap="none" rtlCol="0">
            <a:spAutoFit/>
          </a:bodyPr>
          <a:lstStyle/>
          <a:p>
            <a:pPr algn="ctr"/>
            <a:r>
              <a:rPr lang="de-DE" sz="2400" dirty="0" err="1" smtClean="0"/>
              <a:t>Variations</a:t>
            </a:r>
            <a:r>
              <a:rPr lang="de-DE" sz="2400" dirty="0" smtClean="0"/>
              <a:t> </a:t>
            </a:r>
            <a:r>
              <a:rPr lang="de-DE" sz="2400" dirty="0" err="1" smtClean="0"/>
              <a:t>of</a:t>
            </a:r>
            <a:r>
              <a:rPr lang="de-DE" sz="2400" dirty="0" smtClean="0"/>
              <a:t> </a:t>
            </a:r>
            <a:r>
              <a:rPr lang="de-DE" sz="2400" dirty="0" err="1" smtClean="0"/>
              <a:t>estuarine</a:t>
            </a:r>
            <a:r>
              <a:rPr lang="de-DE" sz="2400" dirty="0" smtClean="0"/>
              <a:t> </a:t>
            </a:r>
            <a:r>
              <a:rPr lang="de-DE" sz="2400" dirty="0" err="1" smtClean="0"/>
              <a:t>metabolic</a:t>
            </a:r>
            <a:r>
              <a:rPr lang="de-DE" sz="2400" dirty="0" smtClean="0"/>
              <a:t> </a:t>
            </a:r>
            <a:r>
              <a:rPr lang="de-DE" sz="2400" dirty="0" err="1" smtClean="0"/>
              <a:t>alkalinity</a:t>
            </a:r>
            <a:r>
              <a:rPr lang="de-DE" sz="2400" dirty="0" smtClean="0"/>
              <a:t> </a:t>
            </a:r>
            <a:r>
              <a:rPr lang="de-DE" sz="2400" dirty="0" err="1" smtClean="0"/>
              <a:t>loads</a:t>
            </a:r>
            <a:r>
              <a:rPr lang="de-DE" sz="2400" dirty="0" smtClean="0"/>
              <a:t>:</a:t>
            </a:r>
          </a:p>
          <a:p>
            <a:pPr algn="ctr"/>
            <a:r>
              <a:rPr lang="de-DE" sz="2400" dirty="0" err="1" smtClean="0"/>
              <a:t>Consequences</a:t>
            </a:r>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biogeochemistry</a:t>
            </a:r>
            <a:r>
              <a:rPr lang="de-DE" sz="2400" dirty="0" smtClean="0"/>
              <a:t> </a:t>
            </a:r>
            <a:r>
              <a:rPr lang="de-DE" sz="2400" dirty="0" err="1" smtClean="0"/>
              <a:t>of</a:t>
            </a:r>
            <a:r>
              <a:rPr lang="de-DE" sz="2400" dirty="0" smtClean="0"/>
              <a:t> a </a:t>
            </a:r>
            <a:r>
              <a:rPr lang="de-DE" sz="2400" dirty="0" err="1" smtClean="0"/>
              <a:t>shelf</a:t>
            </a:r>
            <a:r>
              <a:rPr lang="de-DE" sz="2400" dirty="0" smtClean="0"/>
              <a:t> </a:t>
            </a:r>
            <a:r>
              <a:rPr lang="de-DE" sz="2400" dirty="0" err="1" smtClean="0"/>
              <a:t>sea</a:t>
            </a:r>
            <a:r>
              <a:rPr lang="de-DE" sz="2400" dirty="0" smtClean="0"/>
              <a:t> (North </a:t>
            </a:r>
            <a:r>
              <a:rPr lang="de-DE" sz="2400" dirty="0" err="1" smtClean="0"/>
              <a:t>Sea</a:t>
            </a:r>
            <a:r>
              <a:rPr lang="de-DE" sz="2400" dirty="0" smtClean="0"/>
              <a:t>)</a:t>
            </a:r>
            <a:endParaRPr lang="de-DE" sz="2400"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62" y="5907547"/>
            <a:ext cx="1037019" cy="813627"/>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244" y="5860825"/>
            <a:ext cx="950453" cy="950453"/>
          </a:xfrm>
          <a:prstGeom prst="rect">
            <a:avLst/>
          </a:prstGeom>
        </p:spPr>
      </p:pic>
      <p:sp>
        <p:nvSpPr>
          <p:cNvPr id="10" name="Textfeld 9"/>
          <p:cNvSpPr txBox="1"/>
          <p:nvPr/>
        </p:nvSpPr>
        <p:spPr>
          <a:xfrm>
            <a:off x="3910698" y="6582674"/>
            <a:ext cx="973152" cy="276999"/>
          </a:xfrm>
          <a:prstGeom prst="rect">
            <a:avLst/>
          </a:prstGeom>
          <a:noFill/>
        </p:spPr>
        <p:txBody>
          <a:bodyPr wrap="none" rtlCol="0">
            <a:spAutoFit/>
          </a:bodyPr>
          <a:lstStyle/>
          <a:p>
            <a:r>
              <a:rPr lang="de-DE" sz="1200" dirty="0" smtClean="0"/>
              <a:t>EGU22-3493</a:t>
            </a:r>
            <a:endParaRPr lang="de-DE" sz="1200" dirty="0"/>
          </a:p>
        </p:txBody>
      </p:sp>
      <p:cxnSp>
        <p:nvCxnSpPr>
          <p:cNvPr id="12" name="Gerader Verbinder 11"/>
          <p:cNvCxnSpPr/>
          <p:nvPr/>
        </p:nvCxnSpPr>
        <p:spPr>
          <a:xfrm flipV="1">
            <a:off x="66745" y="2482896"/>
            <a:ext cx="8787859" cy="20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1349172" y="3099748"/>
            <a:ext cx="6443186" cy="1831784"/>
          </a:xfrm>
          <a:prstGeom prst="rect">
            <a:avLst/>
          </a:prstGeom>
        </p:spPr>
        <p:txBody>
          <a:bodyPr wrap="square">
            <a:spAutoFit/>
          </a:bodyPr>
          <a:lstStyle/>
          <a:p>
            <a:pPr algn="ct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Johannes Pätsch</a:t>
            </a:r>
            <a:r>
              <a:rPr lang="en-US" baseline="30000" dirty="0">
                <a:latin typeface="Calibri" panose="020F0502020204030204" pitchFamily="34" charset="0"/>
                <a:ea typeface="Calibri" panose="020F0502020204030204" pitchFamily="34" charset="0"/>
                <a:cs typeface="Times New Roman" panose="02020603050405020304" pitchFamily="18" charset="0"/>
              </a:rPr>
              <a:t>1,2</a:t>
            </a:r>
            <a:r>
              <a:rPr lang="en-US" dirty="0">
                <a:latin typeface="Calibri" panose="020F0502020204030204" pitchFamily="34" charset="0"/>
                <a:ea typeface="Calibri" panose="020F0502020204030204" pitchFamily="34" charset="0"/>
                <a:cs typeface="Times New Roman" panose="02020603050405020304" pitchFamily="18" charset="0"/>
              </a:rPr>
              <a:t>, Helmuth Thomas</a:t>
            </a:r>
            <a:r>
              <a:rPr lang="en-US" baseline="30000" dirty="0">
                <a:latin typeface="Calibri" panose="020F0502020204030204" pitchFamily="34" charset="0"/>
                <a:ea typeface="Calibri" panose="020F0502020204030204" pitchFamily="34" charset="0"/>
                <a:cs typeface="Times New Roman" panose="02020603050405020304" pitchFamily="18" charset="0"/>
              </a:rPr>
              <a:t>1,3</a:t>
            </a:r>
            <a:r>
              <a:rPr lang="en-US" dirty="0">
                <a:latin typeface="Calibri" panose="020F0502020204030204" pitchFamily="34" charset="0"/>
                <a:ea typeface="Calibri" panose="020F0502020204030204" pitchFamily="34" charset="0"/>
                <a:cs typeface="Times New Roman" panose="02020603050405020304" pitchFamily="18" charset="0"/>
              </a:rPr>
              <a:t>, Mona Norbisrath</a:t>
            </a:r>
            <a:r>
              <a:rPr lang="en-US" baseline="30000" dirty="0">
                <a:latin typeface="Calibri" panose="020F0502020204030204" pitchFamily="34" charset="0"/>
                <a:ea typeface="Calibri" panose="020F0502020204030204" pitchFamily="34" charset="0"/>
                <a:cs typeface="Times New Roman" panose="02020603050405020304" pitchFamily="18" charset="0"/>
              </a:rPr>
              <a:t>1,3</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114935" indent="-114935">
              <a:lnSpc>
                <a:spcPct val="150000"/>
              </a:lnSpc>
              <a:spcAft>
                <a:spcPts val="0"/>
              </a:spcAft>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Institute of Carbon Cycles, Helmholtz-</a:t>
            </a:r>
            <a:r>
              <a:rPr lang="en-US" sz="1400" dirty="0" err="1">
                <a:latin typeface="Calibri" panose="020F0502020204030204" pitchFamily="34" charset="0"/>
                <a:ea typeface="Calibri" panose="020F0502020204030204" pitchFamily="34" charset="0"/>
                <a:cs typeface="Times New Roman" panose="02020603050405020304" pitchFamily="18" charset="0"/>
              </a:rPr>
              <a:t>Zentrum</a:t>
            </a:r>
            <a:r>
              <a:rPr lang="en-US" sz="1400" dirty="0">
                <a:latin typeface="Calibri" panose="020F0502020204030204" pitchFamily="34" charset="0"/>
                <a:ea typeface="Calibri" panose="020F0502020204030204" pitchFamily="34" charset="0"/>
                <a:cs typeface="Times New Roman" panose="02020603050405020304" pitchFamily="18" charset="0"/>
              </a:rPr>
              <a:t> Hereon, </a:t>
            </a:r>
            <a:r>
              <a:rPr lang="en-US" sz="1400" dirty="0" err="1">
                <a:latin typeface="Calibri" panose="020F0502020204030204" pitchFamily="34" charset="0"/>
                <a:ea typeface="Calibri" panose="020F0502020204030204" pitchFamily="34" charset="0"/>
                <a:cs typeface="Times New Roman" panose="02020603050405020304" pitchFamily="18" charset="0"/>
              </a:rPr>
              <a:t>Geesthacht</a:t>
            </a:r>
            <a:r>
              <a:rPr lang="en-US" sz="1400" dirty="0">
                <a:latin typeface="Calibri" panose="020F0502020204030204" pitchFamily="34" charset="0"/>
                <a:ea typeface="Calibri" panose="020F0502020204030204" pitchFamily="34" charset="0"/>
                <a:cs typeface="Times New Roman" panose="02020603050405020304" pitchFamily="18" charset="0"/>
              </a:rPr>
              <a:t>, Germany</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114935" indent="-114935">
              <a:lnSpc>
                <a:spcPct val="150000"/>
              </a:lnSpc>
              <a:spcAft>
                <a:spcPts val="0"/>
              </a:spcAft>
            </a:pPr>
            <a:r>
              <a:rPr lang="en-US" sz="1400" baseline="30000" dirty="0">
                <a:latin typeface="Calibri" panose="020F0502020204030204" pitchFamily="34" charset="0"/>
                <a:ea typeface="Calibri" panose="020F0502020204030204" pitchFamily="34" charset="0"/>
                <a:cs typeface="Arial" panose="020B0604020202020204" pitchFamily="34" charset="0"/>
              </a:rPr>
              <a:t>2 </a:t>
            </a:r>
            <a:r>
              <a:rPr lang="en-US" sz="1400" dirty="0">
                <a:latin typeface="Calibri" panose="020F0502020204030204" pitchFamily="34" charset="0"/>
                <a:ea typeface="Calibri" panose="020F0502020204030204" pitchFamily="34" charset="0"/>
                <a:cs typeface="Arial" panose="020B0604020202020204" pitchFamily="34" charset="0"/>
              </a:rPr>
              <a:t>University Hamburg, Institute of Oceanography, Hamburg, Germany</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114935" indent="-114935">
              <a:lnSpc>
                <a:spcPct val="150000"/>
              </a:lnSpc>
              <a:spcAft>
                <a:spcPts val="0"/>
              </a:spcAft>
            </a:pPr>
            <a:r>
              <a:rPr lang="en-US" sz="1400" baseline="30000" dirty="0">
                <a:latin typeface="Calibri" panose="020F0502020204030204" pitchFamily="34" charset="0"/>
                <a:ea typeface="Calibri" panose="020F0502020204030204" pitchFamily="34" charset="0"/>
                <a:cs typeface="Arial" panose="020B0604020202020204" pitchFamily="34" charset="0"/>
              </a:rPr>
              <a:t>3</a:t>
            </a:r>
            <a:r>
              <a:rPr lang="en-US" sz="1400" dirty="0">
                <a:latin typeface="Calibri" panose="020F0502020204030204" pitchFamily="34" charset="0"/>
                <a:ea typeface="Calibri" panose="020F0502020204030204" pitchFamily="34" charset="0"/>
                <a:cs typeface="Arial" panose="020B0604020202020204" pitchFamily="34" charset="0"/>
              </a:rPr>
              <a:t> Institute for Chemistry and Biology of the Marine Environment, Carl von Ossietzky University Oldenburg, Oldenburg, Germany</a:t>
            </a: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00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762655" y="268709"/>
            <a:ext cx="3466846" cy="461665"/>
          </a:xfrm>
          <a:prstGeom prst="rect">
            <a:avLst/>
          </a:prstGeom>
          <a:noFill/>
        </p:spPr>
        <p:txBody>
          <a:bodyPr wrap="none" rtlCol="0">
            <a:spAutoFit/>
          </a:bodyPr>
          <a:lstStyle/>
          <a:p>
            <a:r>
              <a:rPr lang="de-DE" sz="2400" dirty="0" err="1" smtClean="0"/>
              <a:t>Thanks</a:t>
            </a:r>
            <a:r>
              <a:rPr lang="de-DE" sz="2400" dirty="0" smtClean="0"/>
              <a:t> </a:t>
            </a:r>
            <a:r>
              <a:rPr lang="de-DE" sz="2400" dirty="0" err="1" smtClean="0"/>
              <a:t>for</a:t>
            </a:r>
            <a:r>
              <a:rPr lang="de-DE" sz="2400" dirty="0" smtClean="0"/>
              <a:t> </a:t>
            </a:r>
            <a:r>
              <a:rPr lang="de-DE" sz="2400" dirty="0" err="1" smtClean="0"/>
              <a:t>your</a:t>
            </a:r>
            <a:r>
              <a:rPr lang="de-DE" sz="2400" dirty="0" smtClean="0"/>
              <a:t> </a:t>
            </a:r>
            <a:r>
              <a:rPr lang="de-DE" sz="2400" dirty="0" err="1" smtClean="0"/>
              <a:t>attention</a:t>
            </a:r>
            <a:endParaRPr lang="de-DE" sz="2400" dirty="0"/>
          </a:p>
        </p:txBody>
      </p:sp>
    </p:spTree>
    <p:extLst>
      <p:ext uri="{BB962C8B-B14F-4D97-AF65-F5344CB8AC3E}">
        <p14:creationId xmlns:p14="http://schemas.microsoft.com/office/powerpoint/2010/main" val="3975363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2971" y="1835473"/>
            <a:ext cx="8859733" cy="2862322"/>
          </a:xfrm>
          <a:prstGeom prst="rect">
            <a:avLst/>
          </a:prstGeom>
          <a:noFill/>
        </p:spPr>
        <p:txBody>
          <a:bodyPr wrap="none" rtlCol="0">
            <a:spAutoFit/>
          </a:bodyPr>
          <a:lstStyle/>
          <a:p>
            <a:pPr>
              <a:lnSpc>
                <a:spcPct val="150000"/>
              </a:lnSpc>
            </a:pPr>
            <a:r>
              <a:rPr lang="de-DE" sz="2400" u="sng" dirty="0" smtClean="0"/>
              <a:t>Content:</a:t>
            </a:r>
          </a:p>
          <a:p>
            <a:pPr marL="285750" indent="-285750">
              <a:lnSpc>
                <a:spcPct val="150000"/>
              </a:lnSpc>
              <a:buFont typeface="Arial" panose="020B0604020202020204" pitchFamily="34" charset="0"/>
              <a:buChar char="•"/>
            </a:pPr>
            <a:r>
              <a:rPr lang="de-DE" sz="2400" dirty="0" smtClean="0"/>
              <a:t>River Elbe: </a:t>
            </a:r>
            <a:r>
              <a:rPr lang="de-DE" sz="2400" dirty="0" err="1" smtClean="0"/>
              <a:t>Variations</a:t>
            </a:r>
            <a:r>
              <a:rPr lang="de-DE" sz="2400" dirty="0" smtClean="0"/>
              <a:t> </a:t>
            </a:r>
            <a:r>
              <a:rPr lang="de-DE" sz="2400" dirty="0" err="1" smtClean="0"/>
              <a:t>of</a:t>
            </a:r>
            <a:r>
              <a:rPr lang="de-DE" sz="2400" dirty="0" smtClean="0"/>
              <a:t> Total Nitrogen </a:t>
            </a:r>
            <a:r>
              <a:rPr lang="de-DE" sz="2400" dirty="0" err="1" smtClean="0"/>
              <a:t>and</a:t>
            </a:r>
            <a:r>
              <a:rPr lang="de-DE" sz="2400" dirty="0" smtClean="0"/>
              <a:t> Total </a:t>
            </a:r>
            <a:r>
              <a:rPr lang="de-DE" sz="2400" dirty="0" err="1" smtClean="0"/>
              <a:t>Alkalinity</a:t>
            </a:r>
            <a:r>
              <a:rPr lang="de-DE" sz="2400" dirty="0" smtClean="0"/>
              <a:t> </a:t>
            </a:r>
            <a:r>
              <a:rPr lang="de-DE" sz="2400" dirty="0" err="1" smtClean="0"/>
              <a:t>loads</a:t>
            </a:r>
            <a:endParaRPr lang="de-DE" sz="2400" dirty="0" smtClean="0"/>
          </a:p>
          <a:p>
            <a:pPr marL="285750" indent="-285750">
              <a:lnSpc>
                <a:spcPct val="150000"/>
              </a:lnSpc>
              <a:buFont typeface="Arial" panose="020B0604020202020204" pitchFamily="34" charset="0"/>
              <a:buChar char="•"/>
            </a:pPr>
            <a:r>
              <a:rPr lang="de-DE" sz="2400" dirty="0" err="1" smtClean="0"/>
              <a:t>Consequences</a:t>
            </a:r>
            <a:r>
              <a:rPr lang="de-DE" sz="2400" dirty="0" smtClean="0"/>
              <a:t> </a:t>
            </a:r>
            <a:r>
              <a:rPr lang="de-DE" sz="2400" dirty="0" err="1" smtClean="0"/>
              <a:t>for</a:t>
            </a:r>
            <a:r>
              <a:rPr lang="de-DE" sz="2400" dirty="0" smtClean="0"/>
              <a:t> </a:t>
            </a:r>
            <a:r>
              <a:rPr lang="de-DE" sz="2400" dirty="0" err="1" smtClean="0"/>
              <a:t>the</a:t>
            </a:r>
            <a:r>
              <a:rPr lang="de-DE" sz="2400" dirty="0" smtClean="0"/>
              <a:t> North </a:t>
            </a:r>
            <a:r>
              <a:rPr lang="de-DE" sz="2400" dirty="0" err="1" smtClean="0"/>
              <a:t>Sea</a:t>
            </a:r>
            <a:r>
              <a:rPr lang="de-DE" sz="2400" dirty="0" smtClean="0"/>
              <a:t> </a:t>
            </a:r>
            <a:r>
              <a:rPr lang="de-DE" sz="2400" dirty="0" err="1" smtClean="0"/>
              <a:t>biogeochemistry</a:t>
            </a:r>
            <a:endParaRPr lang="de-DE" sz="2400" dirty="0" smtClean="0"/>
          </a:p>
          <a:p>
            <a:pPr marL="285750" indent="-285750">
              <a:lnSpc>
                <a:spcPct val="150000"/>
              </a:lnSpc>
              <a:buFont typeface="Arial" panose="020B0604020202020204" pitchFamily="34" charset="0"/>
              <a:buChar char="•"/>
            </a:pPr>
            <a:r>
              <a:rPr lang="de-DE" sz="2400" dirty="0" err="1" smtClean="0"/>
              <a:t>Decadal</a:t>
            </a:r>
            <a:r>
              <a:rPr lang="de-DE" sz="2400" dirty="0" smtClean="0"/>
              <a:t> </a:t>
            </a:r>
            <a:r>
              <a:rPr lang="de-DE" sz="2400" dirty="0" err="1" smtClean="0"/>
              <a:t>variations</a:t>
            </a:r>
            <a:r>
              <a:rPr lang="de-DE" sz="2400" dirty="0" smtClean="0"/>
              <a:t>: </a:t>
            </a:r>
            <a:r>
              <a:rPr lang="de-DE" sz="2400" dirty="0" err="1" smtClean="0"/>
              <a:t>Near</a:t>
            </a:r>
            <a:r>
              <a:rPr lang="de-DE" sz="2400" dirty="0" smtClean="0"/>
              <a:t> </a:t>
            </a:r>
            <a:r>
              <a:rPr lang="de-DE" sz="2400" dirty="0" err="1" smtClean="0"/>
              <a:t>coast</a:t>
            </a:r>
            <a:r>
              <a:rPr lang="de-DE" sz="2400" dirty="0" smtClean="0"/>
              <a:t> </a:t>
            </a:r>
            <a:r>
              <a:rPr lang="de-DE" sz="2400" dirty="0" err="1" smtClean="0"/>
              <a:t>increase</a:t>
            </a:r>
            <a:r>
              <a:rPr lang="de-DE" sz="2400" dirty="0" smtClean="0"/>
              <a:t> </a:t>
            </a:r>
            <a:r>
              <a:rPr lang="de-DE" sz="2400" dirty="0" err="1" smtClean="0"/>
              <a:t>of</a:t>
            </a:r>
            <a:r>
              <a:rPr lang="de-DE" sz="2400" dirty="0" smtClean="0"/>
              <a:t> </a:t>
            </a:r>
            <a:r>
              <a:rPr lang="de-DE" sz="2400" dirty="0" err="1" smtClean="0"/>
              <a:t>atmospheric</a:t>
            </a:r>
            <a:r>
              <a:rPr lang="de-DE" sz="2400" dirty="0" smtClean="0"/>
              <a:t> CO</a:t>
            </a:r>
            <a:r>
              <a:rPr lang="de-DE" sz="2400" baseline="-25000" dirty="0" smtClean="0"/>
              <a:t>2</a:t>
            </a:r>
            <a:r>
              <a:rPr lang="de-DE" sz="2400" dirty="0" smtClean="0"/>
              <a:t> </a:t>
            </a:r>
            <a:r>
              <a:rPr lang="de-DE" sz="2400" dirty="0" err="1" smtClean="0"/>
              <a:t>uptake</a:t>
            </a:r>
            <a:r>
              <a:rPr lang="de-DE" sz="2400" dirty="0" smtClean="0"/>
              <a:t> </a:t>
            </a:r>
          </a:p>
          <a:p>
            <a:pPr marL="285750" indent="-285750">
              <a:lnSpc>
                <a:spcPct val="150000"/>
              </a:lnSpc>
              <a:buFont typeface="Arial" panose="020B0604020202020204" pitchFamily="34" charset="0"/>
              <a:buChar char="•"/>
            </a:pPr>
            <a:r>
              <a:rPr lang="de-DE" sz="2400" dirty="0" err="1" smtClean="0"/>
              <a:t>Conclusions</a:t>
            </a:r>
            <a:endParaRPr lang="de-DE" sz="2400" dirty="0"/>
          </a:p>
        </p:txBody>
      </p:sp>
      <p:sp>
        <p:nvSpPr>
          <p:cNvPr id="3" name="Textfeld 2"/>
          <p:cNvSpPr txBox="1"/>
          <p:nvPr/>
        </p:nvSpPr>
        <p:spPr>
          <a:xfrm>
            <a:off x="8908038" y="6642556"/>
            <a:ext cx="235962" cy="215444"/>
          </a:xfrm>
          <a:prstGeom prst="rect">
            <a:avLst/>
          </a:prstGeom>
          <a:noFill/>
        </p:spPr>
        <p:txBody>
          <a:bodyPr wrap="none" rtlCol="0">
            <a:spAutoFit/>
          </a:bodyPr>
          <a:lstStyle/>
          <a:p>
            <a:r>
              <a:rPr lang="de-DE" sz="800" dirty="0" smtClean="0"/>
              <a:t>2</a:t>
            </a:r>
            <a:endParaRPr lang="de-DE" sz="800" dirty="0"/>
          </a:p>
        </p:txBody>
      </p:sp>
    </p:spTree>
    <p:extLst>
      <p:ext uri="{BB962C8B-B14F-4D97-AF65-F5344CB8AC3E}">
        <p14:creationId xmlns:p14="http://schemas.microsoft.com/office/powerpoint/2010/main" val="2073887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ROJECTS\EGU06\ORAL\european seas.jpg"/>
          <p:cNvPicPr>
            <a:picLocks noChangeAspect="1" noChangeArrowheads="1"/>
          </p:cNvPicPr>
          <p:nvPr/>
        </p:nvPicPr>
        <p:blipFill>
          <a:blip r:embed="rId2">
            <a:extLst>
              <a:ext uri="{28A0092B-C50C-407E-A947-70E740481C1C}">
                <a14:useLocalDpi xmlns:a14="http://schemas.microsoft.com/office/drawing/2010/main" val="0"/>
              </a:ext>
            </a:extLst>
          </a:blip>
          <a:srcRect l="9865" t="29303" r="63353" b="38672"/>
          <a:stretch>
            <a:fillRect/>
          </a:stretch>
        </p:blipFill>
        <p:spPr bwMode="auto">
          <a:xfrm>
            <a:off x="121535" y="965714"/>
            <a:ext cx="3838080" cy="285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10"/>
          <p:cNvSpPr>
            <a:spLocks noChangeArrowheads="1"/>
          </p:cNvSpPr>
          <p:nvPr/>
        </p:nvSpPr>
        <p:spPr bwMode="auto">
          <a:xfrm flipV="1">
            <a:off x="3332215" y="2904717"/>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841" y="3863833"/>
            <a:ext cx="5659385" cy="2259073"/>
          </a:xfrm>
          <a:prstGeom prst="rect">
            <a:avLst/>
          </a:prstGeom>
        </p:spPr>
      </p:pic>
      <p:sp>
        <p:nvSpPr>
          <p:cNvPr id="6" name="Geschweifte Klammer rechts 5"/>
          <p:cNvSpPr/>
          <p:nvPr/>
        </p:nvSpPr>
        <p:spPr>
          <a:xfrm rot="5400000">
            <a:off x="6021991" y="3896076"/>
            <a:ext cx="321279" cy="4648129"/>
          </a:xfrm>
          <a:prstGeom prst="rightBrace">
            <a:avLst>
              <a:gd name="adj1" fmla="val 42180"/>
              <a:gd name="adj2" fmla="val 4742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p:cNvSpPr txBox="1"/>
          <p:nvPr/>
        </p:nvSpPr>
        <p:spPr>
          <a:xfrm>
            <a:off x="4888313" y="6410601"/>
            <a:ext cx="2647969" cy="338554"/>
          </a:xfrm>
          <a:prstGeom prst="rect">
            <a:avLst/>
          </a:prstGeom>
          <a:noFill/>
        </p:spPr>
        <p:txBody>
          <a:bodyPr wrap="none" rtlCol="0">
            <a:spAutoFit/>
          </a:bodyPr>
          <a:lstStyle/>
          <a:p>
            <a:r>
              <a:rPr lang="de-DE" sz="1600" dirty="0" err="1" smtClean="0"/>
              <a:t>estimate</a:t>
            </a:r>
            <a:r>
              <a:rPr lang="de-DE" sz="1600" dirty="0" smtClean="0"/>
              <a:t> </a:t>
            </a:r>
            <a:r>
              <a:rPr lang="de-DE" sz="1600" dirty="0" err="1" smtClean="0"/>
              <a:t>by</a:t>
            </a:r>
            <a:r>
              <a:rPr lang="de-DE" sz="1600" dirty="0" smtClean="0"/>
              <a:t> </a:t>
            </a:r>
            <a:r>
              <a:rPr lang="de-DE" sz="1600" dirty="0" err="1" smtClean="0"/>
              <a:t>Serna</a:t>
            </a:r>
            <a:r>
              <a:rPr lang="de-DE" sz="1600" dirty="0" smtClean="0"/>
              <a:t> et al., 2010</a:t>
            </a:r>
            <a:endParaRPr lang="de-DE" sz="1600" dirty="0"/>
          </a:p>
        </p:txBody>
      </p:sp>
      <p:sp>
        <p:nvSpPr>
          <p:cNvPr id="8" name="Geschweifte Klammer rechts 7"/>
          <p:cNvSpPr/>
          <p:nvPr/>
        </p:nvSpPr>
        <p:spPr>
          <a:xfrm rot="5400000">
            <a:off x="7985492" y="5670545"/>
            <a:ext cx="321279" cy="1254639"/>
          </a:xfrm>
          <a:prstGeom prst="rightBrace">
            <a:avLst>
              <a:gd name="adj1" fmla="val 42180"/>
              <a:gd name="adj2" fmla="val 47420"/>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p:cNvSpPr txBox="1"/>
          <p:nvPr/>
        </p:nvSpPr>
        <p:spPr>
          <a:xfrm>
            <a:off x="7518813" y="6490985"/>
            <a:ext cx="1254639" cy="338554"/>
          </a:xfrm>
          <a:prstGeom prst="rect">
            <a:avLst/>
          </a:prstGeom>
          <a:noFill/>
        </p:spPr>
        <p:txBody>
          <a:bodyPr wrap="none" rtlCol="0">
            <a:spAutoFit/>
          </a:bodyPr>
          <a:lstStyle/>
          <a:p>
            <a:r>
              <a:rPr lang="de-DE" sz="1600" dirty="0" err="1" smtClean="0">
                <a:solidFill>
                  <a:schemeClr val="accent5"/>
                </a:solidFill>
              </a:rPr>
              <a:t>observations</a:t>
            </a:r>
            <a:endParaRPr lang="de-DE" sz="1600" dirty="0">
              <a:solidFill>
                <a:schemeClr val="accent5"/>
              </a:solidFill>
            </a:endParaRPr>
          </a:p>
        </p:txBody>
      </p:sp>
      <p:cxnSp>
        <p:nvCxnSpPr>
          <p:cNvPr id="12" name="Gerader Verbinder 11"/>
          <p:cNvCxnSpPr>
            <a:stCxn id="3" idx="3"/>
          </p:cNvCxnSpPr>
          <p:nvPr/>
        </p:nvCxnSpPr>
        <p:spPr>
          <a:xfrm flipH="1" flipV="1">
            <a:off x="2978471" y="2627281"/>
            <a:ext cx="376062" cy="299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2054371" y="2370387"/>
            <a:ext cx="1013034" cy="338554"/>
          </a:xfrm>
          <a:prstGeom prst="rect">
            <a:avLst/>
          </a:prstGeom>
          <a:noFill/>
        </p:spPr>
        <p:txBody>
          <a:bodyPr wrap="none" rtlCol="0">
            <a:spAutoFit/>
          </a:bodyPr>
          <a:lstStyle/>
          <a:p>
            <a:r>
              <a:rPr lang="de-DE" sz="1600" dirty="0" smtClean="0"/>
              <a:t>River Elbe</a:t>
            </a:r>
            <a:endParaRPr lang="de-DE" sz="1600" dirty="0"/>
          </a:p>
        </p:txBody>
      </p:sp>
      <p:cxnSp>
        <p:nvCxnSpPr>
          <p:cNvPr id="14" name="Gerader Verbinder 13"/>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576883" y="281355"/>
            <a:ext cx="4315605" cy="461665"/>
          </a:xfrm>
          <a:prstGeom prst="rect">
            <a:avLst/>
          </a:prstGeom>
          <a:noFill/>
        </p:spPr>
        <p:txBody>
          <a:bodyPr wrap="none" rtlCol="0">
            <a:spAutoFit/>
          </a:bodyPr>
          <a:lstStyle/>
          <a:p>
            <a:r>
              <a:rPr lang="de-DE" sz="2400" dirty="0" smtClean="0"/>
              <a:t>Total Nitrogen </a:t>
            </a:r>
            <a:r>
              <a:rPr lang="de-DE" sz="2400" dirty="0" err="1" smtClean="0"/>
              <a:t>loads</a:t>
            </a:r>
            <a:r>
              <a:rPr lang="de-DE" sz="2400" dirty="0" smtClean="0"/>
              <a:t> </a:t>
            </a:r>
            <a:r>
              <a:rPr lang="de-DE" sz="2400" dirty="0" err="1" smtClean="0"/>
              <a:t>of</a:t>
            </a:r>
            <a:r>
              <a:rPr lang="de-DE" sz="2400" dirty="0" smtClean="0"/>
              <a:t> River Elbe</a:t>
            </a:r>
            <a:endParaRPr lang="de-DE" sz="2400" dirty="0"/>
          </a:p>
        </p:txBody>
      </p:sp>
      <p:sp>
        <p:nvSpPr>
          <p:cNvPr id="15" name="Textfeld 14"/>
          <p:cNvSpPr txBox="1"/>
          <p:nvPr/>
        </p:nvSpPr>
        <p:spPr>
          <a:xfrm>
            <a:off x="8908038" y="6642556"/>
            <a:ext cx="235962" cy="215444"/>
          </a:xfrm>
          <a:prstGeom prst="rect">
            <a:avLst/>
          </a:prstGeom>
          <a:noFill/>
        </p:spPr>
        <p:txBody>
          <a:bodyPr wrap="none" rtlCol="0">
            <a:spAutoFit/>
          </a:bodyPr>
          <a:lstStyle/>
          <a:p>
            <a:r>
              <a:rPr lang="de-DE" sz="800" dirty="0"/>
              <a:t>3</a:t>
            </a:r>
            <a:endParaRPr lang="de-DE" sz="800" dirty="0"/>
          </a:p>
        </p:txBody>
      </p:sp>
    </p:spTree>
    <p:extLst>
      <p:ext uri="{BB962C8B-B14F-4D97-AF65-F5344CB8AC3E}">
        <p14:creationId xmlns:p14="http://schemas.microsoft.com/office/powerpoint/2010/main" val="178206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3617" y="982359"/>
            <a:ext cx="3064946" cy="2277601"/>
          </a:xfrm>
          <a:prstGeom prst="rect">
            <a:avLst/>
          </a:prstGeom>
        </p:spPr>
      </p:pic>
      <p:pic>
        <p:nvPicPr>
          <p:cNvPr id="27" name="Grafik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5" y="2508639"/>
            <a:ext cx="5803663" cy="4330228"/>
          </a:xfrm>
          <a:prstGeom prst="rect">
            <a:avLst/>
          </a:prstGeom>
        </p:spPr>
      </p:pic>
      <p:cxnSp>
        <p:nvCxnSpPr>
          <p:cNvPr id="4" name="Gerader Verbinder 3"/>
          <p:cNvCxnSpPr/>
          <p:nvPr/>
        </p:nvCxnSpPr>
        <p:spPr>
          <a:xfrm flipV="1">
            <a:off x="3997997" y="3370068"/>
            <a:ext cx="2215918" cy="1601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5365147" y="6032062"/>
            <a:ext cx="848768" cy="1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eschweifte Klammer links 6"/>
          <p:cNvSpPr/>
          <p:nvPr/>
        </p:nvSpPr>
        <p:spPr>
          <a:xfrm rot="10800000">
            <a:off x="6233942" y="3370066"/>
            <a:ext cx="206908" cy="2661995"/>
          </a:xfrm>
          <a:prstGeom prst="leftBrace">
            <a:avLst>
              <a:gd name="adj1" fmla="val 24462"/>
              <a:gd name="adj2" fmla="val 4974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7"/>
          <p:cNvSpPr txBox="1"/>
          <p:nvPr/>
        </p:nvSpPr>
        <p:spPr>
          <a:xfrm>
            <a:off x="6460876" y="4516396"/>
            <a:ext cx="2202462" cy="369332"/>
          </a:xfrm>
          <a:prstGeom prst="rect">
            <a:avLst/>
          </a:prstGeom>
          <a:noFill/>
        </p:spPr>
        <p:txBody>
          <a:bodyPr wrap="none" rtlCol="0">
            <a:spAutoFit/>
          </a:bodyPr>
          <a:lstStyle/>
          <a:p>
            <a:r>
              <a:rPr lang="en-GB" dirty="0" smtClean="0"/>
              <a:t>Δ TA = 333 </a:t>
            </a:r>
            <a:r>
              <a:rPr lang="en-US" dirty="0" smtClean="0"/>
              <a:t>µ</a:t>
            </a:r>
            <a:r>
              <a:rPr lang="en-US" dirty="0" err="1" smtClean="0"/>
              <a:t>mol</a:t>
            </a:r>
            <a:r>
              <a:rPr lang="en-US" dirty="0" smtClean="0"/>
              <a:t> kg</a:t>
            </a:r>
            <a:r>
              <a:rPr lang="en-US" baseline="30000" dirty="0" smtClean="0"/>
              <a:t>-1</a:t>
            </a:r>
            <a:r>
              <a:rPr lang="en-GB" dirty="0" smtClean="0"/>
              <a:t>  </a:t>
            </a:r>
            <a:endParaRPr lang="de-DE" dirty="0"/>
          </a:p>
        </p:txBody>
      </p:sp>
      <p:cxnSp>
        <p:nvCxnSpPr>
          <p:cNvPr id="15" name="Gerader Verbinder 14"/>
          <p:cNvCxnSpPr/>
          <p:nvPr/>
        </p:nvCxnSpPr>
        <p:spPr>
          <a:xfrm>
            <a:off x="8483229" y="246270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flipH="1">
            <a:off x="8463105" y="2662938"/>
            <a:ext cx="6775" cy="6555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7734477" y="2302828"/>
            <a:ext cx="7888" cy="10156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Geschweifte Klammer links 23"/>
          <p:cNvSpPr/>
          <p:nvPr/>
        </p:nvSpPr>
        <p:spPr>
          <a:xfrm rot="-5400000">
            <a:off x="7999281" y="3061535"/>
            <a:ext cx="206908" cy="720740"/>
          </a:xfrm>
          <a:prstGeom prst="leftBrace">
            <a:avLst>
              <a:gd name="adj1" fmla="val 24462"/>
              <a:gd name="adj2" fmla="val 483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Textfeld 24"/>
          <p:cNvSpPr txBox="1"/>
          <p:nvPr/>
        </p:nvSpPr>
        <p:spPr>
          <a:xfrm>
            <a:off x="7113860" y="3517119"/>
            <a:ext cx="2202462" cy="369332"/>
          </a:xfrm>
          <a:prstGeom prst="rect">
            <a:avLst/>
          </a:prstGeom>
          <a:noFill/>
        </p:spPr>
        <p:txBody>
          <a:bodyPr wrap="none" rtlCol="0">
            <a:spAutoFit/>
          </a:bodyPr>
          <a:lstStyle/>
          <a:p>
            <a:r>
              <a:rPr lang="en-GB" dirty="0" smtClean="0"/>
              <a:t>Δ TA = 333 </a:t>
            </a:r>
            <a:r>
              <a:rPr lang="en-US" dirty="0" smtClean="0"/>
              <a:t>µ</a:t>
            </a:r>
            <a:r>
              <a:rPr lang="en-US" dirty="0" err="1" smtClean="0"/>
              <a:t>mol</a:t>
            </a:r>
            <a:r>
              <a:rPr lang="en-US" dirty="0" smtClean="0"/>
              <a:t> kg</a:t>
            </a:r>
            <a:r>
              <a:rPr lang="en-US" baseline="30000" dirty="0" smtClean="0"/>
              <a:t>-1</a:t>
            </a:r>
            <a:r>
              <a:rPr lang="en-GB" dirty="0" smtClean="0"/>
              <a:t>  </a:t>
            </a:r>
            <a:endParaRPr lang="de-DE" dirty="0"/>
          </a:p>
        </p:txBody>
      </p:sp>
      <p:sp>
        <p:nvSpPr>
          <p:cNvPr id="26" name="Textfeld 25"/>
          <p:cNvSpPr txBox="1"/>
          <p:nvPr/>
        </p:nvSpPr>
        <p:spPr>
          <a:xfrm>
            <a:off x="6476322" y="4833124"/>
            <a:ext cx="2735621" cy="369332"/>
          </a:xfrm>
          <a:prstGeom prst="rect">
            <a:avLst/>
          </a:prstGeom>
          <a:noFill/>
        </p:spPr>
        <p:txBody>
          <a:bodyPr wrap="none" rtlCol="0">
            <a:spAutoFit/>
          </a:bodyPr>
          <a:lstStyle/>
          <a:p>
            <a:r>
              <a:rPr lang="en-GB" dirty="0"/>
              <a:t>	</a:t>
            </a:r>
            <a:r>
              <a:rPr lang="en-GB" dirty="0" smtClean="0"/>
              <a:t>≈ 14 % of TA river load</a:t>
            </a:r>
            <a:endParaRPr lang="de-DE" dirty="0"/>
          </a:p>
        </p:txBody>
      </p:sp>
      <p:sp>
        <p:nvSpPr>
          <p:cNvPr id="2" name="Pfeil nach unten 1"/>
          <p:cNvSpPr/>
          <p:nvPr/>
        </p:nvSpPr>
        <p:spPr>
          <a:xfrm>
            <a:off x="7257733" y="5271689"/>
            <a:ext cx="484632" cy="59547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6752119" y="5901438"/>
            <a:ext cx="2478371" cy="734945"/>
          </a:xfrm>
          <a:prstGeom prst="rect">
            <a:avLst/>
          </a:prstGeom>
          <a:noFill/>
        </p:spPr>
        <p:txBody>
          <a:bodyPr wrap="none" rtlCol="0">
            <a:spAutoFit/>
          </a:bodyPr>
          <a:lstStyle/>
          <a:p>
            <a:pPr>
              <a:lnSpc>
                <a:spcPct val="120000"/>
              </a:lnSpc>
            </a:pPr>
            <a:r>
              <a:rPr lang="de-DE" dirty="0" err="1" smtClean="0"/>
              <a:t>model</a:t>
            </a:r>
            <a:r>
              <a:rPr lang="de-DE" dirty="0" smtClean="0"/>
              <a:t> </a:t>
            </a:r>
            <a:r>
              <a:rPr lang="de-DE" dirty="0" err="1" smtClean="0"/>
              <a:t>approach</a:t>
            </a:r>
            <a:r>
              <a:rPr lang="de-DE" dirty="0" smtClean="0"/>
              <a:t>:</a:t>
            </a:r>
          </a:p>
          <a:p>
            <a:pPr>
              <a:lnSpc>
                <a:spcPct val="120000"/>
              </a:lnSpc>
            </a:pPr>
            <a:r>
              <a:rPr lang="de-DE" dirty="0" smtClean="0"/>
              <a:t>TA </a:t>
            </a:r>
            <a:r>
              <a:rPr lang="de-DE" dirty="0" err="1" smtClean="0"/>
              <a:t>load</a:t>
            </a:r>
            <a:r>
              <a:rPr lang="de-DE" dirty="0" smtClean="0"/>
              <a:t> </a:t>
            </a:r>
            <a:r>
              <a:rPr lang="de-DE" dirty="0" err="1" smtClean="0"/>
              <a:t>reduction</a:t>
            </a:r>
            <a:r>
              <a:rPr lang="de-DE" dirty="0" smtClean="0"/>
              <a:t> (86 %)</a:t>
            </a:r>
            <a:endParaRPr lang="de-DE" dirty="0"/>
          </a:p>
        </p:txBody>
      </p:sp>
      <p:cxnSp>
        <p:nvCxnSpPr>
          <p:cNvPr id="16" name="Gerader Verbinder 15"/>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341642" y="180872"/>
            <a:ext cx="8975086" cy="461665"/>
          </a:xfrm>
          <a:prstGeom prst="rect">
            <a:avLst/>
          </a:prstGeom>
          <a:noFill/>
        </p:spPr>
        <p:txBody>
          <a:bodyPr wrap="none" rtlCol="0">
            <a:spAutoFit/>
          </a:bodyPr>
          <a:lstStyle/>
          <a:p>
            <a:r>
              <a:rPr lang="de-DE" sz="2400" dirty="0" err="1" smtClean="0"/>
              <a:t>Observed</a:t>
            </a:r>
            <a:r>
              <a:rPr lang="de-DE" sz="2400" dirty="0" smtClean="0"/>
              <a:t> </a:t>
            </a:r>
            <a:r>
              <a:rPr lang="de-DE" sz="2400" dirty="0" err="1" smtClean="0"/>
              <a:t>Alkalinity</a:t>
            </a:r>
            <a:r>
              <a:rPr lang="de-DE" sz="2400" dirty="0" smtClean="0"/>
              <a:t> </a:t>
            </a:r>
            <a:r>
              <a:rPr lang="de-DE" sz="2400" dirty="0" err="1" smtClean="0"/>
              <a:t>concentrations</a:t>
            </a:r>
            <a:r>
              <a:rPr lang="de-DE" sz="2400" dirty="0" smtClean="0"/>
              <a:t> </a:t>
            </a:r>
            <a:r>
              <a:rPr lang="de-DE" sz="2400" dirty="0" err="1" smtClean="0"/>
              <a:t>along</a:t>
            </a:r>
            <a:r>
              <a:rPr lang="de-DE" sz="2400" dirty="0" smtClean="0"/>
              <a:t> River Elbe in </a:t>
            </a:r>
            <a:r>
              <a:rPr lang="de-DE" sz="2400" dirty="0" err="1" smtClean="0"/>
              <a:t>summer</a:t>
            </a:r>
            <a:r>
              <a:rPr lang="de-DE" sz="2400" dirty="0" smtClean="0"/>
              <a:t> 2019</a:t>
            </a:r>
            <a:endParaRPr lang="de-DE" sz="2400" dirty="0"/>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381" y="4516396"/>
            <a:ext cx="1551317" cy="1623472"/>
          </a:xfrm>
          <a:prstGeom prst="rect">
            <a:avLst/>
          </a:prstGeom>
        </p:spPr>
      </p:pic>
      <p:sp>
        <p:nvSpPr>
          <p:cNvPr id="21" name="Textfeld 20"/>
          <p:cNvSpPr txBox="1"/>
          <p:nvPr/>
        </p:nvSpPr>
        <p:spPr>
          <a:xfrm>
            <a:off x="8908038" y="6642556"/>
            <a:ext cx="235962" cy="215444"/>
          </a:xfrm>
          <a:prstGeom prst="rect">
            <a:avLst/>
          </a:prstGeom>
          <a:noFill/>
        </p:spPr>
        <p:txBody>
          <a:bodyPr wrap="none" rtlCol="0">
            <a:spAutoFit/>
          </a:bodyPr>
          <a:lstStyle/>
          <a:p>
            <a:r>
              <a:rPr lang="de-DE" sz="800" dirty="0" smtClean="0"/>
              <a:t>4</a:t>
            </a:r>
            <a:endParaRPr lang="de-DE" sz="800" dirty="0"/>
          </a:p>
        </p:txBody>
      </p:sp>
    </p:spTree>
    <p:extLst>
      <p:ext uri="{BB962C8B-B14F-4D97-AF65-F5344CB8AC3E}">
        <p14:creationId xmlns:p14="http://schemas.microsoft.com/office/powerpoint/2010/main" val="322959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51548" r="52101"/>
          <a:stretch/>
        </p:blipFill>
        <p:spPr>
          <a:xfrm>
            <a:off x="129783" y="2240533"/>
            <a:ext cx="2948153" cy="3760217"/>
          </a:xfrm>
          <a:prstGeom prst="rect">
            <a:avLst/>
          </a:prstGeom>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34643" t="4566" r="715" b="1496"/>
          <a:stretch/>
        </p:blipFill>
        <p:spPr>
          <a:xfrm>
            <a:off x="6057272" y="2412110"/>
            <a:ext cx="2841172" cy="3002066"/>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490" y="2981300"/>
            <a:ext cx="2492227" cy="1863686"/>
          </a:xfrm>
          <a:prstGeom prst="rect">
            <a:avLst/>
          </a:prstGeom>
        </p:spPr>
      </p:pic>
      <p:sp>
        <p:nvSpPr>
          <p:cNvPr id="5" name="Textfeld 4"/>
          <p:cNvSpPr txBox="1"/>
          <p:nvPr/>
        </p:nvSpPr>
        <p:spPr>
          <a:xfrm>
            <a:off x="4190163" y="2611968"/>
            <a:ext cx="1042337" cy="369332"/>
          </a:xfrm>
          <a:prstGeom prst="rect">
            <a:avLst/>
          </a:prstGeom>
          <a:noFill/>
        </p:spPr>
        <p:txBody>
          <a:bodyPr wrap="none" rtlCol="0">
            <a:spAutoFit/>
          </a:bodyPr>
          <a:lstStyle/>
          <a:p>
            <a:r>
              <a:rPr lang="de-DE" dirty="0" smtClean="0"/>
              <a:t>ECOHAM</a:t>
            </a:r>
            <a:endParaRPr lang="de-DE" dirty="0"/>
          </a:p>
        </p:txBody>
      </p:sp>
      <p:sp>
        <p:nvSpPr>
          <p:cNvPr id="6" name="Textfeld 5"/>
          <p:cNvSpPr txBox="1"/>
          <p:nvPr/>
        </p:nvSpPr>
        <p:spPr>
          <a:xfrm>
            <a:off x="834013" y="1909187"/>
            <a:ext cx="1387175" cy="369332"/>
          </a:xfrm>
          <a:prstGeom prst="rect">
            <a:avLst/>
          </a:prstGeom>
          <a:noFill/>
        </p:spPr>
        <p:txBody>
          <a:bodyPr wrap="none" rtlCol="0">
            <a:spAutoFit/>
          </a:bodyPr>
          <a:lstStyle/>
          <a:p>
            <a:r>
              <a:rPr lang="de-DE" dirty="0" err="1" smtClean="0"/>
              <a:t>observations</a:t>
            </a:r>
            <a:endParaRPr lang="de-DE" dirty="0"/>
          </a:p>
        </p:txBody>
      </p:sp>
      <p:sp>
        <p:nvSpPr>
          <p:cNvPr id="7" name="Textfeld 6"/>
          <p:cNvSpPr txBox="1"/>
          <p:nvPr/>
        </p:nvSpPr>
        <p:spPr>
          <a:xfrm>
            <a:off x="6749036" y="1963225"/>
            <a:ext cx="1457643" cy="369332"/>
          </a:xfrm>
          <a:prstGeom prst="rect">
            <a:avLst/>
          </a:prstGeom>
          <a:noFill/>
        </p:spPr>
        <p:txBody>
          <a:bodyPr wrap="none" rtlCol="0">
            <a:spAutoFit/>
          </a:bodyPr>
          <a:lstStyle/>
          <a:p>
            <a:r>
              <a:rPr lang="de-DE" dirty="0" err="1"/>
              <a:t>m</a:t>
            </a:r>
            <a:r>
              <a:rPr lang="de-DE" dirty="0" err="1" smtClean="0"/>
              <a:t>odel</a:t>
            </a:r>
            <a:r>
              <a:rPr lang="de-DE" dirty="0" smtClean="0"/>
              <a:t> </a:t>
            </a:r>
            <a:r>
              <a:rPr lang="de-DE" dirty="0" err="1" smtClean="0"/>
              <a:t>results</a:t>
            </a:r>
            <a:endParaRPr lang="de-DE" dirty="0"/>
          </a:p>
        </p:txBody>
      </p:sp>
      <p:cxnSp>
        <p:nvCxnSpPr>
          <p:cNvPr id="9" name="Gerader Verbinder 8"/>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2813538" y="286617"/>
            <a:ext cx="3134704" cy="461665"/>
          </a:xfrm>
          <a:prstGeom prst="rect">
            <a:avLst/>
          </a:prstGeom>
          <a:noFill/>
        </p:spPr>
        <p:txBody>
          <a:bodyPr wrap="none" rtlCol="0">
            <a:spAutoFit/>
          </a:bodyPr>
          <a:lstStyle/>
          <a:p>
            <a:r>
              <a:rPr lang="en-GB" sz="2400" dirty="0" smtClean="0"/>
              <a:t>Δ</a:t>
            </a:r>
            <a:r>
              <a:rPr lang="de-DE" sz="2400" dirty="0" smtClean="0"/>
              <a:t>pCO</a:t>
            </a:r>
            <a:r>
              <a:rPr lang="de-DE" sz="2400" baseline="-25000" dirty="0" smtClean="0"/>
              <a:t>2</a:t>
            </a:r>
            <a:r>
              <a:rPr lang="de-DE" sz="2400" dirty="0" smtClean="0"/>
              <a:t> in </a:t>
            </a:r>
            <a:r>
              <a:rPr lang="de-DE" sz="2400" dirty="0" err="1" smtClean="0"/>
              <a:t>summer</a:t>
            </a:r>
            <a:r>
              <a:rPr lang="de-DE" sz="2400" dirty="0" smtClean="0"/>
              <a:t> 2001</a:t>
            </a:r>
            <a:endParaRPr lang="de-DE" sz="2400" dirty="0"/>
          </a:p>
        </p:txBody>
      </p:sp>
      <p:cxnSp>
        <p:nvCxnSpPr>
          <p:cNvPr id="13" name="Gerader Verbinder 12"/>
          <p:cNvCxnSpPr/>
          <p:nvPr/>
        </p:nvCxnSpPr>
        <p:spPr>
          <a:xfrm flipH="1">
            <a:off x="6561574" y="4582048"/>
            <a:ext cx="1024931" cy="141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907092" y="5905469"/>
            <a:ext cx="1627946" cy="369332"/>
          </a:xfrm>
          <a:prstGeom prst="rect">
            <a:avLst/>
          </a:prstGeom>
          <a:noFill/>
        </p:spPr>
        <p:txBody>
          <a:bodyPr wrap="none" rtlCol="0">
            <a:spAutoFit/>
          </a:bodyPr>
          <a:lstStyle/>
          <a:p>
            <a:r>
              <a:rPr lang="de-DE" dirty="0" err="1"/>
              <a:t>o</a:t>
            </a:r>
            <a:r>
              <a:rPr lang="de-DE" dirty="0" err="1" smtClean="0"/>
              <a:t>ver</a:t>
            </a:r>
            <a:r>
              <a:rPr lang="de-DE" dirty="0" smtClean="0"/>
              <a:t>-saturation</a:t>
            </a:r>
            <a:endParaRPr lang="de-DE" dirty="0"/>
          </a:p>
        </p:txBody>
      </p:sp>
      <p:cxnSp>
        <p:nvCxnSpPr>
          <p:cNvPr id="15" name="Gerader Verbinder 14"/>
          <p:cNvCxnSpPr/>
          <p:nvPr/>
        </p:nvCxnSpPr>
        <p:spPr>
          <a:xfrm flipH="1">
            <a:off x="5796958" y="3657259"/>
            <a:ext cx="1545993" cy="2010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4999744" y="5598842"/>
            <a:ext cx="1770678" cy="369332"/>
          </a:xfrm>
          <a:prstGeom prst="rect">
            <a:avLst/>
          </a:prstGeom>
          <a:noFill/>
        </p:spPr>
        <p:txBody>
          <a:bodyPr wrap="none" rtlCol="0">
            <a:spAutoFit/>
          </a:bodyPr>
          <a:lstStyle/>
          <a:p>
            <a:r>
              <a:rPr lang="de-DE" dirty="0" err="1" smtClean="0"/>
              <a:t>under</a:t>
            </a:r>
            <a:r>
              <a:rPr lang="de-DE" dirty="0" smtClean="0"/>
              <a:t>-saturation</a:t>
            </a:r>
            <a:endParaRPr lang="de-DE" dirty="0"/>
          </a:p>
        </p:txBody>
      </p:sp>
      <p:sp>
        <p:nvSpPr>
          <p:cNvPr id="18" name="Textfeld 17"/>
          <p:cNvSpPr txBox="1"/>
          <p:nvPr/>
        </p:nvSpPr>
        <p:spPr>
          <a:xfrm>
            <a:off x="834013" y="6000750"/>
            <a:ext cx="1467838" cy="276999"/>
          </a:xfrm>
          <a:prstGeom prst="rect">
            <a:avLst/>
          </a:prstGeom>
          <a:noFill/>
        </p:spPr>
        <p:txBody>
          <a:bodyPr wrap="none" rtlCol="0">
            <a:spAutoFit/>
          </a:bodyPr>
          <a:lstStyle/>
          <a:p>
            <a:r>
              <a:rPr lang="de-DE" sz="1200" dirty="0" smtClean="0"/>
              <a:t>Thomas et al. (2004)</a:t>
            </a:r>
            <a:endParaRPr lang="de-DE" sz="1200" dirty="0"/>
          </a:p>
        </p:txBody>
      </p:sp>
      <p:sp>
        <p:nvSpPr>
          <p:cNvPr id="16" name="Textfeld 15"/>
          <p:cNvSpPr txBox="1"/>
          <p:nvPr/>
        </p:nvSpPr>
        <p:spPr>
          <a:xfrm>
            <a:off x="8908038" y="6642556"/>
            <a:ext cx="235962" cy="215444"/>
          </a:xfrm>
          <a:prstGeom prst="rect">
            <a:avLst/>
          </a:prstGeom>
          <a:noFill/>
        </p:spPr>
        <p:txBody>
          <a:bodyPr wrap="none" rtlCol="0">
            <a:spAutoFit/>
          </a:bodyPr>
          <a:lstStyle/>
          <a:p>
            <a:r>
              <a:rPr lang="de-DE" sz="800" dirty="0" smtClean="0"/>
              <a:t>5</a:t>
            </a:r>
            <a:endParaRPr lang="de-DE" sz="800" dirty="0"/>
          </a:p>
        </p:txBody>
      </p:sp>
    </p:spTree>
    <p:extLst>
      <p:ext uri="{BB962C8B-B14F-4D97-AF65-F5344CB8AC3E}">
        <p14:creationId xmlns:p14="http://schemas.microsoft.com/office/powerpoint/2010/main" val="14617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4"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7" y="2792791"/>
            <a:ext cx="4666667" cy="1947619"/>
          </a:xfrm>
          <a:prstGeom prst="rect">
            <a:avLst/>
          </a:prstGeom>
        </p:spPr>
      </p:pic>
      <p:sp>
        <p:nvSpPr>
          <p:cNvPr id="7" name="Textfeld 6"/>
          <p:cNvSpPr txBox="1"/>
          <p:nvPr/>
        </p:nvSpPr>
        <p:spPr>
          <a:xfrm>
            <a:off x="538844" y="3184072"/>
            <a:ext cx="652743" cy="369332"/>
          </a:xfrm>
          <a:prstGeom prst="rect">
            <a:avLst/>
          </a:prstGeom>
          <a:noFill/>
        </p:spPr>
        <p:txBody>
          <a:bodyPr wrap="none" rtlCol="0">
            <a:spAutoFit/>
          </a:bodyPr>
          <a:lstStyle/>
          <a:p>
            <a:r>
              <a:rPr lang="de-DE" dirty="0" smtClean="0"/>
              <a:t>2001</a:t>
            </a:r>
            <a:endParaRPr lang="de-DE" dirty="0"/>
          </a:p>
        </p:txBody>
      </p:sp>
      <p:cxnSp>
        <p:nvCxnSpPr>
          <p:cNvPr id="9" name="Gerader Verbinder 8"/>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435224" y="291409"/>
            <a:ext cx="8577028" cy="461665"/>
          </a:xfrm>
          <a:prstGeom prst="rect">
            <a:avLst/>
          </a:prstGeom>
          <a:noFill/>
        </p:spPr>
        <p:txBody>
          <a:bodyPr wrap="none" rtlCol="0">
            <a:spAutoFit/>
          </a:bodyPr>
          <a:lstStyle/>
          <a:p>
            <a:r>
              <a:rPr lang="de-DE" sz="2400" dirty="0" err="1" smtClean="0"/>
              <a:t>Simulated</a:t>
            </a:r>
            <a:r>
              <a:rPr lang="de-DE" sz="2400" dirty="0" smtClean="0"/>
              <a:t> </a:t>
            </a:r>
            <a:r>
              <a:rPr lang="de-DE" sz="2400" dirty="0" err="1" smtClean="0"/>
              <a:t>annual</a:t>
            </a:r>
            <a:r>
              <a:rPr lang="de-DE" sz="2400" dirty="0" smtClean="0"/>
              <a:t> </a:t>
            </a:r>
            <a:r>
              <a:rPr lang="de-DE" sz="2400" dirty="0" err="1" smtClean="0"/>
              <a:t>mean</a:t>
            </a:r>
            <a:r>
              <a:rPr lang="de-DE" sz="2400" dirty="0" smtClean="0"/>
              <a:t> </a:t>
            </a:r>
            <a:r>
              <a:rPr lang="de-DE" sz="2400" dirty="0" err="1" smtClean="0"/>
              <a:t>air</a:t>
            </a:r>
            <a:r>
              <a:rPr lang="de-DE" sz="2400" dirty="0" smtClean="0"/>
              <a:t> </a:t>
            </a:r>
            <a:r>
              <a:rPr lang="de-DE" sz="2400" dirty="0" err="1" smtClean="0"/>
              <a:t>to</a:t>
            </a:r>
            <a:r>
              <a:rPr lang="de-DE" sz="2400" dirty="0" smtClean="0"/>
              <a:t> </a:t>
            </a:r>
            <a:r>
              <a:rPr lang="de-DE" sz="2400" dirty="0" err="1" smtClean="0"/>
              <a:t>sea</a:t>
            </a:r>
            <a:r>
              <a:rPr lang="de-DE" sz="2400" dirty="0" smtClean="0"/>
              <a:t> </a:t>
            </a:r>
            <a:r>
              <a:rPr lang="de-DE" sz="2400" dirty="0" err="1" smtClean="0"/>
              <a:t>flux</a:t>
            </a:r>
            <a:r>
              <a:rPr lang="de-DE" sz="2400" dirty="0" smtClean="0"/>
              <a:t> </a:t>
            </a:r>
            <a:r>
              <a:rPr lang="de-DE" sz="2400" dirty="0" err="1" smtClean="0"/>
              <a:t>of</a:t>
            </a:r>
            <a:r>
              <a:rPr lang="de-DE" sz="2400" dirty="0" smtClean="0"/>
              <a:t> CO</a:t>
            </a:r>
            <a:r>
              <a:rPr lang="de-DE" sz="2400" baseline="-25000" dirty="0" smtClean="0"/>
              <a:t>2</a:t>
            </a:r>
            <a:r>
              <a:rPr lang="de-DE" sz="2400" dirty="0" smtClean="0"/>
              <a:t> </a:t>
            </a:r>
            <a:r>
              <a:rPr lang="de-DE" sz="2400" dirty="0" smtClean="0"/>
              <a:t>(</a:t>
            </a:r>
            <a:r>
              <a:rPr lang="de-DE" sz="2400" dirty="0" err="1" smtClean="0"/>
              <a:t>distance</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coast</a:t>
            </a:r>
            <a:r>
              <a:rPr lang="de-DE" sz="2400" dirty="0" smtClean="0"/>
              <a:t>)</a:t>
            </a:r>
            <a:endParaRPr lang="de-DE" sz="2400" dirty="0"/>
          </a:p>
        </p:txBody>
      </p:sp>
      <p:sp>
        <p:nvSpPr>
          <p:cNvPr id="6" name="Textfeld 5"/>
          <p:cNvSpPr txBox="1"/>
          <p:nvPr/>
        </p:nvSpPr>
        <p:spPr>
          <a:xfrm>
            <a:off x="8908038" y="6642556"/>
            <a:ext cx="235962" cy="215444"/>
          </a:xfrm>
          <a:prstGeom prst="rect">
            <a:avLst/>
          </a:prstGeom>
          <a:noFill/>
        </p:spPr>
        <p:txBody>
          <a:bodyPr wrap="none" rtlCol="0">
            <a:spAutoFit/>
          </a:bodyPr>
          <a:lstStyle/>
          <a:p>
            <a:r>
              <a:rPr lang="de-DE" sz="800" dirty="0" smtClean="0"/>
              <a:t>6</a:t>
            </a:r>
            <a:endParaRPr lang="de-DE" sz="800" dirty="0"/>
          </a:p>
        </p:txBody>
      </p:sp>
    </p:spTree>
    <p:extLst>
      <p:ext uri="{BB962C8B-B14F-4D97-AF65-F5344CB8AC3E}">
        <p14:creationId xmlns:p14="http://schemas.microsoft.com/office/powerpoint/2010/main" val="1316120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31306"/>
          <a:stretch/>
        </p:blipFill>
        <p:spPr>
          <a:xfrm>
            <a:off x="1681655" y="793799"/>
            <a:ext cx="3205728" cy="2061905"/>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16" y="2792644"/>
            <a:ext cx="4666667" cy="1947619"/>
          </a:xfrm>
          <a:prstGeom prst="rect">
            <a:avLst/>
          </a:prstGeom>
        </p:spPr>
      </p:pic>
      <p:sp>
        <p:nvSpPr>
          <p:cNvPr id="3" name="Textfeld 2"/>
          <p:cNvSpPr txBox="1"/>
          <p:nvPr/>
        </p:nvSpPr>
        <p:spPr>
          <a:xfrm>
            <a:off x="538844" y="3184072"/>
            <a:ext cx="652743" cy="369332"/>
          </a:xfrm>
          <a:prstGeom prst="rect">
            <a:avLst/>
          </a:prstGeom>
          <a:noFill/>
        </p:spPr>
        <p:txBody>
          <a:bodyPr wrap="none" rtlCol="0">
            <a:spAutoFit/>
          </a:bodyPr>
          <a:lstStyle/>
          <a:p>
            <a:r>
              <a:rPr lang="de-DE" dirty="0" smtClean="0"/>
              <a:t>2001</a:t>
            </a:r>
            <a:endParaRPr lang="de-DE" dirty="0"/>
          </a:p>
        </p:txBody>
      </p:sp>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l="31531"/>
          <a:stretch/>
        </p:blipFill>
        <p:spPr>
          <a:xfrm>
            <a:off x="1692166" y="4812509"/>
            <a:ext cx="3195216" cy="1947619"/>
          </a:xfrm>
          <a:prstGeom prst="rect">
            <a:avLst/>
          </a:prstGeom>
        </p:spPr>
      </p:pic>
      <p:cxnSp>
        <p:nvCxnSpPr>
          <p:cNvPr id="7" name="Gerade Verbindung mit Pfeil 6"/>
          <p:cNvCxnSpPr/>
          <p:nvPr/>
        </p:nvCxnSpPr>
        <p:spPr>
          <a:xfrm>
            <a:off x="5171090" y="1586019"/>
            <a:ext cx="0" cy="40254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4887382" y="845859"/>
            <a:ext cx="4215962" cy="646331"/>
          </a:xfrm>
          <a:prstGeom prst="rect">
            <a:avLst/>
          </a:prstGeom>
          <a:noFill/>
        </p:spPr>
        <p:txBody>
          <a:bodyPr wrap="none" rtlCol="0">
            <a:spAutoFit/>
          </a:bodyPr>
          <a:lstStyle/>
          <a:p>
            <a:r>
              <a:rPr lang="es-ES" dirty="0" smtClean="0"/>
              <a:t>CO</a:t>
            </a:r>
            <a:r>
              <a:rPr lang="es-ES" baseline="-25000" dirty="0" smtClean="0"/>
              <a:t>2</a:t>
            </a:r>
            <a:r>
              <a:rPr lang="es-ES" dirty="0" smtClean="0"/>
              <a:t> – </a:t>
            </a:r>
            <a:r>
              <a:rPr lang="es-ES" dirty="0" err="1" smtClean="0"/>
              <a:t>uptake</a:t>
            </a:r>
            <a:r>
              <a:rPr lang="es-ES" dirty="0" smtClean="0"/>
              <a:t> </a:t>
            </a:r>
            <a:r>
              <a:rPr lang="es-ES" dirty="0" err="1" smtClean="0"/>
              <a:t>increased</a:t>
            </a:r>
            <a:r>
              <a:rPr lang="es-ES" dirty="0" smtClean="0"/>
              <a:t> in </a:t>
            </a:r>
            <a:r>
              <a:rPr lang="es-ES" dirty="0" err="1" smtClean="0"/>
              <a:t>near</a:t>
            </a:r>
            <a:r>
              <a:rPr lang="es-ES" dirty="0" smtClean="0"/>
              <a:t> </a:t>
            </a:r>
            <a:r>
              <a:rPr lang="es-ES" dirty="0" err="1" smtClean="0"/>
              <a:t>coast</a:t>
            </a:r>
            <a:r>
              <a:rPr lang="es-ES" dirty="0" smtClean="0"/>
              <a:t> </a:t>
            </a:r>
            <a:r>
              <a:rPr lang="es-ES" dirty="0" err="1" smtClean="0"/>
              <a:t>zones</a:t>
            </a:r>
            <a:r>
              <a:rPr lang="es-ES" dirty="0" smtClean="0"/>
              <a:t> </a:t>
            </a:r>
          </a:p>
          <a:p>
            <a:r>
              <a:rPr lang="es-ES" dirty="0" err="1" smtClean="0"/>
              <a:t>over</a:t>
            </a:r>
            <a:r>
              <a:rPr lang="es-ES" dirty="0" smtClean="0"/>
              <a:t> </a:t>
            </a:r>
            <a:r>
              <a:rPr lang="es-ES" dirty="0" err="1" smtClean="0"/>
              <a:t>the</a:t>
            </a:r>
            <a:r>
              <a:rPr lang="es-ES" dirty="0" smtClean="0"/>
              <a:t> </a:t>
            </a:r>
            <a:r>
              <a:rPr lang="es-ES" dirty="0" err="1" smtClean="0"/>
              <a:t>years</a:t>
            </a:r>
            <a:endParaRPr lang="de-DE" dirty="0"/>
          </a:p>
        </p:txBody>
      </p:sp>
      <p:sp>
        <p:nvSpPr>
          <p:cNvPr id="9" name="Textfeld 8"/>
          <p:cNvSpPr txBox="1"/>
          <p:nvPr/>
        </p:nvSpPr>
        <p:spPr>
          <a:xfrm>
            <a:off x="513392" y="1312323"/>
            <a:ext cx="652743" cy="369332"/>
          </a:xfrm>
          <a:prstGeom prst="rect">
            <a:avLst/>
          </a:prstGeom>
          <a:noFill/>
        </p:spPr>
        <p:txBody>
          <a:bodyPr wrap="none" rtlCol="0">
            <a:spAutoFit/>
          </a:bodyPr>
          <a:lstStyle/>
          <a:p>
            <a:r>
              <a:rPr lang="de-DE" dirty="0" smtClean="0"/>
              <a:t>1980</a:t>
            </a:r>
            <a:endParaRPr lang="de-DE" dirty="0"/>
          </a:p>
        </p:txBody>
      </p:sp>
      <p:sp>
        <p:nvSpPr>
          <p:cNvPr id="10" name="Textfeld 9"/>
          <p:cNvSpPr txBox="1"/>
          <p:nvPr/>
        </p:nvSpPr>
        <p:spPr>
          <a:xfrm>
            <a:off x="521603" y="5176508"/>
            <a:ext cx="652743" cy="369332"/>
          </a:xfrm>
          <a:prstGeom prst="rect">
            <a:avLst/>
          </a:prstGeom>
          <a:noFill/>
        </p:spPr>
        <p:txBody>
          <a:bodyPr wrap="none" rtlCol="0">
            <a:spAutoFit/>
          </a:bodyPr>
          <a:lstStyle/>
          <a:p>
            <a:r>
              <a:rPr lang="de-DE" dirty="0" smtClean="0"/>
              <a:t>2014</a:t>
            </a:r>
            <a:endParaRPr lang="de-DE" dirty="0"/>
          </a:p>
        </p:txBody>
      </p:sp>
      <p:sp>
        <p:nvSpPr>
          <p:cNvPr id="11" name="Ellipse 10"/>
          <p:cNvSpPr/>
          <p:nvPr/>
        </p:nvSpPr>
        <p:spPr>
          <a:xfrm>
            <a:off x="2385844" y="1772200"/>
            <a:ext cx="399397" cy="7923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2406886" y="3598750"/>
            <a:ext cx="378355" cy="7923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2406908" y="5446320"/>
            <a:ext cx="378333" cy="7923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568966" y="1681655"/>
            <a:ext cx="718979" cy="369332"/>
          </a:xfrm>
          <a:prstGeom prst="rect">
            <a:avLst/>
          </a:prstGeom>
          <a:noFill/>
        </p:spPr>
        <p:txBody>
          <a:bodyPr wrap="none" rtlCol="0">
            <a:spAutoFit/>
          </a:bodyPr>
          <a:lstStyle/>
          <a:p>
            <a:r>
              <a:rPr lang="de-DE" dirty="0" err="1" smtClean="0"/>
              <a:t>Why</a:t>
            </a:r>
            <a:r>
              <a:rPr lang="de-DE" dirty="0" smtClean="0"/>
              <a:t>?</a:t>
            </a:r>
            <a:endParaRPr lang="de-DE" dirty="0"/>
          </a:p>
        </p:txBody>
      </p:sp>
      <p:sp>
        <p:nvSpPr>
          <p:cNvPr id="15" name="Textfeld 14"/>
          <p:cNvSpPr txBox="1"/>
          <p:nvPr/>
        </p:nvSpPr>
        <p:spPr>
          <a:xfrm>
            <a:off x="5654566" y="2375338"/>
            <a:ext cx="3331810" cy="369332"/>
          </a:xfrm>
          <a:prstGeom prst="rect">
            <a:avLst/>
          </a:prstGeom>
          <a:noFill/>
        </p:spPr>
        <p:txBody>
          <a:bodyPr wrap="none" rtlCol="0">
            <a:spAutoFit/>
          </a:bodyPr>
          <a:lstStyle/>
          <a:p>
            <a:r>
              <a:rPr lang="de-DE" dirty="0" smtClean="0"/>
              <a:t>SST – </a:t>
            </a:r>
            <a:r>
              <a:rPr lang="de-DE" dirty="0" err="1" smtClean="0"/>
              <a:t>increased</a:t>
            </a:r>
            <a:r>
              <a:rPr lang="de-DE" dirty="0" smtClean="0"/>
              <a:t> -&gt; </a:t>
            </a:r>
            <a:r>
              <a:rPr lang="de-DE" dirty="0" err="1" smtClean="0"/>
              <a:t>opposite</a:t>
            </a:r>
            <a:r>
              <a:rPr lang="de-DE" dirty="0" smtClean="0"/>
              <a:t> </a:t>
            </a:r>
            <a:r>
              <a:rPr lang="de-DE" dirty="0" err="1" smtClean="0"/>
              <a:t>effect</a:t>
            </a:r>
            <a:endParaRPr lang="de-DE" dirty="0"/>
          </a:p>
        </p:txBody>
      </p:sp>
      <p:sp>
        <p:nvSpPr>
          <p:cNvPr id="16" name="Textfeld 15"/>
          <p:cNvSpPr txBox="1"/>
          <p:nvPr/>
        </p:nvSpPr>
        <p:spPr>
          <a:xfrm>
            <a:off x="5659826" y="2969171"/>
            <a:ext cx="3338222" cy="369332"/>
          </a:xfrm>
          <a:prstGeom prst="rect">
            <a:avLst/>
          </a:prstGeom>
          <a:noFill/>
        </p:spPr>
        <p:txBody>
          <a:bodyPr wrap="none" rtlCol="0">
            <a:spAutoFit/>
          </a:bodyPr>
          <a:lstStyle/>
          <a:p>
            <a:r>
              <a:rPr lang="de-DE" dirty="0" smtClean="0"/>
              <a:t>pH – </a:t>
            </a:r>
            <a:r>
              <a:rPr lang="de-DE" dirty="0" err="1" smtClean="0"/>
              <a:t>decreased</a:t>
            </a:r>
            <a:r>
              <a:rPr lang="de-DE" dirty="0" smtClean="0"/>
              <a:t> -&gt; </a:t>
            </a:r>
            <a:r>
              <a:rPr lang="de-DE" dirty="0" err="1" smtClean="0"/>
              <a:t>opposite</a:t>
            </a:r>
            <a:r>
              <a:rPr lang="de-DE" dirty="0" smtClean="0"/>
              <a:t> </a:t>
            </a:r>
            <a:r>
              <a:rPr lang="de-DE" dirty="0" err="1" smtClean="0"/>
              <a:t>effect</a:t>
            </a:r>
            <a:endParaRPr lang="de-DE" dirty="0"/>
          </a:p>
        </p:txBody>
      </p:sp>
      <p:sp>
        <p:nvSpPr>
          <p:cNvPr id="17" name="Textfeld 16"/>
          <p:cNvSpPr txBox="1"/>
          <p:nvPr/>
        </p:nvSpPr>
        <p:spPr>
          <a:xfrm>
            <a:off x="5665086" y="3563004"/>
            <a:ext cx="1323054" cy="646331"/>
          </a:xfrm>
          <a:prstGeom prst="rect">
            <a:avLst/>
          </a:prstGeom>
          <a:noFill/>
        </p:spPr>
        <p:txBody>
          <a:bodyPr wrap="none" rtlCol="0">
            <a:spAutoFit/>
          </a:bodyPr>
          <a:lstStyle/>
          <a:p>
            <a:r>
              <a:rPr lang="de-DE" dirty="0" err="1" smtClean="0"/>
              <a:t>nitrate</a:t>
            </a:r>
            <a:r>
              <a:rPr lang="de-DE" dirty="0" smtClean="0"/>
              <a:t> </a:t>
            </a:r>
            <a:r>
              <a:rPr lang="de-DE" dirty="0" err="1" smtClean="0"/>
              <a:t>load</a:t>
            </a:r>
            <a:r>
              <a:rPr lang="de-DE" dirty="0" smtClean="0"/>
              <a:t> </a:t>
            </a:r>
          </a:p>
          <a:p>
            <a:r>
              <a:rPr lang="de-DE" dirty="0" err="1" smtClean="0"/>
              <a:t>decreased</a:t>
            </a:r>
            <a:endParaRPr lang="de-DE" dirty="0"/>
          </a:p>
        </p:txBody>
      </p:sp>
      <p:sp>
        <p:nvSpPr>
          <p:cNvPr id="18" name="Textfeld 17"/>
          <p:cNvSpPr txBox="1"/>
          <p:nvPr/>
        </p:nvSpPr>
        <p:spPr>
          <a:xfrm>
            <a:off x="7130763" y="3701503"/>
            <a:ext cx="1832809" cy="369332"/>
          </a:xfrm>
          <a:prstGeom prst="rect">
            <a:avLst/>
          </a:prstGeom>
          <a:noFill/>
        </p:spPr>
        <p:txBody>
          <a:bodyPr wrap="none" rtlCol="0">
            <a:spAutoFit/>
          </a:bodyPr>
          <a:lstStyle/>
          <a:p>
            <a:r>
              <a:rPr lang="de-DE" dirty="0"/>
              <a:t>-&gt; </a:t>
            </a:r>
            <a:r>
              <a:rPr lang="de-DE" dirty="0" err="1"/>
              <a:t>opposite</a:t>
            </a:r>
            <a:r>
              <a:rPr lang="de-DE" dirty="0"/>
              <a:t> </a:t>
            </a:r>
            <a:r>
              <a:rPr lang="de-DE" dirty="0" err="1"/>
              <a:t>effect</a:t>
            </a:r>
            <a:endParaRPr lang="de-DE" dirty="0"/>
          </a:p>
        </p:txBody>
      </p:sp>
      <p:sp>
        <p:nvSpPr>
          <p:cNvPr id="19" name="Textfeld 18"/>
          <p:cNvSpPr txBox="1"/>
          <p:nvPr/>
        </p:nvSpPr>
        <p:spPr>
          <a:xfrm>
            <a:off x="5670346" y="4409085"/>
            <a:ext cx="1149867" cy="646331"/>
          </a:xfrm>
          <a:prstGeom prst="rect">
            <a:avLst/>
          </a:prstGeom>
          <a:noFill/>
        </p:spPr>
        <p:txBody>
          <a:bodyPr wrap="none" rtlCol="0">
            <a:spAutoFit/>
          </a:bodyPr>
          <a:lstStyle/>
          <a:p>
            <a:r>
              <a:rPr lang="de-DE" dirty="0" smtClean="0"/>
              <a:t>TN </a:t>
            </a:r>
            <a:r>
              <a:rPr lang="de-DE" dirty="0" err="1" smtClean="0"/>
              <a:t>load</a:t>
            </a:r>
            <a:r>
              <a:rPr lang="de-DE" dirty="0" smtClean="0"/>
              <a:t> </a:t>
            </a:r>
          </a:p>
          <a:p>
            <a:r>
              <a:rPr lang="de-DE" dirty="0" err="1" smtClean="0"/>
              <a:t>decreased</a:t>
            </a:r>
            <a:endParaRPr lang="de-DE" dirty="0"/>
          </a:p>
        </p:txBody>
      </p:sp>
      <p:sp>
        <p:nvSpPr>
          <p:cNvPr id="20" name="Textfeld 19"/>
          <p:cNvSpPr txBox="1"/>
          <p:nvPr/>
        </p:nvSpPr>
        <p:spPr>
          <a:xfrm>
            <a:off x="6648486" y="4547584"/>
            <a:ext cx="2330253" cy="369332"/>
          </a:xfrm>
          <a:prstGeom prst="rect">
            <a:avLst/>
          </a:prstGeom>
          <a:noFill/>
        </p:spPr>
        <p:txBody>
          <a:bodyPr wrap="none" rtlCol="0">
            <a:spAutoFit/>
          </a:bodyPr>
          <a:lstStyle/>
          <a:p>
            <a:r>
              <a:rPr lang="de-DE" dirty="0"/>
              <a:t>-&gt; </a:t>
            </a:r>
            <a:r>
              <a:rPr lang="de-DE" dirty="0" err="1" smtClean="0"/>
              <a:t>organic</a:t>
            </a:r>
            <a:r>
              <a:rPr lang="de-DE" dirty="0" smtClean="0"/>
              <a:t> N </a:t>
            </a:r>
            <a:r>
              <a:rPr lang="de-DE" dirty="0" err="1" smtClean="0"/>
              <a:t>decreased</a:t>
            </a:r>
            <a:endParaRPr lang="de-DE" dirty="0"/>
          </a:p>
        </p:txBody>
      </p:sp>
      <p:sp>
        <p:nvSpPr>
          <p:cNvPr id="21" name="Textfeld 20"/>
          <p:cNvSpPr txBox="1"/>
          <p:nvPr/>
        </p:nvSpPr>
        <p:spPr>
          <a:xfrm>
            <a:off x="6616955" y="5036701"/>
            <a:ext cx="2060372" cy="369332"/>
          </a:xfrm>
          <a:prstGeom prst="rect">
            <a:avLst/>
          </a:prstGeom>
          <a:noFill/>
        </p:spPr>
        <p:txBody>
          <a:bodyPr wrap="none" rtlCol="0">
            <a:spAutoFit/>
          </a:bodyPr>
          <a:lstStyle/>
          <a:p>
            <a:r>
              <a:rPr lang="de-DE" dirty="0"/>
              <a:t>-&gt; </a:t>
            </a:r>
            <a:r>
              <a:rPr lang="de-DE" dirty="0" smtClean="0"/>
              <a:t>NEP </a:t>
            </a:r>
            <a:r>
              <a:rPr lang="de-DE" dirty="0" err="1" smtClean="0"/>
              <a:t>increased</a:t>
            </a:r>
            <a:r>
              <a:rPr lang="de-DE" dirty="0" smtClean="0"/>
              <a:t> (?)</a:t>
            </a:r>
            <a:endParaRPr lang="de-DE" dirty="0"/>
          </a:p>
        </p:txBody>
      </p:sp>
      <p:sp>
        <p:nvSpPr>
          <p:cNvPr id="22" name="Textfeld 21"/>
          <p:cNvSpPr txBox="1"/>
          <p:nvPr/>
        </p:nvSpPr>
        <p:spPr>
          <a:xfrm>
            <a:off x="6627464" y="5525818"/>
            <a:ext cx="2547172" cy="369332"/>
          </a:xfrm>
          <a:prstGeom prst="rect">
            <a:avLst/>
          </a:prstGeom>
          <a:noFill/>
        </p:spPr>
        <p:txBody>
          <a:bodyPr wrap="none" rtlCol="0">
            <a:spAutoFit/>
          </a:bodyPr>
          <a:lstStyle/>
          <a:p>
            <a:r>
              <a:rPr lang="de-DE" dirty="0"/>
              <a:t>-&gt; </a:t>
            </a:r>
            <a:r>
              <a:rPr lang="de-DE" dirty="0" smtClean="0"/>
              <a:t>CO</a:t>
            </a:r>
            <a:r>
              <a:rPr lang="de-DE" baseline="-25000" dirty="0" smtClean="0"/>
              <a:t>2</a:t>
            </a:r>
            <a:r>
              <a:rPr lang="de-DE" dirty="0" smtClean="0"/>
              <a:t> - </a:t>
            </a:r>
            <a:r>
              <a:rPr lang="de-DE" dirty="0" err="1" smtClean="0"/>
              <a:t>uptake</a:t>
            </a:r>
            <a:r>
              <a:rPr lang="de-DE" dirty="0" smtClean="0"/>
              <a:t> </a:t>
            </a:r>
            <a:r>
              <a:rPr lang="de-DE" dirty="0" err="1" smtClean="0"/>
              <a:t>increased</a:t>
            </a:r>
            <a:endParaRPr lang="de-DE" dirty="0"/>
          </a:p>
        </p:txBody>
      </p:sp>
      <p:sp>
        <p:nvSpPr>
          <p:cNvPr id="23" name="Rechteck 22"/>
          <p:cNvSpPr/>
          <p:nvPr/>
        </p:nvSpPr>
        <p:spPr>
          <a:xfrm>
            <a:off x="5654566" y="2375338"/>
            <a:ext cx="3448776"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5649314" y="2979677"/>
            <a:ext cx="3454028"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5644061" y="3605041"/>
            <a:ext cx="3459281" cy="6042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638806" y="4430100"/>
            <a:ext cx="3464537" cy="146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r Verbinder 26"/>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435224" y="291409"/>
            <a:ext cx="8577028" cy="461665"/>
          </a:xfrm>
          <a:prstGeom prst="rect">
            <a:avLst/>
          </a:prstGeom>
          <a:noFill/>
        </p:spPr>
        <p:txBody>
          <a:bodyPr wrap="none" rtlCol="0">
            <a:spAutoFit/>
          </a:bodyPr>
          <a:lstStyle/>
          <a:p>
            <a:r>
              <a:rPr lang="de-DE" sz="2400" dirty="0" err="1" smtClean="0"/>
              <a:t>Simulated</a:t>
            </a:r>
            <a:r>
              <a:rPr lang="de-DE" sz="2400" dirty="0" smtClean="0"/>
              <a:t> </a:t>
            </a:r>
            <a:r>
              <a:rPr lang="de-DE" sz="2400" dirty="0" err="1" smtClean="0"/>
              <a:t>annual</a:t>
            </a:r>
            <a:r>
              <a:rPr lang="de-DE" sz="2400" dirty="0" smtClean="0"/>
              <a:t> </a:t>
            </a:r>
            <a:r>
              <a:rPr lang="de-DE" sz="2400" dirty="0" err="1" smtClean="0"/>
              <a:t>mean</a:t>
            </a:r>
            <a:r>
              <a:rPr lang="de-DE" sz="2400" dirty="0" smtClean="0"/>
              <a:t> </a:t>
            </a:r>
            <a:r>
              <a:rPr lang="de-DE" sz="2400" dirty="0" err="1" smtClean="0"/>
              <a:t>air</a:t>
            </a:r>
            <a:r>
              <a:rPr lang="de-DE" sz="2400" dirty="0" smtClean="0"/>
              <a:t> </a:t>
            </a:r>
            <a:r>
              <a:rPr lang="de-DE" sz="2400" dirty="0" err="1" smtClean="0"/>
              <a:t>to</a:t>
            </a:r>
            <a:r>
              <a:rPr lang="de-DE" sz="2400" dirty="0" smtClean="0"/>
              <a:t> </a:t>
            </a:r>
            <a:r>
              <a:rPr lang="de-DE" sz="2400" dirty="0" err="1" smtClean="0"/>
              <a:t>sea</a:t>
            </a:r>
            <a:r>
              <a:rPr lang="de-DE" sz="2400" dirty="0" smtClean="0"/>
              <a:t> </a:t>
            </a:r>
            <a:r>
              <a:rPr lang="de-DE" sz="2400" dirty="0" err="1" smtClean="0"/>
              <a:t>flux</a:t>
            </a:r>
            <a:r>
              <a:rPr lang="de-DE" sz="2400" dirty="0" smtClean="0"/>
              <a:t> </a:t>
            </a:r>
            <a:r>
              <a:rPr lang="de-DE" sz="2400" dirty="0" err="1" smtClean="0"/>
              <a:t>of</a:t>
            </a:r>
            <a:r>
              <a:rPr lang="de-DE" sz="2400" dirty="0" smtClean="0"/>
              <a:t> CO</a:t>
            </a:r>
            <a:r>
              <a:rPr lang="de-DE" sz="2400" baseline="-25000" dirty="0" smtClean="0"/>
              <a:t>2</a:t>
            </a:r>
            <a:r>
              <a:rPr lang="de-DE" sz="2400" dirty="0" smtClean="0"/>
              <a:t> </a:t>
            </a:r>
            <a:r>
              <a:rPr lang="de-DE" sz="2400" dirty="0" smtClean="0"/>
              <a:t>(</a:t>
            </a:r>
            <a:r>
              <a:rPr lang="de-DE" sz="2400" dirty="0" err="1" smtClean="0"/>
              <a:t>distance</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coast</a:t>
            </a:r>
            <a:r>
              <a:rPr lang="de-DE" sz="2400" dirty="0" smtClean="0"/>
              <a:t>)</a:t>
            </a:r>
            <a:endParaRPr lang="de-DE" sz="2400" dirty="0"/>
          </a:p>
        </p:txBody>
      </p:sp>
      <p:sp>
        <p:nvSpPr>
          <p:cNvPr id="30" name="Textfeld 29"/>
          <p:cNvSpPr txBox="1"/>
          <p:nvPr/>
        </p:nvSpPr>
        <p:spPr>
          <a:xfrm>
            <a:off x="8908038" y="6642556"/>
            <a:ext cx="235962" cy="215444"/>
          </a:xfrm>
          <a:prstGeom prst="rect">
            <a:avLst/>
          </a:prstGeom>
          <a:noFill/>
        </p:spPr>
        <p:txBody>
          <a:bodyPr wrap="none" rtlCol="0">
            <a:spAutoFit/>
          </a:bodyPr>
          <a:lstStyle/>
          <a:p>
            <a:r>
              <a:rPr lang="de-DE" sz="800" dirty="0"/>
              <a:t>6</a:t>
            </a:r>
            <a:endParaRPr lang="de-DE" sz="800" dirty="0"/>
          </a:p>
        </p:txBody>
      </p:sp>
    </p:spTree>
    <p:extLst>
      <p:ext uri="{BB962C8B-B14F-4D97-AF65-F5344CB8AC3E}">
        <p14:creationId xmlns:p14="http://schemas.microsoft.com/office/powerpoint/2010/main" val="36054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51743" y="317592"/>
            <a:ext cx="8834854" cy="461665"/>
          </a:xfrm>
          <a:prstGeom prst="rect">
            <a:avLst/>
          </a:prstGeom>
          <a:noFill/>
        </p:spPr>
        <p:txBody>
          <a:bodyPr wrap="none" rtlCol="0">
            <a:spAutoFit/>
          </a:bodyPr>
          <a:lstStyle/>
          <a:p>
            <a:r>
              <a:rPr lang="de-DE" sz="2400" dirty="0" err="1" smtClean="0"/>
              <a:t>Simulated</a:t>
            </a:r>
            <a:r>
              <a:rPr lang="de-DE" sz="2400" dirty="0" smtClean="0"/>
              <a:t> </a:t>
            </a:r>
            <a:r>
              <a:rPr lang="de-DE" sz="2400" dirty="0" err="1" smtClean="0"/>
              <a:t>annual</a:t>
            </a:r>
            <a:r>
              <a:rPr lang="de-DE" sz="2400" dirty="0" smtClean="0"/>
              <a:t> </a:t>
            </a:r>
            <a:r>
              <a:rPr lang="de-DE" sz="2400" dirty="0" err="1" smtClean="0"/>
              <a:t>mean</a:t>
            </a:r>
            <a:r>
              <a:rPr lang="de-DE" sz="2400" dirty="0" smtClean="0"/>
              <a:t> Net </a:t>
            </a:r>
            <a:r>
              <a:rPr lang="de-DE" sz="2400" dirty="0" err="1" smtClean="0"/>
              <a:t>Ecosystem</a:t>
            </a:r>
            <a:r>
              <a:rPr lang="de-DE" sz="2400" dirty="0" smtClean="0"/>
              <a:t> </a:t>
            </a:r>
            <a:r>
              <a:rPr lang="de-DE" sz="2400" dirty="0" err="1" smtClean="0"/>
              <a:t>Production</a:t>
            </a:r>
            <a:r>
              <a:rPr lang="de-DE" sz="2400" dirty="0" smtClean="0"/>
              <a:t> in </a:t>
            </a:r>
            <a:r>
              <a:rPr lang="de-DE" sz="2400" dirty="0" err="1" smtClean="0"/>
              <a:t>the</a:t>
            </a:r>
            <a:r>
              <a:rPr lang="de-DE" sz="2400" dirty="0" smtClean="0"/>
              <a:t> </a:t>
            </a:r>
            <a:r>
              <a:rPr lang="de-DE" sz="2400" dirty="0" err="1" smtClean="0"/>
              <a:t>upper</a:t>
            </a:r>
            <a:r>
              <a:rPr lang="de-DE" sz="2400" dirty="0" smtClean="0"/>
              <a:t> 30 m </a:t>
            </a:r>
            <a:endParaRPr lang="de-DE" sz="2400" dirty="0"/>
          </a:p>
        </p:txBody>
      </p:sp>
      <p:sp>
        <p:nvSpPr>
          <p:cNvPr id="9" name="Textfeld 8"/>
          <p:cNvSpPr txBox="1"/>
          <p:nvPr/>
        </p:nvSpPr>
        <p:spPr>
          <a:xfrm>
            <a:off x="1471342" y="2027471"/>
            <a:ext cx="652743" cy="369332"/>
          </a:xfrm>
          <a:prstGeom prst="rect">
            <a:avLst/>
          </a:prstGeom>
          <a:noFill/>
        </p:spPr>
        <p:txBody>
          <a:bodyPr wrap="none" rtlCol="0">
            <a:spAutoFit/>
          </a:bodyPr>
          <a:lstStyle/>
          <a:p>
            <a:r>
              <a:rPr lang="de-DE" dirty="0" smtClean="0"/>
              <a:t>1980</a:t>
            </a:r>
            <a:endParaRPr lang="de-DE" dirty="0"/>
          </a:p>
        </p:txBody>
      </p:sp>
      <p:sp>
        <p:nvSpPr>
          <p:cNvPr id="10" name="Textfeld 9"/>
          <p:cNvSpPr txBox="1"/>
          <p:nvPr/>
        </p:nvSpPr>
        <p:spPr>
          <a:xfrm>
            <a:off x="3972636" y="2020044"/>
            <a:ext cx="652743" cy="369332"/>
          </a:xfrm>
          <a:prstGeom prst="rect">
            <a:avLst/>
          </a:prstGeom>
          <a:noFill/>
        </p:spPr>
        <p:txBody>
          <a:bodyPr wrap="none" rtlCol="0">
            <a:spAutoFit/>
          </a:bodyPr>
          <a:lstStyle/>
          <a:p>
            <a:r>
              <a:rPr lang="de-DE" dirty="0" smtClean="0"/>
              <a:t>2001</a:t>
            </a:r>
            <a:endParaRPr lang="de-DE" dirty="0"/>
          </a:p>
        </p:txBody>
      </p:sp>
      <p:sp>
        <p:nvSpPr>
          <p:cNvPr id="11" name="Textfeld 10"/>
          <p:cNvSpPr txBox="1"/>
          <p:nvPr/>
        </p:nvSpPr>
        <p:spPr>
          <a:xfrm>
            <a:off x="6505460" y="2012617"/>
            <a:ext cx="652743" cy="369332"/>
          </a:xfrm>
          <a:prstGeom prst="rect">
            <a:avLst/>
          </a:prstGeom>
          <a:noFill/>
        </p:spPr>
        <p:txBody>
          <a:bodyPr wrap="none" rtlCol="0">
            <a:spAutoFit/>
          </a:bodyPr>
          <a:lstStyle/>
          <a:p>
            <a:r>
              <a:rPr lang="de-DE" dirty="0" smtClean="0"/>
              <a:t>2014</a:t>
            </a:r>
            <a:endParaRPr lang="de-DE" dirty="0"/>
          </a:p>
        </p:txBody>
      </p:sp>
      <p:cxnSp>
        <p:nvCxnSpPr>
          <p:cNvPr id="12" name="Gerader Verbinder 11"/>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rot="16200000">
            <a:off x="8116558" y="3790564"/>
            <a:ext cx="1255472" cy="307777"/>
          </a:xfrm>
          <a:prstGeom prst="rect">
            <a:avLst/>
          </a:prstGeom>
          <a:noFill/>
        </p:spPr>
        <p:txBody>
          <a:bodyPr wrap="none" rtlCol="0">
            <a:spAutoFit/>
          </a:bodyPr>
          <a:lstStyle/>
          <a:p>
            <a:r>
              <a:rPr lang="de-DE" sz="1400" dirty="0"/>
              <a:t>mmol </a:t>
            </a:r>
            <a:r>
              <a:rPr lang="de-DE" sz="1400" dirty="0" smtClean="0"/>
              <a:t>C m</a:t>
            </a:r>
            <a:r>
              <a:rPr lang="de-DE" sz="1400" baseline="30000" dirty="0" smtClean="0"/>
              <a:t>-2</a:t>
            </a:r>
            <a:r>
              <a:rPr lang="de-DE" sz="1400" dirty="0" smtClean="0"/>
              <a:t> </a:t>
            </a:r>
            <a:r>
              <a:rPr lang="de-DE" sz="1400" dirty="0"/>
              <a:t>d</a:t>
            </a:r>
            <a:r>
              <a:rPr lang="de-DE" sz="1400" baseline="30000" dirty="0"/>
              <a:t>-1</a:t>
            </a:r>
            <a:endParaRPr lang="de-DE" sz="1400" dirty="0"/>
          </a:p>
        </p:txBody>
      </p:sp>
      <p:sp>
        <p:nvSpPr>
          <p:cNvPr id="14" name="Textfeld 13"/>
          <p:cNvSpPr txBox="1"/>
          <p:nvPr/>
        </p:nvSpPr>
        <p:spPr>
          <a:xfrm>
            <a:off x="3093396" y="6040873"/>
            <a:ext cx="2844561" cy="369332"/>
          </a:xfrm>
          <a:prstGeom prst="rect">
            <a:avLst/>
          </a:prstGeom>
          <a:noFill/>
        </p:spPr>
        <p:txBody>
          <a:bodyPr wrap="none" rtlCol="0">
            <a:spAutoFit/>
          </a:bodyPr>
          <a:lstStyle/>
          <a:p>
            <a:r>
              <a:rPr lang="de-DE" dirty="0" smtClean="0"/>
              <a:t>NEP </a:t>
            </a:r>
            <a:r>
              <a:rPr lang="de-DE" dirty="0" err="1" smtClean="0"/>
              <a:t>increase</a:t>
            </a:r>
            <a:r>
              <a:rPr lang="de-DE" dirty="0" smtClean="0"/>
              <a:t> </a:t>
            </a:r>
            <a:r>
              <a:rPr lang="de-DE" dirty="0" err="1" smtClean="0"/>
              <a:t>near</a:t>
            </a:r>
            <a:r>
              <a:rPr lang="de-DE" dirty="0" smtClean="0"/>
              <a:t> </a:t>
            </a:r>
            <a:r>
              <a:rPr lang="de-DE" dirty="0" err="1" smtClean="0"/>
              <a:t>the</a:t>
            </a:r>
            <a:r>
              <a:rPr lang="de-DE" dirty="0" smtClean="0"/>
              <a:t> </a:t>
            </a:r>
            <a:r>
              <a:rPr lang="de-DE" dirty="0" err="1" smtClean="0"/>
              <a:t>coast</a:t>
            </a:r>
            <a:r>
              <a:rPr lang="de-DE" dirty="0" smtClean="0"/>
              <a:t> </a:t>
            </a:r>
            <a:endParaRPr lang="de-DE" dirty="0"/>
          </a:p>
        </p:txBody>
      </p:sp>
      <p:cxnSp>
        <p:nvCxnSpPr>
          <p:cNvPr id="15" name="Gerade Verbindung mit Pfeil 14"/>
          <p:cNvCxnSpPr/>
          <p:nvPr/>
        </p:nvCxnSpPr>
        <p:spPr>
          <a:xfrm flipV="1">
            <a:off x="2590023" y="5854673"/>
            <a:ext cx="3699748" cy="208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p:nvPicPr>
        <p:blipFill rotWithShape="1">
          <a:blip r:embed="rId2" cstate="print">
            <a:extLst>
              <a:ext uri="{28A0092B-C50C-407E-A947-70E740481C1C}">
                <a14:useLocalDpi xmlns:a14="http://schemas.microsoft.com/office/drawing/2010/main" val="0"/>
              </a:ext>
            </a:extLst>
          </a:blip>
          <a:srcRect t="4762" r="11397"/>
          <a:stretch/>
        </p:blipFill>
        <p:spPr>
          <a:xfrm>
            <a:off x="356809" y="2396803"/>
            <a:ext cx="2855557" cy="3081433"/>
          </a:xfrm>
          <a:prstGeom prst="rect">
            <a:avLst/>
          </a:prstGeom>
        </p:spPr>
      </p:pic>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l="37946" t="4556" r="7947" b="1882"/>
          <a:stretch/>
        </p:blipFill>
        <p:spPr>
          <a:xfrm>
            <a:off x="3212365" y="2396802"/>
            <a:ext cx="2493491" cy="3024283"/>
          </a:xfrm>
          <a:prstGeom prst="rect">
            <a:avLst/>
          </a:prstGeom>
        </p:spPr>
      </p:pic>
      <p:pic>
        <p:nvPicPr>
          <p:cNvPr id="18" name="Grafik 17"/>
          <p:cNvPicPr>
            <a:picLocks noChangeAspect="1"/>
          </p:cNvPicPr>
          <p:nvPr/>
        </p:nvPicPr>
        <p:blipFill rotWithShape="1">
          <a:blip r:embed="rId4" cstate="print">
            <a:extLst>
              <a:ext uri="{28A0092B-C50C-407E-A947-70E740481C1C}">
                <a14:useLocalDpi xmlns:a14="http://schemas.microsoft.com/office/drawing/2010/main" val="0"/>
              </a:ext>
            </a:extLst>
          </a:blip>
          <a:srcRect l="38125" t="4276"/>
          <a:stretch/>
        </p:blipFill>
        <p:spPr>
          <a:xfrm>
            <a:off x="5723166" y="2396802"/>
            <a:ext cx="2841284" cy="3081433"/>
          </a:xfrm>
          <a:prstGeom prst="rect">
            <a:avLst/>
          </a:prstGeom>
        </p:spPr>
      </p:pic>
      <p:sp>
        <p:nvSpPr>
          <p:cNvPr id="19" name="Textfeld 18"/>
          <p:cNvSpPr txBox="1"/>
          <p:nvPr/>
        </p:nvSpPr>
        <p:spPr>
          <a:xfrm>
            <a:off x="8908038" y="6642556"/>
            <a:ext cx="235962" cy="215444"/>
          </a:xfrm>
          <a:prstGeom prst="rect">
            <a:avLst/>
          </a:prstGeom>
          <a:noFill/>
        </p:spPr>
        <p:txBody>
          <a:bodyPr wrap="none" rtlCol="0">
            <a:spAutoFit/>
          </a:bodyPr>
          <a:lstStyle/>
          <a:p>
            <a:r>
              <a:rPr lang="de-DE" sz="800" dirty="0" smtClean="0"/>
              <a:t>7</a:t>
            </a:r>
            <a:endParaRPr lang="de-DE" sz="800" dirty="0"/>
          </a:p>
        </p:txBody>
      </p:sp>
    </p:spTree>
    <p:extLst>
      <p:ext uri="{BB962C8B-B14F-4D97-AF65-F5344CB8AC3E}">
        <p14:creationId xmlns:p14="http://schemas.microsoft.com/office/powerpoint/2010/main" val="1328542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6823" y="995535"/>
            <a:ext cx="8535968" cy="5493812"/>
          </a:xfrm>
          <a:prstGeom prst="rect">
            <a:avLst/>
          </a:prstGeom>
          <a:noFill/>
        </p:spPr>
        <p:txBody>
          <a:bodyPr wrap="square" rtlCol="0">
            <a:spAutoFit/>
          </a:bodyPr>
          <a:lstStyle/>
          <a:p>
            <a:pPr>
              <a:lnSpc>
                <a:spcPct val="150000"/>
              </a:lnSpc>
            </a:pPr>
            <a:endParaRPr lang="de-DE" u="sng" dirty="0" smtClean="0"/>
          </a:p>
          <a:p>
            <a:pPr marL="285750" indent="-285750">
              <a:lnSpc>
                <a:spcPct val="150000"/>
              </a:lnSpc>
              <a:buFont typeface="Arial" panose="020B0604020202020204" pitchFamily="34" charset="0"/>
              <a:buChar char="•"/>
            </a:pPr>
            <a:r>
              <a:rPr lang="de-DE" dirty="0" err="1" smtClean="0"/>
              <a:t>Anaerobic</a:t>
            </a:r>
            <a:r>
              <a:rPr lang="de-DE" dirty="0" smtClean="0"/>
              <a:t> </a:t>
            </a:r>
            <a:r>
              <a:rPr lang="de-DE" dirty="0" err="1" smtClean="0"/>
              <a:t>degradation</a:t>
            </a:r>
            <a:r>
              <a:rPr lang="de-DE" dirty="0" smtClean="0"/>
              <a:t> in </a:t>
            </a:r>
            <a:r>
              <a:rPr lang="de-DE" dirty="0" err="1" smtClean="0"/>
              <a:t>rivers</a:t>
            </a:r>
            <a:r>
              <a:rPr lang="de-DE" dirty="0" smtClean="0"/>
              <a:t> </a:t>
            </a:r>
            <a:r>
              <a:rPr lang="de-DE" dirty="0" err="1" smtClean="0"/>
              <a:t>entering</a:t>
            </a:r>
            <a:r>
              <a:rPr lang="de-DE" dirty="0" smtClean="0"/>
              <a:t> </a:t>
            </a:r>
            <a:r>
              <a:rPr lang="de-DE" dirty="0" err="1" smtClean="0"/>
              <a:t>the</a:t>
            </a:r>
            <a:r>
              <a:rPr lang="de-DE" dirty="0" smtClean="0"/>
              <a:t> North </a:t>
            </a:r>
            <a:r>
              <a:rPr lang="de-DE" dirty="0" err="1" smtClean="0"/>
              <a:t>Sea</a:t>
            </a:r>
            <a:r>
              <a:rPr lang="de-DE" dirty="0" smtClean="0"/>
              <a:t> (River Elbe, </a:t>
            </a:r>
            <a:r>
              <a:rPr lang="de-DE" dirty="0" err="1" smtClean="0"/>
              <a:t>near</a:t>
            </a:r>
            <a:r>
              <a:rPr lang="de-DE" dirty="0" smtClean="0"/>
              <a:t> </a:t>
            </a:r>
            <a:r>
              <a:rPr lang="de-DE" dirty="0" err="1" smtClean="0"/>
              <a:t>harbor</a:t>
            </a:r>
            <a:r>
              <a:rPr lang="de-DE" dirty="0" smtClean="0"/>
              <a:t>) </a:t>
            </a:r>
            <a:r>
              <a:rPr lang="de-DE" dirty="0" err="1" smtClean="0"/>
              <a:t>generates</a:t>
            </a:r>
            <a:r>
              <a:rPr lang="de-DE" dirty="0" smtClean="0"/>
              <a:t> </a:t>
            </a:r>
            <a:r>
              <a:rPr lang="de-DE" dirty="0" err="1" smtClean="0"/>
              <a:t>Alkalinity</a:t>
            </a:r>
            <a:r>
              <a:rPr lang="de-DE" dirty="0" smtClean="0"/>
              <a:t>. These </a:t>
            </a:r>
            <a:r>
              <a:rPr lang="de-DE" dirty="0" err="1" smtClean="0"/>
              <a:t>loads</a:t>
            </a:r>
            <a:r>
              <a:rPr lang="de-DE" dirty="0" smtClean="0"/>
              <a:t> </a:t>
            </a:r>
            <a:r>
              <a:rPr lang="de-DE" dirty="0" err="1" smtClean="0"/>
              <a:t>effect</a:t>
            </a:r>
            <a:r>
              <a:rPr lang="de-DE" dirty="0" smtClean="0"/>
              <a:t> </a:t>
            </a:r>
            <a:r>
              <a:rPr lang="de-DE" dirty="0" err="1" smtClean="0"/>
              <a:t>the</a:t>
            </a:r>
            <a:r>
              <a:rPr lang="de-DE" dirty="0" smtClean="0"/>
              <a:t> </a:t>
            </a:r>
            <a:r>
              <a:rPr lang="de-DE" dirty="0" err="1" smtClean="0"/>
              <a:t>biogeochemistry</a:t>
            </a:r>
            <a:r>
              <a:rPr lang="de-DE" dirty="0" smtClean="0"/>
              <a:t> </a:t>
            </a:r>
            <a:r>
              <a:rPr lang="de-DE" dirty="0" err="1" smtClean="0"/>
              <a:t>within</a:t>
            </a:r>
            <a:r>
              <a:rPr lang="de-DE" dirty="0" smtClean="0"/>
              <a:t> </a:t>
            </a:r>
            <a:r>
              <a:rPr lang="de-DE" dirty="0" err="1" smtClean="0"/>
              <a:t>the</a:t>
            </a:r>
            <a:r>
              <a:rPr lang="de-DE" dirty="0" smtClean="0"/>
              <a:t> North </a:t>
            </a:r>
            <a:r>
              <a:rPr lang="de-DE" dirty="0" err="1" smtClean="0"/>
              <a:t>Sea</a:t>
            </a:r>
            <a:r>
              <a:rPr lang="de-DE" dirty="0" smtClean="0"/>
              <a:t> in a </a:t>
            </a:r>
            <a:r>
              <a:rPr lang="de-DE" dirty="0" err="1" smtClean="0"/>
              <a:t>coastal</a:t>
            </a:r>
            <a:r>
              <a:rPr lang="de-DE" dirty="0" smtClean="0"/>
              <a:t> </a:t>
            </a:r>
            <a:r>
              <a:rPr lang="de-DE" dirty="0" err="1" smtClean="0"/>
              <a:t>strip</a:t>
            </a:r>
            <a:r>
              <a:rPr lang="de-DE" dirty="0" smtClean="0"/>
              <a:t> </a:t>
            </a:r>
            <a:r>
              <a:rPr lang="de-DE" dirty="0" err="1" smtClean="0"/>
              <a:t>of</a:t>
            </a:r>
            <a:r>
              <a:rPr lang="de-DE" dirty="0" smtClean="0"/>
              <a:t> </a:t>
            </a:r>
            <a:r>
              <a:rPr lang="de-DE" dirty="0" err="1" smtClean="0"/>
              <a:t>about</a:t>
            </a:r>
            <a:r>
              <a:rPr lang="de-DE" dirty="0" smtClean="0"/>
              <a:t> 100 km</a:t>
            </a:r>
            <a:r>
              <a:rPr lang="de-DE" dirty="0" smtClean="0"/>
              <a:t>. </a:t>
            </a:r>
            <a:r>
              <a:rPr lang="de-DE" dirty="0" err="1" smtClean="0"/>
              <a:t>There</a:t>
            </a:r>
            <a:r>
              <a:rPr lang="de-DE" dirty="0" smtClean="0"/>
              <a:t> </a:t>
            </a:r>
            <a:r>
              <a:rPr lang="de-DE" dirty="0" err="1" smtClean="0"/>
              <a:t>atmospheric</a:t>
            </a:r>
            <a:r>
              <a:rPr lang="de-DE" dirty="0" smtClean="0"/>
              <a:t> CO</a:t>
            </a:r>
            <a:r>
              <a:rPr lang="de-DE" baseline="-25000" dirty="0" smtClean="0"/>
              <a:t>2</a:t>
            </a:r>
            <a:r>
              <a:rPr lang="de-DE" dirty="0"/>
              <a:t> </a:t>
            </a:r>
            <a:r>
              <a:rPr lang="de-DE" dirty="0" err="1" smtClean="0"/>
              <a:t>uptake</a:t>
            </a:r>
            <a:r>
              <a:rPr lang="de-DE" dirty="0" smtClean="0"/>
              <a:t> </a:t>
            </a:r>
            <a:r>
              <a:rPr lang="de-DE" dirty="0" err="1" smtClean="0"/>
              <a:t>increases</a:t>
            </a:r>
            <a:r>
              <a:rPr lang="de-DE" dirty="0" smtClean="0"/>
              <a:t>.</a:t>
            </a:r>
            <a:endParaRPr lang="de-DE" dirty="0" smtClean="0"/>
          </a:p>
          <a:p>
            <a:pPr>
              <a:lnSpc>
                <a:spcPct val="150000"/>
              </a:lnSpc>
            </a:pPr>
            <a:endParaRPr lang="de-DE" dirty="0" smtClean="0"/>
          </a:p>
          <a:p>
            <a:pPr marL="285750" indent="-285750">
              <a:lnSpc>
                <a:spcPct val="150000"/>
              </a:lnSpc>
              <a:buFont typeface="Arial" panose="020B0604020202020204" pitchFamily="34" charset="0"/>
              <a:buChar char="•"/>
            </a:pPr>
            <a:r>
              <a:rPr lang="de-DE" dirty="0" smtClean="0"/>
              <a:t>The </a:t>
            </a:r>
            <a:r>
              <a:rPr lang="de-DE" dirty="0" err="1" smtClean="0"/>
              <a:t>inter</a:t>
            </a:r>
            <a:r>
              <a:rPr lang="de-DE" dirty="0" smtClean="0"/>
              <a:t> </a:t>
            </a:r>
            <a:r>
              <a:rPr lang="de-DE" dirty="0" err="1" smtClean="0"/>
              <a:t>annual</a:t>
            </a:r>
            <a:r>
              <a:rPr lang="de-DE" dirty="0" smtClean="0"/>
              <a:t> </a:t>
            </a:r>
            <a:r>
              <a:rPr lang="de-DE" dirty="0" err="1" smtClean="0"/>
              <a:t>variations</a:t>
            </a:r>
            <a:r>
              <a:rPr lang="de-DE" dirty="0" smtClean="0"/>
              <a:t> </a:t>
            </a:r>
            <a:r>
              <a:rPr lang="de-DE" dirty="0" err="1" smtClean="0"/>
              <a:t>of</a:t>
            </a:r>
            <a:r>
              <a:rPr lang="de-DE" dirty="0" smtClean="0"/>
              <a:t> </a:t>
            </a:r>
            <a:r>
              <a:rPr lang="de-DE" dirty="0" err="1" smtClean="0"/>
              <a:t>atmospheric</a:t>
            </a:r>
            <a:r>
              <a:rPr lang="de-DE" dirty="0" smtClean="0"/>
              <a:t> CO</a:t>
            </a:r>
            <a:r>
              <a:rPr lang="de-DE" baseline="-25000" dirty="0" smtClean="0"/>
              <a:t>2</a:t>
            </a:r>
            <a:r>
              <a:rPr lang="de-DE" dirty="0" smtClean="0"/>
              <a:t> </a:t>
            </a:r>
            <a:r>
              <a:rPr lang="de-DE" dirty="0" err="1" smtClean="0"/>
              <a:t>exchange</a:t>
            </a:r>
            <a:r>
              <a:rPr lang="de-DE" dirty="0" smtClean="0"/>
              <a:t> </a:t>
            </a:r>
            <a:r>
              <a:rPr lang="de-DE" dirty="0" err="1" smtClean="0"/>
              <a:t>within</a:t>
            </a:r>
            <a:r>
              <a:rPr lang="de-DE" dirty="0" smtClean="0"/>
              <a:t> </a:t>
            </a:r>
            <a:r>
              <a:rPr lang="de-DE" dirty="0" err="1" smtClean="0"/>
              <a:t>the</a:t>
            </a:r>
            <a:r>
              <a:rPr lang="de-DE" dirty="0" smtClean="0"/>
              <a:t> </a:t>
            </a:r>
            <a:r>
              <a:rPr lang="de-DE" dirty="0" err="1" smtClean="0"/>
              <a:t>near</a:t>
            </a:r>
            <a:r>
              <a:rPr lang="de-DE" dirty="0" smtClean="0"/>
              <a:t> </a:t>
            </a:r>
            <a:r>
              <a:rPr lang="de-DE" dirty="0" err="1" smtClean="0"/>
              <a:t>coast</a:t>
            </a:r>
            <a:r>
              <a:rPr lang="de-DE" dirty="0" smtClean="0"/>
              <a:t>      (~100 km) </a:t>
            </a:r>
            <a:r>
              <a:rPr lang="de-DE" dirty="0" err="1" smtClean="0"/>
              <a:t>are</a:t>
            </a:r>
            <a:r>
              <a:rPr lang="de-DE" dirty="0" smtClean="0"/>
              <a:t> </a:t>
            </a:r>
            <a:r>
              <a:rPr lang="de-DE" dirty="0" err="1" smtClean="0"/>
              <a:t>mainly</a:t>
            </a:r>
            <a:r>
              <a:rPr lang="de-DE" dirty="0" smtClean="0"/>
              <a:t> </a:t>
            </a:r>
            <a:r>
              <a:rPr lang="de-DE" dirty="0" err="1" smtClean="0"/>
              <a:t>governed</a:t>
            </a:r>
            <a:r>
              <a:rPr lang="de-DE" dirty="0" smtClean="0"/>
              <a:t> </a:t>
            </a:r>
            <a:r>
              <a:rPr lang="de-DE" dirty="0" err="1" smtClean="0"/>
              <a:t>by</a:t>
            </a:r>
            <a:r>
              <a:rPr lang="de-DE" dirty="0" smtClean="0"/>
              <a:t> </a:t>
            </a:r>
            <a:r>
              <a:rPr lang="de-DE" dirty="0" err="1" smtClean="0"/>
              <a:t>organic</a:t>
            </a:r>
            <a:r>
              <a:rPr lang="de-DE" dirty="0" smtClean="0"/>
              <a:t> </a:t>
            </a:r>
            <a:r>
              <a:rPr lang="de-DE" dirty="0" err="1" smtClean="0"/>
              <a:t>river</a:t>
            </a:r>
            <a:r>
              <a:rPr lang="de-DE" dirty="0" smtClean="0"/>
              <a:t> </a:t>
            </a:r>
            <a:r>
              <a:rPr lang="de-DE" dirty="0" err="1" smtClean="0"/>
              <a:t>loads</a:t>
            </a:r>
            <a:r>
              <a:rPr lang="de-DE" dirty="0" smtClean="0"/>
              <a:t>. </a:t>
            </a:r>
            <a:r>
              <a:rPr lang="de-DE" dirty="0" err="1" smtClean="0"/>
              <a:t>Corresponding</a:t>
            </a:r>
            <a:r>
              <a:rPr lang="de-DE" dirty="0" smtClean="0"/>
              <a:t> DIN </a:t>
            </a:r>
            <a:r>
              <a:rPr lang="de-DE" dirty="0" err="1" smtClean="0"/>
              <a:t>loads</a:t>
            </a:r>
            <a:r>
              <a:rPr lang="de-DE" dirty="0" smtClean="0"/>
              <a:t> </a:t>
            </a:r>
            <a:r>
              <a:rPr lang="de-DE" dirty="0" err="1" smtClean="0"/>
              <a:t>are</a:t>
            </a:r>
            <a:r>
              <a:rPr lang="de-DE" dirty="0" smtClean="0"/>
              <a:t> </a:t>
            </a:r>
            <a:r>
              <a:rPr lang="de-DE" dirty="0" err="1" smtClean="0"/>
              <a:t>there</a:t>
            </a:r>
            <a:r>
              <a:rPr lang="de-DE" dirty="0" smtClean="0"/>
              <a:t> not </a:t>
            </a:r>
            <a:r>
              <a:rPr lang="de-DE" dirty="0" err="1" smtClean="0"/>
              <a:t>fully</a:t>
            </a:r>
            <a:r>
              <a:rPr lang="de-DE" dirty="0" smtClean="0"/>
              <a:t> </a:t>
            </a:r>
            <a:r>
              <a:rPr lang="de-DE" dirty="0" err="1" smtClean="0"/>
              <a:t>taken</a:t>
            </a:r>
            <a:r>
              <a:rPr lang="de-DE" dirty="0" smtClean="0"/>
              <a:t> </a:t>
            </a:r>
            <a:r>
              <a:rPr lang="de-DE" dirty="0" err="1" smtClean="0"/>
              <a:t>up</a:t>
            </a:r>
            <a:r>
              <a:rPr lang="de-DE" dirty="0" smtClean="0"/>
              <a:t> due </a:t>
            </a:r>
            <a:r>
              <a:rPr lang="de-DE" dirty="0" err="1" smtClean="0"/>
              <a:t>to</a:t>
            </a:r>
            <a:r>
              <a:rPr lang="de-DE" dirty="0" smtClean="0"/>
              <a:t> light </a:t>
            </a:r>
            <a:r>
              <a:rPr lang="de-DE" dirty="0" err="1" smtClean="0"/>
              <a:t>limitation</a:t>
            </a:r>
            <a:r>
              <a:rPr lang="de-DE" dirty="0" smtClean="0"/>
              <a:t> in </a:t>
            </a:r>
            <a:r>
              <a:rPr lang="de-DE" dirty="0" err="1" smtClean="0"/>
              <a:t>the</a:t>
            </a:r>
            <a:r>
              <a:rPr lang="de-DE" dirty="0" smtClean="0"/>
              <a:t> </a:t>
            </a:r>
            <a:r>
              <a:rPr lang="de-DE" dirty="0" err="1" smtClean="0"/>
              <a:t>coastal</a:t>
            </a:r>
            <a:r>
              <a:rPr lang="de-DE" dirty="0" smtClean="0"/>
              <a:t> </a:t>
            </a:r>
            <a:r>
              <a:rPr lang="de-DE" dirty="0" err="1" smtClean="0"/>
              <a:t>zone</a:t>
            </a:r>
            <a:r>
              <a:rPr lang="de-DE" smtClean="0"/>
              <a:t>.  </a:t>
            </a:r>
            <a:endParaRPr lang="de-DE" smtClean="0"/>
          </a:p>
          <a:p>
            <a:pPr>
              <a:lnSpc>
                <a:spcPct val="150000"/>
              </a:lnSpc>
            </a:pPr>
            <a:endParaRPr lang="de-DE" dirty="0" smtClean="0"/>
          </a:p>
          <a:p>
            <a:pPr marL="285750" indent="-285750">
              <a:lnSpc>
                <a:spcPct val="150000"/>
              </a:lnSpc>
              <a:buFont typeface="Arial" panose="020B0604020202020204" pitchFamily="34" charset="0"/>
              <a:buChar char="•"/>
            </a:pPr>
            <a:r>
              <a:rPr lang="en-GB" dirty="0"/>
              <a:t>These findings partly cancel the contradiction between policy guidelines for reducing the eutrophication and oxygen deficiencies in coastal waters and those who claim massive bioenergy production, which in turn would increase nitrogen leaking into the sea.</a:t>
            </a:r>
            <a:endParaRPr lang="de-DE" dirty="0"/>
          </a:p>
        </p:txBody>
      </p:sp>
      <p:cxnSp>
        <p:nvCxnSpPr>
          <p:cNvPr id="3" name="Gerader Verbinder 2"/>
          <p:cNvCxnSpPr/>
          <p:nvPr/>
        </p:nvCxnSpPr>
        <p:spPr>
          <a:xfrm flipV="1">
            <a:off x="251208" y="864155"/>
            <a:ext cx="8681776"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3239311" y="336803"/>
            <a:ext cx="1669047" cy="461665"/>
          </a:xfrm>
          <a:prstGeom prst="rect">
            <a:avLst/>
          </a:prstGeom>
          <a:noFill/>
        </p:spPr>
        <p:txBody>
          <a:bodyPr wrap="none" rtlCol="0">
            <a:spAutoFit/>
          </a:bodyPr>
          <a:lstStyle/>
          <a:p>
            <a:r>
              <a:rPr lang="de-DE" sz="2400" dirty="0" err="1" smtClean="0"/>
              <a:t>Conclusions</a:t>
            </a:r>
            <a:endParaRPr lang="de-DE" sz="2400" dirty="0"/>
          </a:p>
        </p:txBody>
      </p:sp>
      <p:sp>
        <p:nvSpPr>
          <p:cNvPr id="5" name="Textfeld 4"/>
          <p:cNvSpPr txBox="1"/>
          <p:nvPr/>
        </p:nvSpPr>
        <p:spPr>
          <a:xfrm>
            <a:off x="8908038" y="6642556"/>
            <a:ext cx="235962" cy="215444"/>
          </a:xfrm>
          <a:prstGeom prst="rect">
            <a:avLst/>
          </a:prstGeom>
          <a:noFill/>
        </p:spPr>
        <p:txBody>
          <a:bodyPr wrap="none" rtlCol="0">
            <a:spAutoFit/>
          </a:bodyPr>
          <a:lstStyle/>
          <a:p>
            <a:r>
              <a:rPr lang="de-DE" sz="800" dirty="0"/>
              <a:t>8</a:t>
            </a:r>
            <a:endParaRPr lang="de-DE" sz="800" dirty="0"/>
          </a:p>
        </p:txBody>
      </p:sp>
    </p:spTree>
    <p:extLst>
      <p:ext uri="{BB962C8B-B14F-4D97-AF65-F5344CB8AC3E}">
        <p14:creationId xmlns:p14="http://schemas.microsoft.com/office/powerpoint/2010/main" val="904068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403</Words>
  <Application>Microsoft Office PowerPoint</Application>
  <PresentationFormat>Bildschirmpräsentation (4:3)</PresentationFormat>
  <Paragraphs>70</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UHH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Johannes Paetsch</dc:creator>
  <cp:lastModifiedBy>Johannes Paetsch</cp:lastModifiedBy>
  <cp:revision>47</cp:revision>
  <dcterms:created xsi:type="dcterms:W3CDTF">2022-04-11T10:12:17Z</dcterms:created>
  <dcterms:modified xsi:type="dcterms:W3CDTF">2022-04-21T11:09:54Z</dcterms:modified>
</cp:coreProperties>
</file>