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6"/>
  </p:notesMasterIdLst>
  <p:sldIdLst>
    <p:sldId id="299" r:id="rId3"/>
    <p:sldId id="305" r:id="rId4"/>
    <p:sldId id="27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z, Maire" initials="HM" lastIdx="2" clrIdx="0">
    <p:extLst>
      <p:ext uri="{19B8F6BF-5375-455C-9EA6-DF929625EA0E}">
        <p15:presenceInfo xmlns:p15="http://schemas.microsoft.com/office/powerpoint/2012/main" userId="S-1-5-21-1412035194-624093972-2819595877-6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5B51"/>
    <a:srgbClr val="42544B"/>
    <a:srgbClr val="4D6667"/>
    <a:srgbClr val="9DB4B5"/>
    <a:srgbClr val="606C6A"/>
    <a:srgbClr val="5C706E"/>
    <a:srgbClr val="CCD6D6"/>
    <a:srgbClr val="C6D4D4"/>
    <a:srgbClr val="D6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08" autoAdjust="0"/>
  </p:normalViewPr>
  <p:slideViewPr>
    <p:cSldViewPr snapToGrid="0">
      <p:cViewPr>
        <p:scale>
          <a:sx n="60" d="100"/>
          <a:sy n="60" d="100"/>
        </p:scale>
        <p:origin x="2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CDF8-C4E4-4292-B31D-51E3A5144CFD}" type="datetimeFigureOut">
              <a:rPr lang="de-DE" smtClean="0"/>
              <a:t>22.05.2022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CC33B-18E6-4925-BDB5-25917C4AD4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1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CC33B-18E6-4925-BDB5-25917C4AD4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6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72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74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Titelfolie_oh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8537"/>
          <a:stretch/>
        </p:blipFill>
        <p:spPr>
          <a:xfrm>
            <a:off x="1" y="1446214"/>
            <a:ext cx="12207385" cy="3734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11089232" cy="1142149"/>
          </a:xfrm>
        </p:spPr>
        <p:txBody>
          <a:bodyPr lIns="0" rIns="0"/>
          <a:lstStyle>
            <a:lvl1pPr marL="0" indent="0" algn="l">
              <a:buNone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Titelfolie Variante </a:t>
            </a:r>
            <a:r>
              <a:rPr lang="de-DE" dirty="0" smtClean="0"/>
              <a:t>1 </a:t>
            </a:r>
            <a:br>
              <a:rPr lang="de-DE" dirty="0" smtClean="0"/>
            </a:br>
            <a:r>
              <a:rPr lang="de-DE" dirty="0" smtClean="0"/>
              <a:t>(ohne </a:t>
            </a:r>
            <a:r>
              <a:rPr lang="de-DE" dirty="0"/>
              <a:t>Foto</a:t>
            </a:r>
            <a:r>
              <a:rPr lang="de-DE" dirty="0" smtClean="0"/>
              <a:t>, zweizeiliger Titel</a:t>
            </a:r>
            <a:r>
              <a:rPr lang="de-DE" dirty="0"/>
              <a:t>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[Position]</a:t>
            </a: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>
                <a:solidFill>
                  <a:prstClr val="black"/>
                </a:solidFill>
              </a:rPr>
              <a:t>Datum:</a:t>
            </a:r>
            <a:endParaRPr lang="de-DE" sz="1067" dirty="0">
              <a:solidFill>
                <a:prstClr val="black"/>
              </a:solidFill>
              <a:cs typeface="Open Sans Regular"/>
            </a:endParaRP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9479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>
                <a:solidFill>
                  <a:srgbClr val="000000"/>
                </a:solidFill>
              </a:rPr>
              <a:t>Leibniz-Zentrum für Agrarlandschaftsforschung (ZALF) e. V.</a:t>
            </a:r>
            <a:endParaRPr lang="de-DE" sz="2400" dirty="0">
              <a:solidFill>
                <a:srgbClr val="000000"/>
              </a:solidFill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3853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7"/>
          <p:cNvSpPr>
            <a:spLocks noGrp="1"/>
          </p:cNvSpPr>
          <p:nvPr>
            <p:ph type="pic" sz="quarter" idx="14"/>
          </p:nvPr>
        </p:nvSpPr>
        <p:spPr>
          <a:xfrm>
            <a:off x="6825050" y="1412777"/>
            <a:ext cx="5046133" cy="32004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Überschrift, Segoe UI </a:t>
            </a:r>
            <a:r>
              <a:rPr lang="de-DE" dirty="0" err="1"/>
              <a:t>Semibold</a:t>
            </a:r>
            <a:r>
              <a:rPr lang="de-DE" dirty="0"/>
              <a:t>, 16pt</a:t>
            </a:r>
          </a:p>
        </p:txBody>
      </p:sp>
      <p:sp>
        <p:nvSpPr>
          <p:cNvPr id="17" name="Textplatzhalt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Bildunterschrift, Segoe UI, 12pt</a:t>
            </a:r>
          </a:p>
        </p:txBody>
      </p:sp>
      <p:sp>
        <p:nvSpPr>
          <p:cNvPr id="18" name="Textplatzhalt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Aufzählung, Segoe UI, 16pt</a:t>
            </a:r>
          </a:p>
        </p:txBody>
      </p:sp>
      <p:sp>
        <p:nvSpPr>
          <p:cNvPr id="19" name="Textplatzhalt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Textfeld, Segoe UI, 16pt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B2F8E32-630E-4E61-8F2E-E181B01874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74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mit_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297765" y="6053627"/>
            <a:ext cx="1346200" cy="634999"/>
          </a:xfrm>
          <a:noFill/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quarter" idx="18" hasCustomPrompt="1"/>
          </p:nvPr>
        </p:nvSpPr>
        <p:spPr>
          <a:xfrm>
            <a:off x="18979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34727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27">
            <a:extLst>
              <a:ext uri="{FF2B5EF4-FFF2-40B4-BE49-F238E27FC236}">
                <a16:creationId xmlns="" xmlns:a16="http://schemas.microsoft.com/office/drawing/2014/main" id="{D4E403AD-DF6B-4008-8FA8-4BA5A0169A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5050" y="1412777"/>
            <a:ext cx="5046133" cy="32004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40">
            <a:extLst>
              <a:ext uri="{FF2B5EF4-FFF2-40B4-BE49-F238E27FC236}">
                <a16:creationId xmlns="" xmlns:a16="http://schemas.microsoft.com/office/drawing/2014/main" id="{BF5B707E-605C-4FC7-B351-EA02D83EE9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Überschrift, Segoe UI </a:t>
            </a:r>
            <a:r>
              <a:rPr lang="de-DE" dirty="0" err="1"/>
              <a:t>Semibold</a:t>
            </a:r>
            <a:r>
              <a:rPr lang="de-DE" dirty="0"/>
              <a:t>, 16pt</a:t>
            </a:r>
          </a:p>
        </p:txBody>
      </p:sp>
      <p:sp>
        <p:nvSpPr>
          <p:cNvPr id="23" name="Textplatzhalter 43">
            <a:extLst>
              <a:ext uri="{FF2B5EF4-FFF2-40B4-BE49-F238E27FC236}">
                <a16:creationId xmlns="" xmlns:a16="http://schemas.microsoft.com/office/drawing/2014/main" id="{6C124B60-56E9-4F4A-87C7-15297D5F69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Bildunterschrift, Segoe UI, 12pt</a:t>
            </a:r>
          </a:p>
        </p:txBody>
      </p:sp>
      <p:sp>
        <p:nvSpPr>
          <p:cNvPr id="24" name="Textplatzhalter 45">
            <a:extLst>
              <a:ext uri="{FF2B5EF4-FFF2-40B4-BE49-F238E27FC236}">
                <a16:creationId xmlns="" xmlns:a16="http://schemas.microsoft.com/office/drawing/2014/main" id="{08C60E19-2A7C-4903-8654-7BD8B4141D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Aufzählung, Segoe UI, 16pt</a:t>
            </a:r>
          </a:p>
        </p:txBody>
      </p:sp>
      <p:sp>
        <p:nvSpPr>
          <p:cNvPr id="25" name="Textplatzhalter 40">
            <a:extLst>
              <a:ext uri="{FF2B5EF4-FFF2-40B4-BE49-F238E27FC236}">
                <a16:creationId xmlns="" xmlns:a16="http://schemas.microsoft.com/office/drawing/2014/main" id="{8EB58AD0-9316-4EAA-B481-F726E6D07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Textfeld, Segoe UI, 16pt</a:t>
            </a:r>
          </a:p>
        </p:txBody>
      </p:sp>
    </p:spTree>
    <p:extLst>
      <p:ext uri="{BB962C8B-B14F-4D97-AF65-F5344CB8AC3E}">
        <p14:creationId xmlns:p14="http://schemas.microsoft.com/office/powerpoint/2010/main" val="2692701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_mit_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DFE9D45-5A10-4E9D-9E8D-793484C7A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31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08D8C20-E3B3-40C2-B640-EEC85124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285"/>
          <a:stretch/>
        </p:blipFill>
        <p:spPr>
          <a:xfrm>
            <a:off x="2" y="5973283"/>
            <a:ext cx="12191999" cy="88471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B98B9-A8BF-4AE1-837A-DA922CF9D24B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67" y="6241266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</a:t>
            </a:r>
            <a:r>
              <a:rPr lang="de-DE" dirty="0" smtClean="0"/>
              <a:t>[Email], [Tel.nr.]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119" y="6241266"/>
            <a:ext cx="891343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Kontakt: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4" y="2395479"/>
            <a:ext cx="6960773" cy="20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8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lsch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EF5CA0F-058F-47A5-9F2A-79B1056DA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Titelfolie_mi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8537"/>
          <a:stretch/>
        </p:blipFill>
        <p:spPr>
          <a:xfrm>
            <a:off x="1" y="1446214"/>
            <a:ext cx="12207385" cy="3734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5518151" cy="1731595"/>
          </a:xfrm>
        </p:spPr>
        <p:txBody>
          <a:bodyPr lIns="0" rIns="0"/>
          <a:lstStyle>
            <a:lvl1pPr marL="0" indent="0">
              <a:buNone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Titelfolie Variante 2                (mit Foto,                    dreizeiliger Titel)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5518149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[Position]</a:t>
            </a:r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>
                <a:solidFill>
                  <a:prstClr val="black"/>
                </a:solidFill>
              </a:rPr>
              <a:t>Datum:</a:t>
            </a:r>
            <a:endParaRPr lang="de-DE" sz="1067" dirty="0">
              <a:solidFill>
                <a:prstClr val="black"/>
              </a:solidFill>
              <a:cs typeface="Open Sans Regular"/>
            </a:endParaRP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9479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>
                <a:solidFill>
                  <a:srgbClr val="000000"/>
                </a:solidFill>
              </a:rPr>
              <a:t>Leibniz-Zentrum für Agrarlandschaftsforschung (ZALF) e. V.</a:t>
            </a:r>
            <a:endParaRPr lang="de-DE" sz="2400" dirty="0">
              <a:solidFill>
                <a:srgbClr val="000000"/>
              </a:solidFill>
              <a:cs typeface="Open Sans Regular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82B5411B-2363-4FA9-BDDB-2FEE64A403DB}"/>
              </a:ext>
            </a:extLst>
          </p:cNvPr>
          <p:cNvSpPr/>
          <p:nvPr userDrawn="1"/>
        </p:nvSpPr>
        <p:spPr>
          <a:xfrm>
            <a:off x="6691638" y="2463007"/>
            <a:ext cx="4931143" cy="3078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de-DE" sz="2133" dirty="0">
                <a:solidFill>
                  <a:srgbClr val="252F2A"/>
                </a:solidFill>
              </a:rPr>
              <a:t>Dein Bild …</a:t>
            </a:r>
          </a:p>
          <a:p>
            <a:pPr algn="ctr" defTabSz="609585"/>
            <a:endParaRPr lang="de-DE" sz="1200" dirty="0">
              <a:solidFill>
                <a:srgbClr val="252F2A"/>
              </a:solidFill>
            </a:endParaRPr>
          </a:p>
          <a:p>
            <a:pPr algn="ctr" defTabSz="609585"/>
            <a:r>
              <a:rPr lang="de-DE" sz="1600" dirty="0">
                <a:solidFill>
                  <a:srgbClr val="252F2A"/>
                </a:solidFill>
              </a:rPr>
              <a:t>Diesen Platzhalter kannst du löschen.</a:t>
            </a:r>
          </a:p>
        </p:txBody>
      </p:sp>
    </p:spTree>
    <p:extLst>
      <p:ext uri="{BB962C8B-B14F-4D97-AF65-F5344CB8AC3E}">
        <p14:creationId xmlns:p14="http://schemas.microsoft.com/office/powerpoint/2010/main" val="2990086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3016">
          <p15:clr>
            <a:srgbClr val="FBAE40"/>
          </p15:clr>
        </p15:guide>
        <p15:guide id="3" orient="horz" pos="1212">
          <p15:clr>
            <a:srgbClr val="FBAE40"/>
          </p15:clr>
        </p15:guide>
        <p15:guide id="4" orient="horz" pos="27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7"/>
          <p:cNvSpPr>
            <a:spLocks noGrp="1"/>
          </p:cNvSpPr>
          <p:nvPr>
            <p:ph type="pic" sz="quarter" idx="14"/>
          </p:nvPr>
        </p:nvSpPr>
        <p:spPr>
          <a:xfrm>
            <a:off x="6825050" y="1412777"/>
            <a:ext cx="5046133" cy="32004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Überschrift, Segoe UI </a:t>
            </a:r>
            <a:r>
              <a:rPr lang="de-DE" dirty="0" err="1"/>
              <a:t>Semibold</a:t>
            </a:r>
            <a:r>
              <a:rPr lang="de-DE" dirty="0"/>
              <a:t>, 16pt</a:t>
            </a:r>
          </a:p>
        </p:txBody>
      </p:sp>
      <p:sp>
        <p:nvSpPr>
          <p:cNvPr id="17" name="Textplatzhalt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Bildunterschrift, Segoe UI, 12pt</a:t>
            </a:r>
          </a:p>
        </p:txBody>
      </p:sp>
      <p:sp>
        <p:nvSpPr>
          <p:cNvPr id="18" name="Textplatzhalt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Aufzählung, Segoe UI, 16pt</a:t>
            </a:r>
          </a:p>
        </p:txBody>
      </p:sp>
      <p:sp>
        <p:nvSpPr>
          <p:cNvPr id="19" name="Textplatzhalt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Textfeld, Segoe UI, 16pt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B2F8E32-630E-4E61-8F2E-E181B01874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9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mit_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297765" y="6053627"/>
            <a:ext cx="1346200" cy="634999"/>
          </a:xfrm>
          <a:noFill/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quarter" idx="18" hasCustomPrompt="1"/>
          </p:nvPr>
        </p:nvSpPr>
        <p:spPr>
          <a:xfrm>
            <a:off x="18979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34727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Platzhalter Partnerlogos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27">
            <a:extLst>
              <a:ext uri="{FF2B5EF4-FFF2-40B4-BE49-F238E27FC236}">
                <a16:creationId xmlns="" xmlns:a16="http://schemas.microsoft.com/office/drawing/2014/main" id="{D4E403AD-DF6B-4008-8FA8-4BA5A0169A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5050" y="1412777"/>
            <a:ext cx="5046133" cy="32004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40">
            <a:extLst>
              <a:ext uri="{FF2B5EF4-FFF2-40B4-BE49-F238E27FC236}">
                <a16:creationId xmlns="" xmlns:a16="http://schemas.microsoft.com/office/drawing/2014/main" id="{BF5B707E-605C-4FC7-B351-EA02D83EE9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Überschrift, Segoe UI </a:t>
            </a:r>
            <a:r>
              <a:rPr lang="de-DE" dirty="0" err="1"/>
              <a:t>Semibold</a:t>
            </a:r>
            <a:r>
              <a:rPr lang="de-DE" dirty="0"/>
              <a:t>, 16pt</a:t>
            </a:r>
          </a:p>
        </p:txBody>
      </p:sp>
      <p:sp>
        <p:nvSpPr>
          <p:cNvPr id="23" name="Textplatzhalter 43">
            <a:extLst>
              <a:ext uri="{FF2B5EF4-FFF2-40B4-BE49-F238E27FC236}">
                <a16:creationId xmlns="" xmlns:a16="http://schemas.microsoft.com/office/drawing/2014/main" id="{6C124B60-56E9-4F4A-87C7-15297D5F69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Bildunterschrift, Segoe UI, 12pt</a:t>
            </a:r>
          </a:p>
        </p:txBody>
      </p:sp>
      <p:sp>
        <p:nvSpPr>
          <p:cNvPr id="24" name="Textplatzhalter 45">
            <a:extLst>
              <a:ext uri="{FF2B5EF4-FFF2-40B4-BE49-F238E27FC236}">
                <a16:creationId xmlns="" xmlns:a16="http://schemas.microsoft.com/office/drawing/2014/main" id="{08C60E19-2A7C-4903-8654-7BD8B4141D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Aufzählung, Segoe UI, 16pt</a:t>
            </a:r>
          </a:p>
        </p:txBody>
      </p:sp>
      <p:sp>
        <p:nvSpPr>
          <p:cNvPr id="25" name="Textplatzhalter 40">
            <a:extLst>
              <a:ext uri="{FF2B5EF4-FFF2-40B4-BE49-F238E27FC236}">
                <a16:creationId xmlns="" xmlns:a16="http://schemas.microsoft.com/office/drawing/2014/main" id="{8EB58AD0-9316-4EAA-B481-F726E6D07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Textfeld, Segoe UI, 16pt</a:t>
            </a:r>
          </a:p>
        </p:txBody>
      </p:sp>
    </p:spTree>
    <p:extLst>
      <p:ext uri="{BB962C8B-B14F-4D97-AF65-F5344CB8AC3E}">
        <p14:creationId xmlns:p14="http://schemas.microsoft.com/office/powerpoint/2010/main" val="3970837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_mit_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DFE9D45-5A10-4E9D-9E8D-793484C7A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0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08D8C20-E3B3-40C2-B640-EEC85124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285"/>
          <a:stretch/>
        </p:blipFill>
        <p:spPr>
          <a:xfrm>
            <a:off x="2" y="5973283"/>
            <a:ext cx="12191999" cy="88471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B98B9-A8BF-4AE1-837A-DA922CF9D24B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67" y="6241266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</a:t>
            </a:r>
            <a:r>
              <a:rPr lang="de-DE" dirty="0" smtClean="0"/>
              <a:t>[Email], [Tel.nr.]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119" y="6241266"/>
            <a:ext cx="891343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Kontakt: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4" y="2395479"/>
            <a:ext cx="6960773" cy="20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5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lsch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EF5CA0F-058F-47A5-9F2A-79B1056DA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1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Titelfolie_oh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8537"/>
          <a:stretch/>
        </p:blipFill>
        <p:spPr>
          <a:xfrm>
            <a:off x="1" y="1446214"/>
            <a:ext cx="12207385" cy="3734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11089232" cy="1142149"/>
          </a:xfrm>
        </p:spPr>
        <p:txBody>
          <a:bodyPr lIns="0" rIns="0"/>
          <a:lstStyle>
            <a:lvl1pPr marL="0" indent="0" algn="l">
              <a:buNone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Titelfolie Variante </a:t>
            </a:r>
            <a:r>
              <a:rPr lang="de-DE" dirty="0" smtClean="0"/>
              <a:t>1 </a:t>
            </a:r>
            <a:br>
              <a:rPr lang="de-DE" dirty="0" smtClean="0"/>
            </a:br>
            <a:r>
              <a:rPr lang="de-DE" dirty="0" smtClean="0"/>
              <a:t>(ohne </a:t>
            </a:r>
            <a:r>
              <a:rPr lang="de-DE" dirty="0"/>
              <a:t>Foto</a:t>
            </a:r>
            <a:r>
              <a:rPr lang="de-DE" dirty="0" smtClean="0"/>
              <a:t>, zweizeiliger Titel</a:t>
            </a:r>
            <a:r>
              <a:rPr lang="de-DE" dirty="0"/>
              <a:t>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[Position]</a:t>
            </a: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>
                <a:solidFill>
                  <a:prstClr val="black"/>
                </a:solidFill>
              </a:rPr>
              <a:t>Datum:</a:t>
            </a:r>
            <a:endParaRPr lang="de-DE" sz="1067" dirty="0">
              <a:solidFill>
                <a:prstClr val="black"/>
              </a:solidFill>
              <a:cs typeface="Open Sans Regular"/>
            </a:endParaRP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9479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>
                <a:solidFill>
                  <a:srgbClr val="000000"/>
                </a:solidFill>
              </a:rPr>
              <a:t>Leibniz-Zentrum für Agrarlandschaftsforschung (ZALF) e. V.</a:t>
            </a:r>
            <a:endParaRPr lang="de-DE" sz="2400" dirty="0">
              <a:solidFill>
                <a:srgbClr val="000000"/>
              </a:solidFill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3377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Titelfolie_mi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8537"/>
          <a:stretch/>
        </p:blipFill>
        <p:spPr>
          <a:xfrm>
            <a:off x="1" y="1446214"/>
            <a:ext cx="12207385" cy="3734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5518151" cy="1731595"/>
          </a:xfrm>
        </p:spPr>
        <p:txBody>
          <a:bodyPr lIns="0" rIns="0"/>
          <a:lstStyle>
            <a:lvl1pPr marL="0" indent="0">
              <a:buNone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Titelfolie Variante 2                (mit Foto,                    dreizeiliger Titel)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5518149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[Akad. Titel][Vorname][Nachname], [Position]</a:t>
            </a:r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>
                <a:solidFill>
                  <a:prstClr val="black"/>
                </a:solidFill>
              </a:rPr>
              <a:t>Datum:</a:t>
            </a:r>
            <a:endParaRPr lang="de-DE" sz="1067" dirty="0">
              <a:solidFill>
                <a:prstClr val="black"/>
              </a:solidFill>
              <a:cs typeface="Open Sans Regular"/>
            </a:endParaRP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9479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>
                <a:solidFill>
                  <a:srgbClr val="000000"/>
                </a:solidFill>
              </a:rPr>
              <a:t>Leibniz-Zentrum für Agrarlandschaftsforschung (ZALF) e. V.</a:t>
            </a:r>
            <a:endParaRPr lang="de-DE" sz="2400" dirty="0">
              <a:solidFill>
                <a:srgbClr val="000000"/>
              </a:solidFill>
              <a:cs typeface="Open Sans Regular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82B5411B-2363-4FA9-BDDB-2FEE64A403DB}"/>
              </a:ext>
            </a:extLst>
          </p:cNvPr>
          <p:cNvSpPr/>
          <p:nvPr userDrawn="1"/>
        </p:nvSpPr>
        <p:spPr>
          <a:xfrm>
            <a:off x="6691638" y="2463007"/>
            <a:ext cx="4931143" cy="3078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de-DE" sz="2133" dirty="0">
                <a:solidFill>
                  <a:srgbClr val="252F2A"/>
                </a:solidFill>
              </a:rPr>
              <a:t>Dein Bild …</a:t>
            </a:r>
          </a:p>
          <a:p>
            <a:pPr algn="ctr" defTabSz="609585"/>
            <a:endParaRPr lang="de-DE" sz="1200" dirty="0">
              <a:solidFill>
                <a:srgbClr val="252F2A"/>
              </a:solidFill>
            </a:endParaRPr>
          </a:p>
          <a:p>
            <a:pPr algn="ctr" defTabSz="609585"/>
            <a:r>
              <a:rPr lang="de-DE" sz="1600" dirty="0">
                <a:solidFill>
                  <a:srgbClr val="252F2A"/>
                </a:solidFill>
              </a:rPr>
              <a:t>Diesen Platzhalter kannst du löschen.</a:t>
            </a:r>
          </a:p>
        </p:txBody>
      </p:sp>
    </p:spTree>
    <p:extLst>
      <p:ext uri="{BB962C8B-B14F-4D97-AF65-F5344CB8AC3E}">
        <p14:creationId xmlns:p14="http://schemas.microsoft.com/office/powerpoint/2010/main" val="589493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3016">
          <p15:clr>
            <a:srgbClr val="FBAE40"/>
          </p15:clr>
        </p15:guide>
        <p15:guide id="3" orient="horz" pos="1212">
          <p15:clr>
            <a:srgbClr val="FBAE40"/>
          </p15:clr>
        </p15:guide>
        <p15:guide id="4" orient="horz" pos="2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08D8C20-E3B3-40C2-B640-EEC85124DD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" y="0"/>
            <a:ext cx="12191999" cy="112394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7708" y="1320790"/>
            <a:ext cx="11804821" cy="4711711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0B916F65-EFB6-44CD-B5BD-9BC4A5C40A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26" y="216380"/>
            <a:ext cx="691189" cy="691189"/>
          </a:xfrm>
          <a:prstGeom prst="rect">
            <a:avLst/>
          </a:prstGeom>
          <a:noFill/>
        </p:spPr>
      </p:pic>
      <p:pic>
        <p:nvPicPr>
          <p:cNvPr id="24" name="Grafik 23" descr="Ein Bild, das Licht enthält.&#10;&#10;Automatisch generierte Beschreibung">
            <a:extLst>
              <a:ext uri="{FF2B5EF4-FFF2-40B4-BE49-F238E27FC236}">
                <a16:creationId xmlns="" xmlns:a16="http://schemas.microsoft.com/office/drawing/2014/main" id="{30B1CAAB-1E58-424A-BF3D-161122D1598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872" y="201349"/>
            <a:ext cx="878379" cy="722291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F6C91C6-7308-4DBA-946D-ADA46376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5" y="6229341"/>
            <a:ext cx="797204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defTabSz="609585"/>
            <a:fld id="{8E9B98B9-A8BF-4AE1-837A-DA922CF9D24B}" type="slidenum">
              <a:rPr lang="de-DE" smtClean="0">
                <a:solidFill>
                  <a:prstClr val="black"/>
                </a:solidFill>
              </a:rPr>
              <a:pPr defTabSz="609585"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8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Open Sans bold"/>
        </a:defRPr>
      </a:lvl1pPr>
    </p:titleStyle>
    <p:bodyStyle>
      <a:lvl1pPr marL="237061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1pPr>
      <a:lvl2pPr marL="482588" indent="-245527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2pPr>
      <a:lvl3pPr marL="71964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3pPr>
      <a:lvl4pPr marL="95670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4pPr>
      <a:lvl5pPr marL="1193770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Open Sans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08D8C20-E3B3-40C2-B640-EEC85124DD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" y="0"/>
            <a:ext cx="12191999" cy="112394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7708" y="1320790"/>
            <a:ext cx="11804821" cy="4711711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0B916F65-EFB6-44CD-B5BD-9BC4A5C40A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26" y="216380"/>
            <a:ext cx="691189" cy="691189"/>
          </a:xfrm>
          <a:prstGeom prst="rect">
            <a:avLst/>
          </a:prstGeom>
          <a:noFill/>
        </p:spPr>
      </p:pic>
      <p:pic>
        <p:nvPicPr>
          <p:cNvPr id="24" name="Grafik 23" descr="Ein Bild, das Licht enthält.&#10;&#10;Automatisch generierte Beschreibung">
            <a:extLst>
              <a:ext uri="{FF2B5EF4-FFF2-40B4-BE49-F238E27FC236}">
                <a16:creationId xmlns="" xmlns:a16="http://schemas.microsoft.com/office/drawing/2014/main" id="{30B1CAAB-1E58-424A-BF3D-161122D1598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872" y="201349"/>
            <a:ext cx="878379" cy="722291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F6C91C6-7308-4DBA-946D-ADA46376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5" y="6229341"/>
            <a:ext cx="797204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defTabSz="609585"/>
            <a:fld id="{8E9B98B9-A8BF-4AE1-837A-DA922CF9D24B}" type="slidenum">
              <a:rPr lang="de-DE" smtClean="0">
                <a:solidFill>
                  <a:prstClr val="black"/>
                </a:solidFill>
              </a:rPr>
              <a:pPr defTabSz="609585"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Open Sans bold"/>
        </a:defRPr>
      </a:lvl1pPr>
    </p:titleStyle>
    <p:bodyStyle>
      <a:lvl1pPr marL="237061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1pPr>
      <a:lvl2pPr marL="482588" indent="-245527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2pPr>
      <a:lvl3pPr marL="71964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3pPr>
      <a:lvl4pPr marL="95670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4pPr>
      <a:lvl5pPr marL="1193770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Open Sans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575387" y="6381057"/>
            <a:ext cx="1383993" cy="251463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Date: 23.05.2022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396133" y="6229351"/>
            <a:ext cx="795867" cy="366183"/>
          </a:xfrm>
        </p:spPr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575387" y="1951001"/>
            <a:ext cx="5755563" cy="1657437"/>
          </a:xfrm>
        </p:spPr>
        <p:txBody>
          <a:bodyPr/>
          <a:lstStyle/>
          <a:p>
            <a:r>
              <a:rPr lang="en-US" sz="2800" b="1" dirty="0"/>
              <a:t>Does soil heterogeneity drive nitrogen transformation </a:t>
            </a:r>
            <a:r>
              <a:rPr lang="en-US" sz="2800" b="1" dirty="0" smtClean="0"/>
              <a:t>in agricultural </a:t>
            </a:r>
            <a:r>
              <a:rPr lang="en-US" sz="2800" b="1" dirty="0"/>
              <a:t>landscapes?</a:t>
            </a:r>
            <a:endParaRPr lang="de-DE" sz="280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75387" y="3608438"/>
            <a:ext cx="8784976" cy="12491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600" b="1" dirty="0"/>
              <a:t>Isabel Zentgraf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Dr. Mathias </a:t>
            </a:r>
            <a:r>
              <a:rPr lang="de-DE" sz="1600" dirty="0" smtClean="0"/>
              <a:t>Hoffmann</a:t>
            </a:r>
          </a:p>
          <a:p>
            <a:pPr>
              <a:spcBef>
                <a:spcPts val="0"/>
              </a:spcBef>
            </a:pPr>
            <a:r>
              <a:rPr lang="de-DE" sz="1600" dirty="0" smtClean="0"/>
              <a:t>Dr</a:t>
            </a:r>
            <a:r>
              <a:rPr lang="de-DE" sz="1600" dirty="0"/>
              <a:t>. Maire </a:t>
            </a:r>
            <a:r>
              <a:rPr lang="de-DE" sz="1600" dirty="0" smtClean="0"/>
              <a:t>Holz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12327" y="1489723"/>
            <a:ext cx="10025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EGU 2022</a:t>
            </a:r>
            <a:r>
              <a:rPr lang="en-US" dirty="0">
                <a:solidFill>
                  <a:schemeClr val="bg1"/>
                </a:solidFill>
              </a:rPr>
              <a:t>: BG1.3: Nitrogen in the Anthropocene Session on Monday 23rd May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2327" y="515390"/>
            <a:ext cx="6690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egoe UI Semibold (Überschriften)"/>
              </a:rPr>
              <a:t>Leibniz </a:t>
            </a:r>
            <a:r>
              <a:rPr lang="de-DE" dirty="0" err="1" smtClean="0">
                <a:latin typeface="Segoe UI Semibold (Überschriften)"/>
              </a:rPr>
              <a:t>Centre</a:t>
            </a:r>
            <a:r>
              <a:rPr lang="de-DE" dirty="0" smtClean="0">
                <a:latin typeface="Segoe UI Semibold (Überschriften)"/>
              </a:rPr>
              <a:t> </a:t>
            </a:r>
            <a:r>
              <a:rPr lang="de-DE" dirty="0" err="1" smtClean="0">
                <a:latin typeface="Segoe UI Semibold (Überschriften)"/>
              </a:rPr>
              <a:t>for</a:t>
            </a:r>
            <a:r>
              <a:rPr lang="de-DE" dirty="0" smtClean="0">
                <a:latin typeface="Segoe UI Semibold (Überschriften)"/>
              </a:rPr>
              <a:t> </a:t>
            </a:r>
            <a:r>
              <a:rPr lang="de-DE" dirty="0" err="1" smtClean="0">
                <a:latin typeface="Segoe UI Semibold (Überschriften)"/>
              </a:rPr>
              <a:t>Agricultural</a:t>
            </a:r>
            <a:r>
              <a:rPr lang="de-DE" dirty="0" smtClean="0">
                <a:latin typeface="Segoe UI Semibold (Überschriften)"/>
              </a:rPr>
              <a:t> </a:t>
            </a:r>
            <a:r>
              <a:rPr lang="de-DE" dirty="0" err="1" smtClean="0">
                <a:latin typeface="Segoe UI Semibold (Überschriften)"/>
              </a:rPr>
              <a:t>Landscape</a:t>
            </a:r>
            <a:r>
              <a:rPr lang="de-DE" dirty="0" smtClean="0">
                <a:latin typeface="Segoe UI Semibold (Überschriften)"/>
              </a:rPr>
              <a:t> Research (ZALF) e.V.</a:t>
            </a:r>
            <a:endParaRPr lang="de-DE" dirty="0">
              <a:latin typeface="Segoe UI Semibold (Überschriften)"/>
            </a:endParaRPr>
          </a:p>
        </p:txBody>
      </p:sp>
      <p:pic>
        <p:nvPicPr>
          <p:cNvPr id="10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14" y="2079500"/>
            <a:ext cx="5202935" cy="3902201"/>
          </a:xfrm>
          <a:prstGeom prst="rect">
            <a:avLst/>
          </a:prstGeom>
        </p:spPr>
      </p:pic>
      <p:pic>
        <p:nvPicPr>
          <p:cNvPr id="1028" name="Picture 4" descr="https://cdn.egu.eu/static/fb69fc02/awards/egu_ospp_label_yel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7" y="5211526"/>
            <a:ext cx="840663" cy="11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95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0983" y="81519"/>
            <a:ext cx="9030218" cy="960912"/>
          </a:xfrm>
        </p:spPr>
        <p:txBody>
          <a:bodyPr/>
          <a:lstStyle/>
          <a:p>
            <a:r>
              <a:rPr lang="en-US" b="1" dirty="0"/>
              <a:t>Does soil heterogeneity drive nitrogen transformation in agricultural landscapes?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378640" y="1337660"/>
            <a:ext cx="2020320" cy="883363"/>
            <a:chOff x="6951706" y="4905129"/>
            <a:chExt cx="4589381" cy="1294375"/>
          </a:xfrm>
        </p:grpSpPr>
        <p:sp>
          <p:nvSpPr>
            <p:cNvPr id="47" name="Rechteck 46"/>
            <p:cNvSpPr/>
            <p:nvPr/>
          </p:nvSpPr>
          <p:spPr>
            <a:xfrm>
              <a:off x="6951706" y="4993777"/>
              <a:ext cx="4538442" cy="489496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Is soil heterogeneity a driver of N transformation and N emission in agricultural landscapes?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6954455" y="4905129"/>
              <a:ext cx="4586632" cy="1294375"/>
            </a:xfrm>
            <a:prstGeom prst="rect">
              <a:avLst/>
            </a:prstGeom>
            <a:noFill/>
            <a:ln>
              <a:solidFill>
                <a:srgbClr val="D3D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 defTabSz="914400"/>
              <a:endParaRPr lang="de-DE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>
          <a:xfrm>
            <a:off x="11328368" y="6346684"/>
            <a:ext cx="797204" cy="366183"/>
          </a:xfrm>
        </p:spPr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1475482"/>
            <a:ext cx="2150554" cy="2336910"/>
          </a:xfrm>
          <a:prstGeom prst="rect">
            <a:avLst/>
          </a:prstGeom>
        </p:spPr>
      </p:pic>
      <p:sp>
        <p:nvSpPr>
          <p:cNvPr id="32" name="Rechteck 6"/>
          <p:cNvSpPr/>
          <p:nvPr/>
        </p:nvSpPr>
        <p:spPr>
          <a:xfrm>
            <a:off x="8979162" y="4218478"/>
            <a:ext cx="30076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60957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smtClean="0">
                <a:cs typeface="Arial" panose="020B0604020202020204" pitchFamily="34" charset="0"/>
              </a:rPr>
              <a:t>Soil heterogeneity is a clear driver of N transformation and N emission in agricultural landscapes</a:t>
            </a:r>
          </a:p>
          <a:p>
            <a:pPr marL="171450" indent="-171450" algn="just" defTabSz="60957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smtClean="0">
                <a:cs typeface="Arial" panose="020B0604020202020204" pitchFamily="34" charset="0"/>
              </a:rPr>
              <a:t>Prominent difference in N emissions and N transformations between HY and LY soils</a:t>
            </a:r>
          </a:p>
          <a:p>
            <a:pPr marL="171450" indent="-171450" algn="just" defTabSz="60957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smtClean="0">
                <a:cs typeface="Arial" panose="020B0604020202020204" pitchFamily="34" charset="0"/>
              </a:rPr>
              <a:t>Strong variability of soil related parameters along the analysed transects</a:t>
            </a:r>
          </a:p>
          <a:p>
            <a:pPr marL="171450" indent="-171450" algn="just" defTabSz="60957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N</a:t>
            </a:r>
            <a:r>
              <a:rPr lang="en-GB" sz="1200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GB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emissions </a:t>
            </a:r>
            <a:r>
              <a:rPr lang="en-GB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are strongly </a:t>
            </a:r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related to </a:t>
            </a:r>
            <a:r>
              <a:rPr lang="en-GB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soil </a:t>
            </a:r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parameters </a:t>
            </a:r>
            <a:r>
              <a:rPr lang="en-GB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than plant </a:t>
            </a:r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parameters </a:t>
            </a:r>
          </a:p>
        </p:txBody>
      </p:sp>
      <p:pic>
        <p:nvPicPr>
          <p:cNvPr id="33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7" y="2330578"/>
            <a:ext cx="1959031" cy="1469273"/>
          </a:xfrm>
          <a:prstGeom prst="rect">
            <a:avLst/>
          </a:prstGeom>
        </p:spPr>
      </p:pic>
      <p:pic>
        <p:nvPicPr>
          <p:cNvPr id="36" name="Picture 4" descr="https://cdn.egu.eu/static/fb69fc02/awards/egu_ospp_label_yell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200" y="134795"/>
            <a:ext cx="582135" cy="7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863" y="1151986"/>
            <a:ext cx="4559469" cy="27340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/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" y="1124712"/>
            <a:ext cx="131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Motivation</a:t>
            </a:r>
            <a:endParaRPr lang="en-US" sz="1400" u="sng" dirty="0"/>
          </a:p>
        </p:txBody>
      </p:sp>
      <p:sp>
        <p:nvSpPr>
          <p:cNvPr id="37" name="Rectangle 36"/>
          <p:cNvSpPr/>
          <p:nvPr/>
        </p:nvSpPr>
        <p:spPr>
          <a:xfrm>
            <a:off x="54864" y="3981147"/>
            <a:ext cx="5692394" cy="27340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/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56513"/>
          <a:stretch/>
        </p:blipFill>
        <p:spPr>
          <a:xfrm>
            <a:off x="82296" y="4135889"/>
            <a:ext cx="2584704" cy="257697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5547" y="4078111"/>
            <a:ext cx="202405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Experimental </a:t>
            </a:r>
            <a:r>
              <a:rPr lang="en-US" sz="1400" u="sng" dirty="0" smtClean="0"/>
              <a:t>area</a:t>
            </a:r>
            <a:endParaRPr lang="en-US" sz="1400" u="sng" dirty="0"/>
          </a:p>
        </p:txBody>
      </p:sp>
      <p:sp>
        <p:nvSpPr>
          <p:cNvPr id="39" name="Rectangle 38"/>
          <p:cNvSpPr/>
          <p:nvPr/>
        </p:nvSpPr>
        <p:spPr>
          <a:xfrm>
            <a:off x="4889344" y="1214519"/>
            <a:ext cx="7208774" cy="261698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/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8436" y="1193028"/>
            <a:ext cx="63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Differences between HY and LY potential zones &amp; within a HY field</a:t>
            </a:r>
            <a:endParaRPr lang="en-US" sz="1400" u="sng" dirty="0"/>
          </a:p>
        </p:txBody>
      </p:sp>
      <p:sp>
        <p:nvSpPr>
          <p:cNvPr id="41" name="Rectangle 40"/>
          <p:cNvSpPr/>
          <p:nvPr/>
        </p:nvSpPr>
        <p:spPr>
          <a:xfrm>
            <a:off x="8979163" y="3886042"/>
            <a:ext cx="3118955" cy="29330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/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79162" y="3903529"/>
            <a:ext cx="102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Summary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5831011" y="3886042"/>
            <a:ext cx="3064398" cy="29330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/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1935" b="-1"/>
          <a:stretch/>
        </p:blipFill>
        <p:spPr>
          <a:xfrm>
            <a:off x="6303770" y="4080999"/>
            <a:ext cx="2462203" cy="2663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5918" y="4398328"/>
            <a:ext cx="1555289" cy="16491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600" y="4376303"/>
            <a:ext cx="1610975" cy="16712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807240" y="3866585"/>
            <a:ext cx="2958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u="sng" dirty="0" smtClean="0"/>
              <a:t>N</a:t>
            </a:r>
            <a:r>
              <a:rPr lang="de-DE" sz="1100" u="sng" baseline="-25000" dirty="0" smtClean="0"/>
              <a:t>2</a:t>
            </a:r>
            <a:r>
              <a:rPr lang="de-DE" sz="1100" u="sng" dirty="0" smtClean="0"/>
              <a:t>O </a:t>
            </a:r>
            <a:r>
              <a:rPr lang="en-US" sz="1100" u="sng" dirty="0" smtClean="0"/>
              <a:t>Emissions in relationship </a:t>
            </a:r>
          </a:p>
          <a:p>
            <a:r>
              <a:rPr lang="en-US" sz="1100" u="sng" dirty="0" smtClean="0"/>
              <a:t>to soil and plant </a:t>
            </a:r>
          </a:p>
          <a:p>
            <a:r>
              <a:rPr lang="en-US" sz="1100" u="sng" dirty="0" smtClean="0"/>
              <a:t>parameters</a:t>
            </a:r>
            <a:endParaRPr lang="en-US" sz="1100" u="sn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8436" y="1611807"/>
            <a:ext cx="7098066" cy="20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 animBg="1"/>
      <p:bldP spid="10" grpId="0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76571CC3-312F-4F00-8E36-B6A3B3B525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E9B98B9-A8BF-4AE1-837A-DA922CF9D24B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965"/>
            <a:ext cx="1219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872" y="2072630"/>
            <a:ext cx="39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err="1"/>
              <a:t>Thank</a:t>
            </a:r>
            <a:r>
              <a:rPr lang="de-DE" sz="5400" b="1" dirty="0"/>
              <a:t> </a:t>
            </a:r>
            <a:r>
              <a:rPr lang="de-DE" sz="5400" b="1" dirty="0" err="1" smtClean="0"/>
              <a:t>you</a:t>
            </a:r>
            <a:r>
              <a:rPr lang="de-DE" sz="5400" b="1" dirty="0" smtClean="0"/>
              <a:t>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75123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ZALF_PPT_2020">
      <a:dk1>
        <a:sysClr val="windowText" lastClr="000000"/>
      </a:dk1>
      <a:lt1>
        <a:srgbClr val="FFFFFF"/>
      </a:lt1>
      <a:dk2>
        <a:srgbClr val="38463F"/>
      </a:dk2>
      <a:lt2>
        <a:srgbClr val="91A878"/>
      </a:lt2>
      <a:accent1>
        <a:srgbClr val="60ACAC"/>
      </a:accent1>
      <a:accent2>
        <a:srgbClr val="9DAE21"/>
      </a:accent2>
      <a:accent3>
        <a:srgbClr val="3AAE6C"/>
      </a:accent3>
      <a:accent4>
        <a:srgbClr val="356259"/>
      </a:accent4>
      <a:accent5>
        <a:srgbClr val="252F2A"/>
      </a:accent5>
      <a:accent6>
        <a:srgbClr val="7E9862"/>
      </a:accent6>
      <a:hlink>
        <a:srgbClr val="3AAE6C"/>
      </a:hlink>
      <a:folHlink>
        <a:srgbClr val="3AAE6C"/>
      </a:folHlink>
    </a:clrScheme>
    <a:fontScheme name="Segoe UI Vorlag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80000"/>
          </a:schemeClr>
        </a:solidFill>
        <a:ln>
          <a:noFill/>
        </a:ln>
      </a:spPr>
      <a:bodyPr rtlCol="0" anchor="t"/>
      <a:lstStyle>
        <a:defPPr algn="l" defTabSz="914400">
          <a:defRPr sz="1600" dirty="0" smtClean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>
              <a:alpha val="8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Design">
  <a:themeElements>
    <a:clrScheme name="ZALF_PPT_2020">
      <a:dk1>
        <a:sysClr val="windowText" lastClr="000000"/>
      </a:dk1>
      <a:lt1>
        <a:srgbClr val="FFFFFF"/>
      </a:lt1>
      <a:dk2>
        <a:srgbClr val="38463F"/>
      </a:dk2>
      <a:lt2>
        <a:srgbClr val="91A878"/>
      </a:lt2>
      <a:accent1>
        <a:srgbClr val="60ACAC"/>
      </a:accent1>
      <a:accent2>
        <a:srgbClr val="9DAE21"/>
      </a:accent2>
      <a:accent3>
        <a:srgbClr val="3AAE6C"/>
      </a:accent3>
      <a:accent4>
        <a:srgbClr val="356259"/>
      </a:accent4>
      <a:accent5>
        <a:srgbClr val="252F2A"/>
      </a:accent5>
      <a:accent6>
        <a:srgbClr val="7E9862"/>
      </a:accent6>
      <a:hlink>
        <a:srgbClr val="3AAE6C"/>
      </a:hlink>
      <a:folHlink>
        <a:srgbClr val="3AAE6C"/>
      </a:folHlink>
    </a:clrScheme>
    <a:fontScheme name="Segoe UI Vorlag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80000"/>
          </a:schemeClr>
        </a:solidFill>
        <a:ln>
          <a:noFill/>
        </a:ln>
      </a:spPr>
      <a:bodyPr rtlCol="0" anchor="t"/>
      <a:lstStyle>
        <a:defPPr algn="l" defTabSz="914400">
          <a:defRPr sz="1600" dirty="0" smtClean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>
              <a:alpha val="8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Open Sans bold</vt:lpstr>
      <vt:lpstr>Open Sans Regular</vt:lpstr>
      <vt:lpstr>Segoe UI</vt:lpstr>
      <vt:lpstr>Segoe UI Semibold</vt:lpstr>
      <vt:lpstr>Segoe UI Semibold (Überschriften)</vt:lpstr>
      <vt:lpstr>Wingdings</vt:lpstr>
      <vt:lpstr>Office-Design</vt:lpstr>
      <vt:lpstr>2_Office-Design</vt:lpstr>
      <vt:lpstr>PowerPoint Presentation</vt:lpstr>
      <vt:lpstr>Does soil heterogeneity drive nitrogen transformation in agricultural landscapes?</vt:lpstr>
      <vt:lpstr>PowerPoint Presentation</vt:lpstr>
    </vt:vector>
  </TitlesOfParts>
  <Company>Leibniz-Zentrum fÃ¼r Agrarlandschaftsforschung (ZALF) e. 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Holz, Maire</dc:creator>
  <cp:lastModifiedBy>Zentgraf, Isabel</cp:lastModifiedBy>
  <cp:revision>255</cp:revision>
  <dcterms:created xsi:type="dcterms:W3CDTF">2020-09-13T09:37:52Z</dcterms:created>
  <dcterms:modified xsi:type="dcterms:W3CDTF">2022-05-22T20:50:03Z</dcterms:modified>
</cp:coreProperties>
</file>