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72" r:id="rId3"/>
    <p:sldId id="262" r:id="rId4"/>
    <p:sldId id="263" r:id="rId5"/>
    <p:sldId id="276" r:id="rId6"/>
    <p:sldId id="259" r:id="rId7"/>
    <p:sldId id="277" r:id="rId8"/>
    <p:sldId id="260" r:id="rId9"/>
    <p:sldId id="257" r:id="rId10"/>
    <p:sldId id="266" r:id="rId11"/>
    <p:sldId id="275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2DC77D3-CE59-BDC0-E2D6-613B3D004AB7}" name="Prateek Yadav" initials="PY" userId="68b63c875b6c88e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49" autoAdjust="0"/>
    <p:restoredTop sz="85311" autoAdjust="0"/>
  </p:normalViewPr>
  <p:slideViewPr>
    <p:cSldViewPr snapToGrid="0">
      <p:cViewPr varScale="1">
        <p:scale>
          <a:sx n="97" d="100"/>
          <a:sy n="97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8C7A96-1954-4C71-9675-B9ECA802199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93B96DF-7129-41A0-92B2-09C26D4313D6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Literature Review</a:t>
          </a:r>
        </a:p>
      </dgm:t>
    </dgm:pt>
    <dgm:pt modelId="{64B1081F-DEFE-472E-B9CA-51027823D1FA}" type="parTrans" cxnId="{FAB347D5-7960-4E56-A386-2904CD56E9B7}">
      <dgm:prSet/>
      <dgm:spPr/>
      <dgm:t>
        <a:bodyPr/>
        <a:lstStyle/>
        <a:p>
          <a:endParaRPr lang="en-US" sz="2800"/>
        </a:p>
      </dgm:t>
    </dgm:pt>
    <dgm:pt modelId="{BFE14B8A-6248-4B8B-B0CC-57C2EB6FB989}" type="sibTrans" cxnId="{FAB347D5-7960-4E56-A386-2904CD56E9B7}">
      <dgm:prSet/>
      <dgm:spPr/>
      <dgm:t>
        <a:bodyPr/>
        <a:lstStyle/>
        <a:p>
          <a:endParaRPr lang="en-US" sz="2800"/>
        </a:p>
      </dgm:t>
    </dgm:pt>
    <dgm:pt modelId="{CDE282E4-BFCB-43F1-B892-E7EF5EB84CF5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Research Objectives</a:t>
          </a:r>
        </a:p>
      </dgm:t>
    </dgm:pt>
    <dgm:pt modelId="{80CCF919-A0E9-4C9F-8104-E4EC09A5AD24}" type="parTrans" cxnId="{232CAFA3-5E21-4DE4-A4DB-B10F00507678}">
      <dgm:prSet/>
      <dgm:spPr/>
      <dgm:t>
        <a:bodyPr/>
        <a:lstStyle/>
        <a:p>
          <a:endParaRPr lang="en-US" sz="2800"/>
        </a:p>
      </dgm:t>
    </dgm:pt>
    <dgm:pt modelId="{3705646F-382E-4C2B-BC9C-0292435C7D8D}" type="sibTrans" cxnId="{232CAFA3-5E21-4DE4-A4DB-B10F00507678}">
      <dgm:prSet/>
      <dgm:spPr/>
      <dgm:t>
        <a:bodyPr/>
        <a:lstStyle/>
        <a:p>
          <a:endParaRPr lang="en-US" sz="2800"/>
        </a:p>
      </dgm:t>
    </dgm:pt>
    <dgm:pt modelId="{BCF2F782-A843-42FA-9D6B-0CD337F1140F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Conclusions</a:t>
          </a:r>
        </a:p>
      </dgm:t>
    </dgm:pt>
    <dgm:pt modelId="{F5602676-53AD-4CC8-8AA3-53494C829092}" type="parTrans" cxnId="{8060BADC-76FB-401E-9445-C874F9295AEC}">
      <dgm:prSet/>
      <dgm:spPr/>
      <dgm:t>
        <a:bodyPr/>
        <a:lstStyle/>
        <a:p>
          <a:endParaRPr lang="en-US" sz="2800"/>
        </a:p>
      </dgm:t>
    </dgm:pt>
    <dgm:pt modelId="{21BED37A-C77B-4008-A33F-82CE20FAEFCA}" type="sibTrans" cxnId="{8060BADC-76FB-401E-9445-C874F9295AEC}">
      <dgm:prSet/>
      <dgm:spPr/>
      <dgm:t>
        <a:bodyPr/>
        <a:lstStyle/>
        <a:p>
          <a:endParaRPr lang="en-US" sz="2800"/>
        </a:p>
      </dgm:t>
    </dgm:pt>
    <dgm:pt modelId="{9518CA5C-7CDB-405C-A162-907D2A438801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Numerical Analysis</a:t>
          </a:r>
        </a:p>
      </dgm:t>
    </dgm:pt>
    <dgm:pt modelId="{72988CD2-2EF5-49D3-8516-C5E5EFD13A12}" type="sibTrans" cxnId="{06E01B87-0430-4EE0-A78C-F4412CA5EA42}">
      <dgm:prSet/>
      <dgm:spPr/>
      <dgm:t>
        <a:bodyPr/>
        <a:lstStyle/>
        <a:p>
          <a:endParaRPr lang="en-US" sz="2800"/>
        </a:p>
      </dgm:t>
    </dgm:pt>
    <dgm:pt modelId="{D2E09900-AAC0-4CD6-8E8A-406F56B3A5BB}" type="parTrans" cxnId="{06E01B87-0430-4EE0-A78C-F4412CA5EA42}">
      <dgm:prSet/>
      <dgm:spPr/>
      <dgm:t>
        <a:bodyPr/>
        <a:lstStyle/>
        <a:p>
          <a:endParaRPr lang="en-US" sz="2800"/>
        </a:p>
      </dgm:t>
    </dgm:pt>
    <dgm:pt modelId="{57F16EB6-8D56-4105-B0CB-DED194581B12}">
      <dgm:prSet phldrT="[Text]" custT="1"/>
      <dgm:spPr/>
      <dgm:t>
        <a:bodyPr/>
        <a:lstStyle/>
        <a:p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Motivation</a:t>
          </a:r>
        </a:p>
      </dgm:t>
    </dgm:pt>
    <dgm:pt modelId="{6C52F270-9F0E-441F-B055-79AAECB786B6}" type="sibTrans" cxnId="{55A6CA95-F018-4499-9310-D55B5F35AA07}">
      <dgm:prSet/>
      <dgm:spPr/>
      <dgm:t>
        <a:bodyPr/>
        <a:lstStyle/>
        <a:p>
          <a:endParaRPr lang="en-US" sz="2800"/>
        </a:p>
      </dgm:t>
    </dgm:pt>
    <dgm:pt modelId="{CA8A9B99-0F2A-43FB-BB4C-4870D062A584}" type="parTrans" cxnId="{55A6CA95-F018-4499-9310-D55B5F35AA07}">
      <dgm:prSet/>
      <dgm:spPr/>
      <dgm:t>
        <a:bodyPr/>
        <a:lstStyle/>
        <a:p>
          <a:endParaRPr lang="en-US" sz="2800"/>
        </a:p>
      </dgm:t>
    </dgm:pt>
    <dgm:pt modelId="{DCB8066D-3FC4-4990-9DE4-42934BD4CF9B}" type="pres">
      <dgm:prSet presAssocID="{498C7A96-1954-4C71-9675-B9ECA802199C}" presName="arrowDiagram" presStyleCnt="0">
        <dgm:presLayoutVars>
          <dgm:chMax val="5"/>
          <dgm:dir/>
          <dgm:resizeHandles val="exact"/>
        </dgm:presLayoutVars>
      </dgm:prSet>
      <dgm:spPr/>
    </dgm:pt>
    <dgm:pt modelId="{68489C7B-FE66-4F9A-B5E8-8C97DD485EC8}" type="pres">
      <dgm:prSet presAssocID="{498C7A96-1954-4C71-9675-B9ECA802199C}" presName="arrow" presStyleLbl="bgShp" presStyleIdx="0" presStyleCnt="1"/>
      <dgm:spPr>
        <a:solidFill>
          <a:schemeClr val="accent2">
            <a:lumMod val="60000"/>
            <a:lumOff val="40000"/>
          </a:schemeClr>
        </a:solidFill>
      </dgm:spPr>
    </dgm:pt>
    <dgm:pt modelId="{2AF7B6E7-BA4A-4AEF-9A64-867BAE98C5D4}" type="pres">
      <dgm:prSet presAssocID="{498C7A96-1954-4C71-9675-B9ECA802199C}" presName="arrowDiagram5" presStyleCnt="0"/>
      <dgm:spPr/>
    </dgm:pt>
    <dgm:pt modelId="{F6D8EF36-35F6-464A-A8FC-5A600E96CB4E}" type="pres">
      <dgm:prSet presAssocID="{57F16EB6-8D56-4105-B0CB-DED194581B12}" presName="bullet5a" presStyleLbl="node1" presStyleIdx="0" presStyleCnt="5"/>
      <dgm:spPr>
        <a:solidFill>
          <a:srgbClr val="FF0000"/>
        </a:solidFill>
      </dgm:spPr>
    </dgm:pt>
    <dgm:pt modelId="{5DE1AD01-B6F5-405D-98AB-339E8279DC08}" type="pres">
      <dgm:prSet presAssocID="{57F16EB6-8D56-4105-B0CB-DED194581B12}" presName="textBox5a" presStyleLbl="revTx" presStyleIdx="0" presStyleCnt="5" custScaleX="240126" custLinFactNeighborX="69241" custLinFactNeighborY="14156">
        <dgm:presLayoutVars>
          <dgm:bulletEnabled val="1"/>
        </dgm:presLayoutVars>
      </dgm:prSet>
      <dgm:spPr/>
    </dgm:pt>
    <dgm:pt modelId="{A832CD18-1F51-4DD2-B7DB-3A078E60AFA2}" type="pres">
      <dgm:prSet presAssocID="{A93B96DF-7129-41A0-92B2-09C26D4313D6}" presName="bullet5b" presStyleLbl="node1" presStyleIdx="1" presStyleCnt="5"/>
      <dgm:spPr/>
    </dgm:pt>
    <dgm:pt modelId="{B75259D8-731A-4259-BD02-2CC588F04C70}" type="pres">
      <dgm:prSet presAssocID="{A93B96DF-7129-41A0-92B2-09C26D4313D6}" presName="textBox5b" presStyleLbl="revTx" presStyleIdx="1" presStyleCnt="5" custScaleX="251887" custScaleY="56946" custLinFactNeighborX="75178" custLinFactNeighborY="-9770">
        <dgm:presLayoutVars>
          <dgm:bulletEnabled val="1"/>
        </dgm:presLayoutVars>
      </dgm:prSet>
      <dgm:spPr/>
    </dgm:pt>
    <dgm:pt modelId="{9FEB571C-2C54-462D-989F-E373A4B78E6D}" type="pres">
      <dgm:prSet presAssocID="{CDE282E4-BFCB-43F1-B892-E7EF5EB84CF5}" presName="bullet5c" presStyleLbl="node1" presStyleIdx="2" presStyleCnt="5" custScaleX="117529" custScaleY="111614"/>
      <dgm:spPr>
        <a:solidFill>
          <a:srgbClr val="92D050"/>
        </a:solidFill>
      </dgm:spPr>
    </dgm:pt>
    <dgm:pt modelId="{43FE59E8-C8C5-4393-B62C-C9D438E1D070}" type="pres">
      <dgm:prSet presAssocID="{CDE282E4-BFCB-43F1-B892-E7EF5EB84CF5}" presName="textBox5c" presStyleLbl="revTx" presStyleIdx="2" presStyleCnt="5" custScaleX="342164" custScaleY="33056" custLinFactX="10798" custLinFactNeighborX="100000" custLinFactNeighborY="-18887">
        <dgm:presLayoutVars>
          <dgm:bulletEnabled val="1"/>
        </dgm:presLayoutVars>
      </dgm:prSet>
      <dgm:spPr/>
    </dgm:pt>
    <dgm:pt modelId="{A8350C23-456B-4964-B550-493392FA8C49}" type="pres">
      <dgm:prSet presAssocID="{9518CA5C-7CDB-405C-A162-907D2A438801}" presName="bullet5d" presStyleLbl="node1" presStyleIdx="3" presStyleCnt="5" custScaleX="129951" custScaleY="110415"/>
      <dgm:spPr>
        <a:solidFill>
          <a:schemeClr val="tx2">
            <a:lumMod val="75000"/>
          </a:schemeClr>
        </a:solidFill>
      </dgm:spPr>
    </dgm:pt>
    <dgm:pt modelId="{C324A127-9B27-4D0A-A133-C056D814CCC7}" type="pres">
      <dgm:prSet presAssocID="{9518CA5C-7CDB-405C-A162-907D2A438801}" presName="textBox5d" presStyleLbl="revTx" presStyleIdx="3" presStyleCnt="5" custScaleX="242087" custScaleY="32985" custLinFactNeighborX="68501" custLinFactNeighborY="-19925">
        <dgm:presLayoutVars>
          <dgm:bulletEnabled val="1"/>
        </dgm:presLayoutVars>
      </dgm:prSet>
      <dgm:spPr/>
    </dgm:pt>
    <dgm:pt modelId="{B02562A3-3B10-4D0C-9ACC-2D0E326841DD}" type="pres">
      <dgm:prSet presAssocID="{BCF2F782-A843-42FA-9D6B-0CD337F1140F}" presName="bullet5e" presStyleLbl="node1" presStyleIdx="4" presStyleCnt="5" custScaleX="140803" custScaleY="128041"/>
      <dgm:spPr>
        <a:solidFill>
          <a:schemeClr val="accent4"/>
        </a:solidFill>
      </dgm:spPr>
    </dgm:pt>
    <dgm:pt modelId="{BA931791-4135-4222-8557-4A8918A4BF5F}" type="pres">
      <dgm:prSet presAssocID="{BCF2F782-A843-42FA-9D6B-0CD337F1140F}" presName="textBox5e" presStyleLbl="revTx" presStyleIdx="4" presStyleCnt="5" custScaleX="152054" custScaleY="26271" custLinFactNeighborX="37135" custLinFactNeighborY="-34669">
        <dgm:presLayoutVars>
          <dgm:bulletEnabled val="1"/>
        </dgm:presLayoutVars>
      </dgm:prSet>
      <dgm:spPr/>
    </dgm:pt>
  </dgm:ptLst>
  <dgm:cxnLst>
    <dgm:cxn modelId="{239B7021-D30C-479E-9E68-1A3C824E7674}" type="presOf" srcId="{9518CA5C-7CDB-405C-A162-907D2A438801}" destId="{C324A127-9B27-4D0A-A133-C056D814CCC7}" srcOrd="0" destOrd="0" presId="urn:microsoft.com/office/officeart/2005/8/layout/arrow2"/>
    <dgm:cxn modelId="{D11B942C-1266-4C64-BED4-6C695C5096B1}" type="presOf" srcId="{BCF2F782-A843-42FA-9D6B-0CD337F1140F}" destId="{BA931791-4135-4222-8557-4A8918A4BF5F}" srcOrd="0" destOrd="0" presId="urn:microsoft.com/office/officeart/2005/8/layout/arrow2"/>
    <dgm:cxn modelId="{696FD034-D6A5-429D-B81D-3C1DE1379FA6}" type="presOf" srcId="{57F16EB6-8D56-4105-B0CB-DED194581B12}" destId="{5DE1AD01-B6F5-405D-98AB-339E8279DC08}" srcOrd="0" destOrd="0" presId="urn:microsoft.com/office/officeart/2005/8/layout/arrow2"/>
    <dgm:cxn modelId="{B7136563-C360-4FB7-A828-49EB978D12E3}" type="presOf" srcId="{CDE282E4-BFCB-43F1-B892-E7EF5EB84CF5}" destId="{43FE59E8-C8C5-4393-B62C-C9D438E1D070}" srcOrd="0" destOrd="0" presId="urn:microsoft.com/office/officeart/2005/8/layout/arrow2"/>
    <dgm:cxn modelId="{06E01B87-0430-4EE0-A78C-F4412CA5EA42}" srcId="{498C7A96-1954-4C71-9675-B9ECA802199C}" destId="{9518CA5C-7CDB-405C-A162-907D2A438801}" srcOrd="3" destOrd="0" parTransId="{D2E09900-AAC0-4CD6-8E8A-406F56B3A5BB}" sibTransId="{72988CD2-2EF5-49D3-8516-C5E5EFD13A12}"/>
    <dgm:cxn modelId="{55A6CA95-F018-4499-9310-D55B5F35AA07}" srcId="{498C7A96-1954-4C71-9675-B9ECA802199C}" destId="{57F16EB6-8D56-4105-B0CB-DED194581B12}" srcOrd="0" destOrd="0" parTransId="{CA8A9B99-0F2A-43FB-BB4C-4870D062A584}" sibTransId="{6C52F270-9F0E-441F-B055-79AAECB786B6}"/>
    <dgm:cxn modelId="{CAC6809D-207F-4A4B-8B8A-62E73E42F83B}" type="presOf" srcId="{A93B96DF-7129-41A0-92B2-09C26D4313D6}" destId="{B75259D8-731A-4259-BD02-2CC588F04C70}" srcOrd="0" destOrd="0" presId="urn:microsoft.com/office/officeart/2005/8/layout/arrow2"/>
    <dgm:cxn modelId="{232CAFA3-5E21-4DE4-A4DB-B10F00507678}" srcId="{498C7A96-1954-4C71-9675-B9ECA802199C}" destId="{CDE282E4-BFCB-43F1-B892-E7EF5EB84CF5}" srcOrd="2" destOrd="0" parTransId="{80CCF919-A0E9-4C9F-8104-E4EC09A5AD24}" sibTransId="{3705646F-382E-4C2B-BC9C-0292435C7D8D}"/>
    <dgm:cxn modelId="{E4B370BF-F7CD-46CE-B4B8-95D40EC0DA8D}" type="presOf" srcId="{498C7A96-1954-4C71-9675-B9ECA802199C}" destId="{DCB8066D-3FC4-4990-9DE4-42934BD4CF9B}" srcOrd="0" destOrd="0" presId="urn:microsoft.com/office/officeart/2005/8/layout/arrow2"/>
    <dgm:cxn modelId="{FAB347D5-7960-4E56-A386-2904CD56E9B7}" srcId="{498C7A96-1954-4C71-9675-B9ECA802199C}" destId="{A93B96DF-7129-41A0-92B2-09C26D4313D6}" srcOrd="1" destOrd="0" parTransId="{64B1081F-DEFE-472E-B9CA-51027823D1FA}" sibTransId="{BFE14B8A-6248-4B8B-B0CC-57C2EB6FB989}"/>
    <dgm:cxn modelId="{8060BADC-76FB-401E-9445-C874F9295AEC}" srcId="{498C7A96-1954-4C71-9675-B9ECA802199C}" destId="{BCF2F782-A843-42FA-9D6B-0CD337F1140F}" srcOrd="4" destOrd="0" parTransId="{F5602676-53AD-4CC8-8AA3-53494C829092}" sibTransId="{21BED37A-C77B-4008-A33F-82CE20FAEFCA}"/>
    <dgm:cxn modelId="{74A70B1B-7191-400C-8EC1-6C42499D8BC4}" type="presParOf" srcId="{DCB8066D-3FC4-4990-9DE4-42934BD4CF9B}" destId="{68489C7B-FE66-4F9A-B5E8-8C97DD485EC8}" srcOrd="0" destOrd="0" presId="urn:microsoft.com/office/officeart/2005/8/layout/arrow2"/>
    <dgm:cxn modelId="{936FB077-ED9D-45C7-AD75-6F692FFC6850}" type="presParOf" srcId="{DCB8066D-3FC4-4990-9DE4-42934BD4CF9B}" destId="{2AF7B6E7-BA4A-4AEF-9A64-867BAE98C5D4}" srcOrd="1" destOrd="0" presId="urn:microsoft.com/office/officeart/2005/8/layout/arrow2"/>
    <dgm:cxn modelId="{611F0225-8A3C-44EE-9474-60BC8B01FD04}" type="presParOf" srcId="{2AF7B6E7-BA4A-4AEF-9A64-867BAE98C5D4}" destId="{F6D8EF36-35F6-464A-A8FC-5A600E96CB4E}" srcOrd="0" destOrd="0" presId="urn:microsoft.com/office/officeart/2005/8/layout/arrow2"/>
    <dgm:cxn modelId="{180CA74F-BB4A-442A-A8C4-AE9F7FB02C5B}" type="presParOf" srcId="{2AF7B6E7-BA4A-4AEF-9A64-867BAE98C5D4}" destId="{5DE1AD01-B6F5-405D-98AB-339E8279DC08}" srcOrd="1" destOrd="0" presId="urn:microsoft.com/office/officeart/2005/8/layout/arrow2"/>
    <dgm:cxn modelId="{13F3B834-45AF-4234-B900-89B25FFAA260}" type="presParOf" srcId="{2AF7B6E7-BA4A-4AEF-9A64-867BAE98C5D4}" destId="{A832CD18-1F51-4DD2-B7DB-3A078E60AFA2}" srcOrd="2" destOrd="0" presId="urn:microsoft.com/office/officeart/2005/8/layout/arrow2"/>
    <dgm:cxn modelId="{DE0106A3-B389-48F8-A699-E98DCE6E6303}" type="presParOf" srcId="{2AF7B6E7-BA4A-4AEF-9A64-867BAE98C5D4}" destId="{B75259D8-731A-4259-BD02-2CC588F04C70}" srcOrd="3" destOrd="0" presId="urn:microsoft.com/office/officeart/2005/8/layout/arrow2"/>
    <dgm:cxn modelId="{379D1DB0-EC9C-4AA7-9912-229D3F2D173D}" type="presParOf" srcId="{2AF7B6E7-BA4A-4AEF-9A64-867BAE98C5D4}" destId="{9FEB571C-2C54-462D-989F-E373A4B78E6D}" srcOrd="4" destOrd="0" presId="urn:microsoft.com/office/officeart/2005/8/layout/arrow2"/>
    <dgm:cxn modelId="{554EA0FE-FAB9-40BD-9657-A9F6532EEE5C}" type="presParOf" srcId="{2AF7B6E7-BA4A-4AEF-9A64-867BAE98C5D4}" destId="{43FE59E8-C8C5-4393-B62C-C9D438E1D070}" srcOrd="5" destOrd="0" presId="urn:microsoft.com/office/officeart/2005/8/layout/arrow2"/>
    <dgm:cxn modelId="{7ADB7353-679A-4EB7-8884-99CEE0C7A1A5}" type="presParOf" srcId="{2AF7B6E7-BA4A-4AEF-9A64-867BAE98C5D4}" destId="{A8350C23-456B-4964-B550-493392FA8C49}" srcOrd="6" destOrd="0" presId="urn:microsoft.com/office/officeart/2005/8/layout/arrow2"/>
    <dgm:cxn modelId="{16DA3738-44FD-43F3-B79D-61BBA8202891}" type="presParOf" srcId="{2AF7B6E7-BA4A-4AEF-9A64-867BAE98C5D4}" destId="{C324A127-9B27-4D0A-A133-C056D814CCC7}" srcOrd="7" destOrd="0" presId="urn:microsoft.com/office/officeart/2005/8/layout/arrow2"/>
    <dgm:cxn modelId="{0C801179-2ECD-41A9-BE0D-8FA0203F7043}" type="presParOf" srcId="{2AF7B6E7-BA4A-4AEF-9A64-867BAE98C5D4}" destId="{B02562A3-3B10-4D0C-9ACC-2D0E326841DD}" srcOrd="8" destOrd="0" presId="urn:microsoft.com/office/officeart/2005/8/layout/arrow2"/>
    <dgm:cxn modelId="{CBD74DFA-7E66-4FEA-AEA7-DD7893F22CA1}" type="presParOf" srcId="{2AF7B6E7-BA4A-4AEF-9A64-867BAE98C5D4}" destId="{BA931791-4135-4222-8557-4A8918A4BF5F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ED993-4FF8-45DE-9BAE-3DC68430393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5035697-CBD8-47D2-83CF-1E13F3F4CB90}">
      <dgm:prSet phldrT="[Text]" custT="1"/>
      <dgm:spPr>
        <a:solidFill>
          <a:srgbClr val="3B69BB">
            <a:alpha val="62000"/>
          </a:srgbClr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Construction</a:t>
          </a:r>
          <a:r>
            <a:rPr lang="en-US" sz="24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of retaining wall soil model with proper interaction and boundary condition</a:t>
          </a:r>
          <a:endParaRPr lang="en-US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1A5153-7DE6-4DC5-AC93-7C1A547E6AF1}" type="parTrans" cxnId="{3F071C3A-32FA-45A1-8E35-8923B87BFBC3}">
      <dgm:prSet/>
      <dgm:spPr/>
      <dgm:t>
        <a:bodyPr/>
        <a:lstStyle/>
        <a:p>
          <a:endParaRPr lang="en-US"/>
        </a:p>
      </dgm:t>
    </dgm:pt>
    <dgm:pt modelId="{B19FE2D5-3C4D-4A36-B644-6CA2D78EBBDB}" type="sibTrans" cxnId="{3F071C3A-32FA-45A1-8E35-8923B87BFBC3}">
      <dgm:prSet/>
      <dgm:spPr/>
      <dgm:t>
        <a:bodyPr/>
        <a:lstStyle/>
        <a:p>
          <a:endParaRPr lang="en-US"/>
        </a:p>
      </dgm:t>
    </dgm:pt>
    <dgm:pt modelId="{194B4FEC-8396-467B-B831-4956302A1971}">
      <dgm:prSet phldrT="[Text]" custT="1"/>
      <dgm:spPr>
        <a:solidFill>
          <a:srgbClr val="3AA079"/>
        </a:solidFill>
      </dgm:spPr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Numerical analysis of model under wide range of real time dynamic loading</a:t>
          </a:r>
        </a:p>
      </dgm:t>
    </dgm:pt>
    <dgm:pt modelId="{FA31A0F6-3DF1-4F89-A985-72DA126F9D68}" type="parTrans" cxnId="{4A1DD31B-9125-434A-A6AA-01F055BB322B}">
      <dgm:prSet/>
      <dgm:spPr/>
      <dgm:t>
        <a:bodyPr/>
        <a:lstStyle/>
        <a:p>
          <a:endParaRPr lang="en-US"/>
        </a:p>
      </dgm:t>
    </dgm:pt>
    <dgm:pt modelId="{57665CEA-EBCB-40B0-A92F-A3D830369EC3}" type="sibTrans" cxnId="{4A1DD31B-9125-434A-A6AA-01F055BB322B}">
      <dgm:prSet/>
      <dgm:spPr/>
      <dgm:t>
        <a:bodyPr/>
        <a:lstStyle/>
        <a:p>
          <a:endParaRPr lang="en-US"/>
        </a:p>
      </dgm:t>
    </dgm:pt>
    <dgm:pt modelId="{4F036C24-F522-45DA-9C22-E571B7834161}">
      <dgm:prSet phldrT="[Text]" custT="1"/>
      <dgm:spPr/>
      <dgm:t>
        <a:bodyPr/>
        <a:lstStyle/>
        <a:p>
          <a:r>
            <a: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Quantitative response and comparison with MO method</a:t>
          </a:r>
        </a:p>
      </dgm:t>
    </dgm:pt>
    <dgm:pt modelId="{8C6EE354-E5BB-4ED8-AF69-60731B753B80}" type="parTrans" cxnId="{E02E99DD-2DA3-4C8B-B004-7CEDA0827DE7}">
      <dgm:prSet/>
      <dgm:spPr/>
      <dgm:t>
        <a:bodyPr/>
        <a:lstStyle/>
        <a:p>
          <a:endParaRPr lang="en-US"/>
        </a:p>
      </dgm:t>
    </dgm:pt>
    <dgm:pt modelId="{8A398EEC-8C69-4D92-A759-EED39A606B7E}" type="sibTrans" cxnId="{E02E99DD-2DA3-4C8B-B004-7CEDA0827DE7}">
      <dgm:prSet/>
      <dgm:spPr/>
      <dgm:t>
        <a:bodyPr/>
        <a:lstStyle/>
        <a:p>
          <a:endParaRPr lang="en-US"/>
        </a:p>
      </dgm:t>
    </dgm:pt>
    <dgm:pt modelId="{82B186F3-BC76-48DE-8FB7-47699A254779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Height (Anderson et al., 2008)</a:t>
          </a:r>
        </a:p>
      </dgm:t>
    </dgm:pt>
    <dgm:pt modelId="{C726E21C-007E-4A2F-9AB7-BA76C71E1B5A}" type="sibTrans" cxnId="{F7FF7B3A-52E6-4818-92F8-3D95B91D2513}">
      <dgm:prSet/>
      <dgm:spPr/>
      <dgm:t>
        <a:bodyPr/>
        <a:lstStyle/>
        <a:p>
          <a:endParaRPr lang="en-US"/>
        </a:p>
      </dgm:t>
    </dgm:pt>
    <dgm:pt modelId="{EAEC4F38-A50D-4707-8903-CB44E9F38B6A}" type="parTrans" cxnId="{F7FF7B3A-52E6-4818-92F8-3D95B91D2513}">
      <dgm:prSet/>
      <dgm:spPr/>
      <dgm:t>
        <a:bodyPr/>
        <a:lstStyle/>
        <a:p>
          <a:endParaRPr lang="en-US"/>
        </a:p>
      </dgm:t>
    </dgm:pt>
    <dgm:pt modelId="{F80ECE58-EA76-4FFB-AC07-74E82B238543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Relative density of soil (Al-Atik and Sitar, 2010)</a:t>
          </a:r>
        </a:p>
      </dgm:t>
    </dgm:pt>
    <dgm:pt modelId="{6CB48929-3CE3-4D89-9C6C-1E22479318ED}" type="sibTrans" cxnId="{8384877B-EF56-4D2B-966C-2687A48DAEED}">
      <dgm:prSet/>
      <dgm:spPr/>
      <dgm:t>
        <a:bodyPr/>
        <a:lstStyle/>
        <a:p>
          <a:endParaRPr lang="en-US"/>
        </a:p>
      </dgm:t>
    </dgm:pt>
    <dgm:pt modelId="{E198E7EE-39EE-4262-9137-11EB01A44BA7}" type="parTrans" cxnId="{8384877B-EF56-4D2B-966C-2687A48DAEED}">
      <dgm:prSet/>
      <dgm:spPr/>
      <dgm:t>
        <a:bodyPr/>
        <a:lstStyle/>
        <a:p>
          <a:endParaRPr lang="en-US"/>
        </a:p>
      </dgm:t>
    </dgm:pt>
    <dgm:pt modelId="{9E307D3F-1B74-4BF0-8812-0D31462ADCB6}">
      <dgm:prSet phldrT="[Text]" custT="1"/>
      <dgm:spPr/>
      <dgm:t>
        <a:bodyPr/>
        <a:lstStyle/>
        <a:p>
          <a:r>
            <a:rPr lang="en-US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Soil-structure interaction (Brinkgreve and Shen, 2011)</a:t>
          </a:r>
        </a:p>
      </dgm:t>
    </dgm:pt>
    <dgm:pt modelId="{267E3836-06A8-4E29-8F20-A435AA1B80A2}" type="sibTrans" cxnId="{C453FB01-5E6D-4365-B560-17D3A529E458}">
      <dgm:prSet/>
      <dgm:spPr/>
      <dgm:t>
        <a:bodyPr/>
        <a:lstStyle/>
        <a:p>
          <a:endParaRPr lang="en-US"/>
        </a:p>
      </dgm:t>
    </dgm:pt>
    <dgm:pt modelId="{78A957D2-8145-48F9-BBF8-66E1053FB6B8}" type="parTrans" cxnId="{C453FB01-5E6D-4365-B560-17D3A529E458}">
      <dgm:prSet/>
      <dgm:spPr/>
      <dgm:t>
        <a:bodyPr/>
        <a:lstStyle/>
        <a:p>
          <a:endParaRPr lang="en-US"/>
        </a:p>
      </dgm:t>
    </dgm:pt>
    <dgm:pt modelId="{B1A1B07F-FD21-4173-BC54-EC080E73629D}" type="pres">
      <dgm:prSet presAssocID="{28AED993-4FF8-45DE-9BAE-3DC684303939}" presName="rootnode" presStyleCnt="0">
        <dgm:presLayoutVars>
          <dgm:chMax/>
          <dgm:chPref/>
          <dgm:dir/>
          <dgm:animLvl val="lvl"/>
        </dgm:presLayoutVars>
      </dgm:prSet>
      <dgm:spPr/>
    </dgm:pt>
    <dgm:pt modelId="{367F52BB-03EF-4838-961C-E8801077C0FF}" type="pres">
      <dgm:prSet presAssocID="{95035697-CBD8-47D2-83CF-1E13F3F4CB90}" presName="composite" presStyleCnt="0"/>
      <dgm:spPr/>
    </dgm:pt>
    <dgm:pt modelId="{7D17CF5C-D801-4375-9C55-4F40AA1CD437}" type="pres">
      <dgm:prSet presAssocID="{95035697-CBD8-47D2-83CF-1E13F3F4CB90}" presName="bentUpArrow1" presStyleLbl="alignImgPlace1" presStyleIdx="0" presStyleCnt="2" custScaleX="86837" custScaleY="106535" custLinFactNeighborX="25468" custLinFactNeighborY="-3155"/>
      <dgm:spPr>
        <a:solidFill>
          <a:srgbClr val="F8CEB2"/>
        </a:solidFill>
      </dgm:spPr>
    </dgm:pt>
    <dgm:pt modelId="{7FA68833-E4AF-4859-8821-40FF898A26FD}" type="pres">
      <dgm:prSet presAssocID="{95035697-CBD8-47D2-83CF-1E13F3F4CB90}" presName="ParentText" presStyleLbl="node1" presStyleIdx="0" presStyleCnt="3" custScaleX="176250" custScaleY="89423" custLinFactNeighborX="-7890">
        <dgm:presLayoutVars>
          <dgm:chMax val="1"/>
          <dgm:chPref val="1"/>
          <dgm:bulletEnabled val="1"/>
        </dgm:presLayoutVars>
      </dgm:prSet>
      <dgm:spPr/>
    </dgm:pt>
    <dgm:pt modelId="{E81850D3-84C7-4C32-B3BF-77A7B5DCE7E6}" type="pres">
      <dgm:prSet presAssocID="{95035697-CBD8-47D2-83CF-1E13F3F4CB90}" presName="ChildText" presStyleLbl="revTx" presStyleIdx="0" presStyleCnt="2" custScaleX="326717" custLinFactX="72480" custLinFactNeighborX="100000" custLinFactNeighborY="2049">
        <dgm:presLayoutVars>
          <dgm:chMax val="0"/>
          <dgm:chPref val="0"/>
          <dgm:bulletEnabled val="1"/>
        </dgm:presLayoutVars>
      </dgm:prSet>
      <dgm:spPr/>
    </dgm:pt>
    <dgm:pt modelId="{3F6B8AB1-8054-410C-9BE2-988508591514}" type="pres">
      <dgm:prSet presAssocID="{B19FE2D5-3C4D-4A36-B644-6CA2D78EBBDB}" presName="sibTrans" presStyleCnt="0"/>
      <dgm:spPr/>
    </dgm:pt>
    <dgm:pt modelId="{3A44AB4E-D543-46F1-B1B1-13E85E6A68C2}" type="pres">
      <dgm:prSet presAssocID="{194B4FEC-8396-467B-B831-4956302A1971}" presName="composite" presStyleCnt="0"/>
      <dgm:spPr/>
    </dgm:pt>
    <dgm:pt modelId="{D348BBCC-1FAC-4AAB-B56A-94E9C676A78A}" type="pres">
      <dgm:prSet presAssocID="{194B4FEC-8396-467B-B831-4956302A1971}" presName="bentUpArrow1" presStyleLbl="alignImgPlace1" presStyleIdx="1" presStyleCnt="2" custScaleX="117273" custLinFactNeighborX="30940" custLinFactNeighborY="-8284"/>
      <dgm:spPr>
        <a:solidFill>
          <a:schemeClr val="accent4">
            <a:lumMod val="60000"/>
            <a:lumOff val="40000"/>
          </a:schemeClr>
        </a:solidFill>
      </dgm:spPr>
    </dgm:pt>
    <dgm:pt modelId="{384C5F6C-9B07-4FD5-B650-2E72BC9A712B}" type="pres">
      <dgm:prSet presAssocID="{194B4FEC-8396-467B-B831-4956302A1971}" presName="ParentText" presStyleLbl="node1" presStyleIdx="1" presStyleCnt="3" custScaleX="175169" custScaleY="95569" custLinFactNeighborX="-10745" custLinFactNeighborY="-4990">
        <dgm:presLayoutVars>
          <dgm:chMax val="1"/>
          <dgm:chPref val="1"/>
          <dgm:bulletEnabled val="1"/>
        </dgm:presLayoutVars>
      </dgm:prSet>
      <dgm:spPr/>
    </dgm:pt>
    <dgm:pt modelId="{E6323EBD-B9BB-428F-8F03-F5C83FCE22A5}" type="pres">
      <dgm:prSet presAssocID="{194B4FEC-8396-467B-B831-4956302A1971}" presName="ChildText" presStyleLbl="revTx" presStyleIdx="1" presStyleCnt="2" custScaleY="97588" custLinFactNeighborX="28528" custLinFactNeighborY="-8891">
        <dgm:presLayoutVars>
          <dgm:chMax val="0"/>
          <dgm:chPref val="0"/>
          <dgm:bulletEnabled val="1"/>
        </dgm:presLayoutVars>
      </dgm:prSet>
      <dgm:spPr/>
    </dgm:pt>
    <dgm:pt modelId="{67A71B47-3920-4DC4-A847-8B1B1039A677}" type="pres">
      <dgm:prSet presAssocID="{57665CEA-EBCB-40B0-A92F-A3D830369EC3}" presName="sibTrans" presStyleCnt="0"/>
      <dgm:spPr/>
    </dgm:pt>
    <dgm:pt modelId="{E5F20A6B-D3E8-45C3-B209-CFAB660F004C}" type="pres">
      <dgm:prSet presAssocID="{4F036C24-F522-45DA-9C22-E571B7834161}" presName="composite" presStyleCnt="0"/>
      <dgm:spPr/>
    </dgm:pt>
    <dgm:pt modelId="{4E69C1DD-BA6E-4201-B98D-A8291B9FF057}" type="pres">
      <dgm:prSet presAssocID="{4F036C24-F522-45DA-9C22-E571B7834161}" presName="ParentText" presStyleLbl="node1" presStyleIdx="2" presStyleCnt="3" custScaleX="165210" custScaleY="86703" custLinFactNeighborX="4278" custLinFactNeighborY="-2872">
        <dgm:presLayoutVars>
          <dgm:chMax val="1"/>
          <dgm:chPref val="1"/>
          <dgm:bulletEnabled val="1"/>
        </dgm:presLayoutVars>
      </dgm:prSet>
      <dgm:spPr/>
    </dgm:pt>
  </dgm:ptLst>
  <dgm:cxnLst>
    <dgm:cxn modelId="{C453FB01-5E6D-4365-B560-17D3A529E458}" srcId="{95035697-CBD8-47D2-83CF-1E13F3F4CB90}" destId="{9E307D3F-1B74-4BF0-8812-0D31462ADCB6}" srcOrd="2" destOrd="0" parTransId="{78A957D2-8145-48F9-BBF8-66E1053FB6B8}" sibTransId="{267E3836-06A8-4E29-8F20-A435AA1B80A2}"/>
    <dgm:cxn modelId="{4A1DD31B-9125-434A-A6AA-01F055BB322B}" srcId="{28AED993-4FF8-45DE-9BAE-3DC684303939}" destId="{194B4FEC-8396-467B-B831-4956302A1971}" srcOrd="1" destOrd="0" parTransId="{FA31A0F6-3DF1-4F89-A985-72DA126F9D68}" sibTransId="{57665CEA-EBCB-40B0-A92F-A3D830369EC3}"/>
    <dgm:cxn modelId="{D2E49733-CC5E-49F7-A736-AC0E32220C3A}" type="presOf" srcId="{194B4FEC-8396-467B-B831-4956302A1971}" destId="{384C5F6C-9B07-4FD5-B650-2E72BC9A712B}" srcOrd="0" destOrd="0" presId="urn:microsoft.com/office/officeart/2005/8/layout/StepDownProcess"/>
    <dgm:cxn modelId="{3F071C3A-32FA-45A1-8E35-8923B87BFBC3}" srcId="{28AED993-4FF8-45DE-9BAE-3DC684303939}" destId="{95035697-CBD8-47D2-83CF-1E13F3F4CB90}" srcOrd="0" destOrd="0" parTransId="{B31A5153-7DE6-4DC5-AC93-7C1A547E6AF1}" sibTransId="{B19FE2D5-3C4D-4A36-B644-6CA2D78EBBDB}"/>
    <dgm:cxn modelId="{F7FF7B3A-52E6-4818-92F8-3D95B91D2513}" srcId="{95035697-CBD8-47D2-83CF-1E13F3F4CB90}" destId="{82B186F3-BC76-48DE-8FB7-47699A254779}" srcOrd="0" destOrd="0" parTransId="{EAEC4F38-A50D-4707-8903-CB44E9F38B6A}" sibTransId="{C726E21C-007E-4A2F-9AB7-BA76C71E1B5A}"/>
    <dgm:cxn modelId="{6EE0F748-A336-47D9-B63B-4D52470BBF98}" type="presOf" srcId="{F80ECE58-EA76-4FFB-AC07-74E82B238543}" destId="{E81850D3-84C7-4C32-B3BF-77A7B5DCE7E6}" srcOrd="0" destOrd="1" presId="urn:microsoft.com/office/officeart/2005/8/layout/StepDownProcess"/>
    <dgm:cxn modelId="{F39D6852-2EEE-425C-ABB3-595DB5D327DF}" type="presOf" srcId="{9E307D3F-1B74-4BF0-8812-0D31462ADCB6}" destId="{E81850D3-84C7-4C32-B3BF-77A7B5DCE7E6}" srcOrd="0" destOrd="2" presId="urn:microsoft.com/office/officeart/2005/8/layout/StepDownProcess"/>
    <dgm:cxn modelId="{8384877B-EF56-4D2B-966C-2687A48DAEED}" srcId="{95035697-CBD8-47D2-83CF-1E13F3F4CB90}" destId="{F80ECE58-EA76-4FFB-AC07-74E82B238543}" srcOrd="1" destOrd="0" parTransId="{E198E7EE-39EE-4262-9137-11EB01A44BA7}" sibTransId="{6CB48929-3CE3-4D89-9C6C-1E22479318ED}"/>
    <dgm:cxn modelId="{27B3E07C-09C6-4CD6-BDF5-C662AA538A78}" type="presOf" srcId="{95035697-CBD8-47D2-83CF-1E13F3F4CB90}" destId="{7FA68833-E4AF-4859-8821-40FF898A26FD}" srcOrd="0" destOrd="0" presId="urn:microsoft.com/office/officeart/2005/8/layout/StepDownProcess"/>
    <dgm:cxn modelId="{164036A4-402A-465F-AD87-1D038AD9A7E6}" type="presOf" srcId="{4F036C24-F522-45DA-9C22-E571B7834161}" destId="{4E69C1DD-BA6E-4201-B98D-A8291B9FF057}" srcOrd="0" destOrd="0" presId="urn:microsoft.com/office/officeart/2005/8/layout/StepDownProcess"/>
    <dgm:cxn modelId="{9C851DBE-11DE-49F9-9DE9-E529BA44FA66}" type="presOf" srcId="{28AED993-4FF8-45DE-9BAE-3DC684303939}" destId="{B1A1B07F-FD21-4173-BC54-EC080E73629D}" srcOrd="0" destOrd="0" presId="urn:microsoft.com/office/officeart/2005/8/layout/StepDownProcess"/>
    <dgm:cxn modelId="{E02E99DD-2DA3-4C8B-B004-7CEDA0827DE7}" srcId="{28AED993-4FF8-45DE-9BAE-3DC684303939}" destId="{4F036C24-F522-45DA-9C22-E571B7834161}" srcOrd="2" destOrd="0" parTransId="{8C6EE354-E5BB-4ED8-AF69-60731B753B80}" sibTransId="{8A398EEC-8C69-4D92-A759-EED39A606B7E}"/>
    <dgm:cxn modelId="{43B77BE1-B602-4014-B28D-2E5800C8CC0B}" type="presOf" srcId="{82B186F3-BC76-48DE-8FB7-47699A254779}" destId="{E81850D3-84C7-4C32-B3BF-77A7B5DCE7E6}" srcOrd="0" destOrd="0" presId="urn:microsoft.com/office/officeart/2005/8/layout/StepDownProcess"/>
    <dgm:cxn modelId="{96FACF87-4296-4E8A-9C3D-0C6C019E1E2B}" type="presParOf" srcId="{B1A1B07F-FD21-4173-BC54-EC080E73629D}" destId="{367F52BB-03EF-4838-961C-E8801077C0FF}" srcOrd="0" destOrd="0" presId="urn:microsoft.com/office/officeart/2005/8/layout/StepDownProcess"/>
    <dgm:cxn modelId="{4F3C8DD0-91E4-4B20-8542-9B09D53DF0A9}" type="presParOf" srcId="{367F52BB-03EF-4838-961C-E8801077C0FF}" destId="{7D17CF5C-D801-4375-9C55-4F40AA1CD437}" srcOrd="0" destOrd="0" presId="urn:microsoft.com/office/officeart/2005/8/layout/StepDownProcess"/>
    <dgm:cxn modelId="{877DA403-1A74-4039-8E0E-BA62EEC25351}" type="presParOf" srcId="{367F52BB-03EF-4838-961C-E8801077C0FF}" destId="{7FA68833-E4AF-4859-8821-40FF898A26FD}" srcOrd="1" destOrd="0" presId="urn:microsoft.com/office/officeart/2005/8/layout/StepDownProcess"/>
    <dgm:cxn modelId="{63DE6EAF-0DA7-46AA-9BCD-8E907AE37ACA}" type="presParOf" srcId="{367F52BB-03EF-4838-961C-E8801077C0FF}" destId="{E81850D3-84C7-4C32-B3BF-77A7B5DCE7E6}" srcOrd="2" destOrd="0" presId="urn:microsoft.com/office/officeart/2005/8/layout/StepDownProcess"/>
    <dgm:cxn modelId="{D12A1F4A-16A3-4934-B17B-C12538D48912}" type="presParOf" srcId="{B1A1B07F-FD21-4173-BC54-EC080E73629D}" destId="{3F6B8AB1-8054-410C-9BE2-988508591514}" srcOrd="1" destOrd="0" presId="urn:microsoft.com/office/officeart/2005/8/layout/StepDownProcess"/>
    <dgm:cxn modelId="{C92656D1-9456-425E-8CAF-2C31DD6E57B6}" type="presParOf" srcId="{B1A1B07F-FD21-4173-BC54-EC080E73629D}" destId="{3A44AB4E-D543-46F1-B1B1-13E85E6A68C2}" srcOrd="2" destOrd="0" presId="urn:microsoft.com/office/officeart/2005/8/layout/StepDownProcess"/>
    <dgm:cxn modelId="{B62FA683-5CCE-4483-B4B4-F7194DF3A84C}" type="presParOf" srcId="{3A44AB4E-D543-46F1-B1B1-13E85E6A68C2}" destId="{D348BBCC-1FAC-4AAB-B56A-94E9C676A78A}" srcOrd="0" destOrd="0" presId="urn:microsoft.com/office/officeart/2005/8/layout/StepDownProcess"/>
    <dgm:cxn modelId="{0BF9DE1A-1339-4BA1-B823-D221E82BB6FA}" type="presParOf" srcId="{3A44AB4E-D543-46F1-B1B1-13E85E6A68C2}" destId="{384C5F6C-9B07-4FD5-B650-2E72BC9A712B}" srcOrd="1" destOrd="0" presId="urn:microsoft.com/office/officeart/2005/8/layout/StepDownProcess"/>
    <dgm:cxn modelId="{F0D2093D-ECEB-470C-BA77-5271B759696F}" type="presParOf" srcId="{3A44AB4E-D543-46F1-B1B1-13E85E6A68C2}" destId="{E6323EBD-B9BB-428F-8F03-F5C83FCE22A5}" srcOrd="2" destOrd="0" presId="urn:microsoft.com/office/officeart/2005/8/layout/StepDownProcess"/>
    <dgm:cxn modelId="{41F919F8-D9D0-4BFC-BE49-19C8AD808036}" type="presParOf" srcId="{B1A1B07F-FD21-4173-BC54-EC080E73629D}" destId="{67A71B47-3920-4DC4-A847-8B1B1039A677}" srcOrd="3" destOrd="0" presId="urn:microsoft.com/office/officeart/2005/8/layout/StepDownProcess"/>
    <dgm:cxn modelId="{1088D316-6B1B-470F-BFBD-424650B4D357}" type="presParOf" srcId="{B1A1B07F-FD21-4173-BC54-EC080E73629D}" destId="{E5F20A6B-D3E8-45C3-B209-CFAB660F004C}" srcOrd="4" destOrd="0" presId="urn:microsoft.com/office/officeart/2005/8/layout/StepDownProcess"/>
    <dgm:cxn modelId="{AECA4ECF-09E5-4470-A23B-18BD6B8EA686}" type="presParOf" srcId="{E5F20A6B-D3E8-45C3-B209-CFAB660F004C}" destId="{4E69C1DD-BA6E-4201-B98D-A8291B9FF05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489C7B-FE66-4F9A-B5E8-8C97DD485EC8}">
      <dsp:nvSpPr>
        <dsp:cNvPr id="0" name=""/>
        <dsp:cNvSpPr/>
      </dsp:nvSpPr>
      <dsp:spPr>
        <a:xfrm>
          <a:off x="830281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D8EF36-35F6-464A-A8FC-5A600E96CB4E}">
      <dsp:nvSpPr>
        <dsp:cNvPr id="0" name=""/>
        <dsp:cNvSpPr/>
      </dsp:nvSpPr>
      <dsp:spPr>
        <a:xfrm>
          <a:off x="1684263" y="4029320"/>
          <a:ext cx="199406" cy="199406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E1AD01-B6F5-405D-98AB-339E8279DC08}">
      <dsp:nvSpPr>
        <dsp:cNvPr id="0" name=""/>
        <dsp:cNvSpPr/>
      </dsp:nvSpPr>
      <dsp:spPr>
        <a:xfrm>
          <a:off x="1774630" y="4129024"/>
          <a:ext cx="2727237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Motivation</a:t>
          </a:r>
        </a:p>
      </dsp:txBody>
      <dsp:txXfrm>
        <a:off x="1774630" y="4129024"/>
        <a:ext cx="2727237" cy="1289642"/>
      </dsp:txXfrm>
    </dsp:sp>
    <dsp:sp modelId="{A832CD18-1F51-4DD2-B7DB-3A078E60AFA2}">
      <dsp:nvSpPr>
        <dsp:cNvPr id="0" name=""/>
        <dsp:cNvSpPr/>
      </dsp:nvSpPr>
      <dsp:spPr>
        <a:xfrm>
          <a:off x="2763661" y="2992187"/>
          <a:ext cx="312115" cy="312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5259D8-731A-4259-BD02-2CC588F04C70}">
      <dsp:nvSpPr>
        <dsp:cNvPr id="0" name=""/>
        <dsp:cNvSpPr/>
      </dsp:nvSpPr>
      <dsp:spPr>
        <a:xfrm>
          <a:off x="2908702" y="3415178"/>
          <a:ext cx="3625152" cy="1292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Literature Review</a:t>
          </a:r>
        </a:p>
      </dsp:txBody>
      <dsp:txXfrm>
        <a:off x="2908702" y="3415178"/>
        <a:ext cx="3625152" cy="1292914"/>
      </dsp:txXfrm>
    </dsp:sp>
    <dsp:sp modelId="{9FEB571C-2C54-462D-989F-E373A4B78E6D}">
      <dsp:nvSpPr>
        <dsp:cNvPr id="0" name=""/>
        <dsp:cNvSpPr/>
      </dsp:nvSpPr>
      <dsp:spPr>
        <a:xfrm>
          <a:off x="4114366" y="2141133"/>
          <a:ext cx="489101" cy="464485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FE59E8-C8C5-4393-B62C-C9D438E1D070}">
      <dsp:nvSpPr>
        <dsp:cNvPr id="0" name=""/>
        <dsp:cNvSpPr/>
      </dsp:nvSpPr>
      <dsp:spPr>
        <a:xfrm>
          <a:off x="4186836" y="2817531"/>
          <a:ext cx="5725376" cy="10066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11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Research Objectives</a:t>
          </a:r>
        </a:p>
      </dsp:txBody>
      <dsp:txXfrm>
        <a:off x="4186836" y="2817531"/>
        <a:ext cx="5725376" cy="1006651"/>
      </dsp:txXfrm>
    </dsp:sp>
    <dsp:sp modelId="{A8350C23-456B-4964-B550-493392FA8C49}">
      <dsp:nvSpPr>
        <dsp:cNvPr id="0" name=""/>
        <dsp:cNvSpPr/>
      </dsp:nvSpPr>
      <dsp:spPr>
        <a:xfrm>
          <a:off x="5682937" y="1491402"/>
          <a:ext cx="698527" cy="593515"/>
        </a:xfrm>
        <a:prstGeom prst="ellipse">
          <a:avLst/>
        </a:prstGeom>
        <a:solidFill>
          <a:schemeClr val="tx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24A127-9B27-4D0A-A133-C056D814CCC7}">
      <dsp:nvSpPr>
        <dsp:cNvPr id="0" name=""/>
        <dsp:cNvSpPr/>
      </dsp:nvSpPr>
      <dsp:spPr>
        <a:xfrm>
          <a:off x="5988115" y="2281273"/>
          <a:ext cx="4197724" cy="1197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827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Numerical Analysis</a:t>
          </a:r>
        </a:p>
      </dsp:txBody>
      <dsp:txXfrm>
        <a:off x="5988115" y="2281273"/>
        <a:ext cx="4197724" cy="1197522"/>
      </dsp:txXfrm>
    </dsp:sp>
    <dsp:sp modelId="{B02562A3-3B10-4D0C-9ACC-2D0E326841DD}">
      <dsp:nvSpPr>
        <dsp:cNvPr id="0" name=""/>
        <dsp:cNvSpPr/>
      </dsp:nvSpPr>
      <dsp:spPr>
        <a:xfrm>
          <a:off x="7283981" y="992039"/>
          <a:ext cx="964387" cy="876977"/>
        </a:xfrm>
        <a:prstGeom prst="ellipse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931791-4135-4222-8557-4A8918A4BF5F}">
      <dsp:nvSpPr>
        <dsp:cNvPr id="0" name=""/>
        <dsp:cNvSpPr/>
      </dsp:nvSpPr>
      <dsp:spPr>
        <a:xfrm>
          <a:off x="7958784" y="1518087"/>
          <a:ext cx="2636575" cy="10477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25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Conclusions</a:t>
          </a:r>
        </a:p>
      </dsp:txBody>
      <dsp:txXfrm>
        <a:off x="7958784" y="1518087"/>
        <a:ext cx="2636575" cy="10477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7CF5C-D801-4375-9C55-4F40AA1CD437}">
      <dsp:nvSpPr>
        <dsp:cNvPr id="0" name=""/>
        <dsp:cNvSpPr/>
      </dsp:nvSpPr>
      <dsp:spPr>
        <a:xfrm rot="5400000">
          <a:off x="1855209" y="1667007"/>
          <a:ext cx="1599043" cy="148385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rgbClr val="F8CEB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68833-E4AF-4859-8821-40FF898A26FD}">
      <dsp:nvSpPr>
        <dsp:cNvPr id="0" name=""/>
        <dsp:cNvSpPr/>
      </dsp:nvSpPr>
      <dsp:spPr>
        <a:xfrm>
          <a:off x="0" y="31593"/>
          <a:ext cx="4453354" cy="1581558"/>
        </a:xfrm>
        <a:prstGeom prst="roundRect">
          <a:avLst>
            <a:gd name="adj" fmla="val 16670"/>
          </a:avLst>
        </a:prstGeom>
        <a:solidFill>
          <a:srgbClr val="3B69BB">
            <a:alpha val="62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Construction</a:t>
          </a:r>
          <a:r>
            <a:rPr lang="en-US" sz="2400" kern="1200" baseline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of retaining wall soil model with proper interaction and boundary condition</a:t>
          </a:r>
          <a:endParaRPr lang="en-US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7219" y="108812"/>
        <a:ext cx="4298916" cy="1427120"/>
      </dsp:txXfrm>
    </dsp:sp>
    <dsp:sp modelId="{E81850D3-84C7-4C32-B3BF-77A7B5DCE7E6}">
      <dsp:nvSpPr>
        <dsp:cNvPr id="0" name=""/>
        <dsp:cNvSpPr/>
      </dsp:nvSpPr>
      <dsp:spPr>
        <a:xfrm>
          <a:off x="4684598" y="136028"/>
          <a:ext cx="6004076" cy="14294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Height (Anderson et al., 2008)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Relative density of soil (Al-Atik and Sitar, 2010)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Soil-structure interaction (Brinkgreve and Shen, 2011)</a:t>
          </a:r>
        </a:p>
      </dsp:txBody>
      <dsp:txXfrm>
        <a:off x="4684598" y="136028"/>
        <a:ext cx="6004076" cy="1429481"/>
      </dsp:txXfrm>
    </dsp:sp>
    <dsp:sp modelId="{D348BBCC-1FAC-4AAB-B56A-94E9C676A78A}">
      <dsp:nvSpPr>
        <dsp:cNvPr id="0" name=""/>
        <dsp:cNvSpPr/>
      </dsp:nvSpPr>
      <dsp:spPr>
        <a:xfrm rot="5400000">
          <a:off x="5541346" y="3326591"/>
          <a:ext cx="1500955" cy="2003943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4C5F6C-9B07-4FD5-B650-2E72BC9A712B}">
      <dsp:nvSpPr>
        <dsp:cNvPr id="0" name=""/>
        <dsp:cNvSpPr/>
      </dsp:nvSpPr>
      <dsp:spPr>
        <a:xfrm>
          <a:off x="3393832" y="1885599"/>
          <a:ext cx="4426040" cy="1690258"/>
        </a:xfrm>
        <a:prstGeom prst="roundRect">
          <a:avLst>
            <a:gd name="adj" fmla="val 16670"/>
          </a:avLst>
        </a:prstGeom>
        <a:solidFill>
          <a:srgbClr val="3AA0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Numerical analysis of model under wide range of real time dynamic loading</a:t>
          </a:r>
        </a:p>
      </dsp:txBody>
      <dsp:txXfrm>
        <a:off x="3476358" y="1968125"/>
        <a:ext cx="4260988" cy="1525206"/>
      </dsp:txXfrm>
    </dsp:sp>
    <dsp:sp modelId="{E6323EBD-B9BB-428F-8F03-F5C83FCE22A5}">
      <dsp:nvSpPr>
        <dsp:cNvPr id="0" name=""/>
        <dsp:cNvSpPr/>
      </dsp:nvSpPr>
      <dsp:spPr>
        <a:xfrm>
          <a:off x="7665970" y="1993493"/>
          <a:ext cx="1837699" cy="1395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69C1DD-BA6E-4201-B98D-A8291B9FF057}">
      <dsp:nvSpPr>
        <dsp:cNvPr id="0" name=""/>
        <dsp:cNvSpPr/>
      </dsp:nvSpPr>
      <dsp:spPr>
        <a:xfrm>
          <a:off x="7330657" y="3870625"/>
          <a:ext cx="4174403" cy="1533451"/>
        </a:xfrm>
        <a:prstGeom prst="roundRect">
          <a:avLst>
            <a:gd name="adj" fmla="val 1667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Quantitative response and comparison with MO method</a:t>
          </a:r>
        </a:p>
      </dsp:txBody>
      <dsp:txXfrm>
        <a:off x="7405527" y="3945495"/>
        <a:ext cx="4024663" cy="1383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135BBE5-1FC9-5A92-C349-BC52F3B78F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4CC76-DE34-E569-B771-C7EFA3225A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F6705D40-A0F0-4706-8DB7-A891D26EF783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73583-661A-FD89-B253-AFACAE11FA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EGU General Assembly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055A0C-6278-330C-25FC-105E2866F4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64ECECA-ED78-484E-89AC-D1BF23DB97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6061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B9B32999-22F3-4C45-B36E-87954FF80B3A}" type="datetimeFigureOut">
              <a:rPr lang="en-US" smtClean="0"/>
              <a:t>5/21/2022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EGU General Assembly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3BDAFCCE-B750-45BA-A726-3074EC0AF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86125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6952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1. Earthquakes can create severe damage to the retaining structure, so their behavior becomes important.</a:t>
            </a:r>
          </a:p>
          <a:p>
            <a:pPr defTabSz="966612">
              <a:defRPr/>
            </a:pPr>
            <a:r>
              <a:rPr lang="en-US" sz="13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2. Given attention after the great Kanto earthquake in 1923.</a:t>
            </a:r>
            <a:endParaRPr lang="en-US" sz="13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966612">
              <a:defRPr/>
            </a:pPr>
            <a:r>
              <a:rPr lang="en-US" sz="1300" dirty="0"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en-US" sz="1300" dirty="0">
                <a:latin typeface="Times New Roman" panose="02020603050405020304" pitchFamily="18" charset="0"/>
                <a:ea typeface="Calibri" panose="020F0502020204030204" pitchFamily="34" charset="0"/>
              </a:rPr>
              <a:t>First pioneering and widely used method for evaluation of earth pressure of retaining walls.</a:t>
            </a:r>
            <a:endParaRPr lang="en-US" sz="13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07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94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Earthquake (e.g., peak ground acceleration, frequency), Retaining wall parameters (e.g., height, Young’s modulus), Soil parameters (e.g., backfill and foundation soil properties)</a:t>
            </a:r>
          </a:p>
          <a:p>
            <a:pPr defTabSz="966612">
              <a:defRPr/>
            </a:pP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35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endParaRPr lang="en-US" sz="1300" dirty="0">
              <a:highlight>
                <a:srgbClr val="FFFF00"/>
              </a:highlight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997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8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AEC9-A543-48B3-AF6D-E53FAF150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D47CA3-71AA-441A-8EAF-16EFB820D5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6" indent="0" algn="ctr">
              <a:buNone/>
              <a:defRPr sz="2000"/>
            </a:lvl2pPr>
            <a:lvl3pPr marL="914412" indent="0" algn="ctr">
              <a:buNone/>
              <a:defRPr sz="1800"/>
            </a:lvl3pPr>
            <a:lvl4pPr marL="1371620" indent="0" algn="ctr">
              <a:buNone/>
              <a:defRPr sz="1600"/>
            </a:lvl4pPr>
            <a:lvl5pPr marL="1828826" indent="0" algn="ctr">
              <a:buNone/>
              <a:defRPr sz="1600"/>
            </a:lvl5pPr>
            <a:lvl6pPr marL="2286032" indent="0" algn="ctr">
              <a:buNone/>
              <a:defRPr sz="1600"/>
            </a:lvl6pPr>
            <a:lvl7pPr marL="2743238" indent="0" algn="ctr">
              <a:buNone/>
              <a:defRPr sz="1600"/>
            </a:lvl7pPr>
            <a:lvl8pPr marL="3200445" indent="0" algn="ctr">
              <a:buNone/>
              <a:defRPr sz="1600"/>
            </a:lvl8pPr>
            <a:lvl9pPr marL="3657652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332826-56FA-4247-9D2A-2A04BE4B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46789-0C56-4380-8D0D-7350D3E5A0DB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B4A8E-4B06-4464-8D5D-F4F305A29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55D31-A6A5-49F9-B90D-8D2B0DB23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14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29FBB-4B03-4514-BA38-1E9AF55C3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50AC8-D926-4D9D-B518-2AFB674D1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AED02-1C17-48A6-AB36-240930B4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18CCE-FA6E-435E-92CB-04A54B2E98FD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2C3DD6-CF63-42FB-B791-D6656A6C4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F132A-338B-45A2-9609-EECF49586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42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126670-4698-4CCA-A4C0-165FE4625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E62-C9C3-4FA9-807D-A3F0E727F6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543C3-ACB6-43E8-BE2D-97ECFAAF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2E6C37-EE64-4539-99A2-33D4F9B49367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1DA662-45FD-4733-8BDE-DE3BE5E2D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186A76-D923-4462-8001-7411A5348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63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8492" y="146762"/>
            <a:ext cx="11505063" cy="61751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Framework</a:t>
            </a:r>
            <a:endParaRPr lang="en-I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8490" y="6492878"/>
            <a:ext cx="1050879" cy="365125"/>
          </a:xfrm>
        </p:spPr>
        <p:txBody>
          <a:bodyPr/>
          <a:lstStyle/>
          <a:p>
            <a:r>
              <a:rPr lang="en-US"/>
              <a:t>21-08-2018</a:t>
            </a:r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IN" dirty="0"/>
              <a:t>ICPS5- Response of Box Type Reinforced Concrete Structure Under Blast Load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082E3-4313-49FB-A035-47FD7DA26E8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898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B8C7B-D0F4-420F-9D28-038E2168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29AB9-D63B-41E0-AD84-CBC50D2A0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CB546-94C4-4B2C-8C07-47FF87895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E2136-0768-4A86-9054-744C40E03F28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7FB9D-637F-475C-A8AB-09855459C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EDA53-C3D0-48A2-AABA-9D635B523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54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6263E-50D4-4652-949C-2D0E5E9D3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3661F-1B99-4E26-BC6A-15CAA3E39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4EB39-1430-4195-A62A-F5E5BE544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A3F08-6368-4FD4-A2B3-144125F1C3F1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D2E52-77CA-4964-9239-9A6E230E4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A270B-951B-4373-957F-13FD40BBA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6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E56AB-1A4C-460C-B2BC-1473CB1B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26459-260A-4062-9BCC-27BBA82FF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106F3-0704-486D-91CA-50DFBB5420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B4E4-A3D8-4E88-BFB4-6B490DA34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6747A-5BEF-4E85-85CC-9E37116543D6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53AB44-B387-4874-9631-F62114FC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A0A10A-6C9B-469B-AF25-DE8C430D3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467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06361-B452-4570-910E-9F0AEA6EC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67E959-C52A-4430-8C1F-20961A571A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2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2" indent="0">
              <a:buNone/>
              <a:defRPr sz="1600" b="1"/>
            </a:lvl6pPr>
            <a:lvl7pPr marL="2743238" indent="0">
              <a:buNone/>
              <a:defRPr sz="1600" b="1"/>
            </a:lvl7pPr>
            <a:lvl8pPr marL="3200445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6E4B17-DF5C-47AE-AC16-634E457E46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720581-E817-4926-AB08-25E1F15C58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6" indent="0">
              <a:buNone/>
              <a:defRPr sz="2000" b="1"/>
            </a:lvl2pPr>
            <a:lvl3pPr marL="914412" indent="0">
              <a:buNone/>
              <a:defRPr sz="1800" b="1"/>
            </a:lvl3pPr>
            <a:lvl4pPr marL="1371620" indent="0">
              <a:buNone/>
              <a:defRPr sz="1600" b="1"/>
            </a:lvl4pPr>
            <a:lvl5pPr marL="1828826" indent="0">
              <a:buNone/>
              <a:defRPr sz="1600" b="1"/>
            </a:lvl5pPr>
            <a:lvl6pPr marL="2286032" indent="0">
              <a:buNone/>
              <a:defRPr sz="1600" b="1"/>
            </a:lvl6pPr>
            <a:lvl7pPr marL="2743238" indent="0">
              <a:buNone/>
              <a:defRPr sz="1600" b="1"/>
            </a:lvl7pPr>
            <a:lvl8pPr marL="3200445" indent="0">
              <a:buNone/>
              <a:defRPr sz="1600" b="1"/>
            </a:lvl8pPr>
            <a:lvl9pPr marL="365765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459357-7715-4549-ACC9-CE0C591DA1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D8AE5B-3278-4B8B-8236-6AF8598EB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8B329-AE13-406C-8ADB-8A6B983A776A}" type="datetime1">
              <a:rPr lang="en-US" smtClean="0"/>
              <a:t>5/21/2022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CCF46C-A6CB-4DBD-B68A-FC14AEEE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BBA2D70-7C95-4895-A5A8-78D768DFD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77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D0A64-53DF-4C91-90FE-EE39F8589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BBFFDA-C537-4784-927F-F85307AC1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CC0F-DE1D-491A-AC6A-35E70C7462FB}" type="datetime1">
              <a:rPr lang="en-US" smtClean="0"/>
              <a:t>5/21/2022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994E98-9CD0-4FC4-8A14-EBF9EFF7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0C10D8-56E0-47BC-B47E-0A340279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6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2F6367-F4A5-4336-BC90-AFEC6CF7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B4306-BEB0-4621-8337-ADB650F977AF}" type="datetime1">
              <a:rPr lang="en-US" smtClean="0"/>
              <a:t>5/21/2022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4480E8-1B43-439A-ABBF-F47A34F65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8CD99-0899-4814-A747-A9EDBC4B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9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FC76C-56CD-4A8B-A22D-2A084DF15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8E1A2-3AF9-48A1-A85D-F618DD9EF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2E9594-8245-46F8-9947-3BE8671BD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2" indent="0">
              <a:buNone/>
              <a:defRPr sz="1200"/>
            </a:lvl3pPr>
            <a:lvl4pPr marL="1371620" indent="0">
              <a:buNone/>
              <a:defRPr sz="1000"/>
            </a:lvl4pPr>
            <a:lvl5pPr marL="1828826" indent="0">
              <a:buNone/>
              <a:defRPr sz="1000"/>
            </a:lvl5pPr>
            <a:lvl6pPr marL="2286032" indent="0">
              <a:buNone/>
              <a:defRPr sz="1000"/>
            </a:lvl6pPr>
            <a:lvl7pPr marL="2743238" indent="0">
              <a:buNone/>
              <a:defRPr sz="1000"/>
            </a:lvl7pPr>
            <a:lvl8pPr marL="3200445" indent="0">
              <a:buNone/>
              <a:defRPr sz="1000"/>
            </a:lvl8pPr>
            <a:lvl9pPr marL="365765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D0E1D-5701-4109-A135-AF2FF4B9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2E0CC-E408-4BAA-AE2A-04F26A8BA34B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56F019-A8AB-4E1D-B207-44B230F8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90DBC4-A4A2-48B6-B271-6E325204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405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39F6B-7DFC-4DBC-A824-8288B5C1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F7D076-401B-4555-B5C6-8D74DDD75B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6" indent="0">
              <a:buNone/>
              <a:defRPr sz="2800"/>
            </a:lvl2pPr>
            <a:lvl3pPr marL="914412" indent="0">
              <a:buNone/>
              <a:defRPr sz="2400"/>
            </a:lvl3pPr>
            <a:lvl4pPr marL="1371620" indent="0">
              <a:buNone/>
              <a:defRPr sz="2000"/>
            </a:lvl4pPr>
            <a:lvl5pPr marL="1828826" indent="0">
              <a:buNone/>
              <a:defRPr sz="2000"/>
            </a:lvl5pPr>
            <a:lvl6pPr marL="2286032" indent="0">
              <a:buNone/>
              <a:defRPr sz="2000"/>
            </a:lvl6pPr>
            <a:lvl7pPr marL="2743238" indent="0">
              <a:buNone/>
              <a:defRPr sz="2000"/>
            </a:lvl7pPr>
            <a:lvl8pPr marL="3200445" indent="0">
              <a:buNone/>
              <a:defRPr sz="2000"/>
            </a:lvl8pPr>
            <a:lvl9pPr marL="365765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C462C-7A2A-422C-A97E-1F55A2E0E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6" indent="0">
              <a:buNone/>
              <a:defRPr sz="1400"/>
            </a:lvl2pPr>
            <a:lvl3pPr marL="914412" indent="0">
              <a:buNone/>
              <a:defRPr sz="1200"/>
            </a:lvl3pPr>
            <a:lvl4pPr marL="1371620" indent="0">
              <a:buNone/>
              <a:defRPr sz="1000"/>
            </a:lvl4pPr>
            <a:lvl5pPr marL="1828826" indent="0">
              <a:buNone/>
              <a:defRPr sz="1000"/>
            </a:lvl5pPr>
            <a:lvl6pPr marL="2286032" indent="0">
              <a:buNone/>
              <a:defRPr sz="1000"/>
            </a:lvl6pPr>
            <a:lvl7pPr marL="2743238" indent="0">
              <a:buNone/>
              <a:defRPr sz="1000"/>
            </a:lvl7pPr>
            <a:lvl8pPr marL="3200445" indent="0">
              <a:buNone/>
              <a:defRPr sz="1000"/>
            </a:lvl8pPr>
            <a:lvl9pPr marL="3657652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9D09AC-F50B-43C9-B24D-270482C69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B433-D506-42B8-937C-5FF83F67304E}" type="datetime1">
              <a:rPr lang="en-US" smtClean="0"/>
              <a:t>5/21/2022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C583A6-0F20-404C-AA65-511DAEEBD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EGU General Assembly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E923FB-F87E-481D-8FF9-B58887765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2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38EF7E-DBC6-410F-B54A-260D4F6A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FA8B54-FDDB-4213-960D-D91F61350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DC410-D077-4181-8410-0063A063E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3110A-9447-4B4A-B3FC-96AF59EDBD98}" type="datetime1">
              <a:rPr lang="en-US" smtClean="0"/>
              <a:t>5/21/2022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B428C-18AB-4724-95BD-8A82956A3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EGU General Assembly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E8ED15-F3BC-415C-803A-199987081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B640D-4AF1-468A-8BA7-0B2EA65AE3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29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1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4" indent="-228604" algn="l" defTabSz="91441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0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16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22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29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6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42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8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55" indent="-228604" algn="l" defTabSz="91441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0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6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8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5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52" algn="l" defTabSz="91441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3.mp4"/><Relationship Id="rId7" Type="http://schemas.openxmlformats.org/officeDocument/2006/relationships/image" Target="../media/image6.png"/><Relationship Id="rId2" Type="http://schemas.microsoft.com/office/2007/relationships/media" Target="../media/media3.mp4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1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3.xml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6.mp4"/><Relationship Id="rId7" Type="http://schemas.openxmlformats.org/officeDocument/2006/relationships/image" Target="../media/image12.png"/><Relationship Id="rId2" Type="http://schemas.microsoft.com/office/2007/relationships/media" Target="../media/media6.mp4"/><Relationship Id="rId1" Type="http://schemas.openxmlformats.org/officeDocument/2006/relationships/tags" Target="../tags/tag3.xml"/><Relationship Id="rId6" Type="http://schemas.openxmlformats.org/officeDocument/2006/relationships/image" Target="../media/image11.emf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8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microsoft.com/office/2007/relationships/media" Target="../media/media8.mp4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microsoft.com/office/2007/relationships/media" Target="../media/media9.mp4"/><Relationship Id="rId7" Type="http://schemas.openxmlformats.org/officeDocument/2006/relationships/image" Target="../media/image24.emf"/><Relationship Id="rId12" Type="http://schemas.openxmlformats.org/officeDocument/2006/relationships/image" Target="../media/image27.png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3.wmf"/><Relationship Id="rId5" Type="http://schemas.openxmlformats.org/officeDocument/2006/relationships/slideLayout" Target="../slideLayouts/slideLayout1.xml"/><Relationship Id="rId10" Type="http://schemas.openxmlformats.org/officeDocument/2006/relationships/oleObject" Target="../embeddings/oleObject1.bin"/><Relationship Id="rId4" Type="http://schemas.openxmlformats.org/officeDocument/2006/relationships/video" Target="../media/media9.mp4"/><Relationship Id="rId9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0545A4-D407-8A64-39B3-AA79D067B5E0}"/>
              </a:ext>
            </a:extLst>
          </p:cNvPr>
          <p:cNvSpPr txBox="1"/>
          <p:nvPr/>
        </p:nvSpPr>
        <p:spPr>
          <a:xfrm>
            <a:off x="237362" y="118960"/>
            <a:ext cx="11789843" cy="1261884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3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Numerical Advances in Understanding the Behavior of Gravity Retaining Wall during Seismic Motions</a:t>
            </a:r>
            <a:endParaRPr lang="en-US" sz="3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350EBA-0D62-B2DC-EFEE-E974A4768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0795E-0C8D-A8CD-667F-B63309933768}"/>
              </a:ext>
            </a:extLst>
          </p:cNvPr>
          <p:cNvSpPr txBox="1"/>
          <p:nvPr/>
        </p:nvSpPr>
        <p:spPr>
          <a:xfrm>
            <a:off x="2464773" y="1509147"/>
            <a:ext cx="726244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European Geosciences Union General Assembly 2022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4CF276-3FAD-9F67-9DAE-A4245B354074}"/>
              </a:ext>
            </a:extLst>
          </p:cNvPr>
          <p:cNvSpPr txBox="1"/>
          <p:nvPr/>
        </p:nvSpPr>
        <p:spPr>
          <a:xfrm>
            <a:off x="3945966" y="6180256"/>
            <a:ext cx="41656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Indian Institute of Technology Delhi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Delhi, India</a:t>
            </a:r>
            <a:endParaRPr lang="en-I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99087B98-87F6-93D7-9866-066858162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7" y="2337385"/>
            <a:ext cx="9144000" cy="2300288"/>
          </a:xfrm>
          <a:ln>
            <a:noFill/>
          </a:ln>
        </p:spPr>
        <p:txBody>
          <a:bodyPr anchor="ctr">
            <a:normAutofit lnSpcReduction="10000"/>
          </a:bodyPr>
          <a:lstStyle>
            <a:lvl1pPr marL="0" indent="0" algn="ctr">
              <a:spcBef>
                <a:spcPts val="0"/>
              </a:spcBef>
              <a:buNone/>
              <a:defRPr sz="2400" b="1" i="1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  <a:p>
            <a:r>
              <a:rPr lang="en-US" dirty="0"/>
              <a:t>Prerna Singh</a:t>
            </a:r>
          </a:p>
          <a:p>
            <a:r>
              <a:rPr lang="en-US" dirty="0"/>
              <a:t>Ph.D. Research Scholar</a:t>
            </a:r>
          </a:p>
          <a:p>
            <a:r>
              <a:rPr lang="en-US" dirty="0"/>
              <a:t>Department of Civil Engineering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Supervisors</a:t>
            </a:r>
          </a:p>
          <a:p>
            <a:r>
              <a:rPr lang="en-US" dirty="0">
                <a:solidFill>
                  <a:srgbClr val="FF0000"/>
                </a:solidFill>
              </a:rPr>
              <a:t>Prof. Tanusree Chakraborty, Prof. Puneet Mahajan</a:t>
            </a:r>
            <a:endParaRPr lang="en-IN" dirty="0">
              <a:solidFill>
                <a:srgbClr val="FF000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F5FF6B-5F35-55FC-66D6-C99CADEA3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630" y="2447754"/>
            <a:ext cx="1250575" cy="1750003"/>
          </a:xfrm>
          <a:prstGeom prst="rect">
            <a:avLst/>
          </a:prstGeom>
        </p:spPr>
      </p:pic>
      <p:pic>
        <p:nvPicPr>
          <p:cNvPr id="13" name="Picture 2" descr="C:\Users\Manjari\Desktop\download.jpg">
            <a:extLst>
              <a:ext uri="{FF2B5EF4-FFF2-40B4-BE49-F238E27FC236}">
                <a16:creationId xmlns:a16="http://schemas.microsoft.com/office/drawing/2014/main" id="{6AF2A178-1407-28D5-4D4C-B00DF9966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8864" y="4732456"/>
            <a:ext cx="1454263" cy="1447800"/>
          </a:xfrm>
          <a:prstGeom prst="rect">
            <a:avLst/>
          </a:prstGeom>
          <a:noFill/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1D8B0A08-6DFC-4D4F-BFF1-DDE9D00EF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92001" y="5456356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7"/>
    </mc:Choice>
    <mc:Fallback xmlns="">
      <p:transition spd="slow" advTm="8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56A488D-59C6-1A9A-B934-F3C2E0F381D8}"/>
              </a:ext>
            </a:extLst>
          </p:cNvPr>
          <p:cNvSpPr txBox="1"/>
          <p:nvPr/>
        </p:nvSpPr>
        <p:spPr>
          <a:xfrm>
            <a:off x="198775" y="1025179"/>
            <a:ext cx="1179445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4" indent="-285754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The acceleration is not uniform and varies from base to top of ground surface. The amplification is maximum at wall top followed by soil top and wall base.</a:t>
            </a:r>
          </a:p>
          <a:p>
            <a:pPr marL="285754" indent="-285754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4" indent="-28575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The formation of rupture surface started at around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= 0.5g and the dominant mode of failure for gravity retaining wall is overturning.</a:t>
            </a:r>
          </a:p>
          <a:p>
            <a:pPr marL="285754" indent="-285754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The translational displacement and rotation of the wall increased with increase of earthquake load.</a:t>
            </a:r>
          </a:p>
          <a:p>
            <a:pPr marL="285754" indent="-285754">
              <a:buFont typeface="Wingdings" panose="05000000000000000000" pitchFamily="2" charset="2"/>
              <a:buChar char="Ø"/>
            </a:pP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285754" indent="-285754">
              <a:buFont typeface="Wingdings" panose="05000000000000000000" pitchFamily="2" charset="2"/>
              <a:buChar char="Ø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The minimum active earth pressure force does not necessarily occur at the time of peak values as there is a time lag when waves travel from base to ground. The MO method provides highly overconservative results and the difference increases as seismic loading increases.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8C8BE0-FFE3-AC5E-BCA8-316F5BB7944F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03806217-AB7C-E693-A359-27D7BFC32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060C2F5-6FF0-BEF2-A07F-FA81402B8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BAE681CA-8C94-97EB-C7BE-39630DBAFD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2001" y="5382821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5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61"/>
    </mc:Choice>
    <mc:Fallback xmlns="">
      <p:transition spd="slow" advTm="4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511947" y="1013837"/>
            <a:ext cx="751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i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 !!!</a:t>
            </a:r>
            <a:endParaRPr lang="en-IN" sz="7200" i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Image result for any questions 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849" y="2715578"/>
            <a:ext cx="2456596" cy="2456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20">
            <a:extLst>
              <a:ext uri="{FF2B5EF4-FFF2-40B4-BE49-F238E27FC236}">
                <a16:creationId xmlns:a16="http://schemas.microsoft.com/office/drawing/2014/main" id="{F3C18C6F-CCFB-CA1D-9019-AE475ED7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30B908F1-1556-E3BC-0AC8-6C9D11E74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66B17AC-5EC9-1771-2A8B-833F825C8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000" y="5494626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6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"/>
    </mc:Choice>
    <mc:Fallback xmlns=""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B51CCE-C8D5-7BA7-AFEA-269BB206D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913742" y="6515997"/>
            <a:ext cx="278258" cy="365125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84037D6-6F65-C6D0-6BA2-DFFF3E48EC4D}"/>
              </a:ext>
            </a:extLst>
          </p:cNvPr>
          <p:cNvSpPr/>
          <p:nvPr/>
        </p:nvSpPr>
        <p:spPr>
          <a:xfrm>
            <a:off x="0" y="-1"/>
            <a:ext cx="12192000" cy="65063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Framework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EF65578-8FBF-B6BA-E4EB-0819F6AB26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451585"/>
              </p:ext>
            </p:extLst>
          </p:nvPr>
        </p:nvGraphicFramePr>
        <p:xfrm>
          <a:off x="705136" y="937686"/>
          <a:ext cx="1078173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Footer Placeholder 20">
            <a:extLst>
              <a:ext uri="{FF2B5EF4-FFF2-40B4-BE49-F238E27FC236}">
                <a16:creationId xmlns:a16="http://schemas.microsoft.com/office/drawing/2014/main" id="{194B3245-29EA-2BB0-A73F-5CE7EBFC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59706F0-8554-77C4-85B0-BF72434343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82169" y="650630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58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5"/>
    </mc:Choice>
    <mc:Fallback xmlns="">
      <p:transition spd="slow" advTm="5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19A3E9-D193-0417-EFCB-19B508998A57}"/>
              </a:ext>
            </a:extLst>
          </p:cNvPr>
          <p:cNvSpPr txBox="1"/>
          <p:nvPr/>
        </p:nvSpPr>
        <p:spPr>
          <a:xfrm>
            <a:off x="0" y="5230289"/>
            <a:ext cx="4966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Mononobe-Okabe (MO) method 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(Okabe (1926) and Mononobe and Matsuo (1929)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75069B-EA08-9FAC-A176-B6189FB11F29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0BAF25D3-117F-C7F7-6ACE-6D16871CDD70}"/>
              </a:ext>
            </a:extLst>
          </p:cNvPr>
          <p:cNvSpPr/>
          <p:nvPr/>
        </p:nvSpPr>
        <p:spPr>
          <a:xfrm>
            <a:off x="2039619" y="3989479"/>
            <a:ext cx="232756" cy="1179070"/>
          </a:xfrm>
          <a:prstGeom prst="downArrow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EAF5AD7-01F2-B63D-3202-D0445B9112D7}"/>
              </a:ext>
            </a:extLst>
          </p:cNvPr>
          <p:cNvGrpSpPr/>
          <p:nvPr/>
        </p:nvGrpSpPr>
        <p:grpSpPr>
          <a:xfrm>
            <a:off x="309551" y="742398"/>
            <a:ext cx="3625030" cy="3253737"/>
            <a:chOff x="736129" y="744499"/>
            <a:chExt cx="3625030" cy="3174870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0E68ABE-A386-FD11-5F93-88E9A35F0D74}"/>
                </a:ext>
              </a:extLst>
            </p:cNvPr>
            <p:cNvGrpSpPr/>
            <p:nvPr/>
          </p:nvGrpSpPr>
          <p:grpSpPr>
            <a:xfrm>
              <a:off x="736129" y="744499"/>
              <a:ext cx="3625030" cy="3154727"/>
              <a:chOff x="8315099" y="698268"/>
              <a:chExt cx="3625030" cy="3154727"/>
            </a:xfrm>
          </p:grpSpPr>
          <p:pic>
            <p:nvPicPr>
              <p:cNvPr id="1028" name="Picture 4">
                <a:extLst>
                  <a:ext uri="{FF2B5EF4-FFF2-40B4-BE49-F238E27FC236}">
                    <a16:creationId xmlns:a16="http://schemas.microsoft.com/office/drawing/2014/main" id="{16687FFA-F2CD-D576-2439-DA0F439C1D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48349" y="698268"/>
                <a:ext cx="3554689" cy="23438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B8167E-BF9B-C8AF-5EA1-CFA7C6D22076}"/>
                  </a:ext>
                </a:extLst>
              </p:cNvPr>
              <p:cNvSpPr txBox="1"/>
              <p:nvPr/>
            </p:nvSpPr>
            <p:spPr>
              <a:xfrm>
                <a:off x="8315099" y="3042141"/>
                <a:ext cx="3625030" cy="810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Retaining wall collapsed during 1923 Great Kanto earthquake, Japan.</a:t>
                </a:r>
              </a:p>
              <a:p>
                <a:pPr algn="just"/>
                <a:r>
                  <a:rPr lang="en-US" sz="16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Sitar et al. (2012)</a:t>
                </a: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EE4BECB-8021-A831-349D-53F7632789F1}"/>
                </a:ext>
              </a:extLst>
            </p:cNvPr>
            <p:cNvSpPr/>
            <p:nvPr/>
          </p:nvSpPr>
          <p:spPr>
            <a:xfrm>
              <a:off x="769379" y="744499"/>
              <a:ext cx="3554689" cy="31748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B6308A6-35E0-61DA-5585-E7FEAF8EC247}"/>
              </a:ext>
            </a:extLst>
          </p:cNvPr>
          <p:cNvGrpSpPr/>
          <p:nvPr/>
        </p:nvGrpSpPr>
        <p:grpSpPr>
          <a:xfrm>
            <a:off x="4396236" y="1254975"/>
            <a:ext cx="3443427" cy="3183882"/>
            <a:chOff x="4725883" y="2111190"/>
            <a:chExt cx="3443427" cy="318388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04EEBD4-98F5-623D-65B1-D56050674EB9}"/>
                </a:ext>
              </a:extLst>
            </p:cNvPr>
            <p:cNvGrpSpPr/>
            <p:nvPr/>
          </p:nvGrpSpPr>
          <p:grpSpPr>
            <a:xfrm>
              <a:off x="4725883" y="2111190"/>
              <a:ext cx="3438526" cy="3155097"/>
              <a:chOff x="8353405" y="549001"/>
              <a:chExt cx="3438526" cy="31550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D35FACF-CD2A-27C3-2804-1DA52E2542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53406" y="549001"/>
                <a:ext cx="3438525" cy="232410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41D5740-D252-D13D-2862-EB4F80F1B632}"/>
                  </a:ext>
                </a:extLst>
              </p:cNvPr>
              <p:cNvSpPr txBox="1"/>
              <p:nvPr/>
            </p:nvSpPr>
            <p:spPr>
              <a:xfrm>
                <a:off x="8353405" y="2873101"/>
                <a:ext cx="3401433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Earthquake damage of retaining wall 2008 Sichuan earthquake.</a:t>
                </a:r>
              </a:p>
              <a:p>
                <a:pPr algn="just"/>
                <a:r>
                  <a:rPr lang="en-US" sz="16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Wu et al. (2012)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F3EDF6F-3EDC-B670-8561-4B18CE048997}"/>
                </a:ext>
              </a:extLst>
            </p:cNvPr>
            <p:cNvSpPr/>
            <p:nvPr/>
          </p:nvSpPr>
          <p:spPr>
            <a:xfrm>
              <a:off x="4725883" y="2120202"/>
              <a:ext cx="3443427" cy="317487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ADE4CA-1E32-7FF8-FA71-1079E2514A07}"/>
              </a:ext>
            </a:extLst>
          </p:cNvPr>
          <p:cNvGrpSpPr/>
          <p:nvPr/>
        </p:nvGrpSpPr>
        <p:grpSpPr>
          <a:xfrm>
            <a:off x="8338403" y="689173"/>
            <a:ext cx="3316224" cy="3234960"/>
            <a:chOff x="8566225" y="610194"/>
            <a:chExt cx="3316224" cy="33587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ECB09F2-4F36-0AFA-4279-50C8F38EA95B}"/>
                </a:ext>
              </a:extLst>
            </p:cNvPr>
            <p:cNvGrpSpPr/>
            <p:nvPr/>
          </p:nvGrpSpPr>
          <p:grpSpPr>
            <a:xfrm>
              <a:off x="8566225" y="675486"/>
              <a:ext cx="3316224" cy="3293469"/>
              <a:chOff x="5549084" y="4334111"/>
              <a:chExt cx="3295977" cy="3402433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5B7AECD-ADF1-ACA1-7327-A94ABB330884}"/>
                  </a:ext>
                </a:extLst>
              </p:cNvPr>
              <p:cNvSpPr txBox="1"/>
              <p:nvPr/>
            </p:nvSpPr>
            <p:spPr>
              <a:xfrm>
                <a:off x="5549084" y="6581098"/>
                <a:ext cx="3295977" cy="1155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Rotation of gravity wall due to slope failure during 1999 Chi-Chi earthquake.</a:t>
                </a:r>
              </a:p>
              <a:p>
                <a:pPr algn="just"/>
                <a:r>
                  <a:rPr lang="en-US" sz="1600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Source</a:t>
                </a:r>
                <a:r>
                  <a:rPr 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Sitar et al. (2012)</a:t>
                </a:r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D88DB65-3B66-4F95-CBAA-B5F515F203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49084" y="4334111"/>
                <a:ext cx="3295977" cy="2235533"/>
              </a:xfrm>
              <a:prstGeom prst="rect">
                <a:avLst/>
              </a:prstGeom>
            </p:spPr>
          </p:pic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237E375-C404-FAEB-153B-677EC20007C4}"/>
                </a:ext>
              </a:extLst>
            </p:cNvPr>
            <p:cNvSpPr/>
            <p:nvPr/>
          </p:nvSpPr>
          <p:spPr>
            <a:xfrm>
              <a:off x="8566225" y="610194"/>
              <a:ext cx="3316224" cy="3309175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A134C59-A50C-E235-8667-64CE9538D4E5}"/>
              </a:ext>
            </a:extLst>
          </p:cNvPr>
          <p:cNvSpPr/>
          <p:nvPr/>
        </p:nvSpPr>
        <p:spPr>
          <a:xfrm>
            <a:off x="5186932" y="5355554"/>
            <a:ext cx="5295660" cy="10772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Response of dynamic loading in earthquake prone areas is crucial, and proper design is required for safety and serviceability.</a:t>
            </a:r>
          </a:p>
        </p:txBody>
      </p:sp>
      <p:sp>
        <p:nvSpPr>
          <p:cNvPr id="25" name="Footer Placeholder 20">
            <a:extLst>
              <a:ext uri="{FF2B5EF4-FFF2-40B4-BE49-F238E27FC236}">
                <a16:creationId xmlns:a16="http://schemas.microsoft.com/office/drawing/2014/main" id="{1E32E9D4-7A02-D8E0-B0D2-EE0958BC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28" name="Slide Number Placeholder 9">
            <a:extLst>
              <a:ext uri="{FF2B5EF4-FFF2-40B4-BE49-F238E27FC236}">
                <a16:creationId xmlns:a16="http://schemas.microsoft.com/office/drawing/2014/main" id="{D45FD771-8290-5DC3-AF0E-F6988CECF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Video 18">
            <a:hlinkClick r:id="" action="ppaction://media"/>
            <a:extLst>
              <a:ext uri="{FF2B5EF4-FFF2-40B4-BE49-F238E27FC236}">
                <a16:creationId xmlns:a16="http://schemas.microsoft.com/office/drawing/2014/main" id="{082441E3-2FF4-B6FE-94C4-916C3A9E2FC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2001" y="5532772"/>
            <a:ext cx="1199999" cy="9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8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35"/>
    </mc:Choice>
    <mc:Fallback xmlns="">
      <p:transition spd="slow" advTm="32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97F27F6-6D69-FE1D-E6F2-2C1CC85CBF0A}"/>
              </a:ext>
            </a:extLst>
          </p:cNvPr>
          <p:cNvSpPr/>
          <p:nvPr/>
        </p:nvSpPr>
        <p:spPr>
          <a:xfrm>
            <a:off x="0" y="-17253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 and Knowledge Gap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F2A9F4-356F-1612-3951-55D3AF9DF73A}"/>
              </a:ext>
            </a:extLst>
          </p:cNvPr>
          <p:cNvGrpSpPr/>
          <p:nvPr/>
        </p:nvGrpSpPr>
        <p:grpSpPr>
          <a:xfrm>
            <a:off x="2402412" y="5180781"/>
            <a:ext cx="7046952" cy="1493399"/>
            <a:chOff x="2909851" y="5329424"/>
            <a:chExt cx="7046952" cy="1493399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C95236D-C33C-54F3-8D8B-C83AE0990A71}"/>
                </a:ext>
              </a:extLst>
            </p:cNvPr>
            <p:cNvSpPr/>
            <p:nvPr/>
          </p:nvSpPr>
          <p:spPr>
            <a:xfrm>
              <a:off x="2909851" y="5622494"/>
              <a:ext cx="7046952" cy="120032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4" indent="-285754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Insufficient number of real-time ground motion records.</a:t>
              </a:r>
            </a:p>
            <a:p>
              <a:pPr marL="285754" indent="-285754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Lack of consideration of higher seismic loads.</a:t>
              </a:r>
            </a:p>
            <a:p>
              <a:pPr marL="285754" indent="-285754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Lack of consideration of proper soil-structure interaction</a:t>
              </a:r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263017-0E8C-4D7F-82FC-D220D6D73F16}"/>
                </a:ext>
              </a:extLst>
            </p:cNvPr>
            <p:cNvSpPr txBox="1"/>
            <p:nvPr/>
          </p:nvSpPr>
          <p:spPr>
            <a:xfrm>
              <a:off x="4977188" y="5329424"/>
              <a:ext cx="2237623" cy="430887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Knowledge Gap</a:t>
              </a:r>
            </a:p>
          </p:txBody>
        </p:sp>
      </p:grp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D6122244-109A-8E51-F5C0-2A7A8F472C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438758"/>
              </p:ext>
            </p:extLst>
          </p:nvPr>
        </p:nvGraphicFramePr>
        <p:xfrm>
          <a:off x="203200" y="572132"/>
          <a:ext cx="11770263" cy="42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3079">
                  <a:extLst>
                    <a:ext uri="{9D8B030D-6E8A-4147-A177-3AD203B41FA5}">
                      <a16:colId xmlns:a16="http://schemas.microsoft.com/office/drawing/2014/main" val="3129456118"/>
                    </a:ext>
                  </a:extLst>
                </a:gridCol>
                <a:gridCol w="4071668">
                  <a:extLst>
                    <a:ext uri="{9D8B030D-6E8A-4147-A177-3AD203B41FA5}">
                      <a16:colId xmlns:a16="http://schemas.microsoft.com/office/drawing/2014/main" val="2167941425"/>
                    </a:ext>
                  </a:extLst>
                </a:gridCol>
                <a:gridCol w="4675516">
                  <a:extLst>
                    <a:ext uri="{9D8B030D-6E8A-4147-A177-3AD203B41FA5}">
                      <a16:colId xmlns:a16="http://schemas.microsoft.com/office/drawing/2014/main" val="24027323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Problem studied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Limitation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7518882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Mononobe and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Matsuo (1929), Okabe (1929)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Pseudo-static method for gravity retaining wall with cohesionless backfill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Neglected effect of time and phase difference, assumed uniform acceleration in the medium.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6408751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Steedman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and Zeng (1990)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Pseudo dynamic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approach for dynamic earth pressure</a:t>
                      </a:r>
                      <a:endParaRPr 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effect of wall friction, wave amplification, V</a:t>
                      </a:r>
                      <a:r>
                        <a:rPr lang="en-US" sz="1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V</a:t>
                      </a:r>
                      <a:r>
                        <a:rPr lang="en-US" sz="18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was considered.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0953708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Psarropoulos et al. (2004)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analysis of gravity and cantilever wall, harmonic excitation.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Complete bonding at wall-soil interface, harmonic excitation.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530354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Choudhury and Nimbalkar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(2006)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800" i="1" baseline="-25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</a:t>
                      </a: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using pseudo</a:t>
                      </a:r>
                      <a:r>
                        <a:rPr lang="en-US" sz="18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dynamic method for vertical rigid retaining wall</a:t>
                      </a:r>
                      <a:endParaRPr lang="en-US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Neglected non-uniformity in soil, sinusoidal wave is considered.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72058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Al-Atik and Sitar (2010)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Experimental and FEM analysis for different types of retaining walls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Specific type of soil is considered, requires more experimental work.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4786812"/>
                  </a:ext>
                </a:extLst>
              </a:tr>
              <a:tr h="6422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Salem et al. (2020)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analysis for cantilever wall with dry cohesionless soil.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Wider range of ground motion data are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066902"/>
                  </a:ext>
                </a:extLst>
              </a:tr>
            </a:tbl>
          </a:graphicData>
        </a:graphic>
      </p:graphicFrame>
      <p:sp>
        <p:nvSpPr>
          <p:cNvPr id="15" name="Footer Placeholder 20">
            <a:extLst>
              <a:ext uri="{FF2B5EF4-FFF2-40B4-BE49-F238E27FC236}">
                <a16:creationId xmlns:a16="http://schemas.microsoft.com/office/drawing/2014/main" id="{B42E2B46-01D0-3AD8-D3D1-234E05DA2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17" name="Slide Number Placeholder 9">
            <a:extLst>
              <a:ext uri="{FF2B5EF4-FFF2-40B4-BE49-F238E27FC236}">
                <a16:creationId xmlns:a16="http://schemas.microsoft.com/office/drawing/2014/main" id="{D0F7D20A-8635-8FBB-B826-C58CBF06C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0818227-CA90-838B-5C12-0C44024E92A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001" y="5473851"/>
            <a:ext cx="1199999" cy="9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0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6"/>
    </mc:Choice>
    <mc:Fallback xmlns="">
      <p:transition spd="slow" advTm="258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75069B-EA08-9FAC-A176-B6189FB11F29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Objectives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3A86748B-A3A1-862D-617B-115EDB61AB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7039186"/>
              </p:ext>
            </p:extLst>
          </p:nvPr>
        </p:nvGraphicFramePr>
        <p:xfrm>
          <a:off x="149566" y="698270"/>
          <a:ext cx="11505061" cy="5486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Footer Placeholder 20">
            <a:extLst>
              <a:ext uri="{FF2B5EF4-FFF2-40B4-BE49-F238E27FC236}">
                <a16:creationId xmlns:a16="http://schemas.microsoft.com/office/drawing/2014/main" id="{641E3370-FED4-64B7-FD97-BBBDBD8C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9" name="Slide Number Placeholder 9">
            <a:extLst>
              <a:ext uri="{FF2B5EF4-FFF2-40B4-BE49-F238E27FC236}">
                <a16:creationId xmlns:a16="http://schemas.microsoft.com/office/drawing/2014/main" id="{780C995C-4C7E-57DD-31DF-2DD92EFC6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4563141-3B2F-4C03-FAC0-CF3819E82D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92001" y="469234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59"/>
    </mc:Choice>
    <mc:Fallback xmlns="">
      <p:transition spd="slow" advTm="2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0529B20A-EDA6-3FD9-62C7-F67991ACCB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75" r="6195"/>
          <a:stretch/>
        </p:blipFill>
        <p:spPr>
          <a:xfrm>
            <a:off x="6395135" y="985307"/>
            <a:ext cx="3326582" cy="243998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6F69FB18-8F16-D93C-9133-D50DD380DF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194" y="3158507"/>
            <a:ext cx="8113211" cy="2992220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2FFE981C-30D7-4435-59D9-FC68F5B815FA}"/>
              </a:ext>
            </a:extLst>
          </p:cNvPr>
          <p:cNvGrpSpPr/>
          <p:nvPr/>
        </p:nvGrpSpPr>
        <p:grpSpPr>
          <a:xfrm>
            <a:off x="173597" y="814293"/>
            <a:ext cx="5424204" cy="5155789"/>
            <a:chOff x="152417" y="238734"/>
            <a:chExt cx="6148595" cy="527690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44840C6-CFD5-2150-A06E-8F1AB500E169}"/>
                </a:ext>
              </a:extLst>
            </p:cNvPr>
            <p:cNvGrpSpPr/>
            <p:nvPr/>
          </p:nvGrpSpPr>
          <p:grpSpPr>
            <a:xfrm>
              <a:off x="152417" y="238734"/>
              <a:ext cx="6148595" cy="5276902"/>
              <a:chOff x="336093" y="297851"/>
              <a:chExt cx="9776963" cy="5910805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F20A5E91-6484-C72D-E754-45D61C3FE56A}"/>
                  </a:ext>
                </a:extLst>
              </p:cNvPr>
              <p:cNvSpPr/>
              <p:nvPr/>
            </p:nvSpPr>
            <p:spPr>
              <a:xfrm>
                <a:off x="2869884" y="2308016"/>
                <a:ext cx="4694073" cy="1052321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modelling (Plaxis software)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26933095-B6BF-96A9-6A28-3C45DD093676}"/>
                  </a:ext>
                </a:extLst>
              </p:cNvPr>
              <p:cNvSpPr/>
              <p:nvPr/>
            </p:nvSpPr>
            <p:spPr>
              <a:xfrm>
                <a:off x="336093" y="297851"/>
                <a:ext cx="2985396" cy="1333855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Earthquake: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1989 Loma Prieta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1A1344EE-52F0-F2A0-C4F3-4E9BED177FEB}"/>
                  </a:ext>
                </a:extLst>
              </p:cNvPr>
              <p:cNvSpPr/>
              <p:nvPr/>
            </p:nvSpPr>
            <p:spPr>
              <a:xfrm>
                <a:off x="7111030" y="297852"/>
                <a:ext cx="3002026" cy="1333852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Soil: 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Dry cohesionless, </a:t>
                </a:r>
                <a:r>
                  <a:rPr 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2000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75%, 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7575F612-E5F5-B43D-C5C9-F239659E1E73}"/>
                  </a:ext>
                </a:extLst>
              </p:cNvPr>
              <p:cNvSpPr/>
              <p:nvPr/>
            </p:nvSpPr>
            <p:spPr>
              <a:xfrm>
                <a:off x="3723561" y="297853"/>
                <a:ext cx="2926203" cy="1333852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accent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Retaining wall</a:t>
                </a:r>
                <a:r>
                  <a:rPr lang="en-US" sz="2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ctr"/>
                <a:r>
                  <a:rPr lang="en-US" sz="2000" i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5</a:t>
                </a:r>
                <a:endParaRPr lang="en-US" sz="2000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3C550CA-D820-F0AB-AC68-B748710FFA80}"/>
                  </a:ext>
                </a:extLst>
              </p:cNvPr>
              <p:cNvSpPr/>
              <p:nvPr/>
            </p:nvSpPr>
            <p:spPr>
              <a:xfrm>
                <a:off x="3547557" y="3648661"/>
                <a:ext cx="3126229" cy="75307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Acceleration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4E9E3C5-CBCE-51F7-EDF8-0366E302E6C7}"/>
                  </a:ext>
                </a:extLst>
              </p:cNvPr>
              <p:cNvSpPr/>
              <p:nvPr/>
            </p:nvSpPr>
            <p:spPr>
              <a:xfrm>
                <a:off x="3547557" y="4544505"/>
                <a:ext cx="3126229" cy="75307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Displacement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41291A9F-298B-038F-B4B6-C89B4F172D3C}"/>
                  </a:ext>
                </a:extLst>
              </p:cNvPr>
              <p:cNvSpPr/>
              <p:nvPr/>
            </p:nvSpPr>
            <p:spPr>
              <a:xfrm>
                <a:off x="3547555" y="5455583"/>
                <a:ext cx="3126229" cy="753073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Earth pressure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2992591-E99E-BEB9-D69F-A15C41473675}"/>
                  </a:ext>
                </a:extLst>
              </p:cNvPr>
              <p:cNvCxnSpPr>
                <a:cxnSpLocks/>
                <a:stCxn id="15" idx="2"/>
                <a:endCxn id="14" idx="0"/>
              </p:cNvCxnSpPr>
              <p:nvPr/>
            </p:nvCxnSpPr>
            <p:spPr>
              <a:xfrm>
                <a:off x="1828792" y="1631705"/>
                <a:ext cx="3388129" cy="6763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A5C11F3-708B-2BA4-6946-1AE30400D3DD}"/>
                  </a:ext>
                </a:extLst>
              </p:cNvPr>
              <p:cNvCxnSpPr>
                <a:cxnSpLocks/>
                <a:stCxn id="17" idx="2"/>
                <a:endCxn id="14" idx="0"/>
              </p:cNvCxnSpPr>
              <p:nvPr/>
            </p:nvCxnSpPr>
            <p:spPr>
              <a:xfrm>
                <a:off x="5186663" y="1631705"/>
                <a:ext cx="30258" cy="67631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BA24AA34-B2AC-284A-8F3F-24F4549D6E88}"/>
                  </a:ext>
                </a:extLst>
              </p:cNvPr>
              <p:cNvCxnSpPr>
                <a:cxnSpLocks/>
                <a:stCxn id="16" idx="2"/>
                <a:endCxn id="14" idx="0"/>
              </p:cNvCxnSpPr>
              <p:nvPr/>
            </p:nvCxnSpPr>
            <p:spPr>
              <a:xfrm flipH="1">
                <a:off x="5216921" y="1631705"/>
                <a:ext cx="3395123" cy="676312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7B3D629C-3E82-C28C-0503-55A7CE532A53}"/>
                  </a:ext>
                </a:extLst>
              </p:cNvPr>
              <p:cNvCxnSpPr>
                <a:cxnSpLocks/>
                <a:stCxn id="14" idx="1"/>
              </p:cNvCxnSpPr>
              <p:nvPr/>
            </p:nvCxnSpPr>
            <p:spPr>
              <a:xfrm flipH="1" flipV="1">
                <a:off x="2355524" y="2819556"/>
                <a:ext cx="514359" cy="14623"/>
              </a:xfrm>
              <a:prstGeom prst="line">
                <a:avLst/>
              </a:prstGeom>
              <a:ln w="25400"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31686FC-4FA3-407D-6E96-DCD3C0127DD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25376" y="2810616"/>
                <a:ext cx="16703" cy="302150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3609656D-B0CB-2593-E7C8-08ADEC93780A}"/>
                  </a:ext>
                </a:extLst>
              </p:cNvPr>
              <p:cNvCxnSpPr>
                <a:cxnSpLocks/>
                <a:endCxn id="20" idx="1"/>
              </p:cNvCxnSpPr>
              <p:nvPr/>
            </p:nvCxnSpPr>
            <p:spPr>
              <a:xfrm>
                <a:off x="2307265" y="5832119"/>
                <a:ext cx="124029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E5F6BAF-D0BB-2417-0BE4-9E4B6D4C6C7A}"/>
                  </a:ext>
                </a:extLst>
              </p:cNvPr>
              <p:cNvCxnSpPr>
                <a:cxnSpLocks/>
                <a:endCxn id="19" idx="1"/>
              </p:cNvCxnSpPr>
              <p:nvPr/>
            </p:nvCxnSpPr>
            <p:spPr>
              <a:xfrm flipV="1">
                <a:off x="2340673" y="4921042"/>
                <a:ext cx="1206883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F9B638A-EF63-B591-CEB3-DEB311EBCB31}"/>
                  </a:ext>
                </a:extLst>
              </p:cNvPr>
              <p:cNvCxnSpPr>
                <a:cxnSpLocks/>
                <a:endCxn id="18" idx="1"/>
              </p:cNvCxnSpPr>
              <p:nvPr/>
            </p:nvCxnSpPr>
            <p:spPr>
              <a:xfrm>
                <a:off x="2323969" y="4025197"/>
                <a:ext cx="1223587" cy="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EAC9202-DF4D-3229-73A4-FD818BFD41A1}"/>
                </a:ext>
              </a:extLst>
            </p:cNvPr>
            <p:cNvSpPr txBox="1"/>
            <p:nvPr/>
          </p:nvSpPr>
          <p:spPr>
            <a:xfrm rot="16200000">
              <a:off x="585126" y="3675725"/>
              <a:ext cx="1194728" cy="4535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Response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A7152524-5BE3-BE9F-F403-94530482EDE7}"/>
              </a:ext>
            </a:extLst>
          </p:cNvPr>
          <p:cNvSpPr txBox="1"/>
          <p:nvPr/>
        </p:nvSpPr>
        <p:spPr>
          <a:xfrm>
            <a:off x="4425948" y="6081460"/>
            <a:ext cx="72369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Schematic representation of retaining wall soil system in Plaxis 2D.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91852085-5452-DA82-64F9-40B5B8DB53C0}"/>
              </a:ext>
            </a:extLst>
          </p:cNvPr>
          <p:cNvSpPr txBox="1"/>
          <p:nvPr/>
        </p:nvSpPr>
        <p:spPr>
          <a:xfrm>
            <a:off x="6540070" y="560674"/>
            <a:ext cx="3793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1989 Loma Prieta earthquake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8DCE10E0-678C-7BE5-307C-28E70D44AF9B}"/>
              </a:ext>
            </a:extLst>
          </p:cNvPr>
          <p:cNvSpPr txBox="1"/>
          <p:nvPr/>
        </p:nvSpPr>
        <p:spPr>
          <a:xfrm>
            <a:off x="9812067" y="2047385"/>
            <a:ext cx="216163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Note: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Scaled from 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 = 0.053 to 1.2g.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A1F4A69-5AEC-9CEB-DD87-5AE38948DD6E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</p:txBody>
      </p:sp>
      <p:sp>
        <p:nvSpPr>
          <p:cNvPr id="38" name="Footer Placeholder 20">
            <a:extLst>
              <a:ext uri="{FF2B5EF4-FFF2-40B4-BE49-F238E27FC236}">
                <a16:creationId xmlns:a16="http://schemas.microsoft.com/office/drawing/2014/main" id="{F68FFD5D-6ABA-945B-23D8-4E89F75A7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39" name="Slide Number Placeholder 9">
            <a:extLst>
              <a:ext uri="{FF2B5EF4-FFF2-40B4-BE49-F238E27FC236}">
                <a16:creationId xmlns:a16="http://schemas.microsoft.com/office/drawing/2014/main" id="{E89056A9-CE12-7713-CB13-3E3691946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8CE31F34-3918-47AE-C89F-144D89B20CE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92001" y="495268"/>
            <a:ext cx="1199999" cy="9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62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38"/>
    </mc:Choice>
    <mc:Fallback xmlns="">
      <p:transition spd="slow" advTm="5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7" grpId="0"/>
      <p:bldP spid="101" grpId="0"/>
      <p:bldP spid="1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75069B-EA08-9FAC-A176-B6189FB11F29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Material properties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C4F86AF6-BA6E-EBDB-5B98-84605A59EC01}"/>
              </a:ext>
            </a:extLst>
          </p:cNvPr>
          <p:cNvGrpSpPr/>
          <p:nvPr/>
        </p:nvGrpSpPr>
        <p:grpSpPr>
          <a:xfrm>
            <a:off x="646574" y="734322"/>
            <a:ext cx="4268317" cy="4910745"/>
            <a:chOff x="230938" y="735341"/>
            <a:chExt cx="4268317" cy="491074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07B634F-BAD0-2017-CE7C-CDC0C38A2F2C}"/>
                </a:ext>
              </a:extLst>
            </p:cNvPr>
            <p:cNvGrpSpPr/>
            <p:nvPr/>
          </p:nvGrpSpPr>
          <p:grpSpPr>
            <a:xfrm>
              <a:off x="230938" y="735341"/>
              <a:ext cx="4268317" cy="4910745"/>
              <a:chOff x="230938" y="735341"/>
              <a:chExt cx="4268317" cy="491074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20AF320C-5E59-5E53-9BDE-93764D5AD5BE}"/>
                  </a:ext>
                </a:extLst>
              </p:cNvPr>
              <p:cNvSpPr/>
              <p:nvPr/>
            </p:nvSpPr>
            <p:spPr>
              <a:xfrm>
                <a:off x="944254" y="1704567"/>
                <a:ext cx="3555001" cy="1143000"/>
              </a:xfrm>
              <a:custGeom>
                <a:avLst/>
                <a:gdLst>
                  <a:gd name="connsiteX0" fmla="*/ 0 w 2177324"/>
                  <a:gd name="connsiteY0" fmla="*/ 170886 h 1708856"/>
                  <a:gd name="connsiteX1" fmla="*/ 170886 w 2177324"/>
                  <a:gd name="connsiteY1" fmla="*/ 0 h 1708856"/>
                  <a:gd name="connsiteX2" fmla="*/ 2006438 w 2177324"/>
                  <a:gd name="connsiteY2" fmla="*/ 0 h 1708856"/>
                  <a:gd name="connsiteX3" fmla="*/ 2177324 w 2177324"/>
                  <a:gd name="connsiteY3" fmla="*/ 170886 h 1708856"/>
                  <a:gd name="connsiteX4" fmla="*/ 2177324 w 2177324"/>
                  <a:gd name="connsiteY4" fmla="*/ 1537970 h 1708856"/>
                  <a:gd name="connsiteX5" fmla="*/ 2006438 w 2177324"/>
                  <a:gd name="connsiteY5" fmla="*/ 1708856 h 1708856"/>
                  <a:gd name="connsiteX6" fmla="*/ 170886 w 2177324"/>
                  <a:gd name="connsiteY6" fmla="*/ 1708856 h 1708856"/>
                  <a:gd name="connsiteX7" fmla="*/ 0 w 2177324"/>
                  <a:gd name="connsiteY7" fmla="*/ 1537970 h 1708856"/>
                  <a:gd name="connsiteX8" fmla="*/ 0 w 2177324"/>
                  <a:gd name="connsiteY8" fmla="*/ 170886 h 170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77324" h="1708856">
                    <a:moveTo>
                      <a:pt x="0" y="170886"/>
                    </a:moveTo>
                    <a:cubicBezTo>
                      <a:pt x="0" y="76508"/>
                      <a:pt x="76508" y="0"/>
                      <a:pt x="170886" y="0"/>
                    </a:cubicBezTo>
                    <a:lnTo>
                      <a:pt x="2006438" y="0"/>
                    </a:lnTo>
                    <a:cubicBezTo>
                      <a:pt x="2100816" y="0"/>
                      <a:pt x="2177324" y="76508"/>
                      <a:pt x="2177324" y="170886"/>
                    </a:cubicBezTo>
                    <a:lnTo>
                      <a:pt x="2177324" y="1537970"/>
                    </a:lnTo>
                    <a:cubicBezTo>
                      <a:pt x="2177324" y="1632348"/>
                      <a:pt x="2100816" y="1708856"/>
                      <a:pt x="2006438" y="1708856"/>
                    </a:cubicBezTo>
                    <a:lnTo>
                      <a:pt x="170886" y="1708856"/>
                    </a:lnTo>
                    <a:cubicBezTo>
                      <a:pt x="76508" y="1708856"/>
                      <a:pt x="0" y="1632348"/>
                      <a:pt x="0" y="1537970"/>
                    </a:cubicBezTo>
                    <a:lnTo>
                      <a:pt x="0" y="170886"/>
                    </a:lnTo>
                    <a:close/>
                  </a:path>
                </a:pathLst>
              </a:custGeom>
              <a:ln>
                <a:solidFill>
                  <a:srgbClr val="9CD45E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24450" h="16350" prst="relaxedInset"/>
                <a:contourClr>
                  <a:schemeClr val="bg1"/>
                </a:contourClr>
              </a:sp3d>
            </p:spPr>
            <p:style>
              <a:lnRef idx="1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4341" tIns="72911" rIns="84341" bIns="72911" numCol="1" spcCol="1270" anchor="ctr" anchorCtr="0">
                <a:noAutofit/>
              </a:bodyPr>
              <a:lstStyle/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CONCRETE</a:t>
                </a:r>
              </a:p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Elastic, isotropic</a:t>
                </a:r>
              </a:p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Constitutive model: Linear elastic</a:t>
                </a: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7E6B38D9-D6AC-E188-4AFE-741C13FAA4E9}"/>
                  </a:ext>
                </a:extLst>
              </p:cNvPr>
              <p:cNvSpPr/>
              <p:nvPr/>
            </p:nvSpPr>
            <p:spPr>
              <a:xfrm>
                <a:off x="944254" y="3089275"/>
                <a:ext cx="3555000" cy="1143000"/>
              </a:xfrm>
              <a:custGeom>
                <a:avLst/>
                <a:gdLst>
                  <a:gd name="connsiteX0" fmla="*/ 0 w 1944165"/>
                  <a:gd name="connsiteY0" fmla="*/ 173295 h 1732952"/>
                  <a:gd name="connsiteX1" fmla="*/ 173295 w 1944165"/>
                  <a:gd name="connsiteY1" fmla="*/ 0 h 1732952"/>
                  <a:gd name="connsiteX2" fmla="*/ 1770870 w 1944165"/>
                  <a:gd name="connsiteY2" fmla="*/ 0 h 1732952"/>
                  <a:gd name="connsiteX3" fmla="*/ 1944165 w 1944165"/>
                  <a:gd name="connsiteY3" fmla="*/ 173295 h 1732952"/>
                  <a:gd name="connsiteX4" fmla="*/ 1944165 w 1944165"/>
                  <a:gd name="connsiteY4" fmla="*/ 1559657 h 1732952"/>
                  <a:gd name="connsiteX5" fmla="*/ 1770870 w 1944165"/>
                  <a:gd name="connsiteY5" fmla="*/ 1732952 h 1732952"/>
                  <a:gd name="connsiteX6" fmla="*/ 173295 w 1944165"/>
                  <a:gd name="connsiteY6" fmla="*/ 1732952 h 1732952"/>
                  <a:gd name="connsiteX7" fmla="*/ 0 w 1944165"/>
                  <a:gd name="connsiteY7" fmla="*/ 1559657 h 1732952"/>
                  <a:gd name="connsiteX8" fmla="*/ 0 w 1944165"/>
                  <a:gd name="connsiteY8" fmla="*/ 173295 h 1732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4165" h="1732952">
                    <a:moveTo>
                      <a:pt x="0" y="173295"/>
                    </a:moveTo>
                    <a:cubicBezTo>
                      <a:pt x="0" y="77587"/>
                      <a:pt x="77587" y="0"/>
                      <a:pt x="173295" y="0"/>
                    </a:cubicBezTo>
                    <a:lnTo>
                      <a:pt x="1770870" y="0"/>
                    </a:lnTo>
                    <a:cubicBezTo>
                      <a:pt x="1866578" y="0"/>
                      <a:pt x="1944165" y="77587"/>
                      <a:pt x="1944165" y="173295"/>
                    </a:cubicBezTo>
                    <a:lnTo>
                      <a:pt x="1944165" y="1559657"/>
                    </a:lnTo>
                    <a:cubicBezTo>
                      <a:pt x="1944165" y="1655365"/>
                      <a:pt x="1866578" y="1732952"/>
                      <a:pt x="1770870" y="1732952"/>
                    </a:cubicBezTo>
                    <a:lnTo>
                      <a:pt x="173295" y="1732952"/>
                    </a:lnTo>
                    <a:cubicBezTo>
                      <a:pt x="77587" y="1732952"/>
                      <a:pt x="0" y="1655365"/>
                      <a:pt x="0" y="1559657"/>
                    </a:cubicBezTo>
                    <a:lnTo>
                      <a:pt x="0" y="173295"/>
                    </a:lnTo>
                    <a:close/>
                  </a:path>
                </a:pathLst>
              </a:custGeom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24450" h="16350" prst="relaxedInset"/>
                <a:contourClr>
                  <a:schemeClr val="bg1"/>
                </a:contourClr>
              </a:sp3d>
            </p:spPr>
            <p:style>
              <a:lnRef idx="1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5046" tIns="73616" rIns="85046" bIns="73616" numCol="1" spcCol="1270" anchor="ctr" anchorCtr="0">
                <a:noAutofit/>
              </a:bodyPr>
              <a:lstStyle/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SOIL</a:t>
                </a:r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Non-linear elasto-plastic</a:t>
                </a:r>
              </a:p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Constitutive model: HSsmall</a:t>
                </a: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F71658D-F59C-BB6A-6743-740DE228F36D}"/>
                  </a:ext>
                </a:extLst>
              </p:cNvPr>
              <p:cNvSpPr/>
              <p:nvPr/>
            </p:nvSpPr>
            <p:spPr>
              <a:xfrm>
                <a:off x="944254" y="4503086"/>
                <a:ext cx="3554997" cy="1143000"/>
              </a:xfrm>
              <a:custGeom>
                <a:avLst/>
                <a:gdLst>
                  <a:gd name="connsiteX0" fmla="*/ 0 w 1944165"/>
                  <a:gd name="connsiteY0" fmla="*/ 172458 h 1724584"/>
                  <a:gd name="connsiteX1" fmla="*/ 172458 w 1944165"/>
                  <a:gd name="connsiteY1" fmla="*/ 0 h 1724584"/>
                  <a:gd name="connsiteX2" fmla="*/ 1771707 w 1944165"/>
                  <a:gd name="connsiteY2" fmla="*/ 0 h 1724584"/>
                  <a:gd name="connsiteX3" fmla="*/ 1944165 w 1944165"/>
                  <a:gd name="connsiteY3" fmla="*/ 172458 h 1724584"/>
                  <a:gd name="connsiteX4" fmla="*/ 1944165 w 1944165"/>
                  <a:gd name="connsiteY4" fmla="*/ 1552126 h 1724584"/>
                  <a:gd name="connsiteX5" fmla="*/ 1771707 w 1944165"/>
                  <a:gd name="connsiteY5" fmla="*/ 1724584 h 1724584"/>
                  <a:gd name="connsiteX6" fmla="*/ 172458 w 1944165"/>
                  <a:gd name="connsiteY6" fmla="*/ 1724584 h 1724584"/>
                  <a:gd name="connsiteX7" fmla="*/ 0 w 1944165"/>
                  <a:gd name="connsiteY7" fmla="*/ 1552126 h 1724584"/>
                  <a:gd name="connsiteX8" fmla="*/ 0 w 1944165"/>
                  <a:gd name="connsiteY8" fmla="*/ 172458 h 1724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944165" h="1724584">
                    <a:moveTo>
                      <a:pt x="0" y="172458"/>
                    </a:moveTo>
                    <a:cubicBezTo>
                      <a:pt x="0" y="77212"/>
                      <a:pt x="77212" y="0"/>
                      <a:pt x="172458" y="0"/>
                    </a:cubicBezTo>
                    <a:lnTo>
                      <a:pt x="1771707" y="0"/>
                    </a:lnTo>
                    <a:cubicBezTo>
                      <a:pt x="1866953" y="0"/>
                      <a:pt x="1944165" y="77212"/>
                      <a:pt x="1944165" y="172458"/>
                    </a:cubicBezTo>
                    <a:lnTo>
                      <a:pt x="1944165" y="1552126"/>
                    </a:lnTo>
                    <a:cubicBezTo>
                      <a:pt x="1944165" y="1647372"/>
                      <a:pt x="1866953" y="1724584"/>
                      <a:pt x="1771707" y="1724584"/>
                    </a:cubicBezTo>
                    <a:lnTo>
                      <a:pt x="172458" y="1724584"/>
                    </a:lnTo>
                    <a:cubicBezTo>
                      <a:pt x="77212" y="1724584"/>
                      <a:pt x="0" y="1647372"/>
                      <a:pt x="0" y="1552126"/>
                    </a:cubicBezTo>
                    <a:lnTo>
                      <a:pt x="0" y="172458"/>
                    </a:lnTo>
                    <a:close/>
                  </a:path>
                </a:pathLst>
              </a:custGeom>
              <a:ln>
                <a:solidFill>
                  <a:srgbClr val="9CD45E"/>
                </a:solidFill>
              </a:ln>
              <a:scene3d>
                <a:camera prst="orthographicFront"/>
                <a:lightRig rig="threePt" dir="t">
                  <a:rot lat="0" lon="0" rev="7500000"/>
                </a:lightRig>
              </a:scene3d>
              <a:sp3d z="-152400" extrusionH="63500" prstMaterial="dkEdge">
                <a:bevelT w="124450" h="16350" prst="relaxedInset"/>
                <a:contourClr>
                  <a:schemeClr val="bg1"/>
                </a:contourClr>
              </a:sp3d>
            </p:spPr>
            <p:style>
              <a:lnRef idx="1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84801" tIns="73371" rIns="84801" bIns="73371" numCol="1" spcCol="1270" anchor="ctr" anchorCtr="0">
                <a:noAutofit/>
              </a:bodyPr>
              <a:lstStyle/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b="1" i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EARTHQUAKE</a:t>
                </a:r>
              </a:p>
              <a:p>
                <a:pPr algn="ctr" defTabSz="800112">
                  <a:lnSpc>
                    <a:spcPct val="90000"/>
                  </a:lnSpc>
                  <a:spcBef>
                    <a:spcPct val="0"/>
                  </a:spcBef>
                </a:pP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Dynamic, Newmark’s implicit time integration </a:t>
                </a:r>
              </a:p>
            </p:txBody>
          </p:sp>
          <p:sp>
            <p:nvSpPr>
              <p:cNvPr id="12" name="Rounded Rectangle 10">
                <a:extLst>
                  <a:ext uri="{FF2B5EF4-FFF2-40B4-BE49-F238E27FC236}">
                    <a16:creationId xmlns:a16="http://schemas.microsoft.com/office/drawing/2014/main" id="{E9023533-2ED0-522B-A51F-C1EB10A5ACC1}"/>
                  </a:ext>
                </a:extLst>
              </p:cNvPr>
              <p:cNvSpPr/>
              <p:nvPr/>
            </p:nvSpPr>
            <p:spPr>
              <a:xfrm>
                <a:off x="230938" y="735341"/>
                <a:ext cx="1577741" cy="702239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Elements</a:t>
                </a:r>
                <a:endParaRPr lang="en-IN" sz="2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2DDED14-9B4B-C92D-1B71-6917C37B9BB3}"/>
                </a:ext>
              </a:extLst>
            </p:cNvPr>
            <p:cNvGrpSpPr/>
            <p:nvPr/>
          </p:nvGrpSpPr>
          <p:grpSpPr>
            <a:xfrm>
              <a:off x="714895" y="1437580"/>
              <a:ext cx="229359" cy="3634003"/>
              <a:chOff x="714895" y="1437580"/>
              <a:chExt cx="229359" cy="3634003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D7116C4-B284-2FBD-EB26-870AAA91C9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4895" y="1437580"/>
                <a:ext cx="0" cy="3634003"/>
              </a:xfrm>
              <a:prstGeom prst="line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DA918297-AB75-F527-6BD3-17F17C45B56B}"/>
                  </a:ext>
                </a:extLst>
              </p:cNvPr>
              <p:cNvCxnSpPr/>
              <p:nvPr/>
            </p:nvCxnSpPr>
            <p:spPr>
              <a:xfrm>
                <a:off x="714895" y="2276067"/>
                <a:ext cx="229359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72810874-3348-ADC8-4197-E05EA498E761}"/>
                  </a:ext>
                </a:extLst>
              </p:cNvPr>
              <p:cNvCxnSpPr/>
              <p:nvPr/>
            </p:nvCxnSpPr>
            <p:spPr>
              <a:xfrm>
                <a:off x="714895" y="3660775"/>
                <a:ext cx="229359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4D5C923-DC4C-64C0-8792-F147FE49670D}"/>
                  </a:ext>
                </a:extLst>
              </p:cNvPr>
              <p:cNvCxnSpPr/>
              <p:nvPr/>
            </p:nvCxnSpPr>
            <p:spPr>
              <a:xfrm>
                <a:off x="714895" y="5071583"/>
                <a:ext cx="229359" cy="0"/>
              </a:xfrm>
              <a:prstGeom prst="straightConnector1">
                <a:avLst/>
              </a:prstGeom>
              <a:ln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E179A85-10F7-AA6F-02C7-C0CA0B15C638}"/>
              </a:ext>
            </a:extLst>
          </p:cNvPr>
          <p:cNvGrpSpPr/>
          <p:nvPr/>
        </p:nvGrpSpPr>
        <p:grpSpPr>
          <a:xfrm>
            <a:off x="4914887" y="624553"/>
            <a:ext cx="6739739" cy="6091009"/>
            <a:chOff x="5687774" y="512608"/>
            <a:chExt cx="6739739" cy="6091009"/>
          </a:xfrm>
        </p:grpSpPr>
        <p:graphicFrame>
          <p:nvGraphicFramePr>
            <p:cNvPr id="9" name="Content Placeholder 3">
              <a:extLst>
                <a:ext uri="{FF2B5EF4-FFF2-40B4-BE49-F238E27FC236}">
                  <a16:creationId xmlns:a16="http://schemas.microsoft.com/office/drawing/2014/main" id="{F7C4E1D1-86C4-264A-54C0-D84E20331C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510819194"/>
                </p:ext>
              </p:extLst>
            </p:nvPr>
          </p:nvGraphicFramePr>
          <p:xfrm>
            <a:off x="6417426" y="512608"/>
            <a:ext cx="6010087" cy="5091120"/>
          </p:xfrm>
          <a:graphic>
            <a:graphicData uri="http://schemas.openxmlformats.org/drawingml/2006/table">
              <a:tbl>
                <a:tblPr firstRow="1" firstCol="1" bandRow="1"/>
                <a:tblGrid>
                  <a:gridCol w="3225737">
                    <a:extLst>
                      <a:ext uri="{9D8B030D-6E8A-4147-A177-3AD203B41FA5}">
                        <a16:colId xmlns:a16="http://schemas.microsoft.com/office/drawing/2014/main" val="67405574"/>
                      </a:ext>
                    </a:extLst>
                  </a:gridCol>
                  <a:gridCol w="1043805">
                    <a:extLst>
                      <a:ext uri="{9D8B030D-6E8A-4147-A177-3AD203B41FA5}">
                        <a16:colId xmlns:a16="http://schemas.microsoft.com/office/drawing/2014/main" val="3372696557"/>
                      </a:ext>
                    </a:extLst>
                  </a:gridCol>
                  <a:gridCol w="1740545">
                    <a:extLst>
                      <a:ext uri="{9D8B030D-6E8A-4147-A177-3AD203B41FA5}">
                        <a16:colId xmlns:a16="http://schemas.microsoft.com/office/drawing/2014/main" val="1072142713"/>
                      </a:ext>
                    </a:extLst>
                  </a:gridCol>
                </a:tblGrid>
                <a:tr h="552980"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20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Parameters</a:t>
                        </a: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20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Unit</a:t>
                        </a: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20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Parameters based on </a:t>
                        </a:r>
                        <a:r>
                          <a:rPr lang="en-US" sz="2000" b="1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en-US" sz="2000" b="1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D</a:t>
                        </a:r>
                        <a:endParaRPr lang="en-US" sz="20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4220820497"/>
                    </a:ext>
                  </a:extLst>
                </a:tr>
                <a:tr h="304356">
                  <a:tc gridSpan="3">
                    <a:txBody>
                      <a:bodyPr/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 i="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Soil </a:t>
                        </a: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6">
                          <a:lumMod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 hMerge="1">
                    <a:txBody>
                      <a:bodyPr/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6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6">
                          <a:lumMod val="5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3819493860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Relative density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I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D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%</a:t>
                        </a:r>
                        <a:endParaRPr lang="en-US" sz="16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>
                            <a:solidFill>
                              <a:srgbClr val="FF0000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75</a:t>
                        </a:r>
                        <a:endParaRPr lang="en-US" sz="1600" b="1" baseline="-25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2114299903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Unit Weight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γ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kN/m</a:t>
                        </a:r>
                        <a:r>
                          <a:rPr lang="en-US" sz="1600" baseline="300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18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868858988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Friction angle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ϕ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ͦ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37.37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13353922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Secant modulus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E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50</a:t>
                        </a:r>
                        <a:r>
                          <a:rPr lang="en-US" sz="1600" b="0" i="1" baseline="30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ref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MPa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45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2594987857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Shear modulus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G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1600" b="0" i="1" baseline="30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ref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MPa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111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784069461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Dilation angle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l-GR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Ψ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ͦ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7.37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715930266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Constant for stress dependent stiffness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-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0.46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2573788867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Shear strain at 70% of G</a:t>
                        </a:r>
                        <a:r>
                          <a:rPr lang="en-US" sz="1600" b="0" i="0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o</a:t>
                        </a:r>
                        <a:r>
                          <a:rPr lang="en-US" sz="1600" b="0" i="0" baseline="30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ref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y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0.7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-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1.25x10</a:t>
                        </a:r>
                        <a:r>
                          <a:rPr lang="en-US" sz="1600" b="0" baseline="3000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-4</a:t>
                        </a:r>
                        <a:endParaRPr lang="en-US" sz="1600" b="1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583223362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Failure ratio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f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-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0.9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2254307013"/>
                    </a:ext>
                  </a:extLst>
                </a:tr>
                <a:tr h="304356">
                  <a:tc gridSpan="3"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1" i="0" dirty="0">
                            <a:solidFill>
                              <a:schemeClr val="bg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Retaining Wall</a:t>
                        </a: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6">
                          <a:lumMod val="50000"/>
                        </a:schemeClr>
                      </a:solidFill>
                    </a:tcPr>
                  </a:tc>
                  <a:tc hMerge="1">
                    <a:txBody>
                      <a:bodyPr/>
                      <a:lstStyle/>
                      <a:p>
                        <a:endParaRPr lang="en-US"/>
                      </a:p>
                    </a:txBody>
                    <a:tcPr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</a:tcPr>
                  </a:tc>
                  <a:tc hMerge="1">
                    <a:txBody>
                      <a:bodyPr/>
                      <a:lstStyle/>
                      <a:p>
                        <a:pPr marL="0" marR="0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 sz="1600" b="1" i="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6">
                          <a:lumMod val="5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4603444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Young’s Modulus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E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MPa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35000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3069386405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Poisson’s ratio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ν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-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0.15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804706611"/>
                    </a:ext>
                  </a:extLst>
                </a:tr>
                <a:tr h="304356">
                  <a:tc>
                    <a:txBody>
                      <a:bodyPr/>
                      <a:lstStyle/>
                      <a:p>
                        <a:pPr marL="0" marR="0" algn="l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Unit weight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sz="1600" b="0" i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(</a:t>
                        </a:r>
                        <a:r>
                          <a:rPr lang="en-US" sz="1600" b="0" i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γ</a:t>
                        </a:r>
                        <a:r>
                          <a:rPr lang="en-US" sz="1600" b="0" i="1" baseline="-25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w</a:t>
                        </a:r>
                        <a:r>
                          <a:rPr lang="en-US" sz="1600" b="0" i="0" baseline="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)</a:t>
                        </a:r>
                        <a:endParaRPr lang="en-US" sz="1600" b="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kN/m</a:t>
                        </a:r>
                        <a:r>
                          <a:rPr lang="en-US" sz="1600" baseline="300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3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tc>
                    <a:txBody>
                      <a:bodyPr/>
                      <a:lstStyle/>
                      <a:p>
                        <a:pPr marL="0" marR="0" algn="ctr">
                          <a:lnSpc>
                            <a:spcPct val="107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r>
                          <a:rPr lang="en-US" sz="1600" b="0" dirty="0">
                            <a:solidFill>
                              <a:schemeClr val="tx1"/>
                            </a:solidFill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a:t>24</a:t>
                        </a:r>
                        <a:endPara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>
                      <a:lnL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rgbClr val="0000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</a:tcPr>
                  </a:tc>
                  <a:extLst>
                    <a:ext uri="{0D108BD9-81ED-4DB2-BD59-A6C34878D82A}">
                      <a16:rowId xmlns:a16="http://schemas.microsoft.com/office/drawing/2014/main" val="627237262"/>
                    </a:ext>
                  </a:extLst>
                </a:tr>
              </a:tbl>
            </a:graphicData>
          </a:graphic>
        </p:graphicFrame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1D0509B-1ED3-E956-9E6F-FCCCB043AFA8}"/>
                </a:ext>
              </a:extLst>
            </p:cNvPr>
            <p:cNvSpPr txBox="1"/>
            <p:nvPr/>
          </p:nvSpPr>
          <p:spPr>
            <a:xfrm>
              <a:off x="5687774" y="5895731"/>
              <a:ext cx="5836264" cy="70788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just"/>
              <a:r>
                <a:rPr lang="en-US" sz="2000" b="1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Note:</a:t>
              </a:r>
              <a:r>
                <a:rPr lang="en-US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Soil parameters for HSsmall model are obtained using equations from Brinkgreve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et al.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(2010).</a:t>
              </a:r>
              <a:endPara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Slide Number Placeholder 9">
            <a:extLst>
              <a:ext uri="{FF2B5EF4-FFF2-40B4-BE49-F238E27FC236}">
                <a16:creationId xmlns:a16="http://schemas.microsoft.com/office/drawing/2014/main" id="{0FF1DD64-C575-CCDC-ED96-C06C3205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4FBC01F-9686-FA55-54B8-BE37FAD055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92001" y="5568427"/>
            <a:ext cx="1199999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60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66"/>
    </mc:Choice>
    <mc:Fallback xmlns="">
      <p:transition spd="slow" advTm="21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C747F03-E12D-DB14-E60E-412E15A09D1A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Deformation and acceleration response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2368C42-569B-CDB3-EA28-457BBF880C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9312" y="524908"/>
            <a:ext cx="4338134" cy="356822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64D48031-BE77-BB71-85C8-E493333C80FA}"/>
              </a:ext>
            </a:extLst>
          </p:cNvPr>
          <p:cNvSpPr txBox="1"/>
          <p:nvPr/>
        </p:nvSpPr>
        <p:spPr>
          <a:xfrm>
            <a:off x="7083864" y="3991354"/>
            <a:ext cx="4673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Spectra acceleration response at wall top (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wt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), wall base (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wb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), soil top (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SA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st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), and base for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= 0.28g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B0542EE-FF3F-7BAC-D650-AA43AF15FB89}"/>
              </a:ext>
            </a:extLst>
          </p:cNvPr>
          <p:cNvSpPr txBox="1"/>
          <p:nvPr/>
        </p:nvSpPr>
        <p:spPr>
          <a:xfrm>
            <a:off x="6872652" y="5038289"/>
            <a:ext cx="4781975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4" indent="-342904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Overturning mode</a:t>
            </a:r>
          </a:p>
          <a:p>
            <a:pPr marL="342904" indent="-342904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Non-linear and non-uniform distribution.</a:t>
            </a:r>
          </a:p>
          <a:p>
            <a:pPr marL="342904" indent="-342904">
              <a:buFont typeface="Arial" panose="020B0604020202020204" pitchFamily="34" charset="0"/>
              <a:buChar char="•"/>
            </a:pP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wt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&gt;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st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&gt; </a:t>
            </a:r>
            <a:r>
              <a:rPr lang="en-US" sz="2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wb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3626B7-68A5-FC9F-AACE-ED55594C7583}"/>
              </a:ext>
            </a:extLst>
          </p:cNvPr>
          <p:cNvGrpSpPr/>
          <p:nvPr/>
        </p:nvGrpSpPr>
        <p:grpSpPr>
          <a:xfrm>
            <a:off x="3528711" y="3522349"/>
            <a:ext cx="3083126" cy="2820670"/>
            <a:chOff x="3528711" y="3421868"/>
            <a:chExt cx="3083126" cy="282067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9FDC8049-7AEE-370B-1B5F-56ADA3121E3D}"/>
                </a:ext>
              </a:extLst>
            </p:cNvPr>
            <p:cNvGrpSpPr/>
            <p:nvPr/>
          </p:nvGrpSpPr>
          <p:grpSpPr>
            <a:xfrm>
              <a:off x="3548064" y="3421868"/>
              <a:ext cx="3063773" cy="2271474"/>
              <a:chOff x="462223" y="793631"/>
              <a:chExt cx="4075270" cy="3084354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AE92B9A2-4E8B-69D5-CC30-935A6A5F8987}"/>
                  </a:ext>
                </a:extLst>
              </p:cNvPr>
              <p:cNvGrpSpPr/>
              <p:nvPr/>
            </p:nvGrpSpPr>
            <p:grpSpPr>
              <a:xfrm>
                <a:off x="542932" y="793631"/>
                <a:ext cx="3994561" cy="3084354"/>
                <a:chOff x="261580" y="833044"/>
                <a:chExt cx="3048000" cy="224790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A761BAC7-BC7E-98D6-107F-BC0E97280C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580" y="833044"/>
                  <a:ext cx="3048000" cy="2247900"/>
                </a:xfrm>
                <a:prstGeom prst="rect">
                  <a:avLst/>
                </a:prstGeom>
              </p:spPr>
            </p:pic>
            <p:pic>
              <p:nvPicPr>
                <p:cNvPr id="48" name="Picture 47">
                  <a:extLst>
                    <a:ext uri="{FF2B5EF4-FFF2-40B4-BE49-F238E27FC236}">
                      <a16:creationId xmlns:a16="http://schemas.microsoft.com/office/drawing/2014/main" id="{3AC5ED24-7E34-65DE-59FC-0B184BF095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414230" y="1297182"/>
                  <a:ext cx="895350" cy="1600200"/>
                </a:xfrm>
                <a:prstGeom prst="rect">
                  <a:avLst/>
                </a:prstGeom>
              </p:spPr>
            </p:pic>
          </p:grp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61BFF14-D9B7-D090-8705-1C9D7182F66B}"/>
                  </a:ext>
                </a:extLst>
              </p:cNvPr>
              <p:cNvSpPr/>
              <p:nvPr/>
            </p:nvSpPr>
            <p:spPr>
              <a:xfrm>
                <a:off x="462223" y="793631"/>
                <a:ext cx="4075269" cy="283248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9FA8A6-AD6E-E7A4-A735-218F68144DAE}"/>
                </a:ext>
              </a:extLst>
            </p:cNvPr>
            <p:cNvSpPr txBox="1"/>
            <p:nvPr/>
          </p:nvSpPr>
          <p:spPr>
            <a:xfrm>
              <a:off x="3528711" y="5534652"/>
              <a:ext cx="302428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Acceleration response at active state (t = 4.45 s)</a:t>
              </a: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Footer Placeholder 20">
            <a:extLst>
              <a:ext uri="{FF2B5EF4-FFF2-40B4-BE49-F238E27FC236}">
                <a16:creationId xmlns:a16="http://schemas.microsoft.com/office/drawing/2014/main" id="{347A6562-572E-C55B-8A4E-6C4A2555A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51" name="Slide Number Placeholder 9">
            <a:extLst>
              <a:ext uri="{FF2B5EF4-FFF2-40B4-BE49-F238E27FC236}">
                <a16:creationId xmlns:a16="http://schemas.microsoft.com/office/drawing/2014/main" id="{7BAE42DC-278D-9F43-3FE1-AB4C8EFE2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70ACE6A-4495-14EC-97E1-7D37E5E17FE0}"/>
              </a:ext>
            </a:extLst>
          </p:cNvPr>
          <p:cNvGrpSpPr/>
          <p:nvPr/>
        </p:nvGrpSpPr>
        <p:grpSpPr>
          <a:xfrm>
            <a:off x="191160" y="615200"/>
            <a:ext cx="6420680" cy="6193851"/>
            <a:chOff x="191160" y="615200"/>
            <a:chExt cx="6420680" cy="6193851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DDF7E2E5-C768-3DEE-3E72-C85E8FEB0365}"/>
                </a:ext>
              </a:extLst>
            </p:cNvPr>
            <p:cNvGrpSpPr/>
            <p:nvPr/>
          </p:nvGrpSpPr>
          <p:grpSpPr>
            <a:xfrm>
              <a:off x="372320" y="615200"/>
              <a:ext cx="2962671" cy="2771546"/>
              <a:chOff x="196531" y="738071"/>
              <a:chExt cx="3686175" cy="3045716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2E58C057-D006-0A9F-489F-F9510245E54F}"/>
                  </a:ext>
                </a:extLst>
              </p:cNvPr>
              <p:cNvGrpSpPr/>
              <p:nvPr/>
            </p:nvGrpSpPr>
            <p:grpSpPr>
              <a:xfrm>
                <a:off x="196531" y="738071"/>
                <a:ext cx="3686175" cy="3045716"/>
                <a:chOff x="329787" y="332831"/>
                <a:chExt cx="3686175" cy="3045716"/>
              </a:xfrm>
            </p:grpSpPr>
            <p:grpSp>
              <p:nvGrpSpPr>
                <p:cNvPr id="2" name="Group 1">
                  <a:extLst>
                    <a:ext uri="{FF2B5EF4-FFF2-40B4-BE49-F238E27FC236}">
                      <a16:creationId xmlns:a16="http://schemas.microsoft.com/office/drawing/2014/main" id="{4BE26145-FDDC-EA09-CC62-127856706352}"/>
                    </a:ext>
                  </a:extLst>
                </p:cNvPr>
                <p:cNvGrpSpPr/>
                <p:nvPr/>
              </p:nvGrpSpPr>
              <p:grpSpPr>
                <a:xfrm>
                  <a:off x="329787" y="332831"/>
                  <a:ext cx="3686175" cy="3045716"/>
                  <a:chOff x="329787" y="478703"/>
                  <a:chExt cx="3686175" cy="3045716"/>
                </a:xfrm>
              </p:grpSpPr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040D2A1-D913-62F8-01BB-BE0EB094E72B}"/>
                      </a:ext>
                    </a:extLst>
                  </p:cNvPr>
                  <p:cNvSpPr txBox="1"/>
                  <p:nvPr/>
                </p:nvSpPr>
                <p:spPr>
                  <a:xfrm>
                    <a:off x="1056042" y="3084729"/>
                    <a:ext cx="2274091" cy="4396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dirty="0">
                        <a:latin typeface="Times New Roman" panose="02020603050405020304" pitchFamily="18" charset="0"/>
                        <a:ea typeface="Calibri" panose="020F0502020204030204" pitchFamily="34" charset="0"/>
                      </a:rPr>
                      <a:t>Deformed mesh</a:t>
                    </a:r>
                    <a:endParaRPr lang="en-US" sz="2000" baseline="-250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" name="Group 17">
                    <a:extLst>
                      <a:ext uri="{FF2B5EF4-FFF2-40B4-BE49-F238E27FC236}">
                        <a16:creationId xmlns:a16="http://schemas.microsoft.com/office/drawing/2014/main" id="{B5118988-6C62-5E53-BE61-8D034CCB6BFE}"/>
                      </a:ext>
                    </a:extLst>
                  </p:cNvPr>
                  <p:cNvGrpSpPr/>
                  <p:nvPr/>
                </p:nvGrpSpPr>
                <p:grpSpPr>
                  <a:xfrm>
                    <a:off x="329787" y="478703"/>
                    <a:ext cx="3686175" cy="2572360"/>
                    <a:chOff x="225504" y="469775"/>
                    <a:chExt cx="3686175" cy="2572360"/>
                  </a:xfrm>
                </p:grpSpPr>
                <p:pic>
                  <p:nvPicPr>
                    <p:cNvPr id="6" name="Picture 5">
                      <a:extLst>
                        <a:ext uri="{FF2B5EF4-FFF2-40B4-BE49-F238E27FC236}">
                          <a16:creationId xmlns:a16="http://schemas.microsoft.com/office/drawing/2014/main" id="{0E7BDC8F-A2C8-80EF-1F84-627FCF25D8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225504" y="794235"/>
                      <a:ext cx="3686175" cy="2247900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17" name="TextBox 16">
                      <a:extLst>
                        <a:ext uri="{FF2B5EF4-FFF2-40B4-BE49-F238E27FC236}">
                          <a16:creationId xmlns:a16="http://schemas.microsoft.com/office/drawing/2014/main" id="{2A87637D-D606-8502-853B-E667C1847AA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673367" y="469775"/>
                      <a:ext cx="1671763" cy="439690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US" sz="2000" i="1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2000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0.08 m</a:t>
                      </a:r>
                      <a:endParaRPr lang="en-US" sz="2000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</p:grpSp>
            <p:sp>
              <p:nvSpPr>
                <p:cNvPr id="4" name="Oval 3">
                  <a:extLst>
                    <a:ext uri="{FF2B5EF4-FFF2-40B4-BE49-F238E27FC236}">
                      <a16:creationId xmlns:a16="http://schemas.microsoft.com/office/drawing/2014/main" id="{FA4E58F5-B1A4-9B24-12B9-4D25825FCD39}"/>
                    </a:ext>
                  </a:extLst>
                </p:cNvPr>
                <p:cNvSpPr/>
                <p:nvPr/>
              </p:nvSpPr>
              <p:spPr>
                <a:xfrm>
                  <a:off x="2170447" y="753627"/>
                  <a:ext cx="90435" cy="7033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25465E4-7FA6-5E9E-DC44-35B57713FBE0}"/>
                  </a:ext>
                </a:extLst>
              </p:cNvPr>
              <p:cNvSpPr/>
              <p:nvPr/>
            </p:nvSpPr>
            <p:spPr>
              <a:xfrm>
                <a:off x="196531" y="808520"/>
                <a:ext cx="3686175" cy="250191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D41CD51-DB6A-DC4C-2DFC-3E632CEA405D}"/>
                </a:ext>
              </a:extLst>
            </p:cNvPr>
            <p:cNvGrpSpPr/>
            <p:nvPr/>
          </p:nvGrpSpPr>
          <p:grpSpPr>
            <a:xfrm>
              <a:off x="191160" y="3439048"/>
              <a:ext cx="2976778" cy="2766229"/>
              <a:chOff x="4226000" y="2384881"/>
              <a:chExt cx="3902361" cy="256272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C35D49A1-7B8D-233B-5C7E-3E3161851722}"/>
                  </a:ext>
                </a:extLst>
              </p:cNvPr>
              <p:cNvGrpSpPr/>
              <p:nvPr/>
            </p:nvGrpSpPr>
            <p:grpSpPr>
              <a:xfrm>
                <a:off x="4235009" y="2384881"/>
                <a:ext cx="3893352" cy="2562727"/>
                <a:chOff x="4976242" y="941306"/>
                <a:chExt cx="3893352" cy="2562727"/>
              </a:xfrm>
            </p:grpSpPr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CF47742-0346-BB1D-C60B-11FE04C37CFA}"/>
                    </a:ext>
                  </a:extLst>
                </p:cNvPr>
                <p:cNvGrpSpPr/>
                <p:nvPr/>
              </p:nvGrpSpPr>
              <p:grpSpPr>
                <a:xfrm>
                  <a:off x="4976242" y="941306"/>
                  <a:ext cx="3893352" cy="2109757"/>
                  <a:chOff x="4116489" y="931984"/>
                  <a:chExt cx="4163834" cy="2110151"/>
                </a:xfrm>
              </p:grpSpPr>
              <p:pic>
                <p:nvPicPr>
                  <p:cNvPr id="9" name="Picture 8">
                    <a:extLst>
                      <a:ext uri="{FF2B5EF4-FFF2-40B4-BE49-F238E27FC236}">
                        <a16:creationId xmlns:a16="http://schemas.microsoft.com/office/drawing/2014/main" id="{A784AC14-3248-859D-38B0-358783F0AC9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4116489" y="931984"/>
                    <a:ext cx="4163834" cy="2110151"/>
                  </a:xfrm>
                  <a:prstGeom prst="rect">
                    <a:avLst/>
                  </a:prstGeom>
                </p:spPr>
              </p:pic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A540E8D6-9CA6-5F5D-28A0-F1BFB49615C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374905" y="1241909"/>
                    <a:ext cx="885825" cy="1800225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CA2AABF-0D0E-DC70-5389-741B969713A6}"/>
                      </a:ext>
                    </a:extLst>
                  </p:cNvPr>
                  <p:cNvSpPr txBox="1"/>
                  <p:nvPr/>
                </p:nvSpPr>
                <p:spPr>
                  <a:xfrm>
                    <a:off x="7323897" y="1109291"/>
                    <a:ext cx="506120" cy="37074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l-GR" sz="20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ε</a:t>
                    </a:r>
                    <a:r>
                      <a:rPr lang="en-US" sz="2000" i="1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x</a:t>
                    </a:r>
                  </a:p>
                </p:txBody>
              </p:sp>
            </p:grp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B8940D7-BF4B-C963-9E54-8ABBAEEB059B}"/>
                    </a:ext>
                  </a:extLst>
                </p:cNvPr>
                <p:cNvSpPr txBox="1"/>
                <p:nvPr/>
              </p:nvSpPr>
              <p:spPr>
                <a:xfrm>
                  <a:off x="5046117" y="3133358"/>
                  <a:ext cx="3805154" cy="3706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Deviatoric strain</a:t>
                  </a:r>
                  <a:endPara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52333CD-288E-48B4-3F1A-9F75BD3C8158}"/>
                  </a:ext>
                </a:extLst>
              </p:cNvPr>
              <p:cNvSpPr/>
              <p:nvPr/>
            </p:nvSpPr>
            <p:spPr>
              <a:xfrm>
                <a:off x="4226000" y="2469306"/>
                <a:ext cx="3893352" cy="202533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501B9FC-526C-C841-087C-9DF7D55031FD}"/>
                </a:ext>
              </a:extLst>
            </p:cNvPr>
            <p:cNvGrpSpPr/>
            <p:nvPr/>
          </p:nvGrpSpPr>
          <p:grpSpPr>
            <a:xfrm>
              <a:off x="3548065" y="701641"/>
              <a:ext cx="3063775" cy="2579701"/>
              <a:chOff x="9022678" y="1125011"/>
              <a:chExt cx="2392252" cy="2793685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E9FC350-CAA2-7A5F-F11E-BD0C74BB1010}"/>
                  </a:ext>
                </a:extLst>
              </p:cNvPr>
              <p:cNvGrpSpPr/>
              <p:nvPr/>
            </p:nvGrpSpPr>
            <p:grpSpPr>
              <a:xfrm>
                <a:off x="9022678" y="1136031"/>
                <a:ext cx="2392252" cy="2782665"/>
                <a:chOff x="8761421" y="1252152"/>
                <a:chExt cx="2392252" cy="2782665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569651D9-1D45-D1F3-8B3C-B5909ED7A289}"/>
                    </a:ext>
                  </a:extLst>
                </p:cNvPr>
                <p:cNvGrpSpPr/>
                <p:nvPr/>
              </p:nvGrpSpPr>
              <p:grpSpPr>
                <a:xfrm>
                  <a:off x="8761421" y="1252152"/>
                  <a:ext cx="2392252" cy="2363487"/>
                  <a:chOff x="8761421" y="1252152"/>
                  <a:chExt cx="2392252" cy="2363487"/>
                </a:xfrm>
              </p:grpSpPr>
              <p:pic>
                <p:nvPicPr>
                  <p:cNvPr id="10" name="Picture 9">
                    <a:extLst>
                      <a:ext uri="{FF2B5EF4-FFF2-40B4-BE49-F238E27FC236}">
                        <a16:creationId xmlns:a16="http://schemas.microsoft.com/office/drawing/2014/main" id="{A96DFD88-08EA-AA1A-70EE-E3B687AF30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761421" y="1252152"/>
                    <a:ext cx="2379764" cy="2025331"/>
                  </a:xfrm>
                  <a:prstGeom prst="rect">
                    <a:avLst/>
                  </a:prstGeom>
                  <a:solidFill>
                    <a:schemeClr val="bg2"/>
                  </a:solidFill>
                </p:spPr>
              </p:pic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2FC174DE-EC67-6459-5A5F-4200291413AA}"/>
                      </a:ext>
                    </a:extLst>
                  </p:cNvPr>
                  <p:cNvGrpSpPr/>
                  <p:nvPr/>
                </p:nvGrpSpPr>
                <p:grpSpPr>
                  <a:xfrm>
                    <a:off x="9640995" y="3215671"/>
                    <a:ext cx="1512678" cy="399968"/>
                    <a:chOff x="9626324" y="3600392"/>
                    <a:chExt cx="1512678" cy="399968"/>
                  </a:xfrm>
                </p:grpSpPr>
                <p:sp>
                  <p:nvSpPr>
                    <p:cNvPr id="27" name="TextBox 26">
                      <a:extLst>
                        <a:ext uri="{FF2B5EF4-FFF2-40B4-BE49-F238E27FC236}">
                          <a16:creationId xmlns:a16="http://schemas.microsoft.com/office/drawing/2014/main" id="{4975843C-C94D-CFDC-F500-6DA08E173C7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28851" y="3600392"/>
                      <a:ext cx="1410151" cy="39996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Failure point</a:t>
                      </a:r>
                      <a:endParaRPr lang="en-US" baseline="-25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9" name="Rectangle 28">
                      <a:extLst>
                        <a:ext uri="{FF2B5EF4-FFF2-40B4-BE49-F238E27FC236}">
                          <a16:creationId xmlns:a16="http://schemas.microsoft.com/office/drawing/2014/main" id="{FE7C5E58-A4EB-667F-51CD-86470ED060C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26324" y="3768132"/>
                      <a:ext cx="84638" cy="91440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152435D1-88A0-6411-C32B-8B290412AACE}"/>
                    </a:ext>
                  </a:extLst>
                </p:cNvPr>
                <p:cNvSpPr txBox="1"/>
                <p:nvPr/>
              </p:nvSpPr>
              <p:spPr>
                <a:xfrm>
                  <a:off x="8779770" y="3601518"/>
                  <a:ext cx="2358368" cy="4332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Generation of failure points</a:t>
                  </a:r>
                  <a:endParaRPr lang="en-US" sz="2000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BC173C9-8FEA-FCA0-4912-32C56DDFC004}"/>
                  </a:ext>
                </a:extLst>
              </p:cNvPr>
              <p:cNvSpPr/>
              <p:nvPr/>
            </p:nvSpPr>
            <p:spPr>
              <a:xfrm>
                <a:off x="9033469" y="1125011"/>
                <a:ext cx="2381458" cy="2365139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84BFED8-C09B-2402-E5A7-65EF9599938F}"/>
                </a:ext>
              </a:extLst>
            </p:cNvPr>
            <p:cNvSpPr txBox="1"/>
            <p:nvPr/>
          </p:nvSpPr>
          <p:spPr>
            <a:xfrm>
              <a:off x="2628641" y="6408941"/>
              <a:ext cx="142539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sz="20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max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= 0.28g</a:t>
              </a:r>
              <a:endParaRPr lang="en-US" sz="2000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C1E1D859-DFFF-DF31-4267-BBFFC7CC48E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2000" y="5958941"/>
            <a:ext cx="1199999" cy="900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498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44"/>
    </mc:Choice>
    <mc:Fallback xmlns="">
      <p:transition spd="slow" advTm="6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2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AE0B088-E786-36CA-352B-C32C979E92B5}"/>
              </a:ext>
            </a:extLst>
          </p:cNvPr>
          <p:cNvGrpSpPr/>
          <p:nvPr/>
        </p:nvGrpSpPr>
        <p:grpSpPr>
          <a:xfrm>
            <a:off x="-4216" y="499727"/>
            <a:ext cx="4125646" cy="4320708"/>
            <a:chOff x="3971551" y="960116"/>
            <a:chExt cx="3319721" cy="34712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D427315-4064-793B-4FC4-4CFD6AFF23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788" r="4376"/>
            <a:stretch/>
          </p:blipFill>
          <p:spPr>
            <a:xfrm>
              <a:off x="3971551" y="960116"/>
              <a:ext cx="3316049" cy="282886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2C454D-66F4-C858-DABA-228F7C541B29}"/>
                </a:ext>
              </a:extLst>
            </p:cNvPr>
            <p:cNvSpPr txBox="1"/>
            <p:nvPr/>
          </p:nvSpPr>
          <p:spPr>
            <a:xfrm>
              <a:off x="4262004" y="3678456"/>
              <a:ext cx="3029268" cy="752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Residual displacement at wall top (</a:t>
              </a:r>
              <a:r>
                <a:rPr lang="en-US" sz="20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u</a:t>
              </a:r>
              <a:r>
                <a:rPr lang="en-US" sz="2000" i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wt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) and soil top (</a:t>
              </a:r>
              <a:r>
                <a:rPr lang="en-US" sz="20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u</a:t>
              </a:r>
              <a:r>
                <a:rPr lang="en-US" sz="2000" i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st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)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80118A9-2DF9-7428-1899-33E4B6C76203}"/>
              </a:ext>
            </a:extLst>
          </p:cNvPr>
          <p:cNvSpPr txBox="1"/>
          <p:nvPr/>
        </p:nvSpPr>
        <p:spPr>
          <a:xfrm>
            <a:off x="7177382" y="4586479"/>
            <a:ext cx="479666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With increase in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max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u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r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and </a:t>
            </a:r>
            <a:r>
              <a:rPr lang="el-GR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θ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increases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MO provides over-conservative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ae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A0769F0-6145-181B-6ED2-1851D8506491}"/>
              </a:ext>
            </a:extLst>
          </p:cNvPr>
          <p:cNvGrpSpPr/>
          <p:nvPr/>
        </p:nvGrpSpPr>
        <p:grpSpPr>
          <a:xfrm>
            <a:off x="4086746" y="526791"/>
            <a:ext cx="4121083" cy="3993645"/>
            <a:chOff x="7889392" y="1064482"/>
            <a:chExt cx="3575630" cy="35412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EF314EE-5B23-6D4B-935B-B376538DDF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124" r="4556"/>
            <a:stretch/>
          </p:blipFill>
          <p:spPr>
            <a:xfrm>
              <a:off x="7889392" y="1064482"/>
              <a:ext cx="3575630" cy="311913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96E717F-B113-89CC-A50A-311C910D4ADA}"/>
                </a:ext>
              </a:extLst>
            </p:cNvPr>
            <p:cNvSpPr txBox="1"/>
            <p:nvPr/>
          </p:nvSpPr>
          <p:spPr>
            <a:xfrm>
              <a:off x="8048676" y="4182579"/>
              <a:ext cx="3340230" cy="423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Residual rotation of the wall.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1549246F-92B1-FBFD-7572-4CED9433F83C}"/>
              </a:ext>
            </a:extLst>
          </p:cNvPr>
          <p:cNvSpPr/>
          <p:nvPr/>
        </p:nvSpPr>
        <p:spPr>
          <a:xfrm>
            <a:off x="0" y="0"/>
            <a:ext cx="12192000" cy="469234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Results: Displacement, rotation and earth pressure response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027D76-4336-1072-52F5-4166BDB88EE6}"/>
              </a:ext>
            </a:extLst>
          </p:cNvPr>
          <p:cNvSpPr txBox="1"/>
          <p:nvPr/>
        </p:nvSpPr>
        <p:spPr>
          <a:xfrm>
            <a:off x="217957" y="4785310"/>
            <a:ext cx="66296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MO method gives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ae</a:t>
            </a:r>
            <a:r>
              <a:rPr lang="en-US" sz="2000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until condition of shear fluidization is followed (Richards et al., 1990):</a:t>
            </a: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For present study, </a:t>
            </a:r>
            <a:r>
              <a:rPr lang="en-US" sz="2000" i="1" dirty="0">
                <a:latin typeface="Times New Roman" panose="02020603050405020304" pitchFamily="18" charset="0"/>
                <a:ea typeface="Calibri" panose="020F0502020204030204" pitchFamily="34" charset="0"/>
              </a:rPr>
              <a:t>k</a:t>
            </a:r>
            <a:r>
              <a:rPr lang="en-US" sz="2000" i="1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&lt; 0.55, Eq. (1) is satisfied 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E956B9-6FAE-1753-1BA1-5DBD7CC13214}"/>
              </a:ext>
            </a:extLst>
          </p:cNvPr>
          <p:cNvGrpSpPr/>
          <p:nvPr/>
        </p:nvGrpSpPr>
        <p:grpSpPr>
          <a:xfrm>
            <a:off x="7917120" y="568748"/>
            <a:ext cx="4274880" cy="4066270"/>
            <a:chOff x="8051742" y="756524"/>
            <a:chExt cx="4274880" cy="382917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89AE50-590E-3CAC-59DB-8857B45879D1}"/>
                </a:ext>
              </a:extLst>
            </p:cNvPr>
            <p:cNvSpPr txBox="1"/>
            <p:nvPr/>
          </p:nvSpPr>
          <p:spPr>
            <a:xfrm>
              <a:off x="8711097" y="3877813"/>
              <a:ext cx="359902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Comparison of </a:t>
              </a:r>
              <a:r>
                <a:rPr lang="en-US" sz="2000" i="1" dirty="0">
                  <a:latin typeface="Times New Roman" panose="02020603050405020304" pitchFamily="18" charset="0"/>
                  <a:ea typeface="Calibri" panose="020F0502020204030204" pitchFamily="34" charset="0"/>
                </a:rPr>
                <a:t>P</a:t>
              </a:r>
              <a:r>
                <a:rPr lang="en-US" sz="2000" i="1" baseline="-25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ae</a:t>
              </a:r>
              <a:r>
                <a:rPr lang="en-US" sz="2000" dirty="0">
                  <a:latin typeface="Times New Roman" panose="02020603050405020304" pitchFamily="18" charset="0"/>
                  <a:ea typeface="Calibri" panose="020F0502020204030204" pitchFamily="34" charset="0"/>
                </a:rPr>
                <a:t> from present study and MO method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900A367-D305-29EF-04C6-88D7D9E55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051742" y="756524"/>
              <a:ext cx="4274880" cy="3208320"/>
            </a:xfrm>
            <a:prstGeom prst="rect">
              <a:avLst/>
            </a:prstGeom>
          </p:spPr>
        </p:pic>
      </p:grp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AB19978F-F957-EBD8-A0AE-16ABACD86CC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654691"/>
              </p:ext>
            </p:extLst>
          </p:nvPr>
        </p:nvGraphicFramePr>
        <p:xfrm>
          <a:off x="2814438" y="5422181"/>
          <a:ext cx="1583147" cy="707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10" imgW="1079280" imgH="482400" progId="Equation.DSMT4">
                  <p:embed/>
                </p:oleObj>
              </mc:Choice>
              <mc:Fallback>
                <p:oleObj name="Equation" r:id="rId10" imgW="1079280" imgH="482400" progId="Equation.DSMT4">
                  <p:embed/>
                  <p:pic>
                    <p:nvPicPr>
                      <p:cNvPr id="36" name="Object 35">
                        <a:extLst>
                          <a:ext uri="{FF2B5EF4-FFF2-40B4-BE49-F238E27FC236}">
                            <a16:creationId xmlns:a16="http://schemas.microsoft.com/office/drawing/2014/main" id="{20962C1A-0DE6-950A-1D48-B750A14905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814438" y="5422181"/>
                        <a:ext cx="1583147" cy="707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ooter Placeholder 20">
            <a:extLst>
              <a:ext uri="{FF2B5EF4-FFF2-40B4-BE49-F238E27FC236}">
                <a16:creationId xmlns:a16="http://schemas.microsoft.com/office/drawing/2014/main" id="{7D8C9D22-49D7-1457-6F98-BEFE9293E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" y="6491618"/>
            <a:ext cx="791110" cy="365125"/>
          </a:xfrm>
        </p:spPr>
        <p:txBody>
          <a:bodyPr/>
          <a:lstStyle/>
          <a:p>
            <a:pPr algn="l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EGU22</a:t>
            </a:r>
          </a:p>
        </p:txBody>
      </p:sp>
      <p:sp>
        <p:nvSpPr>
          <p:cNvPr id="25" name="Slide Number Placeholder 9">
            <a:extLst>
              <a:ext uri="{FF2B5EF4-FFF2-40B4-BE49-F238E27FC236}">
                <a16:creationId xmlns:a16="http://schemas.microsoft.com/office/drawing/2014/main" id="{39F1F327-645E-8A55-7605-7EA632CC7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4627" y="6321180"/>
            <a:ext cx="455645" cy="501650"/>
          </a:xfrm>
        </p:spPr>
        <p:txBody>
          <a:bodyPr/>
          <a:lstStyle/>
          <a:p>
            <a:fld id="{709B640D-4AF1-468A-8BA7-0B2EA65AE35B}" type="slidenum">
              <a:rPr lang="en-US" sz="1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56890-A081-95AF-2F12-0C8D86B316C6}"/>
              </a:ext>
            </a:extLst>
          </p:cNvPr>
          <p:cNvSpPr txBox="1"/>
          <p:nvPr/>
        </p:nvSpPr>
        <p:spPr>
          <a:xfrm>
            <a:off x="5844231" y="5565732"/>
            <a:ext cx="482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1A35729-6AF0-36B3-88EF-B3707829844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992001" y="5515842"/>
            <a:ext cx="1199999" cy="90000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4035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971"/>
    </mc:Choice>
    <mc:Fallback xmlns="">
      <p:transition spd="slow" advTm="559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  <p:bldP spid="20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1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5|1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3|2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7834</TotalTime>
  <Words>1019</Words>
  <Application>Microsoft Office PowerPoint</Application>
  <PresentationFormat>Widescreen</PresentationFormat>
  <Paragraphs>182</Paragraphs>
  <Slides>11</Slides>
  <Notes>6</Notes>
  <HiddenSlides>0</HiddenSlides>
  <MMClips>11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Prerna Singh</dc:creator>
  <cp:lastModifiedBy>Prerna Singh</cp:lastModifiedBy>
  <cp:revision>70</cp:revision>
  <dcterms:created xsi:type="dcterms:W3CDTF">2022-05-08T12:44:43Z</dcterms:created>
  <dcterms:modified xsi:type="dcterms:W3CDTF">2022-05-20T20:12:05Z</dcterms:modified>
</cp:coreProperties>
</file>