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7" r:id="rId2"/>
    <p:sldId id="270" r:id="rId3"/>
    <p:sldId id="271" r:id="rId4"/>
    <p:sldId id="272" r:id="rId5"/>
    <p:sldId id="275" r:id="rId6"/>
    <p:sldId id="278" r:id="rId7"/>
    <p:sldId id="265" r:id="rId8"/>
    <p:sldId id="264" r:id="rId9"/>
    <p:sldId id="263" r:id="rId10"/>
    <p:sldId id="262" r:id="rId11"/>
    <p:sldId id="261" r:id="rId12"/>
    <p:sldId id="268" r:id="rId13"/>
    <p:sldId id="277" r:id="rId14"/>
    <p:sldId id="266" r:id="rId15"/>
    <p:sldId id="27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李 冰" initials="李" lastIdx="1" clrIdx="0">
    <p:extLst>
      <p:ext uri="{19B8F6BF-5375-455C-9EA6-DF929625EA0E}">
        <p15:presenceInfo xmlns:p15="http://schemas.microsoft.com/office/powerpoint/2012/main" userId="b3263206e11075c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5E30"/>
    <a:srgbClr val="FF6600"/>
    <a:srgbClr val="E19E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83" autoAdjust="0"/>
  </p:normalViewPr>
  <p:slideViewPr>
    <p:cSldViewPr snapToGrid="0">
      <p:cViewPr varScale="1">
        <p:scale>
          <a:sx n="58" d="100"/>
          <a:sy n="58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7DF88-C979-4BEB-97AD-957728E72651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BEFBB-379B-4E4C-9AAC-091A039A34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757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vi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BEFBB-379B-4E4C-9AAC-091A039A345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129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BEFBB-379B-4E4C-9AAC-091A039A345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1342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BEFBB-379B-4E4C-9AAC-091A039A345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548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BEFBB-379B-4E4C-9AAC-091A039A345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252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BEFBB-379B-4E4C-9AAC-091A039A345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615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BEFBB-379B-4E4C-9AAC-091A039A345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964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BEFBB-379B-4E4C-9AAC-091A039A345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84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6DB6-4073-4589-BECC-264D96C58E3F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078C-AF9C-46F1-A381-A882F64CFF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451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6DB6-4073-4589-BECC-264D96C58E3F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078C-AF9C-46F1-A381-A882F64CFF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117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6DB6-4073-4589-BECC-264D96C58E3F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078C-AF9C-46F1-A381-A882F64CFF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4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6DB6-4073-4589-BECC-264D96C58E3F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078C-AF9C-46F1-A381-A882F64CFF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5738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6DB6-4073-4589-BECC-264D96C58E3F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078C-AF9C-46F1-A381-A882F64CFF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763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6DB6-4073-4589-BECC-264D96C58E3F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078C-AF9C-46F1-A381-A882F64CFF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126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6DB6-4073-4589-BECC-264D96C58E3F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078C-AF9C-46F1-A381-A882F64CFF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962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6DB6-4073-4589-BECC-264D96C58E3F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078C-AF9C-46F1-A381-A882F64CFF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184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6DB6-4073-4589-BECC-264D96C58E3F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078C-AF9C-46F1-A381-A882F64CFF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205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6DB6-4073-4589-BECC-264D96C58E3F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078C-AF9C-46F1-A381-A882F64CFF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340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6DB6-4073-4589-BECC-264D96C58E3F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078C-AF9C-46F1-A381-A882F64CFF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835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C6DB6-4073-4589-BECC-264D96C58E3F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7078C-AF9C-46F1-A381-A882F64CFF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94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.tiff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tiff"/><Relationship Id="rId5" Type="http://schemas.openxmlformats.org/officeDocument/2006/relationships/image" Target="../media/image20.png"/><Relationship Id="rId4" Type="http://schemas.openxmlformats.org/officeDocument/2006/relationships/image" Target="../media/image1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5F607BD-AA78-4387-99F3-18A2DDFC7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6E10640F-D868-4CB4-8610-575423DB35F0}"/>
              </a:ext>
            </a:extLst>
          </p:cNvPr>
          <p:cNvSpPr txBox="1"/>
          <p:nvPr/>
        </p:nvSpPr>
        <p:spPr>
          <a:xfrm>
            <a:off x="2270760" y="1620292"/>
            <a:ext cx="76504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Soil micro-food web adaptations to stoichiometric imbalance regulate soil multifunctionality 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5D44CE1-7853-4954-91FF-9E3B2EF74235}"/>
              </a:ext>
            </a:extLst>
          </p:cNvPr>
          <p:cNvSpPr txBox="1"/>
          <p:nvPr/>
        </p:nvSpPr>
        <p:spPr>
          <a:xfrm>
            <a:off x="3870960" y="3674047"/>
            <a:ext cx="4673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Reporter: Bing Li</a:t>
            </a:r>
          </a:p>
          <a:p>
            <a:pPr algn="ctr"/>
            <a:endParaRPr lang="it-IT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Supervisor: Professor Qi Li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B244F5D-EFE3-4F3D-9456-45905F27038A}"/>
              </a:ext>
            </a:extLst>
          </p:cNvPr>
          <p:cNvSpPr txBox="1"/>
          <p:nvPr/>
        </p:nvSpPr>
        <p:spPr>
          <a:xfrm>
            <a:off x="5022086" y="5917056"/>
            <a:ext cx="59723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Soil Ecology Lab, Institute of Applied Ecology, Chinese Academy of Sciences</a:t>
            </a:r>
          </a:p>
        </p:txBody>
      </p:sp>
      <p:pic>
        <p:nvPicPr>
          <p:cNvPr id="24" name="图片 33">
            <a:extLst>
              <a:ext uri="{FF2B5EF4-FFF2-40B4-BE49-F238E27FC236}">
                <a16:creationId xmlns:a16="http://schemas.microsoft.com/office/drawing/2014/main" id="{162DF2A9-E42D-403E-9A0B-FE380E81C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505" y="5380076"/>
            <a:ext cx="1590495" cy="14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B09C074B-A41C-8105-3AC5-4C06051998B0}"/>
              </a:ext>
            </a:extLst>
          </p:cNvPr>
          <p:cNvGrpSpPr/>
          <p:nvPr/>
        </p:nvGrpSpPr>
        <p:grpSpPr>
          <a:xfrm>
            <a:off x="0" y="-1"/>
            <a:ext cx="7056451" cy="1161513"/>
            <a:chOff x="1524000" y="-1"/>
            <a:chExt cx="7056451" cy="1161513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AE79125F-53C8-B3BF-AD53-3A483725C2A9}"/>
                </a:ext>
              </a:extLst>
            </p:cNvPr>
            <p:cNvGrpSpPr/>
            <p:nvPr/>
          </p:nvGrpSpPr>
          <p:grpSpPr>
            <a:xfrm>
              <a:off x="1524000" y="-1"/>
              <a:ext cx="5913204" cy="1136199"/>
              <a:chOff x="1524000" y="-1"/>
              <a:chExt cx="5913204" cy="1136199"/>
            </a:xfrm>
          </p:grpSpPr>
          <p:pic>
            <p:nvPicPr>
              <p:cNvPr id="9" name="图片 155">
                <a:extLst>
                  <a:ext uri="{FF2B5EF4-FFF2-40B4-BE49-F238E27FC236}">
                    <a16:creationId xmlns:a16="http://schemas.microsoft.com/office/drawing/2014/main" id="{8E17CE65-C487-43D3-AF06-7B62B69C3C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46" b="9666"/>
              <a:stretch>
                <a:fillRect/>
              </a:stretch>
            </p:blipFill>
            <p:spPr bwMode="auto">
              <a:xfrm>
                <a:off x="1524000" y="-1"/>
                <a:ext cx="4147965" cy="1136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5EBECA58-9FF8-4006-B988-405B8FCED9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71964" y="0"/>
                <a:ext cx="953670" cy="11361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id="{711490C2-EAF3-B7AA-B1F8-37FA8A52A4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5635" y="-1"/>
                <a:ext cx="811569" cy="1136196"/>
              </a:xfrm>
              <a:prstGeom prst="rect">
                <a:avLst/>
              </a:prstGeom>
            </p:spPr>
          </p:pic>
        </p:grp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14A6FBF9-8476-CD72-1D2B-B40F87082E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70" t="5222" r="19012" b="5118"/>
            <a:stretch/>
          </p:blipFill>
          <p:spPr>
            <a:xfrm>
              <a:off x="7437204" y="0"/>
              <a:ext cx="1143247" cy="11615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2307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5F607BD-AA78-4387-99F3-18A2DDFC7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E6D33E8-EBAB-4550-976F-E0AD7B75877D}"/>
              </a:ext>
            </a:extLst>
          </p:cNvPr>
          <p:cNvSpPr txBox="1"/>
          <p:nvPr/>
        </p:nvSpPr>
        <p:spPr>
          <a:xfrm>
            <a:off x="472013" y="308305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Results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6443836-EC59-4740-A825-49F6C38053A4}"/>
              </a:ext>
            </a:extLst>
          </p:cNvPr>
          <p:cNvSpPr txBox="1"/>
          <p:nvPr/>
        </p:nvSpPr>
        <p:spPr>
          <a:xfrm>
            <a:off x="3726679" y="895797"/>
            <a:ext cx="51917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Functional groups of soil micro-food web</a:t>
            </a:r>
            <a:endParaRPr lang="zh-CN" altLang="zh-CN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72CD4E6-3D27-D9DA-4073-876C93D20D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53162"/>
            <a:ext cx="9144000" cy="3509435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1568D9CE-305C-46CA-0F8B-B5BE99EC6C3A}"/>
              </a:ext>
            </a:extLst>
          </p:cNvPr>
          <p:cNvSpPr txBox="1"/>
          <p:nvPr/>
        </p:nvSpPr>
        <p:spPr>
          <a:xfrm>
            <a:off x="1641513" y="5215693"/>
            <a:ext cx="9144000" cy="96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/>
              <a:t>The presence of bacterivores could also help to enhance microbial basal respiration and metabolic quotient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53751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5F607BD-AA78-4387-99F3-18A2DDFC7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E6D33E8-EBAB-4550-976F-E0AD7B75877D}"/>
              </a:ext>
            </a:extLst>
          </p:cNvPr>
          <p:cNvSpPr txBox="1"/>
          <p:nvPr/>
        </p:nvSpPr>
        <p:spPr>
          <a:xfrm>
            <a:off x="517783" y="305699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Results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7141B01-2B0B-4AEE-BF8E-EEE4B8B7BB08}"/>
              </a:ext>
            </a:extLst>
          </p:cNvPr>
          <p:cNvSpPr txBox="1"/>
          <p:nvPr/>
        </p:nvSpPr>
        <p:spPr>
          <a:xfrm>
            <a:off x="3426246" y="800591"/>
            <a:ext cx="55262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Ecological networks of soil micro-food web</a:t>
            </a:r>
            <a:endParaRPr lang="zh-CN" alt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66FB26E-5434-4A51-AB89-7D14846826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600" y="1272371"/>
            <a:ext cx="7040149" cy="526201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6A16BCE-F016-4507-87A3-8AC756FA2D3F}"/>
              </a:ext>
            </a:extLst>
          </p:cNvPr>
          <p:cNvSpPr txBox="1"/>
          <p:nvPr/>
        </p:nvSpPr>
        <p:spPr>
          <a:xfrm>
            <a:off x="1030882" y="3785179"/>
            <a:ext cx="1259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Complexity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89160E5-BD6D-4503-B818-62F5AE27D117}"/>
              </a:ext>
            </a:extLst>
          </p:cNvPr>
          <p:cNvSpPr txBox="1"/>
          <p:nvPr/>
        </p:nvSpPr>
        <p:spPr>
          <a:xfrm>
            <a:off x="1177685" y="5486400"/>
            <a:ext cx="966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Stability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92E544A7-046E-468B-972C-79BEB0EBAF89}"/>
              </a:ext>
            </a:extLst>
          </p:cNvPr>
          <p:cNvCxnSpPr>
            <a:cxnSpLocks/>
          </p:cNvCxnSpPr>
          <p:nvPr/>
        </p:nvCxnSpPr>
        <p:spPr>
          <a:xfrm flipV="1">
            <a:off x="2290779" y="3382556"/>
            <a:ext cx="612155" cy="40342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D44C6128-CF0A-499C-8486-717CF928C01E}"/>
              </a:ext>
            </a:extLst>
          </p:cNvPr>
          <p:cNvCxnSpPr>
            <a:cxnSpLocks/>
          </p:cNvCxnSpPr>
          <p:nvPr/>
        </p:nvCxnSpPr>
        <p:spPr>
          <a:xfrm>
            <a:off x="2290779" y="4175411"/>
            <a:ext cx="612155" cy="40611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DD834916-9A57-42CA-9163-D3F39832387D}"/>
              </a:ext>
            </a:extLst>
          </p:cNvPr>
          <p:cNvCxnSpPr>
            <a:cxnSpLocks/>
          </p:cNvCxnSpPr>
          <p:nvPr/>
        </p:nvCxnSpPr>
        <p:spPr>
          <a:xfrm>
            <a:off x="2143975" y="5671066"/>
            <a:ext cx="83735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D0006571-AE86-4249-B2F0-1FBA81E9E895}"/>
              </a:ext>
            </a:extLst>
          </p:cNvPr>
          <p:cNvSpPr txBox="1"/>
          <p:nvPr/>
        </p:nvSpPr>
        <p:spPr>
          <a:xfrm>
            <a:off x="8660006" y="3244334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B-F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6DF95C3-A4AD-4BBC-BD66-2A8B7A3111E7}"/>
              </a:ext>
            </a:extLst>
          </p:cNvPr>
          <p:cNvSpPr txBox="1"/>
          <p:nvPr/>
        </p:nvSpPr>
        <p:spPr>
          <a:xfrm>
            <a:off x="8727945" y="449757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B-N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EDC51C8-C54E-43B3-8E55-A49A296B46EA}"/>
              </a:ext>
            </a:extLst>
          </p:cNvPr>
          <p:cNvSpPr txBox="1"/>
          <p:nvPr/>
        </p:nvSpPr>
        <p:spPr>
          <a:xfrm>
            <a:off x="8682040" y="5379847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N-F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CE6A271-D809-49F6-BDEE-4B433BD504B4}"/>
              </a:ext>
            </a:extLst>
          </p:cNvPr>
          <p:cNvSpPr txBox="1"/>
          <p:nvPr/>
        </p:nvSpPr>
        <p:spPr>
          <a:xfrm>
            <a:off x="9901221" y="4312906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Connections</a:t>
            </a:r>
          </a:p>
        </p:txBody>
      </p:sp>
    </p:spTree>
    <p:extLst>
      <p:ext uri="{BB962C8B-B14F-4D97-AF65-F5344CB8AC3E}">
        <p14:creationId xmlns:p14="http://schemas.microsoft.com/office/powerpoint/2010/main" val="4268805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5F607BD-AA78-4387-99F3-18A2DDFC7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87F6946-9207-47C9-83B4-A11DB7312924}"/>
              </a:ext>
            </a:extLst>
          </p:cNvPr>
          <p:cNvSpPr txBox="1"/>
          <p:nvPr/>
        </p:nvSpPr>
        <p:spPr>
          <a:xfrm>
            <a:off x="659299" y="384793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Results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8E33BE4-86F2-44CE-9F78-0D52D09D6AE6}"/>
              </a:ext>
            </a:extLst>
          </p:cNvPr>
          <p:cNvSpPr txBox="1"/>
          <p:nvPr/>
        </p:nvSpPr>
        <p:spPr>
          <a:xfrm>
            <a:off x="4428781" y="846863"/>
            <a:ext cx="31803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Soil ecosystem function</a:t>
            </a:r>
            <a:endParaRPr lang="zh-CN" altLang="en-US" sz="2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5AE93B2-27EF-4C10-972A-9715EE6BB712}"/>
              </a:ext>
            </a:extLst>
          </p:cNvPr>
          <p:cNvSpPr txBox="1"/>
          <p:nvPr/>
        </p:nvSpPr>
        <p:spPr>
          <a:xfrm>
            <a:off x="1377106" y="4800724"/>
            <a:ext cx="9478178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Soil ecosystem functions were evaluated by multi-nutrient cycling index (MNC). Nutrient variables include </a:t>
            </a:r>
            <a:r>
              <a:rPr lang="en-US" altLang="zh-CN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zh-CN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TC, DOC, Litter-C, BG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altLang="zh-CN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Nitrogen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zh-CN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TN, NH</a:t>
            </a:r>
            <a:r>
              <a:rPr lang="en-US" altLang="zh-CN" baseline="-25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zh-CN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zh-CN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</a:t>
            </a:r>
            <a:r>
              <a:rPr lang="en-US" altLang="zh-CN" baseline="-25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zh-CN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Litter-N, NAG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Phosphorus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TP, AP, Litter-P, ACP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) and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Litter-biomass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CA5B790-E8BB-1AFA-CD8B-C0AC365A1C6C}"/>
                  </a:ext>
                </a:extLst>
              </p:cNvPr>
              <p:cNvSpPr txBox="1"/>
              <p:nvPr/>
            </p:nvSpPr>
            <p:spPr>
              <a:xfrm>
                <a:off x="3710848" y="4087934"/>
                <a:ext cx="4572000" cy="659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𝑀𝑁𝐶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CA5B790-E8BB-1AFA-CD8B-C0AC365A1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848" y="4087934"/>
                <a:ext cx="4572000" cy="6592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21372D43-EF86-EC17-9942-258A340446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27" y="1280024"/>
            <a:ext cx="11086641" cy="268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7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5F607BD-AA78-4387-99F3-18A2DDFC7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E6D33E8-EBAB-4550-976F-E0AD7B75877D}"/>
              </a:ext>
            </a:extLst>
          </p:cNvPr>
          <p:cNvSpPr txBox="1"/>
          <p:nvPr/>
        </p:nvSpPr>
        <p:spPr>
          <a:xfrm>
            <a:off x="505062" y="335793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Conclusions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C7DB378-59FC-4A07-8401-B86507B2A8E6}"/>
              </a:ext>
            </a:extLst>
          </p:cNvPr>
          <p:cNvSpPr txBox="1"/>
          <p:nvPr/>
        </p:nvSpPr>
        <p:spPr>
          <a:xfrm>
            <a:off x="672029" y="1563573"/>
            <a:ext cx="10631277" cy="4113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Soil microorganisms enhanced their </a:t>
            </a:r>
            <a:r>
              <a:rPr lang="en-US" altLang="zh-CN" sz="2000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C-acquiring enzyme allocation and 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CUE with decreasing soil C:N:P ratios </a:t>
            </a:r>
            <a:r>
              <a:rPr lang="en-US" altLang="zh-CN" sz="2000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along the forest-steppe ecotone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 community composition of soil micro-food web changed with an increase in </a:t>
            </a:r>
            <a:r>
              <a:rPr lang="en-US" altLang="zh-CN" sz="2000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oligotrophic bacteria, saprotrophic fungi and </a:t>
            </a:r>
            <a:r>
              <a:rPr lang="en-US" altLang="zh-CN" sz="2000" kern="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fungivorous</a:t>
            </a:r>
            <a:r>
              <a:rPr lang="en-US" altLang="zh-CN" sz="2000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nematodes in steppe with lower 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soil C:N:P ratios.</a:t>
            </a: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decreasing soil C:N:P ratios 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induces a more simplified and un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stable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soil network. </a:t>
            </a: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Multiple adaptation pathways jointly influence soil ecosystem function, among which the community structure plays an important role.</a:t>
            </a:r>
          </a:p>
        </p:txBody>
      </p:sp>
    </p:spTree>
    <p:extLst>
      <p:ext uri="{BB962C8B-B14F-4D97-AF65-F5344CB8AC3E}">
        <p14:creationId xmlns:p14="http://schemas.microsoft.com/office/powerpoint/2010/main" val="2380289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5F607BD-AA78-4387-99F3-18A2DDFC7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E6D33E8-EBAB-4550-976F-E0AD7B75877D}"/>
              </a:ext>
            </a:extLst>
          </p:cNvPr>
          <p:cNvSpPr txBox="1"/>
          <p:nvPr/>
        </p:nvSpPr>
        <p:spPr>
          <a:xfrm>
            <a:off x="449978" y="268521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Acknowledgments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5136278-607B-B515-2716-9CC1AE25E99F}"/>
              </a:ext>
            </a:extLst>
          </p:cNvPr>
          <p:cNvGrpSpPr/>
          <p:nvPr/>
        </p:nvGrpSpPr>
        <p:grpSpPr>
          <a:xfrm>
            <a:off x="1199124" y="681572"/>
            <a:ext cx="10049098" cy="5816911"/>
            <a:chOff x="270035" y="1163870"/>
            <a:chExt cx="8609646" cy="4983686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B33369EF-7532-3962-943D-1473F9E70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38145" y="1351518"/>
              <a:ext cx="4941536" cy="2013067"/>
            </a:xfrm>
            <a:prstGeom prst="rect">
              <a:avLst/>
            </a:prstGeom>
          </p:spPr>
        </p:pic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A6AEC9F2-3C80-491A-BA21-7364DA022F01}"/>
                </a:ext>
              </a:extLst>
            </p:cNvPr>
            <p:cNvGrpSpPr/>
            <p:nvPr/>
          </p:nvGrpSpPr>
          <p:grpSpPr>
            <a:xfrm>
              <a:off x="270035" y="1163870"/>
              <a:ext cx="3393334" cy="2604124"/>
              <a:chOff x="4535919" y="1637706"/>
              <a:chExt cx="2837277" cy="2139011"/>
            </a:xfrm>
          </p:grpSpPr>
          <p:sp>
            <p:nvSpPr>
              <p:cNvPr id="9" name="图片 4">
                <a:extLst>
                  <a:ext uri="{FF2B5EF4-FFF2-40B4-BE49-F238E27FC236}">
                    <a16:creationId xmlns:a16="http://schemas.microsoft.com/office/drawing/2014/main" id="{504A861A-ED3E-4684-B28C-64B71F94C4F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540847" y="1637706"/>
                <a:ext cx="2832349" cy="21390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id="{696DC435-ABB4-4CF2-BE59-0F1162E259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200000"/>
                        </a14:imgEffect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35919" y="1817533"/>
                <a:ext cx="2837277" cy="165352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FE01DAEF-6E48-D128-9EB5-0FE2FC5FB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336" y="3614794"/>
              <a:ext cx="3377016" cy="253276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723FB394-0B4E-5E15-5CD5-FE891C300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654" y="3614792"/>
              <a:ext cx="4974027" cy="2532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7799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5F607BD-AA78-4387-99F3-18A2DDFC7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2BA3AA90-717A-4C7A-AAC5-44C3DEB24128}"/>
              </a:ext>
            </a:extLst>
          </p:cNvPr>
          <p:cNvSpPr txBox="1"/>
          <p:nvPr/>
        </p:nvSpPr>
        <p:spPr>
          <a:xfrm>
            <a:off x="1524000" y="2849848"/>
            <a:ext cx="91440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kern="1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Thank you for your attention !</a:t>
            </a:r>
            <a:endParaRPr lang="zh-CN" altLang="zh-CN" sz="2400" b="1" kern="100" dirty="0"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405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5F607BD-AA78-4387-99F3-18A2DDFC7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2956D91-FB2C-4720-A23D-5D26CAB2ED17}"/>
              </a:ext>
            </a:extLst>
          </p:cNvPr>
          <p:cNvSpPr txBox="1"/>
          <p:nvPr/>
        </p:nvSpPr>
        <p:spPr>
          <a:xfrm>
            <a:off x="527095" y="40879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0868B8A1-101A-4D13-80D3-1CC202C43013}"/>
              </a:ext>
            </a:extLst>
          </p:cNvPr>
          <p:cNvSpPr txBox="1"/>
          <p:nvPr/>
        </p:nvSpPr>
        <p:spPr>
          <a:xfrm>
            <a:off x="4212575" y="928717"/>
            <a:ext cx="40843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Stoichiometry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imbalance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264A140-0702-2E8A-F894-C344E4867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407" y="1501720"/>
            <a:ext cx="5547298" cy="451460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E8AB85E-1BD9-5154-E6D9-5FA9C013E422}"/>
              </a:ext>
            </a:extLst>
          </p:cNvPr>
          <p:cNvSpPr txBox="1"/>
          <p:nvPr/>
        </p:nvSpPr>
        <p:spPr>
          <a:xfrm>
            <a:off x="2139354" y="6127660"/>
            <a:ext cx="886553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Sistla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and Schimel, 2012, New Phytologist;</a:t>
            </a:r>
            <a:r>
              <a:rPr lang="en-US" altLang="zh-CN" sz="1600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Soong </a:t>
            </a:r>
            <a:r>
              <a:rPr lang="en-US" altLang="zh-CN" sz="1600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et al., 2019, Global Change Biology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B7EDABD-EF98-323B-020E-1ED2FFD92CD3}"/>
              </a:ext>
            </a:extLst>
          </p:cNvPr>
          <p:cNvGrpSpPr/>
          <p:nvPr/>
        </p:nvGrpSpPr>
        <p:grpSpPr>
          <a:xfrm>
            <a:off x="7627082" y="1388797"/>
            <a:ext cx="3377811" cy="4740448"/>
            <a:chOff x="5568258" y="1509516"/>
            <a:chExt cx="3377811" cy="4740448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AF287438-1414-8064-8551-4B50C1CCDC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1892" t="24285" r="16231" b="32442"/>
            <a:stretch/>
          </p:blipFill>
          <p:spPr>
            <a:xfrm>
              <a:off x="5568258" y="1509516"/>
              <a:ext cx="3318045" cy="2533673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5EF7638-B811-8A10-69E8-48F03CECE5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0533" t="10635" r="52388" b="38577"/>
            <a:stretch/>
          </p:blipFill>
          <p:spPr>
            <a:xfrm>
              <a:off x="5579276" y="4131326"/>
              <a:ext cx="3366793" cy="21186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9143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5F607BD-AA78-4387-99F3-18A2DDFC7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id="{D039F3C9-D121-4866-87CC-F53EE4F89E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77" t="11397" r="25169" b="6421"/>
          <a:stretch/>
        </p:blipFill>
        <p:spPr>
          <a:xfrm>
            <a:off x="1236053" y="1623663"/>
            <a:ext cx="4325272" cy="3939527"/>
          </a:xfrm>
          <a:prstGeom prst="rect">
            <a:avLst/>
          </a:prstGeom>
        </p:spPr>
      </p:pic>
      <p:sp>
        <p:nvSpPr>
          <p:cNvPr id="76" name="文本框 75">
            <a:extLst>
              <a:ext uri="{FF2B5EF4-FFF2-40B4-BE49-F238E27FC236}">
                <a16:creationId xmlns:a16="http://schemas.microsoft.com/office/drawing/2014/main" id="{CD8CC9A8-53E7-4498-9D82-925C116A9FC3}"/>
              </a:ext>
            </a:extLst>
          </p:cNvPr>
          <p:cNvSpPr txBox="1"/>
          <p:nvPr/>
        </p:nvSpPr>
        <p:spPr>
          <a:xfrm>
            <a:off x="2701108" y="5840415"/>
            <a:ext cx="858759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Kaiser et al., 2014, Ecology Letters; </a:t>
            </a:r>
            <a:r>
              <a:rPr lang="en-US" altLang="zh-CN" sz="1600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Moorhead et al., 2014, Frontiers in Microbiology 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79DD1A0-BA34-43C3-A778-F0DB0431E1B5}"/>
              </a:ext>
            </a:extLst>
          </p:cNvPr>
          <p:cNvSpPr txBox="1"/>
          <p:nvPr/>
        </p:nvSpPr>
        <p:spPr>
          <a:xfrm>
            <a:off x="4509309" y="952790"/>
            <a:ext cx="49476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Response mechanisms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818F095-9A6E-30B1-9151-B25932E30E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864" t="33897" r="27570" b="13131"/>
          <a:stretch/>
        </p:blipFill>
        <p:spPr>
          <a:xfrm>
            <a:off x="6797375" y="1435232"/>
            <a:ext cx="4491325" cy="423958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4A52929-0EB8-0A14-B91D-D67AC1978B52}"/>
              </a:ext>
            </a:extLst>
          </p:cNvPr>
          <p:cNvSpPr txBox="1"/>
          <p:nvPr/>
        </p:nvSpPr>
        <p:spPr>
          <a:xfrm>
            <a:off x="527095" y="40879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06103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5F607BD-AA78-4387-99F3-18A2DDFC7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C421670-A03F-4349-B0DF-E7C8482D4213}"/>
              </a:ext>
            </a:extLst>
          </p:cNvPr>
          <p:cNvSpPr txBox="1"/>
          <p:nvPr/>
        </p:nvSpPr>
        <p:spPr>
          <a:xfrm>
            <a:off x="2401239" y="964699"/>
            <a:ext cx="738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Soil micro-food web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B6570B2-6C44-3643-0680-90C1CA0ECE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775" y="1398498"/>
            <a:ext cx="6674336" cy="490712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601AA5E-ACD3-0BC7-BE3D-8037AEC2422B}"/>
              </a:ext>
            </a:extLst>
          </p:cNvPr>
          <p:cNvSpPr txBox="1"/>
          <p:nvPr/>
        </p:nvSpPr>
        <p:spPr>
          <a:xfrm>
            <a:off x="2757887" y="6285106"/>
            <a:ext cx="6674337" cy="338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kern="10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Adapted from </a:t>
            </a:r>
            <a:r>
              <a:rPr lang="en-US" altLang="zh-CN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Orgiazzi</a:t>
            </a:r>
            <a:r>
              <a:rPr lang="en-US" altLang="zh-CN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</a:t>
            </a:r>
            <a:r>
              <a:rPr lang="zh-CN" alt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al.,</a:t>
            </a:r>
            <a:r>
              <a:rPr lang="zh-CN" alt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2016, Global Soil Biodiversity Atlas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CD30D80-96DC-7A2A-DCB6-F88E28882408}"/>
              </a:ext>
            </a:extLst>
          </p:cNvPr>
          <p:cNvSpPr txBox="1"/>
          <p:nvPr/>
        </p:nvSpPr>
        <p:spPr>
          <a:xfrm>
            <a:off x="527095" y="40879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068396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5F607BD-AA78-4387-99F3-18A2DDFC7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B2008F3-C21D-4942-B496-18C85F27CEF0}"/>
              </a:ext>
            </a:extLst>
          </p:cNvPr>
          <p:cNvSpPr txBox="1"/>
          <p:nvPr/>
        </p:nvSpPr>
        <p:spPr>
          <a:xfrm>
            <a:off x="2393205" y="5848417"/>
            <a:ext cx="819264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Wagg et al., 2019, Nature Communications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5A3D889-4F69-40D1-A0CE-9F7291C090CC}"/>
              </a:ext>
            </a:extLst>
          </p:cNvPr>
          <p:cNvGrpSpPr/>
          <p:nvPr/>
        </p:nvGrpSpPr>
        <p:grpSpPr>
          <a:xfrm>
            <a:off x="2471057" y="1236461"/>
            <a:ext cx="7561682" cy="778330"/>
            <a:chOff x="819466" y="1423182"/>
            <a:chExt cx="7561682" cy="778330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C4D1939E-8C70-4732-9E00-198B94E54136}"/>
                </a:ext>
              </a:extLst>
            </p:cNvPr>
            <p:cNvSpPr/>
            <p:nvPr/>
          </p:nvSpPr>
          <p:spPr bwMode="auto">
            <a:xfrm>
              <a:off x="819466" y="1423182"/>
              <a:ext cx="6847114" cy="691682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800000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14E4B4F3-9400-4F32-8933-C4906926873E}"/>
                </a:ext>
              </a:extLst>
            </p:cNvPr>
            <p:cNvSpPr txBox="1"/>
            <p:nvPr/>
          </p:nvSpPr>
          <p:spPr>
            <a:xfrm>
              <a:off x="1103125" y="1538681"/>
              <a:ext cx="64700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Changes in </a:t>
              </a:r>
              <a:r>
                <a:rPr lang="en-US" altLang="zh-CN" sz="2400" b="1" kern="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network of soil micro-food web</a:t>
              </a:r>
              <a:endPara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672F6F9-AE29-4411-8109-840C30441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7209" y="1423182"/>
              <a:ext cx="583939" cy="778330"/>
            </a:xfrm>
            <a:prstGeom prst="rect">
              <a:avLst/>
            </a:prstGeom>
          </p:spPr>
        </p:pic>
      </p:grpSp>
      <p:sp>
        <p:nvSpPr>
          <p:cNvPr id="23" name="箭头: 燕尾形 22">
            <a:extLst>
              <a:ext uri="{FF2B5EF4-FFF2-40B4-BE49-F238E27FC236}">
                <a16:creationId xmlns:a16="http://schemas.microsoft.com/office/drawing/2014/main" id="{040BF827-4BCC-0185-2EE2-4C0A6403473E}"/>
              </a:ext>
            </a:extLst>
          </p:cNvPr>
          <p:cNvSpPr/>
          <p:nvPr/>
        </p:nvSpPr>
        <p:spPr>
          <a:xfrm>
            <a:off x="2511251" y="2095880"/>
            <a:ext cx="6806921" cy="664279"/>
          </a:xfrm>
          <a:prstGeom prst="notchedRightArrow">
            <a:avLst/>
          </a:prstGeom>
          <a:gradFill flip="none" rotWithShape="1">
            <a:gsLst>
              <a:gs pos="0">
                <a:srgbClr val="809E22">
                  <a:tint val="66000"/>
                  <a:satMod val="160000"/>
                </a:srgbClr>
              </a:gs>
              <a:gs pos="0">
                <a:srgbClr val="68803C"/>
              </a:gs>
              <a:gs pos="100000">
                <a:srgbClr val="809E22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Elemental limitation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A90089B-4DD1-601C-249A-F8DF14AB2D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2948952"/>
            <a:ext cx="9144000" cy="265889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3B004129-334B-8549-5A01-70B1536D2665}"/>
              </a:ext>
            </a:extLst>
          </p:cNvPr>
          <p:cNvSpPr txBox="1"/>
          <p:nvPr/>
        </p:nvSpPr>
        <p:spPr>
          <a:xfrm>
            <a:off x="527095" y="40879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4226193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5F607BD-AA78-4387-99F3-18A2DDFC7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6"/>
            <a:ext cx="12192000" cy="6858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2956D91-FB2C-4720-A23D-5D26CAB2ED17}"/>
              </a:ext>
            </a:extLst>
          </p:cNvPr>
          <p:cNvSpPr txBox="1"/>
          <p:nvPr/>
        </p:nvSpPr>
        <p:spPr>
          <a:xfrm>
            <a:off x="510827" y="338124"/>
            <a:ext cx="6857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Experimental design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and Hypothesis</a:t>
            </a:r>
          </a:p>
        </p:txBody>
      </p:sp>
      <p:grpSp>
        <p:nvGrpSpPr>
          <p:cNvPr id="13" name="组合 11">
            <a:extLst>
              <a:ext uri="{FF2B5EF4-FFF2-40B4-BE49-F238E27FC236}">
                <a16:creationId xmlns:a16="http://schemas.microsoft.com/office/drawing/2014/main" id="{02C4E551-36D2-511A-8878-944073CB5238}"/>
              </a:ext>
            </a:extLst>
          </p:cNvPr>
          <p:cNvGrpSpPr>
            <a:grpSpLocks/>
          </p:cNvGrpSpPr>
          <p:nvPr/>
        </p:nvGrpSpPr>
        <p:grpSpPr bwMode="auto">
          <a:xfrm>
            <a:off x="5953695" y="1340612"/>
            <a:ext cx="5941392" cy="4497261"/>
            <a:chOff x="9806445" y="7990929"/>
            <a:chExt cx="34808808" cy="25626871"/>
          </a:xfrm>
        </p:grpSpPr>
        <p:pic>
          <p:nvPicPr>
            <p:cNvPr id="21" name="图片 9">
              <a:extLst>
                <a:ext uri="{FF2B5EF4-FFF2-40B4-BE49-F238E27FC236}">
                  <a16:creationId xmlns:a16="http://schemas.microsoft.com/office/drawing/2014/main" id="{6F2451A5-BE83-BB53-1407-65084543A6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192" b="1589"/>
            <a:stretch/>
          </p:blipFill>
          <p:spPr bwMode="auto">
            <a:xfrm>
              <a:off x="9806445" y="7996158"/>
              <a:ext cx="34808808" cy="25621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6928303-46DD-2322-A482-F7AFA5C1EE21}"/>
                </a:ext>
              </a:extLst>
            </p:cNvPr>
            <p:cNvSpPr/>
            <p:nvPr/>
          </p:nvSpPr>
          <p:spPr>
            <a:xfrm>
              <a:off x="9806445" y="7990929"/>
              <a:ext cx="2835250" cy="28351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FEE465DB-9984-BDB0-D66B-FF2F5333FF2C}"/>
              </a:ext>
            </a:extLst>
          </p:cNvPr>
          <p:cNvGrpSpPr/>
          <p:nvPr/>
        </p:nvGrpSpPr>
        <p:grpSpPr>
          <a:xfrm>
            <a:off x="386602" y="1210354"/>
            <a:ext cx="5384378" cy="4915901"/>
            <a:chOff x="32644" y="1618490"/>
            <a:chExt cx="4616161" cy="4214524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C04A6813-FEFF-B3BB-A96F-55711E76AF87}"/>
                </a:ext>
              </a:extLst>
            </p:cNvPr>
            <p:cNvGrpSpPr/>
            <p:nvPr/>
          </p:nvGrpSpPr>
          <p:grpSpPr>
            <a:xfrm>
              <a:off x="182726" y="1618490"/>
              <a:ext cx="4466079" cy="4192490"/>
              <a:chOff x="182726" y="1618490"/>
              <a:chExt cx="4466079" cy="4192490"/>
            </a:xfrm>
          </p:grpSpPr>
          <p:grpSp>
            <p:nvGrpSpPr>
              <p:cNvPr id="4" name="组合 3">
                <a:extLst>
                  <a:ext uri="{FF2B5EF4-FFF2-40B4-BE49-F238E27FC236}">
                    <a16:creationId xmlns:a16="http://schemas.microsoft.com/office/drawing/2014/main" id="{3A20AEC2-4C1E-117C-5A50-DBB3612988E1}"/>
                  </a:ext>
                </a:extLst>
              </p:cNvPr>
              <p:cNvGrpSpPr/>
              <p:nvPr/>
            </p:nvGrpSpPr>
            <p:grpSpPr>
              <a:xfrm>
                <a:off x="182726" y="1618490"/>
                <a:ext cx="4466079" cy="4192490"/>
                <a:chOff x="1775678" y="1080463"/>
                <a:chExt cx="5898965" cy="5537599"/>
              </a:xfrm>
            </p:grpSpPr>
            <p:pic>
              <p:nvPicPr>
                <p:cNvPr id="84" name="图片 83">
                  <a:extLst>
                    <a:ext uri="{FF2B5EF4-FFF2-40B4-BE49-F238E27FC236}">
                      <a16:creationId xmlns:a16="http://schemas.microsoft.com/office/drawing/2014/main" id="{8B8E5783-0551-9296-EF0A-49B0628303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75678" y="1080463"/>
                  <a:ext cx="5898965" cy="2324078"/>
                </a:xfrm>
                <a:prstGeom prst="rect">
                  <a:avLst/>
                </a:prstGeom>
              </p:spPr>
            </p:pic>
            <p:sp>
              <p:nvSpPr>
                <p:cNvPr id="2" name="加号 1">
                  <a:extLst>
                    <a:ext uri="{FF2B5EF4-FFF2-40B4-BE49-F238E27FC236}">
                      <a16:creationId xmlns:a16="http://schemas.microsoft.com/office/drawing/2014/main" id="{A5ADF587-0560-A1B0-7E60-DF477D2EC6EF}"/>
                    </a:ext>
                  </a:extLst>
                </p:cNvPr>
                <p:cNvSpPr/>
                <p:nvPr/>
              </p:nvSpPr>
              <p:spPr>
                <a:xfrm>
                  <a:off x="7219593" y="1945046"/>
                  <a:ext cx="297456" cy="297456"/>
                </a:xfrm>
                <a:prstGeom prst="mathPlus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" name="减号 2">
                  <a:extLst>
                    <a:ext uri="{FF2B5EF4-FFF2-40B4-BE49-F238E27FC236}">
                      <a16:creationId xmlns:a16="http://schemas.microsoft.com/office/drawing/2014/main" id="{9444C3C3-EA88-BFAE-E513-A6B2A16CCD7C}"/>
                    </a:ext>
                  </a:extLst>
                </p:cNvPr>
                <p:cNvSpPr/>
                <p:nvPr/>
              </p:nvSpPr>
              <p:spPr>
                <a:xfrm>
                  <a:off x="1949986" y="1945046"/>
                  <a:ext cx="297456" cy="297456"/>
                </a:xfrm>
                <a:prstGeom prst="mathMinus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" name="加号 8">
                  <a:extLst>
                    <a:ext uri="{FF2B5EF4-FFF2-40B4-BE49-F238E27FC236}">
                      <a16:creationId xmlns:a16="http://schemas.microsoft.com/office/drawing/2014/main" id="{2BF76DE4-FAFC-8B06-7156-4E473E265F27}"/>
                    </a:ext>
                  </a:extLst>
                </p:cNvPr>
                <p:cNvSpPr/>
                <p:nvPr/>
              </p:nvSpPr>
              <p:spPr>
                <a:xfrm>
                  <a:off x="7147984" y="6320606"/>
                  <a:ext cx="297456" cy="297456"/>
                </a:xfrm>
                <a:prstGeom prst="mathPlus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减号 9">
                  <a:extLst>
                    <a:ext uri="{FF2B5EF4-FFF2-40B4-BE49-F238E27FC236}">
                      <a16:creationId xmlns:a16="http://schemas.microsoft.com/office/drawing/2014/main" id="{191406DF-9C7B-81A5-4E0B-6253FB8A504A}"/>
                    </a:ext>
                  </a:extLst>
                </p:cNvPr>
                <p:cNvSpPr/>
                <p:nvPr/>
              </p:nvSpPr>
              <p:spPr>
                <a:xfrm>
                  <a:off x="1878377" y="6320606"/>
                  <a:ext cx="297456" cy="297456"/>
                </a:xfrm>
                <a:prstGeom prst="mathMinus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6" name="加号 25">
                <a:extLst>
                  <a:ext uri="{FF2B5EF4-FFF2-40B4-BE49-F238E27FC236}">
                    <a16:creationId xmlns:a16="http://schemas.microsoft.com/office/drawing/2014/main" id="{C20D5128-DDB9-A06C-7790-0B1F0656535B}"/>
                  </a:ext>
                </a:extLst>
              </p:cNvPr>
              <p:cNvSpPr/>
              <p:nvPr/>
            </p:nvSpPr>
            <p:spPr>
              <a:xfrm>
                <a:off x="4287773" y="5544832"/>
                <a:ext cx="225203" cy="225203"/>
              </a:xfrm>
              <a:prstGeom prst="mathPlu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减号 26">
                <a:extLst>
                  <a:ext uri="{FF2B5EF4-FFF2-40B4-BE49-F238E27FC236}">
                    <a16:creationId xmlns:a16="http://schemas.microsoft.com/office/drawing/2014/main" id="{8922BE8B-1864-0420-059E-E47A6F261465}"/>
                  </a:ext>
                </a:extLst>
              </p:cNvPr>
              <p:cNvSpPr/>
              <p:nvPr/>
            </p:nvSpPr>
            <p:spPr>
              <a:xfrm>
                <a:off x="325120" y="5555849"/>
                <a:ext cx="225203" cy="225203"/>
              </a:xfrm>
              <a:prstGeom prst="mathMinu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E8E37EF-D971-E566-5C39-6C1601ACE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644" y="3335770"/>
              <a:ext cx="4549242" cy="2497244"/>
            </a:xfrm>
            <a:prstGeom prst="rect">
              <a:avLst/>
            </a:prstGeom>
          </p:spPr>
        </p:pic>
        <p:sp>
          <p:nvSpPr>
            <p:cNvPr id="31" name="加号 30">
              <a:extLst>
                <a:ext uri="{FF2B5EF4-FFF2-40B4-BE49-F238E27FC236}">
                  <a16:creationId xmlns:a16="http://schemas.microsoft.com/office/drawing/2014/main" id="{AF978376-2E99-BB13-638E-B2D348472F35}"/>
                </a:ext>
              </a:extLst>
            </p:cNvPr>
            <p:cNvSpPr/>
            <p:nvPr/>
          </p:nvSpPr>
          <p:spPr>
            <a:xfrm>
              <a:off x="4294550" y="5555848"/>
              <a:ext cx="225203" cy="225203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减号 31">
              <a:extLst>
                <a:ext uri="{FF2B5EF4-FFF2-40B4-BE49-F238E27FC236}">
                  <a16:creationId xmlns:a16="http://schemas.microsoft.com/office/drawing/2014/main" id="{9A31B171-12C4-E3CC-FF8B-0E57B46247B0}"/>
                </a:ext>
              </a:extLst>
            </p:cNvPr>
            <p:cNvSpPr/>
            <p:nvPr/>
          </p:nvSpPr>
          <p:spPr>
            <a:xfrm>
              <a:off x="271904" y="5566359"/>
              <a:ext cx="225203" cy="225203"/>
            </a:xfrm>
            <a:prstGeom prst="mathMin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4439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5F607BD-AA78-4387-99F3-18A2DDFC7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E6D33E8-EBAB-4550-976F-E0AD7B75877D}"/>
              </a:ext>
            </a:extLst>
          </p:cNvPr>
          <p:cNvSpPr txBox="1"/>
          <p:nvPr/>
        </p:nvSpPr>
        <p:spPr>
          <a:xfrm>
            <a:off x="527096" y="34471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Results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EC56D90-E1C2-4849-82EB-6FFA0080C9C0}"/>
              </a:ext>
            </a:extLst>
          </p:cNvPr>
          <p:cNvSpPr txBox="1"/>
          <p:nvPr/>
        </p:nvSpPr>
        <p:spPr>
          <a:xfrm>
            <a:off x="2787268" y="805386"/>
            <a:ext cx="70392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Stoichiometric imbalances and microbial homeostasis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CC8147D-7243-4046-85C2-31FCB6BEE03B}"/>
              </a:ext>
            </a:extLst>
          </p:cNvPr>
          <p:cNvSpPr txBox="1"/>
          <p:nvPr/>
        </p:nvSpPr>
        <p:spPr>
          <a:xfrm>
            <a:off x="7969547" y="1983644"/>
            <a:ext cx="4466105" cy="1154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C/N imbalances = (DOC/AN) / (MBC:MBN) </a:t>
            </a:r>
          </a:p>
          <a:p>
            <a:pPr>
              <a:lnSpc>
                <a:spcPct val="150000"/>
              </a:lnSpc>
            </a:pPr>
            <a:r>
              <a:rPr lang="en-US" altLang="zh-CN" sz="1600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C/P imbalances = (DOC/AP) / (MBC/MBP) </a:t>
            </a:r>
          </a:p>
          <a:p>
            <a:pPr>
              <a:lnSpc>
                <a:spcPct val="150000"/>
              </a:lnSpc>
            </a:pPr>
            <a:r>
              <a:rPr lang="en-US" altLang="zh-CN" sz="1600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N/P imbalances = (AN/AP) / (MBN:MBP)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CC11A73-7A19-C577-2C1F-181204BB4A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05" y="1600570"/>
            <a:ext cx="7547790" cy="4218013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111939E8-12FB-F0D5-1DA6-DF4BD167664D}"/>
              </a:ext>
            </a:extLst>
          </p:cNvPr>
          <p:cNvGrpSpPr/>
          <p:nvPr/>
        </p:nvGrpSpPr>
        <p:grpSpPr>
          <a:xfrm>
            <a:off x="8419919" y="4023826"/>
            <a:ext cx="3165532" cy="1200329"/>
            <a:chOff x="5232372" y="5207210"/>
            <a:chExt cx="3165532" cy="1200329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BDDAC795-06A5-4A21-A31A-69770C614C9D}"/>
                </a:ext>
              </a:extLst>
            </p:cNvPr>
            <p:cNvSpPr txBox="1"/>
            <p:nvPr/>
          </p:nvSpPr>
          <p:spPr>
            <a:xfrm>
              <a:off x="5232372" y="5207210"/>
              <a:ext cx="316553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kern="0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Stoichiometric imbalances </a:t>
              </a:r>
            </a:p>
            <a:p>
              <a:pPr algn="ctr"/>
              <a:endParaRPr lang="en-US" altLang="zh-CN" kern="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algn="ctr"/>
              <a:endParaRPr lang="en-US" altLang="zh-CN" kern="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algn="ctr"/>
              <a:r>
                <a:rPr lang="en-US" altLang="zh-CN" b="1" kern="0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Microbial homeostasis</a:t>
              </a:r>
              <a:endPara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箭头: 上下 1">
              <a:extLst>
                <a:ext uri="{FF2B5EF4-FFF2-40B4-BE49-F238E27FC236}">
                  <a16:creationId xmlns:a16="http://schemas.microsoft.com/office/drawing/2014/main" id="{F8083253-3025-7AA4-0023-A786BCE4AB72}"/>
                </a:ext>
              </a:extLst>
            </p:cNvPr>
            <p:cNvSpPr/>
            <p:nvPr/>
          </p:nvSpPr>
          <p:spPr>
            <a:xfrm>
              <a:off x="6727068" y="5562967"/>
              <a:ext cx="308344" cy="488814"/>
            </a:xfrm>
            <a:prstGeom prst="upDown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1403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5F607BD-AA78-4387-99F3-18A2DDFC7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E6D33E8-EBAB-4550-976F-E0AD7B75877D}"/>
              </a:ext>
            </a:extLst>
          </p:cNvPr>
          <p:cNvSpPr txBox="1"/>
          <p:nvPr/>
        </p:nvSpPr>
        <p:spPr>
          <a:xfrm>
            <a:off x="516079" y="290875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Results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3903748-D618-44FE-9BA6-F4652808EE72}"/>
              </a:ext>
            </a:extLst>
          </p:cNvPr>
          <p:cNvSpPr txBox="1"/>
          <p:nvPr/>
        </p:nvSpPr>
        <p:spPr>
          <a:xfrm>
            <a:off x="2955748" y="797997"/>
            <a:ext cx="65220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Soil enzyme allocation</a:t>
            </a:r>
            <a:endParaRPr lang="zh-CN" altLang="en-US" sz="20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B6C7FA9-9590-892C-66E7-6FFB9E7DE0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68"/>
          <a:stretch/>
        </p:blipFill>
        <p:spPr>
          <a:xfrm>
            <a:off x="2246976" y="4512535"/>
            <a:ext cx="7282012" cy="1975592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87D2A72C-D285-D7E5-99BF-C5797A6392DC}"/>
              </a:ext>
            </a:extLst>
          </p:cNvPr>
          <p:cNvGrpSpPr/>
          <p:nvPr/>
        </p:nvGrpSpPr>
        <p:grpSpPr>
          <a:xfrm>
            <a:off x="744483" y="977500"/>
            <a:ext cx="10217299" cy="3299753"/>
            <a:chOff x="101833" y="895797"/>
            <a:chExt cx="8870398" cy="329975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6FD1FFE7-1342-F0AB-0D2C-C15A1CBD0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833" y="1624317"/>
              <a:ext cx="4146698" cy="2571233"/>
            </a:xfrm>
            <a:prstGeom prst="rect">
              <a:avLst/>
            </a:prstGeom>
          </p:spPr>
        </p:pic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75463937-2452-EC28-2BD1-EA6B7E9029B3}"/>
                </a:ext>
              </a:extLst>
            </p:cNvPr>
            <p:cNvGrpSpPr/>
            <p:nvPr/>
          </p:nvGrpSpPr>
          <p:grpSpPr>
            <a:xfrm>
              <a:off x="6388520" y="895797"/>
              <a:ext cx="2583711" cy="1348372"/>
              <a:chOff x="9470200" y="1043802"/>
              <a:chExt cx="2583711" cy="1348372"/>
            </a:xfrm>
          </p:grpSpPr>
          <p:sp>
            <p:nvSpPr>
              <p:cNvPr id="8" name="爆炸形: 8 pt  7">
                <a:extLst>
                  <a:ext uri="{FF2B5EF4-FFF2-40B4-BE49-F238E27FC236}">
                    <a16:creationId xmlns:a16="http://schemas.microsoft.com/office/drawing/2014/main" id="{EDE0714D-1240-9109-6D20-49D96EEFFB87}"/>
                  </a:ext>
                </a:extLst>
              </p:cNvPr>
              <p:cNvSpPr/>
              <p:nvPr/>
            </p:nvSpPr>
            <p:spPr>
              <a:xfrm>
                <a:off x="9470200" y="1043802"/>
                <a:ext cx="2583711" cy="1348372"/>
              </a:xfrm>
              <a:prstGeom prst="irregularSeal1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90BDDEE-DE12-4118-C49E-DB6E31159107}"/>
                  </a:ext>
                </a:extLst>
              </p:cNvPr>
              <p:cNvSpPr txBox="1"/>
              <p:nvPr/>
            </p:nvSpPr>
            <p:spPr>
              <a:xfrm>
                <a:off x="9577984" y="1531147"/>
                <a:ext cx="2475927" cy="3736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>
                    <a:solidFill>
                      <a:srgbClr val="FF0000"/>
                    </a:solidFill>
                  </a:rPr>
                  <a:t>Most limiting resources </a:t>
                </a:r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B4B825DC-2203-46A7-897F-F0D01ADC72F4}"/>
                </a:ext>
              </a:extLst>
            </p:cNvPr>
            <p:cNvSpPr/>
            <p:nvPr/>
          </p:nvSpPr>
          <p:spPr>
            <a:xfrm>
              <a:off x="4295553" y="2169042"/>
              <a:ext cx="3561907" cy="981309"/>
            </a:xfrm>
            <a:custGeom>
              <a:avLst/>
              <a:gdLst>
                <a:gd name="connsiteX0" fmla="*/ 0 w 3561907"/>
                <a:gd name="connsiteY0" fmla="*/ 967563 h 981309"/>
                <a:gd name="connsiteX1" fmla="*/ 233917 w 3561907"/>
                <a:gd name="connsiteY1" fmla="*/ 956930 h 981309"/>
                <a:gd name="connsiteX2" fmla="*/ 3115340 w 3561907"/>
                <a:gd name="connsiteY2" fmla="*/ 893135 h 981309"/>
                <a:gd name="connsiteX3" fmla="*/ 3561907 w 3561907"/>
                <a:gd name="connsiteY3" fmla="*/ 0 h 98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1907" h="981309">
                  <a:moveTo>
                    <a:pt x="0" y="967563"/>
                  </a:moveTo>
                  <a:lnTo>
                    <a:pt x="233917" y="956930"/>
                  </a:lnTo>
                  <a:cubicBezTo>
                    <a:pt x="753140" y="944525"/>
                    <a:pt x="2560675" y="1052623"/>
                    <a:pt x="3115340" y="893135"/>
                  </a:cubicBezTo>
                  <a:cubicBezTo>
                    <a:pt x="3670005" y="733647"/>
                    <a:pt x="3540642" y="155944"/>
                    <a:pt x="3561907" y="0"/>
                  </a:cubicBezTo>
                </a:path>
              </a:pathLst>
            </a:custGeom>
            <a:noFill/>
            <a:ln w="38100">
              <a:prstDash val="dash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79513CC9-3E85-40E7-A426-9B114F07E8B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6" b="50000"/>
          <a:stretch/>
        </p:blipFill>
        <p:spPr>
          <a:xfrm>
            <a:off x="5662170" y="2301661"/>
            <a:ext cx="4895469" cy="197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4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5F607BD-AA78-4387-99F3-18A2DDFC7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E6D33E8-EBAB-4550-976F-E0AD7B75877D}"/>
              </a:ext>
            </a:extLst>
          </p:cNvPr>
          <p:cNvSpPr txBox="1"/>
          <p:nvPr/>
        </p:nvSpPr>
        <p:spPr>
          <a:xfrm>
            <a:off x="472011" y="283992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Results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812C99C-FA79-4E5E-9B78-C187FD7BD29C}"/>
              </a:ext>
            </a:extLst>
          </p:cNvPr>
          <p:cNvSpPr txBox="1"/>
          <p:nvPr/>
        </p:nvSpPr>
        <p:spPr>
          <a:xfrm>
            <a:off x="3225948" y="800526"/>
            <a:ext cx="63126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b="1" kern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Microbial carbon use efficiency and respiration</a:t>
            </a:r>
            <a:endParaRPr lang="zh-CN" alt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98CA53C-B3B2-48FD-8165-24C0DB9FAC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4511" y="3877937"/>
            <a:ext cx="9998378" cy="2499248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CC028CF8-44FD-DDAF-A376-AAA5E2FA2A26}"/>
              </a:ext>
            </a:extLst>
          </p:cNvPr>
          <p:cNvGrpSpPr/>
          <p:nvPr/>
        </p:nvGrpSpPr>
        <p:grpSpPr>
          <a:xfrm>
            <a:off x="2196390" y="1323746"/>
            <a:ext cx="7799220" cy="2285683"/>
            <a:chOff x="1016345" y="4126685"/>
            <a:chExt cx="7799220" cy="2285683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02DBC4BF-A727-C307-8255-CE9F9A1B2A64}"/>
                </a:ext>
              </a:extLst>
            </p:cNvPr>
            <p:cNvGrpSpPr/>
            <p:nvPr/>
          </p:nvGrpSpPr>
          <p:grpSpPr>
            <a:xfrm>
              <a:off x="1016345" y="4126685"/>
              <a:ext cx="7622227" cy="2285683"/>
              <a:chOff x="1016345" y="4126685"/>
              <a:chExt cx="7622227" cy="2285683"/>
            </a:xfrm>
          </p:grpSpPr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5122AA2-7C6A-3DFC-FAEB-61E458565E58}"/>
                  </a:ext>
                </a:extLst>
              </p:cNvPr>
              <p:cNvSpPr txBox="1"/>
              <p:nvPr/>
            </p:nvSpPr>
            <p:spPr>
              <a:xfrm>
                <a:off x="4839589" y="4638435"/>
                <a:ext cx="379898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Excessive C could be consumed through overflow respiration as CO</a:t>
                </a:r>
                <a:r>
                  <a:rPr lang="en-US" altLang="zh-CN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zh-CN" altLang="en-US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45BAB773-3B1A-E109-C5A4-087F1A1257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1651331" y="3491699"/>
                <a:ext cx="2285683" cy="3555655"/>
              </a:xfrm>
              <a:prstGeom prst="rect">
                <a:avLst/>
              </a:prstGeom>
            </p:spPr>
          </p:pic>
        </p:grp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FC28B69A-65B5-2B53-D356-4000A09E9F0E}"/>
                </a:ext>
              </a:extLst>
            </p:cNvPr>
            <p:cNvSpPr txBox="1"/>
            <p:nvPr/>
          </p:nvSpPr>
          <p:spPr>
            <a:xfrm>
              <a:off x="5113739" y="5671503"/>
              <a:ext cx="370182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Manzoni et al., 2012,</a:t>
              </a:r>
              <a:r>
                <a: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New Phytologist</a:t>
              </a:r>
              <a:endParaRPr lang="zh-CN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9805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2118</TotalTime>
  <Words>402</Words>
  <Application>Microsoft Office PowerPoint</Application>
  <PresentationFormat>宽屏</PresentationFormat>
  <Paragraphs>65</Paragraphs>
  <Slides>15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等线</vt:lpstr>
      <vt:lpstr>Arial</vt:lpstr>
      <vt:lpstr>Calibri</vt:lpstr>
      <vt:lpstr>Calibri Light</vt:lpstr>
      <vt:lpstr>Cambria Math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 冰</dc:creator>
  <cp:lastModifiedBy>李 冰</cp:lastModifiedBy>
  <cp:revision>303</cp:revision>
  <dcterms:created xsi:type="dcterms:W3CDTF">2022-04-05T08:26:43Z</dcterms:created>
  <dcterms:modified xsi:type="dcterms:W3CDTF">2022-05-24T00:10:55Z</dcterms:modified>
</cp:coreProperties>
</file>